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731">
          <p15:clr>
            <a:srgbClr val="A4A3A4"/>
          </p15:clr>
        </p15:guide>
        <p15:guide id="4" orient="horz" pos="3906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6" y="114"/>
      </p:cViewPr>
      <p:guideLst>
        <p:guide pos="416"/>
        <p:guide pos="7256"/>
        <p:guide orient="horz" pos="731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</a:ln>
        </p:spPr>
      </p:sp>
      <p:sp>
        <p:nvSpPr>
          <p:cNvPr id="19458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</a:ln>
        </p:spPr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</a:ln>
        </p:spPr>
      </p:sp>
      <p:sp>
        <p:nvSpPr>
          <p:cNvPr id="2150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644DB0-7CA6-450A-B21C-844628E7966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69A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69A9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96" r="11820" b="913"/>
          <a:stretch>
            <a:fillRect/>
          </a:stretch>
        </p:blipFill>
        <p:spPr>
          <a:xfrm>
            <a:off x="0" y="737042"/>
            <a:ext cx="4028622" cy="5429596"/>
          </a:xfrm>
          <a:custGeom>
            <a:avLst/>
            <a:gdLst>
              <a:gd name="connsiteX0" fmla="*/ 0 w 4028622"/>
              <a:gd name="connsiteY0" fmla="*/ 0 h 5429596"/>
              <a:gd name="connsiteX1" fmla="*/ 3222898 w 4028622"/>
              <a:gd name="connsiteY1" fmla="*/ 0 h 5429596"/>
              <a:gd name="connsiteX2" fmla="*/ 4028622 w 4028622"/>
              <a:gd name="connsiteY2" fmla="*/ 2714798 h 5429596"/>
              <a:gd name="connsiteX3" fmla="*/ 3222898 w 4028622"/>
              <a:gd name="connsiteY3" fmla="*/ 5429596 h 5429596"/>
              <a:gd name="connsiteX4" fmla="*/ 0 w 4028622"/>
              <a:gd name="connsiteY4" fmla="*/ 5429596 h 5429596"/>
              <a:gd name="connsiteX5" fmla="*/ 0 w 4028622"/>
              <a:gd name="connsiteY5" fmla="*/ 0 h 542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622" h="5429596">
                <a:moveTo>
                  <a:pt x="0" y="0"/>
                </a:moveTo>
                <a:lnTo>
                  <a:pt x="3222898" y="0"/>
                </a:lnTo>
                <a:lnTo>
                  <a:pt x="4028622" y="2714798"/>
                </a:lnTo>
                <a:lnTo>
                  <a:pt x="3222898" y="5429596"/>
                </a:lnTo>
                <a:lnTo>
                  <a:pt x="0" y="542959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69A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69A96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3.2 </a:t>
                  </a:r>
                  <a:r>
                    <a:rPr lang="zh-CN" altLang="en-US" sz="5400" b="1" dirty="0">
                      <a:solidFill>
                        <a:srgbClr val="969A9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千米的认识</a:t>
                  </a: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测量 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69A9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5" name="矩形 14"/>
          <p:cNvSpPr/>
          <p:nvPr/>
        </p:nvSpPr>
        <p:spPr>
          <a:xfrm>
            <a:off x="11500639" y="6166639"/>
            <a:ext cx="691361" cy="691361"/>
          </a:xfrm>
          <a:prstGeom prst="rect">
            <a:avLst/>
          </a:prstGeom>
          <a:solidFill>
            <a:srgbClr val="96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5" idx="1"/>
          </p:cNvCxnSpPr>
          <p:nvPr/>
        </p:nvCxnSpPr>
        <p:spPr>
          <a:xfrm flipH="1">
            <a:off x="0" y="6512320"/>
            <a:ext cx="11500639" cy="240"/>
          </a:xfrm>
          <a:prstGeom prst="line">
            <a:avLst/>
          </a:prstGeom>
          <a:ln w="57150">
            <a:solidFill>
              <a:srgbClr val="969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386080"/>
            <a:ext cx="3190240" cy="0"/>
          </a:xfrm>
          <a:prstGeom prst="line">
            <a:avLst/>
          </a:prstGeom>
          <a:ln w="57150">
            <a:solidFill>
              <a:srgbClr val="969A96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167" y="3588173"/>
            <a:ext cx="8572500" cy="1854200"/>
          </a:xfrm>
          <a:prstGeom prst="rect">
            <a:avLst/>
          </a:prstGeom>
        </p:spPr>
      </p:pic>
      <p:sp>
        <p:nvSpPr>
          <p:cNvPr id="9219" name="Text Box 6"/>
          <p:cNvSpPr txBox="1"/>
          <p:nvPr/>
        </p:nvSpPr>
        <p:spPr>
          <a:xfrm>
            <a:off x="660400" y="1237359"/>
            <a:ext cx="11043073" cy="53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、小薇家到奶奶家的路程约是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千米，小薇已经走了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米，还要走多少米？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50929" y="4268252"/>
            <a:ext cx="7526867" cy="53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33574" y="4837621"/>
            <a:ext cx="5451687" cy="5355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－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（米）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76754" y="5381907"/>
            <a:ext cx="5408507" cy="5030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答：还要走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600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米。</a:t>
            </a:r>
          </a:p>
        </p:txBody>
      </p:sp>
      <p:grpSp>
        <p:nvGrpSpPr>
          <p:cNvPr id="10286" name="Group 46"/>
          <p:cNvGrpSpPr/>
          <p:nvPr/>
        </p:nvGrpSpPr>
        <p:grpSpPr>
          <a:xfrm>
            <a:off x="1932515" y="2549313"/>
            <a:ext cx="3964517" cy="1200573"/>
            <a:chOff x="883" y="1994"/>
            <a:chExt cx="1873" cy="567"/>
          </a:xfrm>
        </p:grpSpPr>
        <p:pic>
          <p:nvPicPr>
            <p:cNvPr id="9226" name="Picture 27" descr="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2448" y="1994"/>
              <a:ext cx="308" cy="567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9227" name="Group 45"/>
            <p:cNvGrpSpPr/>
            <p:nvPr/>
          </p:nvGrpSpPr>
          <p:grpSpPr>
            <a:xfrm>
              <a:off x="883" y="2085"/>
              <a:ext cx="1591" cy="474"/>
              <a:chOff x="883" y="2085"/>
              <a:chExt cx="1591" cy="474"/>
            </a:xfrm>
          </p:grpSpPr>
          <p:sp>
            <p:nvSpPr>
              <p:cNvPr id="9228" name="TextBox 14"/>
              <p:cNvSpPr txBox="1"/>
              <p:nvPr/>
            </p:nvSpPr>
            <p:spPr>
              <a:xfrm>
                <a:off x="1483" y="2085"/>
                <a:ext cx="590" cy="2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algn="ctr" defTabSz="1219200" eaLnBrk="1" hangingPunct="1">
                  <a:lnSpc>
                    <a:spcPct val="120000"/>
                  </a:lnSpc>
                  <a:spcBef>
                    <a:spcPct val="0"/>
                  </a:spcBef>
                  <a:buNone/>
                </a:pPr>
                <a:r>
                  <a:rPr lang="en-US" altLang="zh-CN" sz="2400" kern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400</a:t>
                </a:r>
                <a:r>
                  <a:rPr lang="zh-CN" altLang="en-US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米</a:t>
                </a:r>
              </a:p>
            </p:txBody>
          </p:sp>
          <p:sp>
            <p:nvSpPr>
              <p:cNvPr id="9229" name="左大括号 11"/>
              <p:cNvSpPr/>
              <p:nvPr/>
            </p:nvSpPr>
            <p:spPr>
              <a:xfrm rot="5400000">
                <a:off x="1584" y="1668"/>
                <a:ext cx="190" cy="1591"/>
              </a:xfrm>
              <a:prstGeom prst="leftBrace">
                <a:avLst>
                  <a:gd name="adj1" fmla="val 7443"/>
                  <a:gd name="adj2" fmla="val 50514"/>
                </a:avLst>
              </a:prstGeom>
              <a:noFill/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rot="10800000" vert="eaVert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 b="0">
                    <a:solidFill>
                      <a:srgbClr val="1C1C1C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rgbClr val="1C1C1C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1C1C1C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1C1C1C"/>
                    </a:solidFill>
                    <a:latin typeface="+mn-lt"/>
                    <a:ea typeface="+mn-ea"/>
                  </a:defRPr>
                </a:lvl5pPr>
              </a:lstStyle>
              <a:p>
                <a:pPr marL="0" indent="0" algn="ctr" defTabSz="1219200" eaLnBrk="1" hangingPunct="1">
                  <a:spcBef>
                    <a:spcPct val="0"/>
                  </a:spcBef>
                  <a:buNone/>
                </a:pPr>
                <a:endParaRPr lang="zh-CN" altLang="en-US" sz="2400" kern="0" dirty="0">
                  <a:solidFill>
                    <a:srgbClr val="99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1912620"/>
            <a:ext cx="10579100" cy="2362200"/>
          </a:xfrm>
          <a:prstGeom prst="rect">
            <a:avLst/>
          </a:prstGeom>
        </p:spPr>
      </p:pic>
      <p:sp>
        <p:nvSpPr>
          <p:cNvPr id="17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6"/>
          <p:cNvSpPr txBox="1"/>
          <p:nvPr/>
        </p:nvSpPr>
        <p:spPr>
          <a:xfrm>
            <a:off x="660400" y="1400070"/>
            <a:ext cx="11860953" cy="5030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、把路程是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千米的两地用彩笔沿线路画出来。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20" y="2015490"/>
            <a:ext cx="5013960" cy="3760470"/>
          </a:xfrm>
          <a:prstGeom prst="rect">
            <a:avLst/>
          </a:prstGeom>
        </p:spPr>
      </p:pic>
      <p:sp>
        <p:nvSpPr>
          <p:cNvPr id="8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拓展练习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36" y="2053341"/>
            <a:ext cx="4973209" cy="3732107"/>
          </a:xfrm>
          <a:prstGeom prst="rect">
            <a:avLst/>
          </a:prstGeom>
        </p:spPr>
      </p:pic>
      <p:sp>
        <p:nvSpPr>
          <p:cNvPr id="16393" name="右箭头 1"/>
          <p:cNvSpPr/>
          <p:nvPr/>
        </p:nvSpPr>
        <p:spPr>
          <a:xfrm rot="21153294">
            <a:off x="2508727" y="3759853"/>
            <a:ext cx="1129001" cy="325505"/>
          </a:xfrm>
          <a:prstGeom prst="rightArrow">
            <a:avLst>
              <a:gd name="adj1" fmla="val 50000"/>
              <a:gd name="adj2" fmla="val 50921"/>
            </a:avLst>
          </a:prstGeom>
          <a:solidFill>
            <a:srgbClr val="FF0000"/>
          </a:solidFill>
          <a:ln w="127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3956648"/>
            <a:ext cx="1209040" cy="1828800"/>
          </a:xfrm>
          <a:prstGeom prst="rect">
            <a:avLst/>
          </a:prstGeom>
        </p:spPr>
      </p:pic>
      <p:sp>
        <p:nvSpPr>
          <p:cNvPr id="16398" name="AutoShape 27"/>
          <p:cNvSpPr/>
          <p:nvPr/>
        </p:nvSpPr>
        <p:spPr>
          <a:xfrm>
            <a:off x="6482927" y="2378289"/>
            <a:ext cx="4375573" cy="1082850"/>
          </a:xfrm>
          <a:prstGeom prst="wedgeRoundRectCallout">
            <a:avLst>
              <a:gd name="adj1" fmla="val 32488"/>
              <a:gd name="adj2" fmla="val 62254"/>
              <a:gd name="adj3" fmla="val 16667"/>
            </a:avLst>
          </a:prstGeom>
          <a:noFill/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书店至图书馆的路程是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米＝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千米。</a:t>
            </a:r>
            <a:endParaRPr lang="en-US" altLang="zh-CN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1237" y="126194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第一种路线：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bldLvl="0" animBg="1"/>
      <p:bldP spid="1639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79" y="1919127"/>
            <a:ext cx="4771817" cy="35809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97" y="3874501"/>
            <a:ext cx="1239520" cy="1625600"/>
          </a:xfrm>
          <a:prstGeom prst="rect">
            <a:avLst/>
          </a:prstGeom>
        </p:spPr>
      </p:pic>
      <p:sp>
        <p:nvSpPr>
          <p:cNvPr id="5" name="AutoShape 27"/>
          <p:cNvSpPr/>
          <p:nvPr/>
        </p:nvSpPr>
        <p:spPr>
          <a:xfrm>
            <a:off x="6343804" y="2167197"/>
            <a:ext cx="5002107" cy="1328023"/>
          </a:xfrm>
          <a:prstGeom prst="wedgeRoundRectCallout">
            <a:avLst>
              <a:gd name="adj1" fmla="val -304"/>
              <a:gd name="adj2" fmla="val 63674"/>
              <a:gd name="adj3" fmla="val 16667"/>
            </a:avLst>
          </a:prstGeom>
          <a:noFill/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从博物馆出发先到图书馆再到天文馆的路程是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530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＋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470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＝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（米），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米＝</a:t>
            </a:r>
            <a:r>
              <a: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千米。</a:t>
            </a:r>
            <a:endParaRPr lang="en-US" altLang="zh-CN" sz="2400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9" name="右箭头 12"/>
          <p:cNvSpPr/>
          <p:nvPr/>
        </p:nvSpPr>
        <p:spPr>
          <a:xfrm rot="21240000">
            <a:off x="4085643" y="3527639"/>
            <a:ext cx="634653" cy="274372"/>
          </a:xfrm>
          <a:prstGeom prst="rightArrow">
            <a:avLst>
              <a:gd name="adj1" fmla="val 50000"/>
              <a:gd name="adj2" fmla="val 120955"/>
            </a:avLst>
          </a:prstGeom>
          <a:solidFill>
            <a:srgbClr val="0066FF"/>
          </a:solidFill>
          <a:ln w="12700"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 rot="8351823">
            <a:off x="3966607" y="3290209"/>
            <a:ext cx="454637" cy="257346"/>
          </a:xfrm>
          <a:prstGeom prst="rightArrow">
            <a:avLst>
              <a:gd name="adj1" fmla="val 50000"/>
              <a:gd name="adj2" fmla="val 43068"/>
            </a:avLst>
          </a:prstGeom>
          <a:solidFill>
            <a:srgbClr val="0066FF"/>
          </a:solidFill>
          <a:ln w="12700">
            <a:noFill/>
          </a:ln>
        </p:spPr>
        <p:txBody>
          <a:bodyPr rot="10800000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0400" y="1316569"/>
            <a:ext cx="31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第二种路线：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拓展练习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660400" y="1466479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 flipH="1">
            <a:off x="660400" y="2372482"/>
            <a:ext cx="9398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defTabSz="12192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长度单位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千米</a:t>
            </a:r>
            <a:endParaRPr lang="en-US" altLang="zh-CN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千米＝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米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。计算比较长的路程，通常用千米（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）作单位。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6" t="96" r="11820" b="913"/>
          <a:stretch>
            <a:fillRect/>
          </a:stretch>
        </p:blipFill>
        <p:spPr>
          <a:xfrm>
            <a:off x="0" y="737042"/>
            <a:ext cx="4028622" cy="5429596"/>
          </a:xfrm>
          <a:custGeom>
            <a:avLst/>
            <a:gdLst>
              <a:gd name="connsiteX0" fmla="*/ 0 w 4028622"/>
              <a:gd name="connsiteY0" fmla="*/ 0 h 5429596"/>
              <a:gd name="connsiteX1" fmla="*/ 3222898 w 4028622"/>
              <a:gd name="connsiteY1" fmla="*/ 0 h 5429596"/>
              <a:gd name="connsiteX2" fmla="*/ 4028622 w 4028622"/>
              <a:gd name="connsiteY2" fmla="*/ 2714798 h 5429596"/>
              <a:gd name="connsiteX3" fmla="*/ 3222898 w 4028622"/>
              <a:gd name="connsiteY3" fmla="*/ 5429596 h 5429596"/>
              <a:gd name="connsiteX4" fmla="*/ 0 w 4028622"/>
              <a:gd name="connsiteY4" fmla="*/ 5429596 h 5429596"/>
              <a:gd name="connsiteX5" fmla="*/ 0 w 4028622"/>
              <a:gd name="connsiteY5" fmla="*/ 0 h 542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8622" h="5429596">
                <a:moveTo>
                  <a:pt x="0" y="0"/>
                </a:moveTo>
                <a:lnTo>
                  <a:pt x="3222898" y="0"/>
                </a:lnTo>
                <a:lnTo>
                  <a:pt x="4028622" y="2714798"/>
                </a:lnTo>
                <a:lnTo>
                  <a:pt x="3222898" y="5429596"/>
                </a:lnTo>
                <a:lnTo>
                  <a:pt x="0" y="5429596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4" name="组合 3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6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69A9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8" name="文本框 7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9" name="直接连接符 8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0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969A96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9A9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  测量 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69A96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  <p:sp>
        <p:nvSpPr>
          <p:cNvPr id="15" name="矩形 14"/>
          <p:cNvSpPr/>
          <p:nvPr/>
        </p:nvSpPr>
        <p:spPr>
          <a:xfrm>
            <a:off x="11500639" y="6166639"/>
            <a:ext cx="691361" cy="691361"/>
          </a:xfrm>
          <a:prstGeom prst="rect">
            <a:avLst/>
          </a:prstGeom>
          <a:solidFill>
            <a:srgbClr val="96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5" idx="1"/>
          </p:cNvCxnSpPr>
          <p:nvPr/>
        </p:nvCxnSpPr>
        <p:spPr>
          <a:xfrm flipH="1">
            <a:off x="0" y="6512320"/>
            <a:ext cx="11500639" cy="240"/>
          </a:xfrm>
          <a:prstGeom prst="line">
            <a:avLst/>
          </a:prstGeom>
          <a:ln w="57150">
            <a:solidFill>
              <a:srgbClr val="969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386080"/>
            <a:ext cx="3190240" cy="0"/>
          </a:xfrm>
          <a:prstGeom prst="line">
            <a:avLst/>
          </a:prstGeom>
          <a:ln w="57150">
            <a:solidFill>
              <a:srgbClr val="969A96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8113" y="1197559"/>
            <a:ext cx="942678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、在（  ）里填上合适的长度单位。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3653" y="1816062"/>
            <a:ext cx="1063244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）一枝铅笔长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）。</a:t>
            </a:r>
            <a:endParaRPr lang="zh-CN" altLang="en-US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）一枚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分硬币厚约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）。</a:t>
            </a:r>
            <a:endParaRPr lang="zh-CN" altLang="en-US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）教室里的课桌高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）。</a:t>
            </a:r>
            <a:endParaRPr lang="zh-CN" altLang="en-US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）教室地面约长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）。</a:t>
            </a:r>
            <a:endParaRPr lang="zh-CN" altLang="en-US" sz="24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）武汉到北京的距离是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1180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）。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88462" y="1786909"/>
            <a:ext cx="197442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厘米  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97675" y="2393997"/>
            <a:ext cx="21717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毫米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815595" y="2965355"/>
            <a:ext cx="21717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分米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633515" y="3572570"/>
            <a:ext cx="21717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57115" y="4201682"/>
            <a:ext cx="73914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6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？ 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Box 1"/>
          <p:cNvSpPr txBox="1"/>
          <p:nvPr/>
        </p:nvSpPr>
        <p:spPr>
          <a:xfrm>
            <a:off x="465670" y="1422058"/>
            <a:ext cx="10800080" cy="16349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计量比较长的路程，通常用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千米（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km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作单位，千米也叫公里。</a:t>
            </a:r>
          </a:p>
        </p:txBody>
      </p:sp>
      <p:pic>
        <p:nvPicPr>
          <p:cNvPr id="23" name="Picture 44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808" y="3579664"/>
            <a:ext cx="5343892" cy="26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reeform 64"/>
          <p:cNvSpPr/>
          <p:nvPr/>
        </p:nvSpPr>
        <p:spPr>
          <a:xfrm>
            <a:off x="5282353" y="4757463"/>
            <a:ext cx="3516207" cy="431758"/>
          </a:xfrm>
          <a:custGeom>
            <a:avLst/>
            <a:gdLst/>
            <a:ahLst/>
            <a:cxnLst>
              <a:cxn ang="0">
                <a:pos x="2871788" y="371475"/>
              </a:cxn>
              <a:cxn ang="0">
                <a:pos x="1809750" y="180975"/>
              </a:cxn>
              <a:cxn ang="0">
                <a:pos x="1306513" y="87313"/>
              </a:cxn>
              <a:cxn ang="0">
                <a:pos x="696913" y="11113"/>
              </a:cxn>
              <a:cxn ang="0">
                <a:pos x="285750" y="23813"/>
              </a:cxn>
              <a:cxn ang="0">
                <a:pos x="44450" y="80963"/>
              </a:cxn>
              <a:cxn ang="0">
                <a:pos x="14288" y="157163"/>
              </a:cxn>
              <a:cxn ang="0">
                <a:pos x="120650" y="200025"/>
              </a:cxn>
            </a:cxnLst>
            <a:rect l="0" t="0" r="0" b="0"/>
            <a:pathLst>
              <a:path w="1809" h="234">
                <a:moveTo>
                  <a:pt x="1809" y="234"/>
                </a:moveTo>
                <a:cubicBezTo>
                  <a:pt x="1698" y="214"/>
                  <a:pt x="1304" y="144"/>
                  <a:pt x="1140" y="114"/>
                </a:cubicBezTo>
                <a:cubicBezTo>
                  <a:pt x="976" y="84"/>
                  <a:pt x="940" y="73"/>
                  <a:pt x="823" y="55"/>
                </a:cubicBezTo>
                <a:cubicBezTo>
                  <a:pt x="706" y="37"/>
                  <a:pt x="546" y="14"/>
                  <a:pt x="439" y="7"/>
                </a:cubicBezTo>
                <a:cubicBezTo>
                  <a:pt x="332" y="0"/>
                  <a:pt x="248" y="8"/>
                  <a:pt x="180" y="15"/>
                </a:cubicBezTo>
                <a:cubicBezTo>
                  <a:pt x="112" y="22"/>
                  <a:pt x="56" y="37"/>
                  <a:pt x="28" y="51"/>
                </a:cubicBezTo>
                <a:cubicBezTo>
                  <a:pt x="0" y="65"/>
                  <a:pt x="1" y="87"/>
                  <a:pt x="9" y="99"/>
                </a:cubicBezTo>
                <a:cubicBezTo>
                  <a:pt x="17" y="111"/>
                  <a:pt x="62" y="121"/>
                  <a:pt x="76" y="126"/>
                </a:cubicBezTo>
              </a:path>
            </a:pathLst>
          </a:custGeom>
          <a:noFill/>
          <a:ln w="25400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61340" y="3011550"/>
            <a:ext cx="6310207" cy="2199641"/>
            <a:chOff x="932" y="3121"/>
            <a:chExt cx="7453" cy="2598"/>
          </a:xfrm>
        </p:grpSpPr>
        <p:sp>
          <p:nvSpPr>
            <p:cNvPr id="27" name="AutoShape 27"/>
            <p:cNvSpPr/>
            <p:nvPr/>
          </p:nvSpPr>
          <p:spPr>
            <a:xfrm>
              <a:off x="2872" y="3121"/>
              <a:ext cx="5513" cy="671"/>
            </a:xfrm>
            <a:prstGeom prst="wedgeRoundRectCallout">
              <a:avLst>
                <a:gd name="adj1" fmla="val -53097"/>
                <a:gd name="adj2" fmla="val 47296"/>
                <a:gd name="adj3" fmla="val 16667"/>
              </a:avLst>
            </a:prstGeom>
            <a:noFill/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0">
                  <a:solidFill>
                    <a:srgbClr val="1C1C1C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rgbClr val="1C1C1C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1C1C1C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1C1C1C"/>
                  </a:solidFill>
                  <a:latin typeface="+mn-lt"/>
                  <a:ea typeface="+mn-ea"/>
                </a:defRPr>
              </a:lvl5pPr>
            </a:lstStyle>
            <a:p>
              <a:pPr marL="0" indent="0" defTabSz="1219200" eaLnBrk="1" hangingPunct="1">
                <a:spcBef>
                  <a:spcPct val="0"/>
                </a:spcBef>
                <a:buNone/>
              </a:pP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运动场的跑道，通常</a:t>
              </a:r>
              <a:r>
                <a:rPr lang="en-US" altLang="zh-CN" sz="24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圈是</a:t>
              </a:r>
              <a:r>
                <a:rPr lang="en-US" altLang="zh-CN" sz="24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400</a:t>
              </a:r>
              <a:r>
                <a:rPr lang="zh-CN" altLang="en-US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黑体" panose="02010609060101010101" charset="-122"/>
                  <a:sym typeface="Arial" panose="020B0604020202020204" pitchFamily="34" charset="0"/>
                </a:rPr>
                <a:t>米。</a:t>
              </a:r>
              <a:endParaRPr lang="en-US" altLang="zh-CN" sz="24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" y="3175"/>
              <a:ext cx="1784" cy="2544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660400" y="1233548"/>
            <a:ext cx="3087635" cy="454576"/>
          </a:xfrm>
          <a:prstGeom prst="roundRect">
            <a:avLst>
              <a:gd name="adj" fmla="val 4889"/>
            </a:avLst>
          </a:prstGeom>
          <a:solidFill>
            <a:srgbClr val="FCD9DD"/>
          </a:solidFill>
          <a:ln w="9525">
            <a:noFill/>
          </a:ln>
        </p:spPr>
        <p:txBody>
          <a:bodyPr wrap="none" anchor="ctr"/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FF376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知识点</a:t>
            </a:r>
            <a:r>
              <a:rPr lang="en-US" altLang="zh-CN" sz="2400" kern="0" dirty="0">
                <a:solidFill>
                  <a:srgbClr val="FF376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376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：千米的认识</a:t>
            </a:r>
            <a:endParaRPr lang="en-US" altLang="zh-CN" sz="2400" kern="0" dirty="0">
              <a:solidFill>
                <a:srgbClr val="FF376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8" name="文本框 3"/>
          <p:cNvSpPr txBox="1"/>
          <p:nvPr/>
        </p:nvSpPr>
        <p:spPr>
          <a:xfrm>
            <a:off x="3656441" y="1288265"/>
            <a:ext cx="2909771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页例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353" y="4939095"/>
            <a:ext cx="3797512" cy="1261869"/>
          </a:xfrm>
          <a:prstGeom prst="rect">
            <a:avLst/>
          </a:prstGeom>
        </p:spPr>
      </p:pic>
      <p:sp>
        <p:nvSpPr>
          <p:cNvPr id="17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Box 1"/>
          <p:cNvSpPr txBox="1"/>
          <p:nvPr/>
        </p:nvSpPr>
        <p:spPr>
          <a:xfrm>
            <a:off x="1135380" y="2093808"/>
            <a:ext cx="10800080" cy="6426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1219200">
              <a:lnSpc>
                <a:spcPct val="150000"/>
              </a:lnSpc>
            </a:pP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3" name="TextBox 5"/>
          <p:cNvSpPr txBox="1"/>
          <p:nvPr/>
        </p:nvSpPr>
        <p:spPr>
          <a:xfrm>
            <a:off x="674065" y="3266864"/>
            <a:ext cx="10858500" cy="266784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defTabSz="1219200">
              <a:lnSpc>
                <a:spcPct val="14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运动场的跑道，通常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圈是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400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圈半是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米。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米用较大的单位表示是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千米。</a:t>
            </a:r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2865377" y="1891408"/>
            <a:ext cx="2461592" cy="598593"/>
          </a:xfrm>
          <a:prstGeom prst="wedgeRoundRectCallout">
            <a:avLst>
              <a:gd name="adj1" fmla="val -59923"/>
              <a:gd name="adj2" fmla="val 39063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/>
          <a:lstStyle/>
          <a:p>
            <a:pPr defTabSz="1219200">
              <a:defRPr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千米有多长呢？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79716" y="5002450"/>
            <a:ext cx="4089400" cy="80433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defTabSz="1219200">
              <a:lnSpc>
                <a:spcPct val="150000"/>
              </a:lnSpc>
            </a:pPr>
            <a:r>
              <a:rPr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</a:t>
            </a:r>
            <a:r>
              <a:rPr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米=10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00</a:t>
            </a:r>
            <a:r>
              <a:rPr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94" y="1824820"/>
            <a:ext cx="1211987" cy="158949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158" y="1517716"/>
            <a:ext cx="2501418" cy="2155477"/>
          </a:xfrm>
          <a:prstGeom prst="rect">
            <a:avLst/>
          </a:prstGeom>
        </p:spPr>
      </p:pic>
      <p:sp>
        <p:nvSpPr>
          <p:cNvPr id="12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" grpId="0" bldLvl="0" animBg="1"/>
      <p:bldP spid="4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2963" y="1263780"/>
            <a:ext cx="4145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实践活动：体会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千米的长度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088" y="1942788"/>
            <a:ext cx="93722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1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到校外走一走，通常小学生走完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千米大约需要走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步。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2525" y="2652177"/>
            <a:ext cx="1123837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9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用米尺量一量，马路边一块地砖的长约是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米，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千米长度大约是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块砖的边长。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AutoShape 27"/>
          <p:cNvSpPr/>
          <p:nvPr/>
        </p:nvSpPr>
        <p:spPr>
          <a:xfrm>
            <a:off x="2432307" y="1413620"/>
            <a:ext cx="4781293" cy="592503"/>
          </a:xfrm>
          <a:prstGeom prst="wedgeRoundRectCallout">
            <a:avLst>
              <a:gd name="adj1" fmla="val -53208"/>
              <a:gd name="adj2" fmla="val 26856"/>
              <a:gd name="adj3" fmla="val 16667"/>
            </a:avLst>
          </a:prstGeom>
          <a:noFill/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生活中，你还在哪里见过千米呢？ 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0" y="1413620"/>
            <a:ext cx="1276208" cy="1930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97" y="3001714"/>
            <a:ext cx="3543802" cy="22175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336" y="3001714"/>
            <a:ext cx="3942718" cy="2217502"/>
          </a:xfrm>
          <a:prstGeom prst="rect">
            <a:avLst/>
          </a:prstGeom>
        </p:spPr>
      </p:pic>
      <p:sp>
        <p:nvSpPr>
          <p:cNvPr id="10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400" y="1130300"/>
            <a:ext cx="10433473" cy="178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、测量较长的距离或路程时，常用千米（公里）作单位。</a:t>
            </a:r>
          </a:p>
          <a:p>
            <a:pPr defTabSz="1219200">
              <a:lnSpc>
                <a:spcPct val="25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=1000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9377" y="2081573"/>
            <a:ext cx="9703647" cy="4247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9200">
              <a:lnSpc>
                <a:spcPct val="90000"/>
              </a:lnSpc>
              <a:spcBef>
                <a:spcPct val="0"/>
              </a:spcBef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、行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千米需要多长时间？把出行方式和相应的时间连接起来。</a:t>
            </a:r>
          </a:p>
        </p:txBody>
      </p:sp>
      <p:sp>
        <p:nvSpPr>
          <p:cNvPr id="12296" name="Text Box 11"/>
          <p:cNvSpPr txBox="1"/>
          <p:nvPr/>
        </p:nvSpPr>
        <p:spPr>
          <a:xfrm>
            <a:off x="2728803" y="5340057"/>
            <a:ext cx="12312227" cy="50302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defTabSz="1219200" eaLnBrk="1" hangingPunct="1">
              <a:lnSpc>
                <a:spcPct val="120000"/>
              </a:lnSpc>
              <a:spcBef>
                <a:spcPct val="50000"/>
              </a:spcBef>
              <a:buNone/>
            </a:pP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15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秒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15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小时 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秒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小时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秒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分 </a:t>
            </a:r>
            <a:r>
              <a:rPr lang="en-US" altLang="zh-CN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小时</a:t>
            </a:r>
          </a:p>
        </p:txBody>
      </p:sp>
      <p:sp>
        <p:nvSpPr>
          <p:cNvPr id="8" name="Line 22"/>
          <p:cNvSpPr/>
          <p:nvPr/>
        </p:nvSpPr>
        <p:spPr>
          <a:xfrm>
            <a:off x="2797812" y="4384625"/>
            <a:ext cx="1164587" cy="108653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22"/>
          <p:cNvSpPr/>
          <p:nvPr/>
        </p:nvSpPr>
        <p:spPr>
          <a:xfrm>
            <a:off x="5431199" y="4243985"/>
            <a:ext cx="527640" cy="122717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Line 22"/>
          <p:cNvSpPr/>
          <p:nvPr/>
        </p:nvSpPr>
        <p:spPr>
          <a:xfrm flipH="1">
            <a:off x="8001000" y="4041386"/>
            <a:ext cx="375071" cy="1298672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58" name="文本框 3"/>
          <p:cNvSpPr txBox="1"/>
          <p:nvPr/>
        </p:nvSpPr>
        <p:spPr>
          <a:xfrm>
            <a:off x="348095" y="1283731"/>
            <a:ext cx="322556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（教材第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页第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45" y="2593066"/>
            <a:ext cx="6869507" cy="1891603"/>
          </a:xfrm>
          <a:prstGeom prst="rect">
            <a:avLst/>
          </a:prstGeom>
        </p:spPr>
      </p:pic>
      <p:sp>
        <p:nvSpPr>
          <p:cNvPr id="13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/>
          <p:nvPr/>
        </p:nvSpPr>
        <p:spPr>
          <a:xfrm>
            <a:off x="795867" y="1160463"/>
            <a:ext cx="11396133" cy="37856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1C1C1C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1C1C1C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C1C1C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+mn-lt"/>
                <a:ea typeface="+mn-ea"/>
              </a:defRPr>
            </a:lvl5pPr>
          </a:lstStyle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、在（     ）里填上合适的单位。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北京到天津的距离约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）。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数学课本约厚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）。</a:t>
            </a:r>
            <a:r>
              <a:rPr lang="zh-CN" altLang="en-US" sz="2400" kern="0" dirty="0">
                <a:noFill/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优翼</a:t>
            </a:r>
            <a:endParaRPr lang="zh-CN" altLang="en-US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学校跑道长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200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）。</a:t>
            </a:r>
          </a:p>
          <a:p>
            <a:pPr marL="0" indent="0" defTabSz="1219200"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成人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小时约行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15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）。</a:t>
            </a:r>
          </a:p>
        </p:txBody>
      </p:sp>
      <p:sp>
        <p:nvSpPr>
          <p:cNvPr id="5" name="Text Box 21"/>
          <p:cNvSpPr txBox="1"/>
          <p:nvPr/>
        </p:nvSpPr>
        <p:spPr>
          <a:xfrm>
            <a:off x="3816350" y="2126013"/>
            <a:ext cx="2004483" cy="461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</a:p>
        </p:txBody>
      </p:sp>
      <p:sp>
        <p:nvSpPr>
          <p:cNvPr id="8215" name="Text Box 23"/>
          <p:cNvSpPr txBox="1"/>
          <p:nvPr/>
        </p:nvSpPr>
        <p:spPr>
          <a:xfrm>
            <a:off x="2491317" y="2883416"/>
            <a:ext cx="2125133" cy="461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毫米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3005670" y="3598948"/>
            <a:ext cx="1157817" cy="461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米</a:t>
            </a:r>
          </a:p>
        </p:txBody>
      </p:sp>
      <p:sp>
        <p:nvSpPr>
          <p:cNvPr id="8217" name="Text Box 25"/>
          <p:cNvSpPr txBox="1"/>
          <p:nvPr/>
        </p:nvSpPr>
        <p:spPr>
          <a:xfrm>
            <a:off x="2900044" y="4341111"/>
            <a:ext cx="1964267" cy="46166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16726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215" grpId="0"/>
      <p:bldP spid="8216" grpId="0"/>
      <p:bldP spid="82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宽屏</PresentationFormat>
  <Paragraphs>73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FandolFang R</vt:lpstr>
      <vt:lpstr>黑体</vt:lpstr>
      <vt:lpstr>楷体</vt:lpstr>
      <vt:lpstr>思源黑体 CN Medium</vt:lpstr>
      <vt:lpstr>思源黑体 CN Regular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2020-06-23T01:32:00Z</dcterms:created>
  <dcterms:modified xsi:type="dcterms:W3CDTF">2023-01-17T01:50:47Z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BC6A34A8653142C582BB76743F1B78DF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