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80" r:id="rId4"/>
    <p:sldId id="301" r:id="rId5"/>
    <p:sldId id="259" r:id="rId6"/>
    <p:sldId id="260" r:id="rId7"/>
    <p:sldId id="258" r:id="rId8"/>
    <p:sldId id="327" r:id="rId9"/>
    <p:sldId id="279" r:id="rId10"/>
    <p:sldId id="283" r:id="rId11"/>
    <p:sldId id="340" r:id="rId12"/>
    <p:sldId id="330" r:id="rId13"/>
    <p:sldId id="325" r:id="rId14"/>
    <p:sldId id="326" r:id="rId15"/>
    <p:sldId id="322" r:id="rId16"/>
    <p:sldId id="328" r:id="rId17"/>
    <p:sldId id="329" r:id="rId18"/>
    <p:sldId id="262" r:id="rId19"/>
    <p:sldId id="271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2">
          <p15:clr>
            <a:srgbClr val="A4A3A4"/>
          </p15:clr>
        </p15:guide>
        <p15:guide id="2" pos="2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0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62"/>
        <p:guide pos="28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&#36229;&#38142;&#25509;/&#19977;&#35282;&#24418;&#26059;&#36716;&#25104;&#22278;&#38181;.mp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&#36229;&#38142;&#25509;/&#19977;&#35282;&#24418;&#26059;&#36716;&#25104;&#22278;&#38181;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&#36229;&#38142;&#25509;/&#19977;&#35282;&#24418;&#26059;&#36716;&#25104;&#22278;&#38181;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52647"/>
            <a:ext cx="9144000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复式统计表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37932" y="441368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43611" y="630433"/>
            <a:ext cx="337015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统计表和条形统计</a:t>
            </a:r>
            <a:r>
              <a:rPr lang="zh-CN" altLang="zh-CN" sz="28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图</a:t>
            </a:r>
            <a:endParaRPr lang="zh-CN" altLang="zh-CN" sz="2800" dirty="0">
              <a:solidFill>
                <a:srgbClr val="0050AA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6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153974" y="439899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1"/>
          <p:cNvSpPr txBox="1">
            <a:spLocks noChangeArrowheads="1"/>
          </p:cNvSpPr>
          <p:nvPr/>
        </p:nvSpPr>
        <p:spPr bwMode="auto">
          <a:xfrm>
            <a:off x="1709713" y="709751"/>
            <a:ext cx="70385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根据上表中的数据，回答下面的问题</a:t>
            </a:r>
          </a:p>
        </p:txBody>
      </p:sp>
      <p:sp>
        <p:nvSpPr>
          <p:cNvPr id="6" name="动作按钮: 后退或前一项 5">
            <a:hlinkClick r:id="" action="ppaction://hlinkshowjump?jump=previousslide"/>
          </p:cNvPr>
          <p:cNvSpPr/>
          <p:nvPr/>
        </p:nvSpPr>
        <p:spPr>
          <a:xfrm>
            <a:off x="611505" y="4156077"/>
            <a:ext cx="431800" cy="504190"/>
          </a:xfrm>
          <a:prstGeom prst="actionButtonBackPrevious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56"/>
          <p:cNvSpPr txBox="1">
            <a:spLocks noChangeArrowheads="1"/>
          </p:cNvSpPr>
          <p:nvPr/>
        </p:nvSpPr>
        <p:spPr bwMode="auto">
          <a:xfrm>
            <a:off x="1835696" y="2122805"/>
            <a:ext cx="13690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葫芦丝</a:t>
            </a:r>
          </a:p>
        </p:txBody>
      </p:sp>
      <p:sp>
        <p:nvSpPr>
          <p:cNvPr id="8" name="TextBox 56"/>
          <p:cNvSpPr txBox="1">
            <a:spLocks noChangeArrowheads="1"/>
          </p:cNvSpPr>
          <p:nvPr/>
        </p:nvSpPr>
        <p:spPr bwMode="auto">
          <a:xfrm>
            <a:off x="1709420" y="2753360"/>
            <a:ext cx="67068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男生想学哪种乐器的最多？女生呢？</a:t>
            </a:r>
          </a:p>
        </p:txBody>
      </p:sp>
      <p:sp>
        <p:nvSpPr>
          <p:cNvPr id="9" name="TextBox 56"/>
          <p:cNvSpPr txBox="1">
            <a:spLocks noChangeArrowheads="1"/>
          </p:cNvSpPr>
          <p:nvPr/>
        </p:nvSpPr>
        <p:spPr bwMode="auto">
          <a:xfrm>
            <a:off x="1709424" y="1600835"/>
            <a:ext cx="60521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你们班同学想学习哪种乐器的最多？</a:t>
            </a:r>
          </a:p>
        </p:txBody>
      </p:sp>
      <p:sp>
        <p:nvSpPr>
          <p:cNvPr id="20" name="TextBox 56"/>
          <p:cNvSpPr txBox="1">
            <a:spLocks noChangeArrowheads="1"/>
          </p:cNvSpPr>
          <p:nvPr/>
        </p:nvSpPr>
        <p:spPr bwMode="auto">
          <a:xfrm>
            <a:off x="1709420" y="3275330"/>
            <a:ext cx="5656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男生是笛子，女生是小提琴。</a:t>
            </a:r>
          </a:p>
        </p:txBody>
      </p:sp>
      <p:sp>
        <p:nvSpPr>
          <p:cNvPr id="21" name="云形标注 20"/>
          <p:cNvSpPr/>
          <p:nvPr/>
        </p:nvSpPr>
        <p:spPr>
          <a:xfrm>
            <a:off x="6110605" y="3409315"/>
            <a:ext cx="2637790" cy="1153160"/>
          </a:xfrm>
          <a:prstGeom prst="cloudCallout">
            <a:avLst>
              <a:gd name="adj1" fmla="val -68947"/>
              <a:gd name="adj2" fmla="val 2226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你还能提出怎样的问题呢？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20" grpId="0"/>
      <p:bldP spid="2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4"/>
          <p:cNvSpPr txBox="1"/>
          <p:nvPr/>
        </p:nvSpPr>
        <p:spPr>
          <a:xfrm>
            <a:off x="788090" y="47437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15" name="内容占位符 14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5537" y="510089"/>
            <a:ext cx="374084" cy="46010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90930" y="1142365"/>
            <a:ext cx="330009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400" b="1">
                <a:solidFill>
                  <a:srgbClr val="4F0FBD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统计全小学各年级男、女生人数情况并制成统计表，设计的表头是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）</a:t>
            </a:r>
            <a:r>
              <a:rPr lang="zh-CN" altLang="en-US" sz="2400" b="1">
                <a:solidFill>
                  <a:srgbClr val="4F0FBD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61589" y="938532"/>
            <a:ext cx="330009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400" b="1">
                <a:solidFill>
                  <a:srgbClr val="4F0FBD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火眼金睛判对错。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77790" y="1398905"/>
            <a:ext cx="25400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复式统计表由标题、日期、线条和表格等内容组成。 （     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177916" y="2385695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829686" y="414782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C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346961" y="414782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B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69621" y="414782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A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30351" y="221742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B</a:t>
            </a:r>
          </a:p>
        </p:txBody>
      </p:sp>
      <p:sp>
        <p:nvSpPr>
          <p:cNvPr id="21" name="云形标注 20"/>
          <p:cNvSpPr/>
          <p:nvPr/>
        </p:nvSpPr>
        <p:spPr>
          <a:xfrm flipH="1">
            <a:off x="4802505" y="3161667"/>
            <a:ext cx="2717800" cy="1210945"/>
          </a:xfrm>
          <a:prstGeom prst="cloudCallout">
            <a:avLst>
              <a:gd name="adj1" fmla="val -75306"/>
              <a:gd name="adj2" fmla="val 52119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rgbClr val="FF0000"/>
                </a:solidFill>
              </a:rPr>
              <a:t>今天我们学习的你会了多少？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446405" y="2926717"/>
          <a:ext cx="1263650" cy="128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46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" name="直接连接符 2"/>
          <p:cNvCxnSpPr/>
          <p:nvPr/>
        </p:nvCxnSpPr>
        <p:spPr>
          <a:xfrm>
            <a:off x="878209" y="2926715"/>
            <a:ext cx="813435" cy="1228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92129" y="3436620"/>
            <a:ext cx="1171575" cy="675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160000">
            <a:off x="563600" y="3199884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年级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67058" y="3815715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年级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113158" y="3046730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年级</a:t>
            </a:r>
          </a:p>
        </p:txBody>
      </p:sp>
      <p:graphicFrame>
        <p:nvGraphicFramePr>
          <p:cNvPr id="23" name="表格 22"/>
          <p:cNvGraphicFramePr/>
          <p:nvPr/>
        </p:nvGraphicFramePr>
        <p:xfrm>
          <a:off x="1846580" y="2907667"/>
          <a:ext cx="1263650" cy="128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46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直接连接符 24"/>
          <p:cNvCxnSpPr/>
          <p:nvPr/>
        </p:nvCxnSpPr>
        <p:spPr>
          <a:xfrm>
            <a:off x="2279019" y="2907665"/>
            <a:ext cx="857885" cy="1257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892939" y="3417570"/>
            <a:ext cx="1171575" cy="675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 rot="2160000">
            <a:off x="1964409" y="3180834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人数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967866" y="3796665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年级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513967" y="3027680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性别</a:t>
            </a:r>
          </a:p>
        </p:txBody>
      </p:sp>
      <p:graphicFrame>
        <p:nvGraphicFramePr>
          <p:cNvPr id="31" name="表格 30"/>
          <p:cNvGraphicFramePr/>
          <p:nvPr/>
        </p:nvGraphicFramePr>
        <p:xfrm>
          <a:off x="3379470" y="2926717"/>
          <a:ext cx="1263650" cy="128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46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3" name="直接连接符 32"/>
          <p:cNvCxnSpPr/>
          <p:nvPr/>
        </p:nvCxnSpPr>
        <p:spPr>
          <a:xfrm>
            <a:off x="3765554" y="2967355"/>
            <a:ext cx="857885" cy="1257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3379474" y="3477261"/>
            <a:ext cx="1171575" cy="675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 rot="2160000">
            <a:off x="3450945" y="3240525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年级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454403" y="3856355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性别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000503" y="3087370"/>
            <a:ext cx="64953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/>
              <a:t>人数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9" grpId="0"/>
      <p:bldP spid="10" grpId="0" bldLvl="0" animBg="1"/>
      <p:bldP spid="11" grpId="0"/>
      <p:bldP spid="13" grpId="0"/>
      <p:bldP spid="14" grpId="0"/>
      <p:bldP spid="17" grpId="0"/>
      <p:bldP spid="18" grpId="0"/>
      <p:bldP spid="21" grpId="0" bldLvl="0" animBg="1"/>
      <p:bldP spid="12" grpId="0"/>
      <p:bldP spid="16" grpId="0"/>
      <p:bldP spid="20" grpId="0"/>
      <p:bldP spid="28" grpId="0"/>
      <p:bldP spid="29" grpId="0"/>
      <p:bldP spid="30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2249174" y="1173482"/>
          <a:ext cx="5607685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44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次数</a:t>
                      </a:r>
                    </a:p>
                    <a:p>
                      <a:pPr indent="0">
                        <a:buNone/>
                      </a:pP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姓名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第一次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第二次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第三次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第四次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第五次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小明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10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8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8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8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8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小华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9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9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9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9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7</a:t>
                      </a:r>
                      <a:endParaRPr lang="en-US" altLang="en-US" sz="20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71"/>
          <p:cNvSpPr txBox="1">
            <a:spLocks noChangeArrowheads="1"/>
          </p:cNvSpPr>
          <p:nvPr/>
        </p:nvSpPr>
        <p:spPr bwMode="auto">
          <a:xfrm>
            <a:off x="2070736" y="299086"/>
            <a:ext cx="62287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小明和小华练习投篮得分情况如下表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249174" y="1173482"/>
            <a:ext cx="810895" cy="749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56"/>
          <p:cNvSpPr txBox="1">
            <a:spLocks noChangeArrowheads="1"/>
          </p:cNvSpPr>
          <p:nvPr/>
        </p:nvSpPr>
        <p:spPr bwMode="auto">
          <a:xfrm>
            <a:off x="1104904" y="3082292"/>
            <a:ext cx="75863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小明哪次得分最高？   </a:t>
            </a:r>
            <a:r>
              <a:rPr sz="2800" b="1" dirty="0" err="1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小华哪次得分最低</a:t>
            </a:r>
            <a:r>
              <a:rPr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？     2</a:t>
            </a:r>
            <a:r>
              <a:rPr lang="en-US"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小明一共得了多少分？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小华一共得了多少分</a:t>
            </a:r>
            <a:r>
              <a:rPr lang="zh-CN" altLang="en-US" sz="2800" b="1" dirty="0">
                <a:solidFill>
                  <a:srgbClr val="7030A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7" name="矩形标注 6"/>
          <p:cNvSpPr/>
          <p:nvPr/>
        </p:nvSpPr>
        <p:spPr>
          <a:xfrm>
            <a:off x="5266055" y="4067177"/>
            <a:ext cx="2724150" cy="462915"/>
          </a:xfrm>
          <a:prstGeom prst="wedgeRectCallout">
            <a:avLst>
              <a:gd name="adj1" fmla="val -90975"/>
              <a:gd name="adj2" fmla="val -914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9+9+9+9+7=43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（分）</a:t>
            </a:r>
          </a:p>
        </p:txBody>
      </p:sp>
      <p:sp>
        <p:nvSpPr>
          <p:cNvPr id="8" name="矩形标注 7"/>
          <p:cNvSpPr/>
          <p:nvPr/>
        </p:nvSpPr>
        <p:spPr>
          <a:xfrm>
            <a:off x="5490211" y="3604262"/>
            <a:ext cx="2896235" cy="462915"/>
          </a:xfrm>
          <a:prstGeom prst="wedgeRectCallout">
            <a:avLst>
              <a:gd name="adj1" fmla="val -90975"/>
              <a:gd name="adj2" fmla="val -914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10+8+8+8+8=42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（分）</a:t>
            </a:r>
          </a:p>
        </p:txBody>
      </p:sp>
      <p:sp>
        <p:nvSpPr>
          <p:cNvPr id="10" name="矩形标注 9"/>
          <p:cNvSpPr/>
          <p:nvPr/>
        </p:nvSpPr>
        <p:spPr>
          <a:xfrm>
            <a:off x="8167374" y="2550160"/>
            <a:ext cx="771525" cy="532130"/>
          </a:xfrm>
          <a:prstGeom prst="wedgeRectCallout">
            <a:avLst>
              <a:gd name="adj1" fmla="val -132222"/>
              <a:gd name="adj2" fmla="val 7720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第五次</a:t>
            </a:r>
          </a:p>
        </p:txBody>
      </p:sp>
      <p:sp>
        <p:nvSpPr>
          <p:cNvPr id="11" name="矩形标注 10"/>
          <p:cNvSpPr/>
          <p:nvPr/>
        </p:nvSpPr>
        <p:spPr>
          <a:xfrm>
            <a:off x="4544699" y="3141347"/>
            <a:ext cx="1016635" cy="462915"/>
          </a:xfrm>
          <a:prstGeom prst="wedgeRectCallout">
            <a:avLst>
              <a:gd name="adj1" fmla="val -55267"/>
              <a:gd name="adj2" fmla="val -1666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7" grpId="0" bldLvl="0" animBg="1"/>
      <p:bldP spid="8" grpId="0" bldLvl="0" animBg="1"/>
      <p:bldP spid="10" grpId="0" bldLvl="0" animBg="1"/>
      <p:bldP spid="11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739" y="596902"/>
            <a:ext cx="6814185" cy="434975"/>
          </a:xfrm>
        </p:spPr>
        <p:txBody>
          <a:bodyPr/>
          <a:lstStyle/>
          <a:p>
            <a:pPr algn="l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下面是五(4)班同学体育达标人数统计表。</a:t>
            </a:r>
          </a:p>
        </p:txBody>
      </p:sp>
      <p:graphicFrame>
        <p:nvGraphicFramePr>
          <p:cNvPr id="5" name="表格 4"/>
          <p:cNvGraphicFramePr/>
          <p:nvPr/>
        </p:nvGraphicFramePr>
        <p:xfrm>
          <a:off x="1870714" y="1202055"/>
          <a:ext cx="5038725" cy="196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5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数量  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项目</a:t>
                      </a:r>
                    </a:p>
                    <a:p>
                      <a:pPr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</a:t>
                      </a:r>
                    </a:p>
                    <a:p>
                      <a:pPr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性别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00B05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立定跳远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跳绳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00B05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投实心球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仰卧起坐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2221230" y="1231900"/>
            <a:ext cx="622300" cy="764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70710" y="1437007"/>
            <a:ext cx="972820" cy="5594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标题 1"/>
          <p:cNvSpPr>
            <a:spLocks noGrp="1"/>
          </p:cNvSpPr>
          <p:nvPr/>
        </p:nvSpPr>
        <p:spPr>
          <a:xfrm>
            <a:off x="228604" y="3207386"/>
            <a:ext cx="8764905" cy="10267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(1)哪个体育项目达标人数最多?哪个体育项目达标人数最少?</a:t>
            </a:r>
          </a:p>
          <a:p>
            <a:pPr algn="l"/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(2)男生哪个项目达标的人数最多?女生哪个项目达标的人数最多?</a:t>
            </a: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68960" y="3600450"/>
            <a:ext cx="4074160" cy="6337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）跳绳   仰卧起坐    </a:t>
            </a: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68964" y="4394835"/>
            <a:ext cx="3178175" cy="6337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）跳绳   跳绳  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9599" y="491490"/>
            <a:ext cx="7720965" cy="450850"/>
          </a:xfrm>
        </p:spPr>
        <p:txBody>
          <a:bodyPr/>
          <a:lstStyle/>
          <a:p>
            <a:pPr algn="l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下面是希望小学三年级和六年级视力情况统计表。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68985" y="2741932"/>
            <a:ext cx="6400800" cy="436880"/>
          </a:xfrm>
        </p:spPr>
        <p:txBody>
          <a:bodyPr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两个年级视力在</a:t>
            </a:r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5.0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及以上的一共有多少人？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1226824" y="1070610"/>
          <a:ext cx="6729555" cy="16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人数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  视力</a:t>
                      </a:r>
                    </a:p>
                    <a:p>
                      <a:pPr algn="l">
                        <a:buNone/>
                      </a:pPr>
                      <a:endParaRPr lang="zh-CN" altLang="en-US" sz="1200" b="1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年级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5.0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及以上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4.7~4.9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4.3~4.6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4.2</a:t>
                      </a: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及以下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三年级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B05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六年级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1670689" y="1070612"/>
            <a:ext cx="814705" cy="564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226820" y="1282065"/>
            <a:ext cx="1258570" cy="353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 2"/>
          <p:cNvSpPr>
            <a:spLocks noGrp="1"/>
          </p:cNvSpPr>
          <p:nvPr/>
        </p:nvSpPr>
        <p:spPr>
          <a:xfrm>
            <a:off x="768989" y="3178810"/>
            <a:ext cx="6856095" cy="4368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视力低于</a:t>
            </a:r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5.0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的三年级有多少人？   六年级呢？</a:t>
            </a:r>
          </a:p>
        </p:txBody>
      </p:sp>
      <p:sp>
        <p:nvSpPr>
          <p:cNvPr id="8" name="副标题 2"/>
          <p:cNvSpPr>
            <a:spLocks noGrp="1"/>
          </p:cNvSpPr>
          <p:nvPr/>
        </p:nvSpPr>
        <p:spPr>
          <a:xfrm>
            <a:off x="768985" y="3641725"/>
            <a:ext cx="6400800" cy="4368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你想对视力在</a:t>
            </a:r>
            <a:r>
              <a:rPr lang="en-US" altLang="zh-CN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5.0</a:t>
            </a:r>
            <a:r>
              <a:rPr lang="zh-CN" altLang="en-US" sz="2400" b="1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及以下的同学说些什么呢？</a:t>
            </a:r>
          </a:p>
        </p:txBody>
      </p:sp>
      <p:sp>
        <p:nvSpPr>
          <p:cNvPr id="9" name="矩形标注 8"/>
          <p:cNvSpPr/>
          <p:nvPr/>
        </p:nvSpPr>
        <p:spPr>
          <a:xfrm>
            <a:off x="7452364" y="2715260"/>
            <a:ext cx="771525" cy="462915"/>
          </a:xfrm>
          <a:prstGeom prst="wedgeRectCallout">
            <a:avLst>
              <a:gd name="adj1" fmla="val -90975"/>
              <a:gd name="adj2" fmla="val -914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</a:p>
        </p:txBody>
      </p:sp>
      <p:sp>
        <p:nvSpPr>
          <p:cNvPr id="10" name="矩形标注 9"/>
          <p:cNvSpPr/>
          <p:nvPr/>
        </p:nvSpPr>
        <p:spPr>
          <a:xfrm>
            <a:off x="7772400" y="3178811"/>
            <a:ext cx="702310" cy="462915"/>
          </a:xfrm>
          <a:prstGeom prst="wedgeRectCallout">
            <a:avLst>
              <a:gd name="adj1" fmla="val -90975"/>
              <a:gd name="adj2" fmla="val -914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97</a:t>
            </a:r>
          </a:p>
        </p:txBody>
      </p:sp>
      <p:sp>
        <p:nvSpPr>
          <p:cNvPr id="11" name="矩形标注 10"/>
          <p:cNvSpPr/>
          <p:nvPr/>
        </p:nvSpPr>
        <p:spPr>
          <a:xfrm>
            <a:off x="5433695" y="3166112"/>
            <a:ext cx="668020" cy="462915"/>
          </a:xfrm>
          <a:prstGeom prst="wedgeRectCallout">
            <a:avLst>
              <a:gd name="adj1" fmla="val -90975"/>
              <a:gd name="adj2" fmla="val -914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</a:p>
        </p:txBody>
      </p:sp>
      <p:sp>
        <p:nvSpPr>
          <p:cNvPr id="13" name="副标题 2"/>
          <p:cNvSpPr>
            <a:spLocks noGrp="1"/>
          </p:cNvSpPr>
          <p:nvPr/>
        </p:nvSpPr>
        <p:spPr>
          <a:xfrm>
            <a:off x="1097915" y="4078606"/>
            <a:ext cx="4335780" cy="83312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新魏" panose="02010800040101010101" charset="-122"/>
              </a:rPr>
              <a:t>不在强光下读书，不躺着看书，要养成良好的学习习惯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新魏" panose="02010800040101010101" charset="-122"/>
              </a:rPr>
              <a:t>。</a:t>
            </a:r>
            <a:endParaRPr 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华文新魏" panose="02010800040101010101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69789" y="3641725"/>
            <a:ext cx="493395" cy="1375410"/>
          </a:xfrm>
          <a:prstGeom prst="rect">
            <a:avLst/>
          </a:prstGeom>
        </p:spPr>
      </p:pic>
      <p:sp>
        <p:nvSpPr>
          <p:cNvPr id="14" name="左箭头 13"/>
          <p:cNvSpPr/>
          <p:nvPr/>
        </p:nvSpPr>
        <p:spPr>
          <a:xfrm>
            <a:off x="5689600" y="4387216"/>
            <a:ext cx="1224280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 animBg="1"/>
      <p:bldP spid="10" grpId="0" animBg="1"/>
      <p:bldP spid="11" grpId="0" bldLvl="0" animBg="1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0899" y="379732"/>
            <a:ext cx="3645535" cy="598805"/>
          </a:xfrm>
        </p:spPr>
        <p:txBody>
          <a:bodyPr/>
          <a:lstStyle/>
          <a:p>
            <a:pPr algn="l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根据条件补充统计表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1468755" y="978535"/>
          <a:ext cx="5353050" cy="184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013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   </a:t>
                      </a: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种类    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人数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人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endParaRPr lang="zh-CN" altLang="en-US" sz="1400" b="1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性别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故事书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科技书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文艺书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漫画书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000" b="1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00B05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504950" y="987427"/>
            <a:ext cx="1223010" cy="791845"/>
            <a:chOff x="2370" y="1555"/>
            <a:chExt cx="1926" cy="1247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2370" y="2120"/>
              <a:ext cx="1927" cy="6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3004" y="1555"/>
              <a:ext cx="1293" cy="12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703580" y="2503170"/>
            <a:ext cx="7364730" cy="436880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喜欢故事书的女生比男生少</a:t>
            </a:r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人，女生有多少人？</a:t>
            </a:r>
          </a:p>
        </p:txBody>
      </p:sp>
      <p:sp>
        <p:nvSpPr>
          <p:cNvPr id="8" name="副标题 2"/>
          <p:cNvSpPr>
            <a:spLocks noGrp="1"/>
          </p:cNvSpPr>
          <p:nvPr/>
        </p:nvSpPr>
        <p:spPr>
          <a:xfrm>
            <a:off x="703580" y="2940052"/>
            <a:ext cx="8219440" cy="4368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喜欢科技书的男生人数是女生人数的</a:t>
            </a:r>
            <a:r>
              <a:rPr lang="en-US" altLang="zh-CN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倍，男生有多少人？</a:t>
            </a:r>
          </a:p>
        </p:txBody>
      </p:sp>
      <p:sp>
        <p:nvSpPr>
          <p:cNvPr id="9" name="副标题 2"/>
          <p:cNvSpPr>
            <a:spLocks noGrp="1"/>
          </p:cNvSpPr>
          <p:nvPr/>
        </p:nvSpPr>
        <p:spPr>
          <a:xfrm>
            <a:off x="703580" y="3813811"/>
            <a:ext cx="7887970" cy="7683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4.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喜欢故事书的男生人数是喜欢漫画书的女生人数的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倍，喜欢漫画书的女生有多少人？</a:t>
            </a:r>
          </a:p>
        </p:txBody>
      </p:sp>
      <p:sp>
        <p:nvSpPr>
          <p:cNvPr id="10" name="副标题 2"/>
          <p:cNvSpPr>
            <a:spLocks noGrp="1"/>
          </p:cNvSpPr>
          <p:nvPr/>
        </p:nvSpPr>
        <p:spPr>
          <a:xfrm>
            <a:off x="703580" y="3376930"/>
            <a:ext cx="8548940" cy="4368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喜欢文艺书的女生人数比男生人数多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人，男生有多少人？</a:t>
            </a:r>
          </a:p>
        </p:txBody>
      </p:sp>
      <p:sp>
        <p:nvSpPr>
          <p:cNvPr id="11" name="TextBox 56"/>
          <p:cNvSpPr txBox="1">
            <a:spLocks noChangeArrowheads="1"/>
          </p:cNvSpPr>
          <p:nvPr/>
        </p:nvSpPr>
        <p:spPr bwMode="auto">
          <a:xfrm>
            <a:off x="2987828" y="2243648"/>
            <a:ext cx="619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12" name="TextBox 56"/>
          <p:cNvSpPr txBox="1">
            <a:spLocks noChangeArrowheads="1"/>
          </p:cNvSpPr>
          <p:nvPr/>
        </p:nvSpPr>
        <p:spPr bwMode="auto">
          <a:xfrm>
            <a:off x="4066054" y="1851670"/>
            <a:ext cx="570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13" name="TextBox 56"/>
          <p:cNvSpPr txBox="1">
            <a:spLocks noChangeArrowheads="1"/>
          </p:cNvSpPr>
          <p:nvPr/>
        </p:nvSpPr>
        <p:spPr bwMode="auto">
          <a:xfrm>
            <a:off x="4910608" y="1841058"/>
            <a:ext cx="619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</a:p>
        </p:txBody>
      </p:sp>
      <p:sp>
        <p:nvSpPr>
          <p:cNvPr id="14" name="TextBox 56"/>
          <p:cNvSpPr txBox="1">
            <a:spLocks noChangeArrowheads="1"/>
          </p:cNvSpPr>
          <p:nvPr/>
        </p:nvSpPr>
        <p:spPr bwMode="auto">
          <a:xfrm>
            <a:off x="6152033" y="2243648"/>
            <a:ext cx="460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52600" y="1678941"/>
            <a:ext cx="6714490" cy="2645410"/>
          </a:xfrm>
        </p:spPr>
        <p:txBody>
          <a:bodyPr/>
          <a:lstStyle/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（1）参加声乐的男生人数有18人，参加声乐的女生人数比男生多4人，参加声乐小组的女生有多少人？</a:t>
            </a:r>
            <a:b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（2）绘画小组同学一共有50人，其中男生有29人，女生有多少人？</a:t>
            </a:r>
            <a:b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（3）舞蹈小组的男生有9人，女生的人数是男生的2倍多3人，女生有多少人？</a:t>
            </a:r>
            <a:b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</a:b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1570359" y="913767"/>
            <a:ext cx="6382385" cy="61277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根据下列条件解决问题，并完成统计表。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6418" y1="43274" x2="16418" y2="43274"/>
                        <a14:foregroundMark x1="10821" y1="42601" x2="10821" y2="42601"/>
                        <a14:foregroundMark x1="5224" y1="44395" x2="5224" y2="44395"/>
                        <a14:foregroundMark x1="56343" y1="59193" x2="56343" y2="59193"/>
                        <a14:foregroundMark x1="80970" y1="64798" x2="80970" y2="64798"/>
                        <a14:foregroundMark x1="81343" y1="63229" x2="81343" y2="63229"/>
                        <a14:foregroundMark x1="82836" y1="67489" x2="82836" y2="67489"/>
                        <a14:foregroundMark x1="82836" y1="67489" x2="82836" y2="67489"/>
                        <a14:foregroundMark x1="83209" y1="92601" x2="83209" y2="92601"/>
                        <a14:foregroundMark x1="51493" y1="87668" x2="51493" y2="87668"/>
                        <a14:foregroundMark x1="83582" y1="16592" x2="83582" y2="16592"/>
                        <a14:foregroundMark x1="6716" y1="36547" x2="6716" y2="3654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374517" y="1526760"/>
            <a:ext cx="1194765" cy="1988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1619889" y="1832610"/>
          <a:ext cx="5949315" cy="2617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8740"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   </a:t>
                      </a:r>
                      <a:r>
                        <a:rPr lang="en-US" sz="20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项目</a:t>
                      </a:r>
                      <a:r>
                        <a:rPr 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   </a:t>
                      </a:r>
                      <a:r>
                        <a:rPr lang="en-US" sz="20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人数</a:t>
                      </a:r>
                      <a:r>
                        <a:rPr 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    </a:t>
                      </a:r>
                    </a:p>
                    <a:p>
                      <a:pPr indent="0" algn="l" fontAlgn="ctr">
                        <a:buNone/>
                      </a:pPr>
                      <a:r>
                        <a:rPr lang="en-US" sz="20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性别</a:t>
                      </a:r>
                      <a:endParaRPr lang="en-US" altLang="en-US" sz="20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  <a:sym typeface="+mn-ea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声乐</a:t>
                      </a:r>
                      <a:endParaRPr lang="en-US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绘画</a:t>
                      </a:r>
                      <a:endParaRPr lang="en-US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舞蹈</a:t>
                      </a:r>
                      <a:endParaRPr lang="en-US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男生</a:t>
                      </a:r>
                      <a:endParaRPr lang="en-US" altLang="en-US" sz="24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 </a:t>
                      </a:r>
                      <a:endParaRPr lang="en-US" altLang="en-US" sz="24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 </a:t>
                      </a:r>
                      <a:endParaRPr lang="en-US" altLang="en-US" sz="24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 </a:t>
                      </a:r>
                      <a:endParaRPr lang="en-US" altLang="en-US" sz="24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 dirty="0" err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女生</a:t>
                      </a:r>
                      <a:endParaRPr lang="en-US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 </a:t>
                      </a:r>
                      <a:endParaRPr lang="en-US" altLang="en-US" sz="24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 </a:t>
                      </a:r>
                      <a:endParaRPr lang="en-US" altLang="en-US" sz="2400" b="1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ctr">
                        <a:buNone/>
                      </a:pPr>
                      <a:r>
                        <a:rPr 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仿宋_GB2312" panose="02010609030101010101" charset="-122"/>
                        </a:rPr>
                        <a:t> </a:t>
                      </a:r>
                      <a:endParaRPr lang="en-US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  <a:cs typeface="仿宋_GB2312" panose="02010609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云形标注 4"/>
          <p:cNvSpPr/>
          <p:nvPr/>
        </p:nvSpPr>
        <p:spPr>
          <a:xfrm>
            <a:off x="3131824" y="245112"/>
            <a:ext cx="3456305" cy="1174115"/>
          </a:xfrm>
          <a:prstGeom prst="cloudCallout">
            <a:avLst>
              <a:gd name="adj1" fmla="val -83602"/>
              <a:gd name="adj2" fmla="val 25824"/>
            </a:avLst>
          </a:prstGeom>
          <a:solidFill>
            <a:schemeClr val="accent6">
              <a:lumMod val="40000"/>
              <a:lumOff val="6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一定要认真填写数据哦！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0250" y="648336"/>
            <a:ext cx="882650" cy="196723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619889" y="1851661"/>
            <a:ext cx="2016125" cy="1008380"/>
            <a:chOff x="2551" y="2916"/>
            <a:chExt cx="3175" cy="1588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3798" y="2916"/>
              <a:ext cx="19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551" y="3483"/>
              <a:ext cx="3175" cy="10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56"/>
          <p:cNvSpPr txBox="1">
            <a:spLocks noChangeArrowheads="1"/>
          </p:cNvSpPr>
          <p:nvPr/>
        </p:nvSpPr>
        <p:spPr bwMode="auto">
          <a:xfrm>
            <a:off x="4073871" y="2931790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</p:txBody>
      </p:sp>
      <p:sp>
        <p:nvSpPr>
          <p:cNvPr id="8" name="TextBox 56"/>
          <p:cNvSpPr txBox="1">
            <a:spLocks noChangeArrowheads="1"/>
          </p:cNvSpPr>
          <p:nvPr/>
        </p:nvSpPr>
        <p:spPr bwMode="auto">
          <a:xfrm>
            <a:off x="4073871" y="3579862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</a:p>
        </p:txBody>
      </p:sp>
      <p:sp>
        <p:nvSpPr>
          <p:cNvPr id="10" name="TextBox 56"/>
          <p:cNvSpPr txBox="1">
            <a:spLocks noChangeArrowheads="1"/>
          </p:cNvSpPr>
          <p:nvPr/>
        </p:nvSpPr>
        <p:spPr bwMode="auto">
          <a:xfrm>
            <a:off x="5352761" y="3579862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</a:p>
        </p:txBody>
      </p:sp>
      <p:sp>
        <p:nvSpPr>
          <p:cNvPr id="12" name="TextBox 56"/>
          <p:cNvSpPr txBox="1">
            <a:spLocks noChangeArrowheads="1"/>
          </p:cNvSpPr>
          <p:nvPr/>
        </p:nvSpPr>
        <p:spPr bwMode="auto">
          <a:xfrm>
            <a:off x="6631016" y="3579862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</a:p>
        </p:txBody>
      </p:sp>
      <p:sp>
        <p:nvSpPr>
          <p:cNvPr id="13" name="TextBox 56"/>
          <p:cNvSpPr txBox="1">
            <a:spLocks noChangeArrowheads="1"/>
          </p:cNvSpPr>
          <p:nvPr/>
        </p:nvSpPr>
        <p:spPr bwMode="auto">
          <a:xfrm>
            <a:off x="6761191" y="2931790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</a:p>
        </p:txBody>
      </p:sp>
      <p:sp>
        <p:nvSpPr>
          <p:cNvPr id="14" name="TextBox 56"/>
          <p:cNvSpPr txBox="1">
            <a:spLocks noChangeArrowheads="1"/>
          </p:cNvSpPr>
          <p:nvPr/>
        </p:nvSpPr>
        <p:spPr bwMode="auto">
          <a:xfrm>
            <a:off x="5352761" y="2931790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8" grpId="0"/>
      <p:bldP spid="10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83935" y="2533652"/>
            <a:ext cx="271780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.(  )月份售出的书最多,(  )月份售出的书最少。</a:t>
            </a:r>
            <a:endParaRPr lang="zh-CN" altLang="en-US" sz="24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.第一季度文艺书比科技书多售出(     )本。</a:t>
            </a:r>
            <a:endParaRPr lang="zh-CN" altLang="en-US" sz="2400"/>
          </a:p>
        </p:txBody>
      </p:sp>
      <p:sp>
        <p:nvSpPr>
          <p:cNvPr id="4" name="TextBox 71"/>
          <p:cNvSpPr txBox="1">
            <a:spLocks noChangeArrowheads="1"/>
          </p:cNvSpPr>
          <p:nvPr/>
        </p:nvSpPr>
        <p:spPr bwMode="auto">
          <a:xfrm>
            <a:off x="1093470" y="461647"/>
            <a:ext cx="676783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新华书店2012年第一季度售书情况如下: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1月份售出:文艺书1620册,科技书2087册,工具书153册;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2月份售出:文艺书4763册,科技书4262册,工具书425册;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3月份售出:文艺书2835册,科技书2247册,工具书363册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新华书店2012年第一季度售书情况统计表</a:t>
            </a:r>
            <a:r>
              <a:rPr 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0820" y="821055"/>
            <a:ext cx="882650" cy="1967230"/>
          </a:xfrm>
          <a:prstGeom prst="rect">
            <a:avLst/>
          </a:prstGeom>
        </p:spPr>
      </p:pic>
      <p:graphicFrame>
        <p:nvGraphicFramePr>
          <p:cNvPr id="27" name="表格 26"/>
          <p:cNvGraphicFramePr/>
          <p:nvPr/>
        </p:nvGraphicFramePr>
        <p:xfrm>
          <a:off x="1222890" y="2743190"/>
          <a:ext cx="4591050" cy="239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03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05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数量    月份</a:t>
                      </a:r>
                    </a:p>
                    <a:p>
                      <a:pPr>
                        <a:buNone/>
                      </a:pPr>
                      <a:r>
                        <a:rPr lang="zh-CN" altLang="en-US" sz="105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</a:t>
                      </a:r>
                      <a:r>
                        <a:rPr lang="en-US" altLang="zh-CN" sz="105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05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册</a:t>
                      </a:r>
                    </a:p>
                    <a:p>
                      <a:pPr>
                        <a:buNone/>
                      </a:pPr>
                      <a:r>
                        <a:rPr lang="zh-CN" altLang="en-US" sz="105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种类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dirty="0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rgbClr val="00B05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总计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文艺书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8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科技书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3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工具书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8" name="直接连接符 27"/>
          <p:cNvCxnSpPr/>
          <p:nvPr/>
        </p:nvCxnSpPr>
        <p:spPr>
          <a:xfrm>
            <a:off x="1888490" y="2787650"/>
            <a:ext cx="43180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251589" y="3003552"/>
            <a:ext cx="1068705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56"/>
          <p:cNvSpPr txBox="1">
            <a:spLocks noChangeArrowheads="1"/>
          </p:cNvSpPr>
          <p:nvPr/>
        </p:nvSpPr>
        <p:spPr bwMode="auto">
          <a:xfrm>
            <a:off x="6346825" y="2101215"/>
            <a:ext cx="2454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回答下列问题</a:t>
            </a: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6544" y="2481580"/>
            <a:ext cx="7245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34" name="TextBox 56"/>
          <p:cNvSpPr txBox="1">
            <a:spLocks noChangeArrowheads="1"/>
          </p:cNvSpPr>
          <p:nvPr/>
        </p:nvSpPr>
        <p:spPr bwMode="auto">
          <a:xfrm>
            <a:off x="7509510" y="2913380"/>
            <a:ext cx="810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6790619" y="4318635"/>
            <a:ext cx="1044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622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2"/>
      <p:bldP spid="32" grpId="0"/>
      <p:bldP spid="33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9560" y="1631545"/>
            <a:ext cx="7572880" cy="2812415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87016" y="948458"/>
            <a:ext cx="446660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这节课你们的收获是什么？</a:t>
            </a:r>
          </a:p>
        </p:txBody>
      </p:sp>
      <p:sp>
        <p:nvSpPr>
          <p:cNvPr id="5" name="矩形 4"/>
          <p:cNvSpPr/>
          <p:nvPr/>
        </p:nvSpPr>
        <p:spPr>
          <a:xfrm>
            <a:off x="1933465" y="1872275"/>
            <a:ext cx="3273425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复式统计表的优点：</a:t>
            </a:r>
            <a:endParaRPr lang="zh-CN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15390" y="2495324"/>
            <a:ext cx="6957010" cy="1546577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l"/>
            <a:r>
              <a:rPr lang="en-US" altLang="zh-CN" sz="2400" b="1" dirty="0">
                <a:latin typeface="+mn-ea"/>
              </a:rPr>
              <a:t>  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复式统计表能把两个（或多个）统计内容的数据合并在一张表上，可以更加清晰、明了地反映数据的情况以及两个（或多个）数据变化的差异，为统计工作带来了很大的益处和帮助。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004945" y="2880134"/>
            <a:ext cx="2078990" cy="127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5206889" y="2892833"/>
            <a:ext cx="1813387" cy="3757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" grpId="0"/>
      <p:bldP spid="9" grpId="0" bldLvl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葫芦丝_副本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80000">
            <a:off x="597539" y="3075306"/>
            <a:ext cx="1731645" cy="1300480"/>
          </a:xfrm>
          <a:prstGeom prst="rect">
            <a:avLst/>
          </a:prstGeom>
        </p:spPr>
      </p:pic>
      <p:pic>
        <p:nvPicPr>
          <p:cNvPr id="15" name="图片 14" descr="古筝_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380000">
            <a:off x="2577465" y="3119120"/>
            <a:ext cx="1643380" cy="1232535"/>
          </a:xfrm>
          <a:prstGeom prst="rect">
            <a:avLst/>
          </a:prstGeom>
        </p:spPr>
      </p:pic>
      <p:pic>
        <p:nvPicPr>
          <p:cNvPr id="13" name="图片 12" descr="小提琴_副本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860000">
            <a:off x="2573024" y="1302387"/>
            <a:ext cx="1500505" cy="1197610"/>
          </a:xfrm>
          <a:prstGeom prst="rect">
            <a:avLst/>
          </a:prstGeom>
        </p:spPr>
      </p:pic>
      <p:pic>
        <p:nvPicPr>
          <p:cNvPr id="7" name="图片 6" descr="笛子_副本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0340000">
            <a:off x="726440" y="1196977"/>
            <a:ext cx="1614170" cy="1250315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91770" y="439422"/>
            <a:ext cx="2266950" cy="561975"/>
            <a:chOff x="302" y="692"/>
            <a:chExt cx="3570" cy="885"/>
          </a:xfrm>
        </p:grpSpPr>
        <p:sp>
          <p:nvSpPr>
            <p:cNvPr id="10" name="文本框 14"/>
            <p:cNvSpPr txBox="1"/>
            <p:nvPr/>
          </p:nvSpPr>
          <p:spPr>
            <a:xfrm>
              <a:off x="963" y="692"/>
              <a:ext cx="2909" cy="88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情境导入</a:t>
              </a: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02" y="775"/>
              <a:ext cx="578" cy="719"/>
            </a:xfrm>
            <a:prstGeom prst="rect">
              <a:avLst/>
            </a:prstGeom>
          </p:spPr>
        </p:pic>
      </p:grpSp>
      <p:sp>
        <p:nvSpPr>
          <p:cNvPr id="22" name="AutoShape 3"/>
          <p:cNvSpPr/>
          <p:nvPr/>
        </p:nvSpPr>
        <p:spPr>
          <a:xfrm>
            <a:off x="3923932" y="681990"/>
            <a:ext cx="3029957" cy="683260"/>
          </a:xfrm>
          <a:prstGeom prst="wedgeRoundRectCallout">
            <a:avLst>
              <a:gd name="adj1" fmla="val 45091"/>
              <a:gd name="adj2" fmla="val 75185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000" b="1" dirty="0">
                <a:latin typeface="+mn-lt"/>
                <a:ea typeface="+mn-ea"/>
              </a:rPr>
              <a:t>同学们，我们来听一段葫芦丝演奏的音乐。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flipH="1">
            <a:off x="7649170" y="1217159"/>
            <a:ext cx="882898" cy="1265255"/>
          </a:xfrm>
          <a:prstGeom prst="rect">
            <a:avLst/>
          </a:prstGeom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50145" y="3182446"/>
            <a:ext cx="818073" cy="125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32034" y="1451971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笛子</a:t>
            </a:r>
          </a:p>
        </p:txBody>
      </p:sp>
      <p:sp>
        <p:nvSpPr>
          <p:cNvPr id="9" name="TextBox 31"/>
          <p:cNvSpPr txBox="1"/>
          <p:nvPr/>
        </p:nvSpPr>
        <p:spPr>
          <a:xfrm>
            <a:off x="2689739" y="3332841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古筝</a:t>
            </a:r>
          </a:p>
        </p:txBody>
      </p:sp>
      <p:sp>
        <p:nvSpPr>
          <p:cNvPr id="12" name="TextBox 31"/>
          <p:cNvSpPr txBox="1"/>
          <p:nvPr/>
        </p:nvSpPr>
        <p:spPr>
          <a:xfrm>
            <a:off x="669805" y="2951841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葫芦丝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2532895" y="1217021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小提琴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16709" y="2376807"/>
            <a:ext cx="3430747" cy="95410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dirty="0">
                <a:sym typeface="+mn-ea"/>
              </a:rPr>
              <a:t>这些兴趣小组的人数</a:t>
            </a:r>
          </a:p>
          <a:p>
            <a:r>
              <a:rPr lang="zh-CN" altLang="en-US" sz="2800" b="1" dirty="0">
                <a:sym typeface="+mn-ea"/>
              </a:rPr>
              <a:t>已统计在表格里。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2" grpId="0"/>
      <p:bldP spid="9" grpId="0"/>
      <p:bldP spid="12" grpId="0"/>
      <p:bldP spid="14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6192688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47260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从教材课后习题中选取；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16"/>
          <p:cNvSpPr txBox="1"/>
          <p:nvPr/>
        </p:nvSpPr>
        <p:spPr>
          <a:xfrm>
            <a:off x="1055034" y="1140460"/>
            <a:ext cx="3156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五年级古筝兴趣小组人数统计表</a:t>
            </a:r>
          </a:p>
        </p:txBody>
      </p:sp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91771" y="439421"/>
            <a:ext cx="2266950" cy="561975"/>
            <a:chOff x="302" y="692"/>
            <a:chExt cx="3570" cy="885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02" y="754"/>
              <a:ext cx="578" cy="719"/>
            </a:xfrm>
            <a:prstGeom prst="rect">
              <a:avLst/>
            </a:prstGeom>
          </p:spPr>
        </p:pic>
        <p:sp>
          <p:nvSpPr>
            <p:cNvPr id="23" name="文本框 14"/>
            <p:cNvSpPr txBox="1"/>
            <p:nvPr/>
          </p:nvSpPr>
          <p:spPr>
            <a:xfrm>
              <a:off x="963" y="692"/>
              <a:ext cx="2909" cy="88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探究新知</a:t>
              </a:r>
            </a:p>
          </p:txBody>
        </p:sp>
      </p:grpSp>
      <p:sp>
        <p:nvSpPr>
          <p:cNvPr id="3" name="文本框 16"/>
          <p:cNvSpPr txBox="1"/>
          <p:nvPr/>
        </p:nvSpPr>
        <p:spPr>
          <a:xfrm>
            <a:off x="1055669" y="2357755"/>
            <a:ext cx="3156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五年级笛子兴趣小组人数统计表</a:t>
            </a:r>
          </a:p>
        </p:txBody>
      </p:sp>
      <p:sp>
        <p:nvSpPr>
          <p:cNvPr id="4" name="文本框 16"/>
          <p:cNvSpPr txBox="1"/>
          <p:nvPr/>
        </p:nvSpPr>
        <p:spPr>
          <a:xfrm>
            <a:off x="4676779" y="2357755"/>
            <a:ext cx="326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五年级小提琴兴趣小组人数统计表</a:t>
            </a:r>
          </a:p>
        </p:txBody>
      </p:sp>
      <p:sp>
        <p:nvSpPr>
          <p:cNvPr id="5" name="文本框 16"/>
          <p:cNvSpPr txBox="1"/>
          <p:nvPr/>
        </p:nvSpPr>
        <p:spPr>
          <a:xfrm>
            <a:off x="4676779" y="1140460"/>
            <a:ext cx="326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五年级葫芦丝兴趣小组人数统计表</a:t>
            </a:r>
          </a:p>
        </p:txBody>
      </p:sp>
      <p:graphicFrame>
        <p:nvGraphicFramePr>
          <p:cNvPr id="7" name="表格 6"/>
          <p:cNvGraphicFramePr/>
          <p:nvPr/>
        </p:nvGraphicFramePr>
        <p:xfrm>
          <a:off x="1231265" y="1477645"/>
          <a:ext cx="2692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性别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1231265" y="2694940"/>
          <a:ext cx="2692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dirty="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性别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dirty="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/>
          <p:nvPr/>
        </p:nvGraphicFramePr>
        <p:xfrm>
          <a:off x="4853305" y="2694941"/>
          <a:ext cx="2692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性别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4853305" y="1477645"/>
          <a:ext cx="2692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性别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8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4" name="直接箭头连接符 23"/>
          <p:cNvCxnSpPr/>
          <p:nvPr/>
        </p:nvCxnSpPr>
        <p:spPr>
          <a:xfrm>
            <a:off x="3923668" y="1833881"/>
            <a:ext cx="189865" cy="37909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H="1" flipV="1">
            <a:off x="4643755" y="2715262"/>
            <a:ext cx="209550" cy="33591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3910334" y="2715262"/>
            <a:ext cx="229235" cy="33591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4643759" y="1831975"/>
            <a:ext cx="194945" cy="3810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文本框 20"/>
          <p:cNvSpPr txBox="1"/>
          <p:nvPr/>
        </p:nvSpPr>
        <p:spPr>
          <a:xfrm>
            <a:off x="4147185" y="1250317"/>
            <a:ext cx="496570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rtlCol="0">
            <a:spAutoFit/>
          </a:bodyPr>
          <a:lstStyle/>
          <a:p>
            <a:r>
              <a:rPr kumimoji="1"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</a:t>
            </a:r>
          </a:p>
          <a:p>
            <a:r>
              <a:rPr kumimoji="1"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式</a:t>
            </a:r>
          </a:p>
          <a:p>
            <a:r>
              <a:rPr kumimoji="1"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</a:t>
            </a:r>
          </a:p>
          <a:p>
            <a:r>
              <a:rPr kumimoji="1"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</a:t>
            </a:r>
          </a:p>
          <a:p>
            <a:r>
              <a:rPr kumimoji="1"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</a:p>
        </p:txBody>
      </p:sp>
      <p:sp>
        <p:nvSpPr>
          <p:cNvPr id="2" name="矩形 4"/>
          <p:cNvSpPr>
            <a:spLocks noChangeArrowheads="1"/>
          </p:cNvSpPr>
          <p:nvPr/>
        </p:nvSpPr>
        <p:spPr bwMode="auto">
          <a:xfrm>
            <a:off x="1231265" y="3584577"/>
            <a:ext cx="4565015" cy="95410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你能把上面的数据填在下面的复式统计表里吗？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13690" y="1115060"/>
            <a:ext cx="741680" cy="718185"/>
            <a:chOff x="494" y="1756"/>
            <a:chExt cx="1168" cy="1131"/>
          </a:xfrm>
        </p:grpSpPr>
        <p:pic>
          <p:nvPicPr>
            <p:cNvPr id="6" name="图片 5" descr="28Z58PICt4r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94" y="1756"/>
              <a:ext cx="1168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文本框 7"/>
            <p:cNvSpPr txBox="1"/>
            <p:nvPr/>
          </p:nvSpPr>
          <p:spPr>
            <a:xfrm>
              <a:off x="690" y="2402"/>
              <a:ext cx="781" cy="48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1400" b="1"/>
                <a:t>例 </a:t>
              </a:r>
              <a:r>
                <a:rPr lang="en-US" altLang="zh-CN" sz="1400" b="1"/>
                <a:t>1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044700" y="18319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28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3307080" y="18446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21</a:t>
            </a:r>
            <a:endParaRPr lang="en-US" altLang="zh-CN"/>
          </a:p>
        </p:txBody>
      </p:sp>
      <p:sp>
        <p:nvSpPr>
          <p:cNvPr id="17" name="文本框 16"/>
          <p:cNvSpPr txBox="1"/>
          <p:nvPr/>
        </p:nvSpPr>
        <p:spPr>
          <a:xfrm>
            <a:off x="2801620" y="1831975"/>
            <a:ext cx="3016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/>
              <a:t>7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946900" y="30511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16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6340475" y="306197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14</a:t>
            </a:r>
            <a:endParaRPr lang="en-US" altLang="zh-CN"/>
          </a:p>
        </p:txBody>
      </p:sp>
      <p:sp>
        <p:nvSpPr>
          <p:cNvPr id="20" name="文本框 19"/>
          <p:cNvSpPr txBox="1"/>
          <p:nvPr/>
        </p:nvSpPr>
        <p:spPr>
          <a:xfrm>
            <a:off x="5628005" y="3061970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30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3307080" y="3127375"/>
            <a:ext cx="3016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</a:t>
            </a:r>
            <a:endParaRPr lang="en-US" altLang="zh-CN"/>
          </a:p>
        </p:txBody>
      </p:sp>
      <p:sp>
        <p:nvSpPr>
          <p:cNvPr id="28" name="文本框 27"/>
          <p:cNvSpPr txBox="1"/>
          <p:nvPr/>
        </p:nvSpPr>
        <p:spPr>
          <a:xfrm>
            <a:off x="2686050" y="31273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16</a:t>
            </a:r>
            <a:endParaRPr lang="en-US" altLang="zh-CN"/>
          </a:p>
        </p:txBody>
      </p:sp>
      <p:sp>
        <p:nvSpPr>
          <p:cNvPr id="29" name="文本框 28"/>
          <p:cNvSpPr txBox="1"/>
          <p:nvPr/>
        </p:nvSpPr>
        <p:spPr>
          <a:xfrm>
            <a:off x="2011680" y="31273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22</a:t>
            </a:r>
            <a:endParaRPr lang="en-US" altLang="zh-CN"/>
          </a:p>
        </p:txBody>
      </p:sp>
      <p:sp>
        <p:nvSpPr>
          <p:cNvPr id="30" name="文本框 29"/>
          <p:cNvSpPr txBox="1"/>
          <p:nvPr/>
        </p:nvSpPr>
        <p:spPr>
          <a:xfrm>
            <a:off x="6946900" y="18573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/>
              <a:t>10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340475" y="18573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17</a:t>
            </a:r>
            <a:endParaRPr lang="en-US" altLang="zh-CN"/>
          </a:p>
        </p:txBody>
      </p:sp>
      <p:sp>
        <p:nvSpPr>
          <p:cNvPr id="32" name="文本框 31"/>
          <p:cNvSpPr txBox="1"/>
          <p:nvPr/>
        </p:nvSpPr>
        <p:spPr>
          <a:xfrm>
            <a:off x="5628005" y="1857375"/>
            <a:ext cx="4187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27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/>
      <p:bldP spid="4" grpId="0"/>
      <p:bldP spid="5" grpId="0"/>
      <p:bldP spid="36" grpId="0" bldLvl="0" animBg="1"/>
      <p:bldP spid="2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75764" y="588012"/>
            <a:ext cx="3014345" cy="471805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解读复式统计表</a:t>
            </a:r>
          </a:p>
        </p:txBody>
      </p:sp>
      <p:graphicFrame>
        <p:nvGraphicFramePr>
          <p:cNvPr id="20" name="表格 19"/>
          <p:cNvGraphicFramePr/>
          <p:nvPr/>
        </p:nvGraphicFramePr>
        <p:xfrm>
          <a:off x="1912620" y="1419862"/>
          <a:ext cx="6398260" cy="340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2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 </a:t>
                      </a:r>
                      <a:r>
                        <a:rPr lang="zh-CN" altLang="en-US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数量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</a:t>
                      </a:r>
                      <a:r>
                        <a:rPr lang="en-US" altLang="zh-CN" sz="1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</a:t>
                      </a:r>
                      <a:r>
                        <a:rPr lang="zh-CN" altLang="en-US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性别</a:t>
                      </a:r>
                      <a:r>
                        <a:rPr lang="en-US" altLang="zh-CN" sz="1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                                      </a:t>
                      </a:r>
                      <a:r>
                        <a:rPr lang="zh-CN" altLang="en-US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组别</a:t>
                      </a:r>
                      <a:r>
                        <a:rPr lang="en-US" altLang="zh-CN" sz="1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r>
                        <a:rPr lang="en-US" altLang="zh-CN" sz="12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</a:t>
                      </a:r>
                      <a:endParaRPr lang="zh-CN" altLang="en-US" sz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总计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古筝小组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葫芦丝小组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笛子小组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小提琴小组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1" name="直接连接符 20"/>
          <p:cNvCxnSpPr/>
          <p:nvPr/>
        </p:nvCxnSpPr>
        <p:spPr>
          <a:xfrm>
            <a:off x="2411730" y="1419227"/>
            <a:ext cx="1090930" cy="72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907540" y="1707515"/>
            <a:ext cx="1588770" cy="4324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下箭头 5"/>
          <p:cNvSpPr/>
          <p:nvPr/>
        </p:nvSpPr>
        <p:spPr>
          <a:xfrm>
            <a:off x="5502914" y="1059815"/>
            <a:ext cx="360045" cy="360045"/>
          </a:xfrm>
          <a:prstGeom prst="downArrow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标注 6"/>
          <p:cNvSpPr/>
          <p:nvPr/>
        </p:nvSpPr>
        <p:spPr>
          <a:xfrm>
            <a:off x="2631440" y="415926"/>
            <a:ext cx="1084580" cy="850900"/>
          </a:xfrm>
          <a:prstGeom prst="wedgeRectCallout">
            <a:avLst>
              <a:gd name="adj1" fmla="val -18743"/>
              <a:gd name="adj2" fmla="val 7928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横着的分别表示男女</a:t>
            </a:r>
          </a:p>
        </p:txBody>
      </p:sp>
      <p:sp>
        <p:nvSpPr>
          <p:cNvPr id="8" name="矩形标注 7"/>
          <p:cNvSpPr/>
          <p:nvPr/>
        </p:nvSpPr>
        <p:spPr>
          <a:xfrm>
            <a:off x="1071245" y="605157"/>
            <a:ext cx="1151890" cy="648335"/>
          </a:xfrm>
          <a:prstGeom prst="wedgeRectCallout">
            <a:avLst>
              <a:gd name="adj1" fmla="val 39856"/>
              <a:gd name="adj2" fmla="val 7938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统计的各类数据</a:t>
            </a:r>
          </a:p>
        </p:txBody>
      </p:sp>
      <p:sp>
        <p:nvSpPr>
          <p:cNvPr id="9" name="矩形标注 8"/>
          <p:cNvSpPr/>
          <p:nvPr/>
        </p:nvSpPr>
        <p:spPr>
          <a:xfrm>
            <a:off x="788670" y="2273302"/>
            <a:ext cx="958850" cy="968375"/>
          </a:xfrm>
          <a:prstGeom prst="wedgeRectCallout">
            <a:avLst>
              <a:gd name="adj1" fmla="val 70397"/>
              <a:gd name="adj2" fmla="val -8428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各个小组的名称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421197" y="239908"/>
            <a:ext cx="2861458" cy="1118204"/>
            <a:chOff x="5118677" y="3445186"/>
            <a:chExt cx="2861458" cy="1118204"/>
          </a:xfrm>
        </p:grpSpPr>
        <p:sp>
          <p:nvSpPr>
            <p:cNvPr id="18" name="云形标注 82"/>
            <p:cNvSpPr>
              <a:spLocks noChangeArrowheads="1"/>
            </p:cNvSpPr>
            <p:nvPr/>
          </p:nvSpPr>
          <p:spPr bwMode="auto">
            <a:xfrm rot="170006">
              <a:off x="5118677" y="344518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矩形 4"/>
            <p:cNvSpPr>
              <a:spLocks noChangeArrowheads="1"/>
            </p:cNvSpPr>
            <p:nvPr/>
          </p:nvSpPr>
          <p:spPr bwMode="auto">
            <a:xfrm>
              <a:off x="5374015" y="3650980"/>
              <a:ext cx="2140386" cy="7078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可要认真填写哦！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相信你是最棒的！</a:t>
              </a:r>
            </a:p>
          </p:txBody>
        </p:sp>
      </p:grpSp>
      <p:graphicFrame>
        <p:nvGraphicFramePr>
          <p:cNvPr id="20" name="表格 19"/>
          <p:cNvGraphicFramePr/>
          <p:nvPr/>
        </p:nvGraphicFramePr>
        <p:xfrm>
          <a:off x="1245235" y="1428752"/>
          <a:ext cx="6398260" cy="340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2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数量</a:t>
                      </a:r>
                      <a:r>
                        <a:rPr lang="en-US" altLang="zh-CN" sz="16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/</a:t>
                      </a:r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人</a:t>
                      </a:r>
                      <a:r>
                        <a:rPr lang="en-US" altLang="zh-CN" sz="12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</a:t>
                      </a:r>
                      <a:r>
                        <a:rPr lang="zh-CN" altLang="en-US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性别</a:t>
                      </a:r>
                      <a:r>
                        <a:rPr lang="en-US" altLang="zh-CN" sz="1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en-US" altLang="zh-CN" sz="1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</a:t>
                      </a:r>
                    </a:p>
                    <a:p>
                      <a:pPr>
                        <a:buNone/>
                      </a:pPr>
                      <a:r>
                        <a:rPr lang="zh-CN" altLang="en-US" sz="140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                                      组别</a:t>
                      </a:r>
                      <a:r>
                        <a:rPr lang="en-US" altLang="zh-CN" sz="1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  </a:t>
                      </a:r>
                      <a:r>
                        <a:rPr lang="en-US" altLang="zh-CN" sz="12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zh-CN" altLang="en-US" sz="120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总计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古筝小组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葫芦丝小组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笛子小组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小提琴小组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1" name="直接连接符 20"/>
          <p:cNvCxnSpPr/>
          <p:nvPr/>
        </p:nvCxnSpPr>
        <p:spPr>
          <a:xfrm>
            <a:off x="1689739" y="1447167"/>
            <a:ext cx="1153795" cy="692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259840" y="1707515"/>
            <a:ext cx="1583690" cy="4324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文本框 16"/>
          <p:cNvSpPr txBox="1"/>
          <p:nvPr/>
        </p:nvSpPr>
        <p:spPr>
          <a:xfrm>
            <a:off x="4975860" y="22415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54</a:t>
            </a:r>
          </a:p>
        </p:txBody>
      </p:sp>
      <p:sp>
        <p:nvSpPr>
          <p:cNvPr id="23" name="文本框 16"/>
          <p:cNvSpPr txBox="1"/>
          <p:nvPr/>
        </p:nvSpPr>
        <p:spPr>
          <a:xfrm>
            <a:off x="4975860" y="29908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</a:p>
        </p:txBody>
      </p:sp>
      <p:sp>
        <p:nvSpPr>
          <p:cNvPr id="24" name="文本框 16"/>
          <p:cNvSpPr txBox="1"/>
          <p:nvPr/>
        </p:nvSpPr>
        <p:spPr>
          <a:xfrm>
            <a:off x="4975860" y="26352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26" name="文本框 16"/>
          <p:cNvSpPr txBox="1"/>
          <p:nvPr/>
        </p:nvSpPr>
        <p:spPr>
          <a:xfrm>
            <a:off x="4975860" y="37528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</a:p>
        </p:txBody>
      </p:sp>
      <p:sp>
        <p:nvSpPr>
          <p:cNvPr id="27" name="文本框 16"/>
          <p:cNvSpPr txBox="1"/>
          <p:nvPr/>
        </p:nvSpPr>
        <p:spPr>
          <a:xfrm>
            <a:off x="4975860" y="33845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28" name="文本框 16"/>
          <p:cNvSpPr txBox="1"/>
          <p:nvPr/>
        </p:nvSpPr>
        <p:spPr>
          <a:xfrm>
            <a:off x="6527800" y="37528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</a:p>
        </p:txBody>
      </p:sp>
      <p:sp>
        <p:nvSpPr>
          <p:cNvPr id="29" name="文本框 16"/>
          <p:cNvSpPr txBox="1"/>
          <p:nvPr/>
        </p:nvSpPr>
        <p:spPr>
          <a:xfrm>
            <a:off x="6527800" y="33845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30" name="文本框 16"/>
          <p:cNvSpPr txBox="1"/>
          <p:nvPr/>
        </p:nvSpPr>
        <p:spPr>
          <a:xfrm>
            <a:off x="6527800" y="30162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31" name="文本框 16"/>
          <p:cNvSpPr txBox="1"/>
          <p:nvPr/>
        </p:nvSpPr>
        <p:spPr>
          <a:xfrm>
            <a:off x="6527800" y="26098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</a:p>
        </p:txBody>
      </p:sp>
      <p:sp>
        <p:nvSpPr>
          <p:cNvPr id="32" name="文本框 16"/>
          <p:cNvSpPr txBox="1"/>
          <p:nvPr/>
        </p:nvSpPr>
        <p:spPr>
          <a:xfrm>
            <a:off x="6527800" y="22542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53</a:t>
            </a:r>
          </a:p>
        </p:txBody>
      </p:sp>
      <p:sp>
        <p:nvSpPr>
          <p:cNvPr id="33" name="文本框 16"/>
          <p:cNvSpPr txBox="1"/>
          <p:nvPr/>
        </p:nvSpPr>
        <p:spPr>
          <a:xfrm>
            <a:off x="3281045" y="37528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</a:p>
        </p:txBody>
      </p:sp>
      <p:sp>
        <p:nvSpPr>
          <p:cNvPr id="34" name="文本框 16"/>
          <p:cNvSpPr txBox="1"/>
          <p:nvPr/>
        </p:nvSpPr>
        <p:spPr>
          <a:xfrm>
            <a:off x="3281045" y="33718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</a:p>
        </p:txBody>
      </p:sp>
      <p:sp>
        <p:nvSpPr>
          <p:cNvPr id="35" name="文本框 16"/>
          <p:cNvSpPr txBox="1"/>
          <p:nvPr/>
        </p:nvSpPr>
        <p:spPr>
          <a:xfrm>
            <a:off x="3281045" y="30162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27</a:t>
            </a:r>
          </a:p>
        </p:txBody>
      </p:sp>
      <p:sp>
        <p:nvSpPr>
          <p:cNvPr id="36" name="文本框 16"/>
          <p:cNvSpPr txBox="1"/>
          <p:nvPr/>
        </p:nvSpPr>
        <p:spPr>
          <a:xfrm>
            <a:off x="3281045" y="26352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</a:p>
        </p:txBody>
      </p:sp>
      <p:sp>
        <p:nvSpPr>
          <p:cNvPr id="37" name="文本框 16"/>
          <p:cNvSpPr txBox="1"/>
          <p:nvPr/>
        </p:nvSpPr>
        <p:spPr>
          <a:xfrm>
            <a:off x="3281045" y="2241550"/>
            <a:ext cx="66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107</a:t>
            </a:r>
          </a:p>
        </p:txBody>
      </p:sp>
      <p:sp>
        <p:nvSpPr>
          <p:cNvPr id="38" name="燕尾形箭头 37"/>
          <p:cNvSpPr/>
          <p:nvPr/>
        </p:nvSpPr>
        <p:spPr>
          <a:xfrm>
            <a:off x="7643499" y="2635250"/>
            <a:ext cx="360045" cy="4324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16"/>
          <p:cNvSpPr txBox="1"/>
          <p:nvPr/>
        </p:nvSpPr>
        <p:spPr>
          <a:xfrm>
            <a:off x="7931785" y="1696722"/>
            <a:ext cx="6629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</a:t>
            </a:r>
          </a:p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式</a:t>
            </a:r>
          </a:p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</a:t>
            </a:r>
          </a:p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</a:t>
            </a:r>
          </a:p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1"/>
          <p:cNvSpPr txBox="1">
            <a:spLocks noChangeArrowheads="1"/>
          </p:cNvSpPr>
          <p:nvPr/>
        </p:nvSpPr>
        <p:spPr bwMode="auto">
          <a:xfrm>
            <a:off x="642302" y="483520"/>
            <a:ext cx="819086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）这四个兴趣小组的男生一共有多少人？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女生呢？</a:t>
            </a:r>
          </a:p>
        </p:txBody>
      </p:sp>
      <p:sp>
        <p:nvSpPr>
          <p:cNvPr id="6" name="TextBox 51"/>
          <p:cNvSpPr txBox="1">
            <a:spLocks noChangeArrowheads="1"/>
          </p:cNvSpPr>
          <p:nvPr/>
        </p:nvSpPr>
        <p:spPr bwMode="auto">
          <a:xfrm>
            <a:off x="3082990" y="1444829"/>
            <a:ext cx="31965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7+17+16+14=54(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人</a:t>
            </a:r>
            <a:r>
              <a:rPr lang="en-US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TextBox 71"/>
          <p:cNvSpPr txBox="1">
            <a:spLocks noChangeArrowheads="1"/>
          </p:cNvSpPr>
          <p:nvPr/>
        </p:nvSpPr>
        <p:spPr bwMode="auto">
          <a:xfrm>
            <a:off x="799470" y="2332817"/>
            <a:ext cx="69310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）这四个兴趣小组一共有多少人？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你是怎样算出来的？</a:t>
            </a:r>
          </a:p>
        </p:txBody>
      </p:sp>
      <p:sp>
        <p:nvSpPr>
          <p:cNvPr id="20" name="TextBox 51"/>
          <p:cNvSpPr txBox="1">
            <a:spLocks noChangeArrowheads="1"/>
          </p:cNvSpPr>
          <p:nvPr/>
        </p:nvSpPr>
        <p:spPr bwMode="auto">
          <a:xfrm>
            <a:off x="4737735" y="3793492"/>
            <a:ext cx="3930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先算男女的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合计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，再算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总计。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2770907" y="3086877"/>
            <a:ext cx="4311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28+27+22+30=107 (</a:t>
            </a:r>
            <a:r>
              <a:rPr lang="zh-CN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人</a:t>
            </a:r>
            <a:r>
              <a:rPr lang="en-US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51"/>
          <p:cNvSpPr txBox="1">
            <a:spLocks noChangeArrowheads="1"/>
          </p:cNvSpPr>
          <p:nvPr/>
        </p:nvSpPr>
        <p:spPr bwMode="auto">
          <a:xfrm>
            <a:off x="3059836" y="1959191"/>
            <a:ext cx="4022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21+10+6+16=53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（人）</a:t>
            </a:r>
          </a:p>
        </p:txBody>
      </p:sp>
      <p:sp>
        <p:nvSpPr>
          <p:cNvPr id="23" name="右弧形箭头 22">
            <a:hlinkClick r:id="rId2" action="ppaction://hlinksldjump"/>
          </p:cNvPr>
          <p:cNvSpPr/>
          <p:nvPr/>
        </p:nvSpPr>
        <p:spPr>
          <a:xfrm>
            <a:off x="683264" y="4156075"/>
            <a:ext cx="575945" cy="720090"/>
          </a:xfrm>
          <a:prstGeom prst="curvedLef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TextBox 52"/>
          <p:cNvSpPr txBox="1">
            <a:spLocks noChangeArrowheads="1"/>
          </p:cNvSpPr>
          <p:nvPr/>
        </p:nvSpPr>
        <p:spPr bwMode="auto">
          <a:xfrm>
            <a:off x="394974" y="4363087"/>
            <a:ext cx="1152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hlinkClick r:id="rId2" action="ppaction://hlinksldjump"/>
              </a:rPr>
              <a:t>返回复式表</a:t>
            </a:r>
            <a:endParaRPr lang="zh-CN" altLang="en-US" sz="1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0"/>
          <p:cNvSpPr/>
          <p:nvPr/>
        </p:nvSpPr>
        <p:spPr>
          <a:xfrm>
            <a:off x="804545" y="3243580"/>
            <a:ext cx="7820660" cy="661035"/>
          </a:xfrm>
          <a:prstGeom prst="roundRect">
            <a:avLst/>
          </a:prstGeom>
          <a:noFill/>
          <a:ln w="25400" cap="flat" cmpd="sng" algn="ctr">
            <a:solidFill>
              <a:srgbClr val="00A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便于从整体上了解五年级乐器兴趣小组的情况。</a:t>
            </a:r>
          </a:p>
        </p:txBody>
      </p:sp>
      <p:pic>
        <p:nvPicPr>
          <p:cNvPr id="1030" name="Picture 6" descr="http://p2.so.qhmsg.com/bdr/_240_/t01c4dc6b2c20a799b7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375666" y="450794"/>
            <a:ext cx="1501366" cy="1296144"/>
          </a:xfrm>
          <a:prstGeom prst="rect">
            <a:avLst/>
          </a:prstGeom>
          <a:noFill/>
          <a:effectLst>
            <a:outerShdw dist="50800" dir="5400000" algn="ctr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云形标注 14"/>
          <p:cNvSpPr/>
          <p:nvPr/>
        </p:nvSpPr>
        <p:spPr>
          <a:xfrm>
            <a:off x="2339340" y="342901"/>
            <a:ext cx="5184988" cy="1076960"/>
          </a:xfrm>
          <a:prstGeom prst="cloudCallout">
            <a:avLst>
              <a:gd name="adj1" fmla="val -62495"/>
              <a:gd name="adj2" fmla="val 35190"/>
            </a:avLst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60000"/>
                <a:lumOff val="40000"/>
                <a:alpha val="10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与四张</a:t>
            </a:r>
            <a:r>
              <a:rPr lang="zh-CN" altLang="en-US" b="1" u="sng" kern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单式统计表</a:t>
            </a: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相比</a:t>
            </a:r>
            <a:r>
              <a:rPr lang="zh-CN" altLang="en-US" b="1" u="sng" kern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复式统计表</a:t>
            </a: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有什么优点呢？</a:t>
            </a:r>
          </a:p>
        </p:txBody>
      </p:sp>
      <p:sp>
        <p:nvSpPr>
          <p:cNvPr id="3" name="圆角矩形 10"/>
          <p:cNvSpPr/>
          <p:nvPr/>
        </p:nvSpPr>
        <p:spPr>
          <a:xfrm>
            <a:off x="831850" y="1938657"/>
            <a:ext cx="7793990" cy="492760"/>
          </a:xfrm>
          <a:prstGeom prst="roundRect">
            <a:avLst/>
          </a:prstGeom>
          <a:noFill/>
          <a:ln w="25400" cap="flat" cmpd="sng" algn="ctr">
            <a:solidFill>
              <a:srgbClr val="00A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kumimoji="0" lang="zh-CN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能表示出四个小组的总人数。</a:t>
            </a:r>
          </a:p>
        </p:txBody>
      </p:sp>
      <p:sp>
        <p:nvSpPr>
          <p:cNvPr id="4" name="圆角矩形 10"/>
          <p:cNvSpPr/>
          <p:nvPr/>
        </p:nvSpPr>
        <p:spPr>
          <a:xfrm>
            <a:off x="805180" y="2536191"/>
            <a:ext cx="7820660" cy="492760"/>
          </a:xfrm>
          <a:prstGeom prst="roundRect">
            <a:avLst/>
          </a:prstGeom>
          <a:noFill/>
          <a:ln w="25400" cap="flat" cmpd="sng" algn="ctr">
            <a:solidFill>
              <a:srgbClr val="00A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更容易比较各小组男、女生的人数。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5" grpId="0" animBg="1"/>
      <p:bldP spid="3" grpId="0" bldLvl="0" animBg="1"/>
      <p:bldP spid="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3150" y="500380"/>
            <a:ext cx="7232650" cy="857250"/>
          </a:xfrm>
        </p:spPr>
        <p:txBody>
          <a:bodyPr/>
          <a:lstStyle/>
          <a:p>
            <a:r>
              <a:rPr lang="zh-CN" altLang="en-US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回忆思考：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单式统计表和复式统计表的区别</a:t>
            </a:r>
          </a:p>
        </p:txBody>
      </p:sp>
      <p:pic>
        <p:nvPicPr>
          <p:cNvPr id="1030" name="Picture 6" descr="http://p2.so.qhmsg.com/bdr/_240_/t01c4dc6b2c20a799b7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-8255" y="791212"/>
            <a:ext cx="1213485" cy="1296035"/>
          </a:xfrm>
          <a:prstGeom prst="rect">
            <a:avLst/>
          </a:prstGeom>
          <a:noFill/>
          <a:effectLst>
            <a:outerShdw dist="50800" dir="5400000" algn="ctr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流程图: 可选过程 4"/>
          <p:cNvSpPr/>
          <p:nvPr/>
        </p:nvSpPr>
        <p:spPr>
          <a:xfrm>
            <a:off x="1205869" y="1438912"/>
            <a:ext cx="7099935" cy="648335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err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单式统计表是只对某一项目的数量进行统计的表格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         </a:t>
            </a:r>
          </a:p>
        </p:txBody>
      </p:sp>
      <p:sp>
        <p:nvSpPr>
          <p:cNvPr id="6" name="流程图: 可选过程 5"/>
          <p:cNvSpPr/>
          <p:nvPr/>
        </p:nvSpPr>
        <p:spPr>
          <a:xfrm>
            <a:off x="1204595" y="2421891"/>
            <a:ext cx="7101840" cy="117094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 dirty="0" err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复式统计表是统计项目在两个或两个以上的统计表格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，</a:t>
            </a:r>
            <a:r>
              <a:rPr lang="en-US" altLang="zh-CN" sz="2400" b="1" dirty="0" err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复式统计表也叫复合统计表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    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204210" y="987425"/>
            <a:ext cx="16560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5283200" y="982347"/>
            <a:ext cx="1756410" cy="5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2.so.qhmsg.com/bdr/_240_/t01c4dc6b2c20a799b7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32134" y="2892427"/>
            <a:ext cx="1213485" cy="1296035"/>
          </a:xfrm>
          <a:prstGeom prst="rect">
            <a:avLst/>
          </a:prstGeom>
          <a:noFill/>
          <a:effectLst>
            <a:outerShdw dist="50800" dir="5400000" algn="ctr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71"/>
          <p:cNvSpPr txBox="1">
            <a:spLocks noChangeArrowheads="1"/>
          </p:cNvSpPr>
          <p:nvPr/>
        </p:nvSpPr>
        <p:spPr bwMode="auto">
          <a:xfrm>
            <a:off x="3081655" y="767717"/>
            <a:ext cx="44411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兴趣小组的数据统计如下：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32130" y="372746"/>
            <a:ext cx="1764030" cy="603230"/>
            <a:chOff x="480869" y="708178"/>
            <a:chExt cx="1216345" cy="689411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620981" y="799619"/>
              <a:ext cx="913791" cy="5979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练一练</a:t>
              </a:r>
            </a:p>
          </p:txBody>
        </p:sp>
      </p:grpSp>
      <p:sp>
        <p:nvSpPr>
          <p:cNvPr id="3" name="云形标注 2"/>
          <p:cNvSpPr/>
          <p:nvPr/>
        </p:nvSpPr>
        <p:spPr>
          <a:xfrm>
            <a:off x="238129" y="1109346"/>
            <a:ext cx="2351405" cy="1534160"/>
          </a:xfrm>
          <a:prstGeom prst="cloudCallout">
            <a:avLst>
              <a:gd name="adj1" fmla="val -14353"/>
              <a:gd name="adj2" fmla="val 8865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根据课前的小调查，整理获得的数据，做成了下面的统计表。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2270761" y="1755777"/>
          <a:ext cx="6296025" cy="2392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29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800"/>
                        <a:t> </a:t>
                      </a:r>
                      <a:r>
                        <a:rPr lang="en-US" altLang="zh-CN" sz="1000"/>
                        <a:t> </a:t>
                      </a:r>
                      <a:r>
                        <a:rPr lang="zh-CN" altLang="en-US" sz="1000">
                          <a:solidFill>
                            <a:schemeClr val="tx1"/>
                          </a:solidFill>
                        </a:rPr>
                        <a:t>数</a:t>
                      </a:r>
                      <a:r>
                        <a:rPr lang="en-US" altLang="zh-CN" sz="10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zh-CN" sz="1000"/>
                        <a:t>           </a:t>
                      </a:r>
                      <a:r>
                        <a:rPr lang="zh-CN" altLang="en-US" sz="1000">
                          <a:solidFill>
                            <a:schemeClr val="tx1"/>
                          </a:solidFill>
                        </a:rPr>
                        <a:t>乐器</a:t>
                      </a:r>
                    </a:p>
                    <a:p>
                      <a:pPr>
                        <a:buNone/>
                      </a:pPr>
                      <a:r>
                        <a:rPr lang="zh-CN" altLang="en-US" sz="1000">
                          <a:solidFill>
                            <a:schemeClr val="tx1"/>
                          </a:solidFill>
                        </a:rPr>
                        <a:t>        量</a:t>
                      </a:r>
                      <a:r>
                        <a:rPr lang="en-US" altLang="zh-CN" sz="10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000">
                          <a:solidFill>
                            <a:schemeClr val="tx1"/>
                          </a:solidFill>
                        </a:rPr>
                        <a:t>人       名称</a:t>
                      </a:r>
                    </a:p>
                    <a:p>
                      <a:pPr>
                        <a:buNone/>
                      </a:pP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000"/>
                        <a:t> </a:t>
                      </a:r>
                      <a:r>
                        <a:rPr lang="zh-CN" altLang="en-US" sz="1000">
                          <a:solidFill>
                            <a:schemeClr val="tx1"/>
                          </a:solidFill>
                        </a:rPr>
                        <a:t>性别</a:t>
                      </a:r>
                      <a:r>
                        <a:rPr lang="en-US" altLang="zh-CN" sz="10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altLang="zh-CN" sz="1000"/>
                        <a:t>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7030A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古筝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葫芦丝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笛子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小提琴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总计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男生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女生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2771775" y="1779272"/>
            <a:ext cx="720090" cy="8642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308225" y="2139952"/>
            <a:ext cx="1183640" cy="50355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71"/>
          <p:cNvSpPr txBox="1">
            <a:spLocks noChangeArrowheads="1"/>
          </p:cNvSpPr>
          <p:nvPr/>
        </p:nvSpPr>
        <p:spPr bwMode="auto">
          <a:xfrm>
            <a:off x="7866380" y="2693035"/>
            <a:ext cx="4660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</a:p>
        </p:txBody>
      </p:sp>
      <p:sp>
        <p:nvSpPr>
          <p:cNvPr id="23" name="TextBox 71"/>
          <p:cNvSpPr txBox="1">
            <a:spLocks noChangeArrowheads="1"/>
          </p:cNvSpPr>
          <p:nvPr/>
        </p:nvSpPr>
        <p:spPr bwMode="auto">
          <a:xfrm>
            <a:off x="6861175" y="2693035"/>
            <a:ext cx="4660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</a:p>
        </p:txBody>
      </p:sp>
      <p:sp>
        <p:nvSpPr>
          <p:cNvPr id="24" name="TextBox 71"/>
          <p:cNvSpPr txBox="1">
            <a:spLocks noChangeArrowheads="1"/>
          </p:cNvSpPr>
          <p:nvPr/>
        </p:nvSpPr>
        <p:spPr bwMode="auto">
          <a:xfrm>
            <a:off x="5779135" y="2680335"/>
            <a:ext cx="4660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sp>
        <p:nvSpPr>
          <p:cNvPr id="25" name="TextBox 71"/>
          <p:cNvSpPr txBox="1">
            <a:spLocks noChangeArrowheads="1"/>
          </p:cNvSpPr>
          <p:nvPr/>
        </p:nvSpPr>
        <p:spPr bwMode="auto">
          <a:xfrm>
            <a:off x="4712974" y="2680335"/>
            <a:ext cx="5835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26" name="TextBox 71"/>
          <p:cNvSpPr txBox="1">
            <a:spLocks noChangeArrowheads="1"/>
          </p:cNvSpPr>
          <p:nvPr/>
        </p:nvSpPr>
        <p:spPr bwMode="auto">
          <a:xfrm>
            <a:off x="3783965" y="2680335"/>
            <a:ext cx="4660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41</a:t>
            </a:r>
          </a:p>
        </p:txBody>
      </p:sp>
      <p:sp>
        <p:nvSpPr>
          <p:cNvPr id="27" name="TextBox 71"/>
          <p:cNvSpPr txBox="1">
            <a:spLocks noChangeArrowheads="1"/>
          </p:cNvSpPr>
          <p:nvPr/>
        </p:nvSpPr>
        <p:spPr bwMode="auto">
          <a:xfrm>
            <a:off x="3783965" y="3521710"/>
            <a:ext cx="4660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</a:p>
        </p:txBody>
      </p:sp>
      <p:sp>
        <p:nvSpPr>
          <p:cNvPr id="28" name="TextBox 71"/>
          <p:cNvSpPr txBox="1">
            <a:spLocks noChangeArrowheads="1"/>
          </p:cNvSpPr>
          <p:nvPr/>
        </p:nvSpPr>
        <p:spPr bwMode="auto">
          <a:xfrm>
            <a:off x="3783965" y="3061336"/>
            <a:ext cx="4660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bldLvl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全屏显示(16:9)</PresentationFormat>
  <Paragraphs>344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仿宋_GB2312</vt:lpstr>
      <vt:lpstr>黑体</vt:lpstr>
      <vt:lpstr>华文楷体</vt:lpstr>
      <vt:lpstr>华文新魏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解读复式统计表</vt:lpstr>
      <vt:lpstr>PowerPoint 演示文稿</vt:lpstr>
      <vt:lpstr>PowerPoint 演示文稿</vt:lpstr>
      <vt:lpstr>PowerPoint 演示文稿</vt:lpstr>
      <vt:lpstr>回忆思考：单式统计表和复式统计表的区别</vt:lpstr>
      <vt:lpstr>PowerPoint 演示文稿</vt:lpstr>
      <vt:lpstr>PowerPoint 演示文稿</vt:lpstr>
      <vt:lpstr>PowerPoint 演示文稿</vt:lpstr>
      <vt:lpstr>PowerPoint 演示文稿</vt:lpstr>
      <vt:lpstr>下面是五(4)班同学体育达标人数统计表。</vt:lpstr>
      <vt:lpstr>下面是希望小学三年级和六年级视力情况统计表。</vt:lpstr>
      <vt:lpstr>根据条件补充统计表</vt:lpstr>
      <vt:lpstr>（1）参加声乐的男生人数有18人，参加声乐的女生人数比男生多4人，参加声乐小组的女生有多少人？ （2）绘画小组同学一共有50人，其中男生有29人，女生有多少人？ （3）舞蹈小组的男生有9人，女生的人数是男生的2倍多3人，女生有多少人？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2023-01-17T01:50:57Z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854D6CAA63AB4117A9A98F2BD3E5AFFC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