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41E83-EF52-4D55-A4DA-68DDCFA44B1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28DA-B1C6-49A1-87F7-6132AA38F2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28DA-B1C6-49A1-87F7-6132AA38F2C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4848-65E4-43FF-B26B-4CB2C418D7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16EC8-BF34-4E2F-891D-47F45AF867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447A-9793-4017-BD55-C56AEE583C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EB752-01FD-4C21-89C7-3B8193AC3F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16FBC-5F40-4765-8AFE-94C4C251EE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48F3A-B5E0-48BE-8BAC-5E26E668AA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72EE6-087A-46C2-9005-9E00DAFF78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3DC7D-CB45-4243-AFA1-A0F7D7289C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0B151-6AD3-4DC1-BB39-6876E79BE0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E147E-3AB4-4630-9186-BC63D0ED5C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F2AD47B-D02C-48D4-8989-B6064AAA301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526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800" b="1" dirty="0" smtClean="0">
                <a:ln w="9525"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Online tours</a:t>
            </a:r>
            <a:endParaRPr lang="zh-CN" altLang="en-US" sz="8800" b="1" dirty="0">
              <a:ln w="9525">
                <a:rou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74828" y="3505200"/>
            <a:ext cx="2236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Grammar</a:t>
            </a:r>
            <a:endParaRPr lang="zh-CN" altLang="en-US" sz="3600" b="1" dirty="0">
              <a:ln w="9525">
                <a:noFill/>
                <a:rou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486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279525"/>
            <a:ext cx="8229600" cy="45259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吴老师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年和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年访问过加拿大。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Mr Wu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visited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Canada in 2010 and 2011.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吴老师已经去过加拿大两次。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Mr Wu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to Canada twice.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23850" y="2524125"/>
            <a:ext cx="84359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We use the simple past tense to tell what happened in the past.</a:t>
            </a:r>
            <a:endParaRPr lang="en-US" sz="36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23850" y="5229225"/>
            <a:ext cx="86407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We use the present perfect tense to tell how many times an action has happened till now.</a:t>
            </a:r>
          </a:p>
        </p:txBody>
      </p:sp>
      <p:sp>
        <p:nvSpPr>
          <p:cNvPr id="82949" name="WordArt 5"/>
          <p:cNvSpPr>
            <a:spLocks noChangeArrowheads="1" noChangeShapeType="1"/>
          </p:cNvSpPr>
          <p:nvPr/>
        </p:nvSpPr>
        <p:spPr bwMode="auto">
          <a:xfrm>
            <a:off x="2484438" y="288925"/>
            <a:ext cx="3960812" cy="9080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Presentation</a:t>
            </a:r>
            <a:endParaRPr lang="zh-CN" altLang="en-US" sz="3600" b="1" kern="1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utoUpdateAnimBg="0"/>
      <p:bldP spid="829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105025"/>
            <a:ext cx="8229600" cy="305276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我上周看过这部电影。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_____ this movie last week.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我已经看过这部电影很多次。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__________ this movie many times.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311275" y="2749550"/>
            <a:ext cx="8953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saw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311275" y="4117975"/>
            <a:ext cx="20256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seen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3973" name="WordArt 5"/>
          <p:cNvSpPr>
            <a:spLocks noChangeArrowheads="1" noChangeShapeType="1"/>
          </p:cNvSpPr>
          <p:nvPr/>
        </p:nvSpPr>
        <p:spPr bwMode="auto">
          <a:xfrm>
            <a:off x="2851150" y="909638"/>
            <a:ext cx="3376613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ldLvl="0" autoUpdateAnimBg="0"/>
      <p:bldP spid="83972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64235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0000FF"/>
                </a:solidFill>
              </a:rPr>
              <a:t>Simon is showing Millie some pictures. Complete his sentences with the correct forms of the words in brackets.</a:t>
            </a:r>
            <a:endParaRPr lang="zh-CN" altLang="en-US" sz="3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52413" y="3294063"/>
            <a:ext cx="439102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______ (visit) the Palace Museum with my grandparents the other day.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787900" y="3286125"/>
            <a:ext cx="4176713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________ (climb) Mount Huang last Summer.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12775" y="3286125"/>
            <a:ext cx="13779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visited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5226050" y="3286125"/>
            <a:ext cx="16573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climbed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pic>
        <p:nvPicPr>
          <p:cNvPr id="86022" name="Picture 6" descr="Gramma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34963"/>
            <a:ext cx="45720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3" name="Picture 7" descr="Gramma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695325"/>
            <a:ext cx="46386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ldLvl="0" autoUpdateAnimBg="0"/>
      <p:bldP spid="86021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23850" y="4024313"/>
            <a:ext cx="4679950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_____ you </a:t>
            </a:r>
            <a:r>
              <a:rPr lang="en-US" sz="3600" b="1">
                <a:latin typeface="Times New Roman" panose="02020603050405020304" pitchFamily="18" charset="0"/>
              </a:rPr>
              <a:t>ever _____ (try) the famous Tianjin Baozi?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932363" y="4024313"/>
            <a:ext cx="3541712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I am happy that I ___________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(learn) to swim.</a:t>
            </a:r>
            <a:endParaRPr lang="zh-CN" alt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23850" y="4024313"/>
            <a:ext cx="42100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Have                  tried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291138" y="4694238"/>
            <a:ext cx="24193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have learnt</a:t>
            </a:r>
          </a:p>
        </p:txBody>
      </p:sp>
      <p:pic>
        <p:nvPicPr>
          <p:cNvPr id="87046" name="Picture 6" descr="Gramma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76250"/>
            <a:ext cx="4386263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7" name="Picture 7" descr="Gramma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260350"/>
            <a:ext cx="47879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ldLvl="0" autoUpdateAnimBg="0"/>
      <p:bldP spid="87045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828675" y="1555750"/>
            <a:ext cx="7775575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 err="1">
                <a:solidFill>
                  <a:srgbClr val="0000FF"/>
                </a:solidFill>
              </a:rPr>
              <a:t>Mr</a:t>
            </a:r>
            <a:r>
              <a:rPr lang="en-US" altLang="zh-CN" sz="3600" b="1" dirty="0">
                <a:solidFill>
                  <a:srgbClr val="0000FF"/>
                </a:solidFill>
              </a:rPr>
              <a:t> Wu is asking the students to make sentences with the correct tenses. Help them complete the sentences with the correct forms of the words in brackets.</a:t>
            </a:r>
            <a:endParaRPr lang="zh-CN" alt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466725" y="1049338"/>
            <a:ext cx="8281988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I ________________ (finish/ just) my homework.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Millie ________ (finish) her homework 20 minutes ago.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2. I ______ (write) an email to my friend yesterday.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Daniel ______________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___ (write/ already) two emails.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436813" y="4940300"/>
            <a:ext cx="37909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has already written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331913" y="1052513"/>
            <a:ext cx="35115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 just finished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330325" y="3686175"/>
            <a:ext cx="12255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wrote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432050" y="2306638"/>
            <a:ext cx="17081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finished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ldLvl="0" autoUpdateAnimBg="0"/>
      <p:bldP spid="89092" grpId="0" bldLvl="0" autoUpdateAnimBg="0"/>
      <p:bldP spid="89093" grpId="0" bldLvl="0" autoUpdateAnimBg="0"/>
      <p:bldP spid="89094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23850" y="1184275"/>
            <a:ext cx="84963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3. I ______(be) in Hainan last week.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Some of our classmates _____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________ (not be) to Hainan yet.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4. I __________ (live) in Sunshine Town since I was born.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    Daniel _____ (live) in Nanjing in 2007.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401763" y="1184275"/>
            <a:ext cx="8953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332038" y="4478338"/>
            <a:ext cx="10731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lived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187450" y="3140075"/>
            <a:ext cx="20764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 lived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508625" y="1844675"/>
            <a:ext cx="30543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haven not been</a:t>
            </a:r>
            <a:endParaRPr lang="en-US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ldLvl="0" autoUpdateAnimBg="0"/>
      <p:bldP spid="90116" grpId="0" bldLvl="0" autoUpdateAnimBg="0"/>
      <p:bldP spid="90117" grpId="0" bldLvl="0" autoUpdateAnimBg="0"/>
      <p:bldP spid="90118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893763" y="1338263"/>
            <a:ext cx="7710487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Millie has never been to Nanjing. She is asking Simon about the city. Complete their conversation with the correct forms of the words in brackets.</a:t>
            </a:r>
            <a:endParaRPr lang="zh-CN" altLang="en-US" sz="3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52413" y="503238"/>
            <a:ext cx="8783637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1925" indent="-14319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6116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7907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704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4947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06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63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21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78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Millie: ___________________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            (you/be/ever) to Nanjing?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Simon: Yes. I(2)____________(be) there three times.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Millie: When (3)____________ (you/go) there last?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Simon: Last summer. I (4)______(spend) a week there.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Millie: (5)____________ (you/like) it?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979613" y="431800"/>
            <a:ext cx="38798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 you ever been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86175" y="1798638"/>
            <a:ext cx="20764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 been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727450" y="3094038"/>
            <a:ext cx="21399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did you go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630863" y="4359275"/>
            <a:ext cx="11747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spent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373313" y="5757863"/>
            <a:ext cx="23431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Do you like</a:t>
            </a:r>
            <a:endParaRPr lang="en-US" altLang="zh-CN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ldLvl="0" autoUpdateAnimBg="0"/>
      <p:bldP spid="92164" grpId="0" bldLvl="0" autoUpdateAnimBg="0"/>
      <p:bldP spid="92165" grpId="0" bldLvl="0" autoUpdateAnimBg="0"/>
      <p:bldP spid="92166" grpId="0" bldLvl="0" autoUpdateAnimBg="0"/>
      <p:bldP spid="92167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00675"/>
          </a:xfrm>
        </p:spPr>
        <p:txBody>
          <a:bodyPr/>
          <a:lstStyle/>
          <a:p>
            <a:pPr marL="441325" indent="-4413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To understand the differences between the simple past tense and the present perfect tense.</a:t>
            </a:r>
          </a:p>
          <a:p>
            <a:pPr marL="441325" indent="-4413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To grasp the expressions with the present perfect tense.</a:t>
            </a:r>
          </a:p>
          <a:p>
            <a:pPr marL="441325" indent="-4413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To grasp the expressions with the simple past tense.</a:t>
            </a:r>
          </a:p>
          <a:p>
            <a:pPr marL="441325" indent="-441325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4. To understand different uses of the present perfect tense.</a:t>
            </a:r>
          </a:p>
        </p:txBody>
      </p:sp>
      <p:sp>
        <p:nvSpPr>
          <p:cNvPr id="74755" name="WordArt 3"/>
          <p:cNvSpPr>
            <a:spLocks noChangeArrowheads="1" noChangeShapeType="1"/>
          </p:cNvSpPr>
          <p:nvPr/>
        </p:nvSpPr>
        <p:spPr bwMode="auto">
          <a:xfrm>
            <a:off x="1042988" y="381000"/>
            <a:ext cx="58324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Learning targets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25438" y="1255713"/>
            <a:ext cx="842327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31925" indent="-14319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6116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7907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704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4947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06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63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21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78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Simon: Oh yes. I (6)_____ (have) a great time there. I (7)______ (visit) many places of interest and (8)____ (eat) lots of local food.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Millie: Lucky you! I (9)_______________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   (be/never) there.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429125" y="1254125"/>
            <a:ext cx="8953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  <a:endParaRPr lang="en-US" altLang="zh-CN" sz="3600">
              <a:solidFill>
                <a:srgbClr val="FF0000"/>
              </a:solidFill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870450" y="1901825"/>
            <a:ext cx="13779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visited</a:t>
            </a:r>
            <a:endParaRPr lang="en-US" altLang="zh-CN" sz="3600">
              <a:solidFill>
                <a:srgbClr val="FF0000"/>
              </a:solidFill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462213" y="3213100"/>
            <a:ext cx="7429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ate</a:t>
            </a:r>
            <a:endParaRPr lang="en-US" altLang="zh-CN" sz="3600">
              <a:solidFill>
                <a:srgbClr val="FF0000"/>
              </a:solidFill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5076825" y="3860800"/>
            <a:ext cx="32321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 never been</a:t>
            </a:r>
            <a:endParaRPr lang="en-US" altLang="zh-CN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ldLvl="0" autoUpdateAnimBg="0"/>
      <p:bldP spid="93188" grpId="0" bldLvl="0" autoUpdateAnimBg="0"/>
      <p:bldP spid="93189" grpId="0" bldLvl="0" autoUpdateAnimBg="0"/>
      <p:bldP spid="93190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84213" y="1557338"/>
            <a:ext cx="7710487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Millie is writing about the USA in her diary. </a:t>
            </a:r>
            <a:r>
              <a:rPr lang="en-US" sz="3600" b="1">
                <a:solidFill>
                  <a:srgbClr val="0000FF"/>
                </a:solidFill>
              </a:rPr>
              <a:t>Complete her diary entry with the correct forms of the verbs in the box.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/>
          <p:nvPr/>
        </p:nvGrpSpPr>
        <p:grpSpPr bwMode="auto">
          <a:xfrm>
            <a:off x="395288" y="431800"/>
            <a:ext cx="8326437" cy="765175"/>
            <a:chOff x="0" y="0"/>
            <a:chExt cx="5245" cy="482"/>
          </a:xfrm>
        </p:grpSpPr>
        <p:sp>
          <p:nvSpPr>
            <p:cNvPr id="95235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5217" cy="482"/>
            </a:xfrm>
            <a:prstGeom prst="roundRect">
              <a:avLst>
                <a:gd name="adj" fmla="val 16667"/>
              </a:avLst>
            </a:prstGeom>
            <a:solidFill>
              <a:srgbClr val="A8041B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5236" name="Text Box 4"/>
            <p:cNvSpPr txBox="1">
              <a:spLocks noChangeArrowheads="1"/>
            </p:cNvSpPr>
            <p:nvPr/>
          </p:nvSpPr>
          <p:spPr bwMode="auto">
            <a:xfrm>
              <a:off x="0" y="34"/>
              <a:ext cx="524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be    buy    read    return    see     show</a:t>
              </a:r>
            </a:p>
          </p:txBody>
        </p:sp>
      </p:grp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07988" y="1268413"/>
            <a:ext cx="84582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Saturday, 15 March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Have you ever dreamt of travelling around the world without a passport? Yes, you can realize your dream by taking an online tour. Yesterday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Danniel</a:t>
            </a:r>
            <a:r>
              <a:rPr lang="en-US" altLang="zh-CN" sz="3600" b="1" dirty="0">
                <a:latin typeface="Times New Roman" panose="02020603050405020304" pitchFamily="18" charset="0"/>
              </a:rPr>
              <a:t> (1)_________ me an online tour of the USA. I (2)_____ never _____ so many wonderful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pictrues</a:t>
            </a:r>
            <a:r>
              <a:rPr lang="en-US" altLang="zh-CN" sz="3600" b="1" dirty="0">
                <a:latin typeface="Times New Roman" panose="02020603050405020304" pitchFamily="18" charset="0"/>
              </a:rPr>
              <a:t> before.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044575" y="4621213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showed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484438" y="5310188"/>
            <a:ext cx="351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             seen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utoUpdateAnimBg="0"/>
      <p:bldP spid="95238" grpId="0" autoUpdateAnimBg="0"/>
      <p:bldP spid="9523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8326437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Last week, I (3)_____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____ a book about the places of interest in the USA. I (4)_________ 20 pages already. It’s really interesting. My dad (5)_____ just _________ from the USA, but I (6) ______ never_______ there. I hope I can visit the USA some day.</a:t>
            </a:r>
            <a:endParaRPr lang="zh-CN" alt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96259" name="Group 3"/>
          <p:cNvGrpSpPr/>
          <p:nvPr/>
        </p:nvGrpSpPr>
        <p:grpSpPr bwMode="auto">
          <a:xfrm>
            <a:off x="422275" y="647700"/>
            <a:ext cx="8326438" cy="765175"/>
            <a:chOff x="0" y="0"/>
            <a:chExt cx="5245" cy="482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5217" cy="482"/>
            </a:xfrm>
            <a:prstGeom prst="roundRect">
              <a:avLst>
                <a:gd name="adj" fmla="val 16667"/>
              </a:avLst>
            </a:prstGeom>
            <a:solidFill>
              <a:srgbClr val="A8041B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6261" name="Text Box 5"/>
            <p:cNvSpPr txBox="1">
              <a:spLocks noChangeArrowheads="1"/>
            </p:cNvSpPr>
            <p:nvPr/>
          </p:nvSpPr>
          <p:spPr bwMode="auto">
            <a:xfrm>
              <a:off x="0" y="34"/>
              <a:ext cx="524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altLang="zh-CN" sz="40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be    buy    read    return    see     show</a:t>
              </a:r>
            </a:p>
          </p:txBody>
        </p:sp>
      </p:grp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65150" y="4948238"/>
            <a:ext cx="379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               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been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714750" y="1635125"/>
            <a:ext cx="150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bought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1108075" y="2971800"/>
            <a:ext cx="2024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 read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5076825" y="3613150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has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06425" y="4254500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returned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utoUpdateAnimBg="0"/>
      <p:bldP spid="96263" grpId="0" bldLvl="0" autoUpdateAnimBg="0"/>
      <p:bldP spid="96264" grpId="0" bldLvl="0" autoUpdateAnimBg="0"/>
      <p:bldP spid="96265" grpId="0" bldLvl="0" autoUpdateAnimBg="0"/>
      <p:bldP spid="96266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466725" y="1052513"/>
            <a:ext cx="8281988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We often use these time expressions with the simple past tense: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 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yesterday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the other day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last...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...ago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84213" y="1112838"/>
            <a:ext cx="7993062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  <a:sym typeface="Arial" panose="020B0604020202020204" pitchFamily="34" charset="0"/>
              </a:rPr>
              <a:t>We often use these time expressions with the present perfect tense: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already                up to now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ever                        until/till now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 just                         so far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     recently                  (not) yet                              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79388" y="423863"/>
            <a:ext cx="139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</a:rPr>
              <a:t>Tips: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712913" y="423863"/>
            <a:ext cx="7227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day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day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的区别：</a:t>
            </a:r>
            <a:endParaRPr lang="zh-CN" altLang="en-US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98463" y="1090613"/>
            <a:ext cx="8494712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day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指将来“总有一天、有朝一日、终将、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日后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某一天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”，谓语动词用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一般将来时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。如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wishes will come true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day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总有一天你的愿望会实现的。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day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you’ll have to pay for what you have done.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总有一天你要为你的行为而付出代价的。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03200" y="579438"/>
            <a:ext cx="139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FF"/>
                </a:solidFill>
              </a:rPr>
              <a:t>Tips: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736725" y="579438"/>
            <a:ext cx="7227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day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day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的区别：</a:t>
            </a:r>
            <a:endParaRPr lang="zh-CN" alt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11163" y="1317625"/>
            <a:ext cx="7704137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day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days ago,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意为“几天前、某天、那天、不久前”，句中用一般过去时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。如：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met her in the street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day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几天前我在街上碰见过她。 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bought the watch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day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这手表我是几天前买的。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50825" y="2501900"/>
            <a:ext cx="860425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1)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一般过去时</a:t>
            </a:r>
            <a:r>
              <a:rPr lang="zh-CN" altLang="en-US" sz="3600" b="1" dirty="0">
                <a:latin typeface="Times New Roman" panose="02020603050405020304" pitchFamily="18" charset="0"/>
              </a:rPr>
              <a:t>表示过去某时发生的动作或单纯叙述过去的事情，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强调动作</a:t>
            </a:r>
            <a:r>
              <a:rPr lang="zh-CN" altLang="en-US" sz="3600" b="1" dirty="0">
                <a:latin typeface="Times New Roman" panose="02020603050405020304" pitchFamily="18" charset="0"/>
              </a:rPr>
              <a:t>；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现在完成时</a:t>
            </a:r>
            <a:r>
              <a:rPr lang="zh-CN" altLang="en-US" sz="3600" b="1" dirty="0">
                <a:latin typeface="Times New Roman" panose="02020603050405020304" pitchFamily="18" charset="0"/>
              </a:rPr>
              <a:t>为过去发生的，强调过去的事情对现在的影响，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强调的是影响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01379" name="WordArt 3"/>
          <p:cNvSpPr>
            <a:spLocks noChangeArrowheads="1" noChangeShapeType="1"/>
          </p:cNvSpPr>
          <p:nvPr/>
        </p:nvSpPr>
        <p:spPr bwMode="auto">
          <a:xfrm>
            <a:off x="2124075" y="558800"/>
            <a:ext cx="4105275" cy="1571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Summary</a:t>
            </a:r>
            <a:endParaRPr lang="zh-CN" altLang="en-US" sz="3600" b="1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ldLvl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82804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2)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一般过去时常与具体的时间状语连用</a:t>
            </a:r>
            <a:r>
              <a:rPr lang="zh-CN" altLang="en-US" sz="3600" b="1" dirty="0">
                <a:latin typeface="Times New Roman" panose="02020603050405020304" pitchFamily="18" charset="0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而现在完成时通常与模糊的时间状语连用，或无时间状语</a:t>
            </a:r>
            <a:r>
              <a:rPr lang="zh-CN" altLang="en-US" sz="36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一般过去时的时间状语</a:t>
            </a:r>
            <a:r>
              <a:rPr lang="zh-CN" altLang="en-US" sz="3600" b="1" dirty="0">
                <a:latin typeface="Times New Roman" panose="02020603050405020304" pitchFamily="18" charset="0"/>
              </a:rPr>
              <a:t>：</a:t>
            </a:r>
            <a:r>
              <a:rPr lang="en-US" sz="3600" b="1" dirty="0">
                <a:latin typeface="Times New Roman" panose="02020603050405020304" pitchFamily="18" charset="0"/>
              </a:rPr>
              <a:t>yesterday, last week, … ago, in 1980, in October, just, now</a:t>
            </a:r>
            <a:r>
              <a:rPr lang="zh-CN" altLang="en-US" sz="3600" b="1" dirty="0">
                <a:latin typeface="Times New Roman" panose="02020603050405020304" pitchFamily="18" charset="0"/>
              </a:rPr>
              <a:t>等，皆为具体的时间状语。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55345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完成句子。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北京因万里长城而著名。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Beijing _____________ the Great Wall.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这条河是个钓鱼的好地方。</a:t>
            </a:r>
            <a:endParaRPr lang="zh-CN" altLang="en-US" sz="3600" b="1" i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river is a _______________ fishing.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我三天前听说过这件事。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_________ this _______________.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自从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年起，他就在上海工作了。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__________ in Shanghai ______ 2000.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482850" y="1598613"/>
            <a:ext cx="26733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is famous for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662363" y="2890838"/>
            <a:ext cx="32448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good place to go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60463" y="4265613"/>
            <a:ext cx="58610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heard of            three days ago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325563" y="5603875"/>
            <a:ext cx="61531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has worked                         since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ldLvl="0" autoUpdateAnimBg="0"/>
      <p:bldP spid="75780" grpId="0" bldLvl="0" autoUpdateAnimBg="0"/>
      <p:bldP spid="75781" grpId="0" bldLvl="0" autoUpdateAnimBg="0"/>
      <p:bldP spid="75782" grpId="0" bldLvl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539750" y="1030288"/>
            <a:ext cx="8064500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现在完成时的时间状语</a:t>
            </a:r>
            <a:r>
              <a:rPr lang="zh-CN" altLang="en-US" sz="3600" b="1" dirty="0">
                <a:latin typeface="Times New Roman" panose="02020603050405020304" pitchFamily="18" charset="0"/>
              </a:rPr>
              <a:t>：</a:t>
            </a:r>
            <a:r>
              <a:rPr lang="en-US" sz="3600" b="1" dirty="0">
                <a:latin typeface="Times New Roman" panose="02020603050405020304" pitchFamily="18" charset="0"/>
              </a:rPr>
              <a:t>for, since, so far, ever, never, just, yet, till/until, up to now, in past years, always</a:t>
            </a:r>
            <a:r>
              <a:rPr lang="zh-CN" altLang="en-US" sz="3600" b="1" dirty="0">
                <a:latin typeface="Times New Roman" panose="02020603050405020304" pitchFamily="18" charset="0"/>
              </a:rPr>
              <a:t>等，皆不确定的时间状语。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共同的时间状语</a:t>
            </a:r>
            <a:r>
              <a:rPr lang="zh-CN" altLang="en-US" sz="3600" b="1" dirty="0">
                <a:latin typeface="Times New Roman" panose="02020603050405020304" pitchFamily="18" charset="0"/>
              </a:rPr>
              <a:t>：</a:t>
            </a:r>
            <a:r>
              <a:rPr lang="en-US" sz="3600" b="1" dirty="0">
                <a:latin typeface="Times New Roman" panose="02020603050405020304" pitchFamily="18" charset="0"/>
              </a:rPr>
              <a:t>this morning, tonight, this April, now, already, recently, lately </a:t>
            </a:r>
            <a:r>
              <a:rPr lang="zh-CN" altLang="en-US" sz="3600" b="1" dirty="0">
                <a:latin typeface="Times New Roman" panose="02020603050405020304" pitchFamily="18" charset="0"/>
              </a:rPr>
              <a:t>等。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580437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3)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现在完成时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可表示持续到现在的动作或状态，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动词一般是延续性的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，如：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live, teach, learn, work, study, know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　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一般过去时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常用的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非持续性动词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有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come, go, leave, start, die, finish, become, get married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等。</a:t>
            </a:r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827088" y="836613"/>
            <a:ext cx="7356475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句子中如有过去时的时间副词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（如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yesterday, last week, in 1960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）时，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不能使用现在完成时，要用过去时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（错）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Tom has written a letter to his parents last night.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（对）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Tom wrote a letter to his parents last night. </a:t>
            </a:r>
            <a:endParaRPr lang="zh-CN" alt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23850" y="1760538"/>
            <a:ext cx="8580438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1. Mother ____ me a new coat yesterday. I _______ it on. It fits me well.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A. had made … have tried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B. made … have tried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C. has made … tried 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D. made … tried</a:t>
            </a:r>
            <a:r>
              <a:rPr lang="en-US" sz="3600" dirty="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3600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6499" name="WordArt 3"/>
          <p:cNvSpPr>
            <a:spLocks noChangeArrowheads="1" noChangeShapeType="1"/>
          </p:cNvSpPr>
          <p:nvPr/>
        </p:nvSpPr>
        <p:spPr bwMode="auto">
          <a:xfrm>
            <a:off x="2843213" y="620713"/>
            <a:ext cx="3376612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606675" y="1838325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ldLvl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93700" y="1255713"/>
            <a:ext cx="8281988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518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842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2. We _______ trees last Sunday. So far we _______ over 3,000 trees there.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A. planted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； 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planted 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B. planted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； 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have planted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C. have planted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； 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planted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D. have planted</a:t>
            </a:r>
            <a:r>
              <a:rPr lang="zh-CN" alt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； </a:t>
            </a: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have planted 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166938" y="1347788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ldLvl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12738" y="1112838"/>
            <a:ext cx="8580437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3. I _______ the way. I ________ here for quite many years.  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A. knew … have lived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B. knew … live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C. know … have lived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sym typeface="Arial" panose="020B0604020202020204" pitchFamily="34" charset="0"/>
              </a:rPr>
              <a:t>    D. know … live </a:t>
            </a:r>
            <a:endParaRPr lang="zh-CN" altLang="en-US" sz="3600" b="1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763713" y="121443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5" y="1054100"/>
            <a:ext cx="8388350" cy="53276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  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vi.&amp; vt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做梦，梦想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 about/of  想象；梦想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e.g.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often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night?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你在夜里经常做梦吗？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sometimes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dream about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parents.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我有时梦见我的父母。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dream of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becoming a teacher.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 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我一心想当个教师。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76803" name="WordArt 3"/>
          <p:cNvSpPr>
            <a:spLocks noChangeArrowheads="1" noChangeShapeType="1"/>
          </p:cNvSpPr>
          <p:nvPr/>
        </p:nvSpPr>
        <p:spPr bwMode="auto">
          <a:xfrm>
            <a:off x="2555875" y="188913"/>
            <a:ext cx="3887788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FF0000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3600" b="1" kern="10" dirty="0">
              <a:ln w="19050">
                <a:solidFill>
                  <a:srgbClr val="FF0000"/>
                </a:solidFill>
                <a:round/>
              </a:ln>
              <a:solidFill>
                <a:srgbClr val="FF33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411413" y="5164138"/>
            <a:ext cx="3832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passport    </a:t>
            </a:r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护照</a:t>
            </a:r>
          </a:p>
        </p:txBody>
      </p:sp>
      <p:pic>
        <p:nvPicPr>
          <p:cNvPr id="77827" name="Picture 3" descr="71113539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2960688" y="771525"/>
            <a:ext cx="28575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95288" y="931863"/>
            <a:ext cx="820737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两年前去了北京。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Beijing two years ago.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已经在北京居住两年了。</a:t>
            </a:r>
          </a:p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lived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Beijing for two years.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95288" y="2382838"/>
            <a:ext cx="82073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We use simple past tense to tell what happened in the past.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96875" y="4929188"/>
            <a:ext cx="82073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 use the present perfect tense to talk about an action that started in the past and continues to the present.</a:t>
            </a:r>
            <a:endParaRPr lang="zh-CN" altLang="en-US" sz="3600" b="1" i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8853" name="WordArt 5"/>
          <p:cNvSpPr>
            <a:spLocks noChangeArrowheads="1" noChangeShapeType="1"/>
          </p:cNvSpPr>
          <p:nvPr/>
        </p:nvSpPr>
        <p:spPr bwMode="auto">
          <a:xfrm>
            <a:off x="2627313" y="115888"/>
            <a:ext cx="3960812" cy="6715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Presentation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4175" y="2133600"/>
            <a:ext cx="8435975" cy="324008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533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三年前他养了只猫做宠物。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533400" algn="l"/>
              </a:tabLst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 a cat as pet three years ago.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5334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这只宠物猫他养了三年了。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533400" algn="l"/>
              </a:tabLst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_________ the pet cat for three  	years.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752600" y="2749550"/>
            <a:ext cx="9715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kept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752600" y="4117975"/>
            <a:ext cx="17462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has kept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9877" name="WordArt 5"/>
          <p:cNvSpPr>
            <a:spLocks noChangeArrowheads="1" noChangeShapeType="1"/>
          </p:cNvSpPr>
          <p:nvPr/>
        </p:nvSpPr>
        <p:spPr bwMode="auto">
          <a:xfrm>
            <a:off x="2627313" y="836613"/>
            <a:ext cx="3376612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ldLvl="0" autoUpdateAnimBg="0"/>
      <p:bldP spid="79876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835025"/>
            <a:ext cx="8580438" cy="471487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上个月买了台新电脑。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new computer last month.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C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</a:t>
            </a: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已经买了台新电脑。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en-US" altLang="zh-CN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bought</a:t>
            </a: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new computer.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(Daniel has a new computer now.)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50825" y="1843088"/>
            <a:ext cx="84359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We use the simple past tense to tell what happened in the past.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12738" y="4506913"/>
            <a:ext cx="8580437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We use the present perfect tense to talk about the result of an </a:t>
            </a:r>
            <a:r>
              <a:rPr lang="en-US" altLang="zh-CN" sz="3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action.When</a:t>
            </a:r>
            <a:r>
              <a:rPr lang="en-US" altLang="zh-CN" sz="3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the action happened is not very important. It may have just happened or happened some time ago.</a:t>
            </a:r>
            <a:endParaRPr lang="zh-CN" altLang="en-US" sz="3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1" name="WordArt 5"/>
          <p:cNvSpPr>
            <a:spLocks noChangeArrowheads="1" noChangeShapeType="1"/>
          </p:cNvSpPr>
          <p:nvPr/>
        </p:nvSpPr>
        <p:spPr bwMode="auto">
          <a:xfrm>
            <a:off x="2627313" y="44450"/>
            <a:ext cx="3960812" cy="6921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Presentation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autoUpdateAnimBg="0"/>
      <p:bldP spid="809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319338"/>
            <a:ext cx="8229600" cy="319722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我上个星期去参观了那个新动物园。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_______ that new zoo last week.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我已经参观过那个新动物园了。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 _____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that new zoo.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393825" y="2965450"/>
            <a:ext cx="13779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visited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477963" y="4292600"/>
            <a:ext cx="23812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visited</a:t>
            </a:r>
            <a:endParaRPr lang="zh-CN" altLang="en-US" sz="3600" b="1" i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25" name="WordArt 5"/>
          <p:cNvSpPr>
            <a:spLocks noChangeArrowheads="1" noChangeShapeType="1"/>
          </p:cNvSpPr>
          <p:nvPr/>
        </p:nvSpPr>
        <p:spPr bwMode="auto">
          <a:xfrm>
            <a:off x="2635250" y="981075"/>
            <a:ext cx="3376613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ldLvl="0" autoUpdateAnimBg="0"/>
      <p:bldP spid="81924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1726</Words>
  <Application>Microsoft Office PowerPoint</Application>
  <PresentationFormat>全屏显示(4:3)</PresentationFormat>
  <Paragraphs>194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1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382BEFF9162245049B52AC1B3E2C2CBC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