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2D3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 </a:t>
                  </a: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方程的意义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292327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下面哪些式子是方程？</a:t>
            </a:r>
          </a:p>
        </p:txBody>
      </p:sp>
      <p:sp>
        <p:nvSpPr>
          <p:cNvPr id="3" name="矩形 2"/>
          <p:cNvSpPr/>
          <p:nvPr/>
        </p:nvSpPr>
        <p:spPr>
          <a:xfrm>
            <a:off x="2906804" y="2124543"/>
            <a:ext cx="8972232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35+65=100       x-14&gt;72         y+24   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5x+32=47        28&lt;16+14        6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y+2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=42</a:t>
            </a:r>
          </a:p>
        </p:txBody>
      </p:sp>
      <p:sp>
        <p:nvSpPr>
          <p:cNvPr id="4" name="矩形 3"/>
          <p:cNvSpPr/>
          <p:nvPr/>
        </p:nvSpPr>
        <p:spPr>
          <a:xfrm>
            <a:off x="3622840" y="348374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8088523" y="3483741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4741" y="1231649"/>
            <a:ext cx="5695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用方程表示下面的数量关系。</a:t>
            </a:r>
          </a:p>
        </p:txBody>
      </p:sp>
      <p:pic>
        <p:nvPicPr>
          <p:cNvPr id="4" name="Picture 32" descr="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86" y="1953720"/>
            <a:ext cx="3052800" cy="188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65" y="2253468"/>
            <a:ext cx="3558455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48358" y="4244019"/>
            <a:ext cx="103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2x=50</a:t>
            </a:r>
          </a:p>
        </p:txBody>
      </p:sp>
      <p:sp>
        <p:nvSpPr>
          <p:cNvPr id="7" name="矩形 6"/>
          <p:cNvSpPr/>
          <p:nvPr/>
        </p:nvSpPr>
        <p:spPr>
          <a:xfrm>
            <a:off x="7763244" y="4244019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x+73=166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c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53632" y="2261288"/>
            <a:ext cx="8084736" cy="2308324"/>
          </a:xfrm>
          <a:prstGeom prst="rect">
            <a:avLst/>
          </a:prstGeom>
          <a:noFill/>
          <a:ln w="28575">
            <a:solidFill>
              <a:srgbClr val="EC63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x=250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这样含有未知数的等式叫做方程。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方程有两个重要条件：一个是等式，一个是含有未知数。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方程一定是等式，等式不一定全都是方程。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73129" y="1556518"/>
            <a:ext cx="10080625" cy="14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72009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理解和掌握等式与方程的意义，明确方程与等式的关系。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72009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通过自助探究、合作交流的方式激发学习兴趣，培养合作意识。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课时目标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60" y="2181209"/>
            <a:ext cx="5325417" cy="29972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73931" y="5483249"/>
            <a:ext cx="723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让大象和石头的重量相等，再称石头的重量。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09" y="1789013"/>
            <a:ext cx="976122" cy="1280160"/>
          </a:xfrm>
          <a:prstGeom prst="rect">
            <a:avLst/>
          </a:prstGeom>
        </p:spPr>
      </p:pic>
      <p:sp>
        <p:nvSpPr>
          <p:cNvPr id="42" name="圆角矩形标注 41"/>
          <p:cNvSpPr/>
          <p:nvPr/>
        </p:nvSpPr>
        <p:spPr>
          <a:xfrm>
            <a:off x="2173931" y="1388803"/>
            <a:ext cx="7200900" cy="487630"/>
          </a:xfrm>
          <a:prstGeom prst="wedgeRoundRectCallout">
            <a:avLst>
              <a:gd name="adj1" fmla="val 52517"/>
              <a:gd name="adj2" fmla="val 21946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曹冲是利用什么原理称出了大象的重量呢？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一、情境导入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94" y="1484268"/>
            <a:ext cx="39512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53244" y="4174932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50+50=100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71227" y="4809486"/>
            <a:ext cx="1291590" cy="461665"/>
          </a:xfrm>
          <a:prstGeom prst="rect">
            <a:avLst/>
          </a:prstGeom>
          <a:solidFill>
            <a:srgbClr val="FBDF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等式</a:t>
            </a:r>
          </a:p>
        </p:txBody>
      </p:sp>
      <p:pic>
        <p:nvPicPr>
          <p:cNvPr id="7" name="Picture 13" descr="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69" y="1213455"/>
            <a:ext cx="4982355" cy="37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我的文档-桌面-收藏夹\桌面\图片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0" r="60752"/>
          <a:stretch>
            <a:fillRect/>
          </a:stretch>
        </p:blipFill>
        <p:spPr bwMode="auto">
          <a:xfrm>
            <a:off x="2067912" y="2335039"/>
            <a:ext cx="4128764" cy="27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4"/>
          <p:cNvGrpSpPr/>
          <p:nvPr/>
        </p:nvGrpSpPr>
        <p:grpSpPr bwMode="auto">
          <a:xfrm>
            <a:off x="5450230" y="3477629"/>
            <a:ext cx="1538205" cy="1469842"/>
            <a:chOff x="5567374" y="4704567"/>
            <a:chExt cx="1219204" cy="1223962"/>
          </a:xfrm>
        </p:grpSpPr>
        <p:pic>
          <p:nvPicPr>
            <p:cNvPr id="13" name="Picture 3" descr="D:\我的文档-桌面-收藏夹\桌面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440" y="5061757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:\我的文档-桌面-收藏夹\桌面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930" y="4704567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我的文档-桌面-收藏夹\桌面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374" y="5209391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95" y="1368680"/>
            <a:ext cx="846328" cy="1280160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2655008" y="1350316"/>
            <a:ext cx="2836066" cy="487630"/>
          </a:xfrm>
          <a:prstGeom prst="wedgeRoundRectCallout">
            <a:avLst>
              <a:gd name="adj1" fmla="val -52404"/>
              <a:gd name="adj2" fmla="val 28978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一杯水有多重？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94" y="3863112"/>
            <a:ext cx="1613681" cy="2116302"/>
          </a:xfrm>
          <a:prstGeom prst="rect">
            <a:avLst/>
          </a:prstGeom>
        </p:spPr>
      </p:pic>
      <p:sp>
        <p:nvSpPr>
          <p:cNvPr id="20" name="圆角矩形标注 19"/>
          <p:cNvSpPr/>
          <p:nvPr/>
        </p:nvSpPr>
        <p:spPr>
          <a:xfrm>
            <a:off x="7395587" y="1536694"/>
            <a:ext cx="3185205" cy="1940935"/>
          </a:xfrm>
          <a:prstGeom prst="wedgeRoundRectCallout">
            <a:avLst>
              <a:gd name="adj1" fmla="val 22036"/>
              <a:gd name="adj2" fmla="val 6086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空杯子重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100g,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如果水重</a:t>
            </a:r>
            <a:r>
              <a:rPr kumimoji="0" lang="en-US" altLang="zh-CN" sz="2400" i="0" u="none" strike="noStrike" kern="0" cap="none" spc="3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xg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，杯子和水共重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我的文档-桌面-收藏夹\桌面\未标题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40" y="2212258"/>
            <a:ext cx="6265757" cy="20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85" y="1694114"/>
            <a:ext cx="846328" cy="128016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2503159" y="1633198"/>
            <a:ext cx="2211150" cy="487630"/>
          </a:xfrm>
          <a:prstGeom prst="wedgeRoundRectCallout">
            <a:avLst>
              <a:gd name="adj1" fmla="val -52404"/>
              <a:gd name="adj2" fmla="val 28978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哪边重些？</a:t>
            </a:r>
          </a:p>
        </p:txBody>
      </p:sp>
      <p:sp>
        <p:nvSpPr>
          <p:cNvPr id="2" name="矩形 1"/>
          <p:cNvSpPr/>
          <p:nvPr/>
        </p:nvSpPr>
        <p:spPr>
          <a:xfrm>
            <a:off x="3928907" y="435015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100+x&gt;200</a:t>
            </a:r>
          </a:p>
        </p:txBody>
      </p:sp>
      <p:sp>
        <p:nvSpPr>
          <p:cNvPr id="8" name="矩形 7"/>
          <p:cNvSpPr/>
          <p:nvPr/>
        </p:nvSpPr>
        <p:spPr>
          <a:xfrm>
            <a:off x="7403292" y="435015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100+x&lt;300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我的文档-桌面-收藏夹\桌面\111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83" y="952500"/>
            <a:ext cx="4986972" cy="42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143191" y="5141999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100+x=250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53" y="2298454"/>
            <a:ext cx="1991970" cy="2612419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141105" y="1742018"/>
            <a:ext cx="1616790" cy="487630"/>
          </a:xfrm>
          <a:prstGeom prst="wedgeRoundRectCallout">
            <a:avLst>
              <a:gd name="adj1" fmla="val -46359"/>
              <a:gd name="adj2" fmla="val 922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平衡了！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2" y="1467155"/>
            <a:ext cx="4231512" cy="19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410732" y="1882453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3x=2.4</a:t>
            </a:r>
          </a:p>
        </p:txBody>
      </p:sp>
      <p:sp>
        <p:nvSpPr>
          <p:cNvPr id="4" name="矩形 3"/>
          <p:cNvSpPr/>
          <p:nvPr/>
        </p:nvSpPr>
        <p:spPr>
          <a:xfrm>
            <a:off x="1606044" y="4010992"/>
            <a:ext cx="9296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72009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100+x=250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3x=2.4……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这样，含有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未知数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等式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49" y="1204825"/>
            <a:ext cx="846328" cy="128016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2814659" y="1450365"/>
            <a:ext cx="4805760" cy="487630"/>
          </a:xfrm>
          <a:prstGeom prst="wedgeRoundRectCallout">
            <a:avLst>
              <a:gd name="adj1" fmla="val -52404"/>
              <a:gd name="adj2" fmla="val 28978"/>
              <a:gd name="adj3" fmla="val 16667"/>
            </a:avLst>
          </a:prstGeom>
          <a:solidFill>
            <a:srgbClr val="FB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你能自己写出一些方程吗？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1516849" y="2677054"/>
            <a:ext cx="738599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例如：</a:t>
            </a:r>
            <a:endParaRPr kumimoji="0" lang="es-E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x+5=18                 x+x+x+x=35                 8-x=3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5x=30                   x÷4=6                         3x+6=12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x-2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=24      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x+4</a:t>
            </a:r>
            <a:r>
              <a:rPr kumimoji="0" lang="zh-CN" altLang="es-E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s-E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÷2=3                 x+y=5   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宽屏</PresentationFormat>
  <Paragraphs>63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25</cp:revision>
  <dcterms:created xsi:type="dcterms:W3CDTF">2020-06-25T13:11:00Z</dcterms:created>
  <dcterms:modified xsi:type="dcterms:W3CDTF">2023-01-17T01:51:16Z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E3454C50BDC344F6B491ACC34EA32233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