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7" r:id="rId2"/>
    <p:sldId id="257" r:id="rId3"/>
    <p:sldId id="261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4" r:id="rId16"/>
    <p:sldId id="285" r:id="rId17"/>
    <p:sldId id="281" r:id="rId18"/>
    <p:sldId id="282" r:id="rId19"/>
    <p:sldId id="283" r:id="rId20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60" autoAdjust="0"/>
  </p:normalViewPr>
  <p:slideViewPr>
    <p:cSldViewPr snapToGrid="0"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DB0552-6506-48DD-AD09-2B7A25D1B69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8B288-5EAD-4F71-B4DB-3E9F234978F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A8AE8A-33C1-4E08-A459-8B2BE03529D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70DB7-7523-453C-AF78-F4B77B20966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A7EE7C-A2F7-49DD-83E0-5218D821221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3CAE9-B523-4B5E-8059-69142B713A6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FA819-D786-4C51-B996-F2CD6937483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3F551-0BCA-47B7-8349-E8AAF8C917E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983D55-4931-4E3A-99F7-7ED7FD1639C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06BE3-9EAD-42BD-B15A-AAE72C7B7D6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AE8C58-18D2-4683-B2AA-2DBB553AA6D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13F3F-4BBF-4ED5-B709-B9BB68ECCE0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FF2359-5C8C-4E0F-87BD-1900F549B0F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BEF44-318D-4D38-8E28-83608495A39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3550C5-E368-4BCD-9691-BBA455814B1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CAAC3-43A1-4546-9005-31299B8047C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A750AC-6F6A-42DC-BFA4-4716759B404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AF252-46E6-4F3D-87ED-2B4E52312D6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CA8D1F-8E4C-4407-9E28-B36B4454134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30B51-2113-41D7-B051-2538724CC2D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80EF4D-5352-4FC6-9061-BC3948CB736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70C39-C7DE-43BD-A3E4-8D9DAF706C4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E91DC258-03E5-480A-BE5D-ADFCB1A1196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815C89D3-0818-48A5-97DB-66E18159F06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726540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4</a:t>
            </a:r>
          </a:p>
          <a:p>
            <a:pPr algn="ctr" eaLnBrk="1" hangingPunct="1">
              <a:defRPr/>
            </a:pP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don’t you talk to your parents?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12318" y="2368234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4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1020763" y="2159728"/>
            <a:ext cx="7150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019604" y="2939143"/>
            <a:ext cx="1104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02133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"/>
          <p:cNvSpPr txBox="1">
            <a:spLocks noChangeArrowheads="1"/>
          </p:cNvSpPr>
          <p:nvPr/>
        </p:nvSpPr>
        <p:spPr bwMode="auto">
          <a:xfrm>
            <a:off x="610779" y="504916"/>
            <a:ext cx="8128272" cy="3490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zh-CN" sz="2400" b="1" dirty="0" smtClean="0">
                <a:solidFill>
                  <a:srgbClr val="0000FF"/>
                </a:solidFill>
                <a:latin typeface="+mj-lt"/>
              </a:rPr>
              <a:t>Then, explain why.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zh-CN" sz="2400" b="1" i="1" dirty="0" smtClean="0">
                <a:solidFill>
                  <a:srgbClr val="0000FF"/>
                </a:solidFill>
                <a:latin typeface="+mj-lt"/>
              </a:rPr>
              <a:t>In my opinion, it is important for children / parents to …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zh-CN" sz="2400" b="1" i="1" dirty="0" smtClean="0">
                <a:solidFill>
                  <a:srgbClr val="0000FF"/>
                </a:solidFill>
                <a:latin typeface="+mj-lt"/>
              </a:rPr>
              <a:t>I believe it is better if children / parents … so that …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zh-CN" sz="2400" b="1" i="1" dirty="0" smtClean="0">
                <a:solidFill>
                  <a:srgbClr val="0000FF"/>
                </a:solidFill>
                <a:latin typeface="+mj-lt"/>
              </a:rPr>
              <a:t>Perhaps children / parents should / could …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altLang="zh-CN" sz="2400" b="1" i="1" dirty="0" smtClean="0">
                <a:solidFill>
                  <a:srgbClr val="0000FF"/>
                </a:solidFill>
                <a:latin typeface="+mj-lt"/>
              </a:rPr>
              <a:t>If children … , they will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88988" y="600075"/>
            <a:ext cx="7712075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 b="1">
                <a:latin typeface="Times New Roman" panose="02020603050405020304" pitchFamily="18" charset="0"/>
              </a:rPr>
              <a:t>Dear Cathy,</a:t>
            </a: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</a:rPr>
              <a:t>I hear that your children are under too much pressure. I understand you, but I’m very worried. It’s bad for their health. You should give your kids a bit more time. Because they need time and freedom to relax, and they also need time to do things by themselves. </a:t>
            </a:r>
          </a:p>
          <a:p>
            <a:pPr algn="just" eaLnBrk="1" hangingPunct="1"/>
            <a:r>
              <a:rPr lang="en-US" altLang="zh-CN" sz="2400" b="1">
                <a:latin typeface="Times New Roman" panose="02020603050405020304" pitchFamily="18" charset="0"/>
              </a:rPr>
              <a:t>If you go on doing like this, your children may find it hard to think for themselves when they are older.</a:t>
            </a:r>
          </a:p>
          <a:p>
            <a:pPr algn="just" eaLnBrk="1" hangingPunct="1"/>
            <a:r>
              <a:rPr lang="en-US" altLang="zh-CN" sz="2400" b="1">
                <a:latin typeface="Times New Roman" panose="02020603050405020304" pitchFamily="18" charset="0"/>
              </a:rPr>
              <a:t>Good luck!                                      </a:t>
            </a:r>
          </a:p>
          <a:p>
            <a:pPr algn="r" eaLnBrk="1" hangingPunct="1"/>
            <a:r>
              <a:rPr lang="en-US" altLang="zh-CN" sz="2400" b="1">
                <a:latin typeface="Times New Roman" panose="02020603050405020304" pitchFamily="18" charset="0"/>
              </a:rPr>
              <a:t>                                                        Alice Green</a:t>
            </a:r>
            <a:r>
              <a:rPr lang="en-US" altLang="zh-CN" sz="24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组合 4"/>
          <p:cNvGrpSpPr/>
          <p:nvPr/>
        </p:nvGrpSpPr>
        <p:grpSpPr bwMode="auto">
          <a:xfrm>
            <a:off x="711200" y="325438"/>
            <a:ext cx="2151063" cy="523875"/>
            <a:chOff x="449580" y="556854"/>
            <a:chExt cx="446378" cy="523735"/>
          </a:xfrm>
        </p:grpSpPr>
        <p:sp>
          <p:nvSpPr>
            <p:cNvPr id="3" name="椭圆 2"/>
            <p:cNvSpPr/>
            <p:nvPr/>
          </p:nvSpPr>
          <p:spPr>
            <a:xfrm>
              <a:off x="449580" y="623511"/>
              <a:ext cx="446378" cy="409466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3320" name="TextBox 3"/>
            <p:cNvSpPr txBox="1">
              <a:spLocks noChangeArrowheads="1"/>
            </p:cNvSpPr>
            <p:nvPr/>
          </p:nvSpPr>
          <p:spPr bwMode="auto">
            <a:xfrm>
              <a:off x="468545" y="556854"/>
              <a:ext cx="427413" cy="523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 dirty="0">
                  <a:solidFill>
                    <a:srgbClr val="0000FF"/>
                  </a:solidFill>
                </a:rPr>
                <a:t>Self Check</a:t>
              </a:r>
              <a:endParaRPr lang="zh-CN" altLang="en-US" sz="2800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52462" y="981075"/>
            <a:ext cx="8289063" cy="461665"/>
          </a:xfrm>
          <a:prstGeom prst="rect">
            <a:avLst/>
          </a:prstGeom>
          <a:noFill/>
          <a:ln w="38100">
            <a:noFill/>
            <a:miter lim="800000"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1  Fill in the blanks using </a:t>
            </a:r>
            <a:r>
              <a:rPr lang="en-US" altLang="zh-CN" sz="2400" i="1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until</a:t>
            </a:r>
            <a:r>
              <a:rPr lang="en-US" altLang="zh-CN" sz="2400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en-US" altLang="zh-CN" sz="2400" i="1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so that</a:t>
            </a:r>
            <a:r>
              <a:rPr lang="en-US" altLang="zh-CN" sz="2400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 or </a:t>
            </a:r>
            <a:r>
              <a:rPr lang="en-US" altLang="zh-CN" sz="2400" i="1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although</a:t>
            </a:r>
            <a:r>
              <a:rPr lang="en-US" altLang="zh-CN" sz="2400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. </a:t>
            </a:r>
            <a:endParaRPr lang="en-US" altLang="zh-CN" sz="2400" dirty="0" smtClean="0">
              <a:latin typeface="+mj-lt"/>
              <a:ea typeface="幼圆" panose="02010509060101010101" pitchFamily="49" charset="-122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969963" y="1695450"/>
            <a:ext cx="767715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dirty="0" smtClean="0">
                <a:latin typeface="+mj-lt"/>
                <a:ea typeface="EU-B2X" pitchFamily="65" charset="-122"/>
              </a:rPr>
              <a:t>1.You should eat more now ______ you won’t be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dirty="0" smtClean="0">
                <a:latin typeface="+mj-lt"/>
                <a:ea typeface="EU-B2X" pitchFamily="65" charset="-122"/>
              </a:rPr>
              <a:t>   hungry later.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dirty="0" smtClean="0">
                <a:latin typeface="+mj-lt"/>
                <a:ea typeface="EU-B2X" pitchFamily="65" charset="-122"/>
              </a:rPr>
              <a:t>2.________ you may not like to do chores, you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dirty="0" smtClean="0">
                <a:latin typeface="+mj-lt"/>
                <a:ea typeface="EU-B2X" pitchFamily="65" charset="-122"/>
              </a:rPr>
              <a:t>   should help your parents around the house.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4976813" y="1551758"/>
            <a:ext cx="10951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000" dirty="0" smtClean="0">
                <a:solidFill>
                  <a:srgbClr val="FF0000"/>
                </a:solidFill>
                <a:latin typeface="+mj-lt"/>
              </a:rPr>
              <a:t>so that</a:t>
            </a:r>
            <a:r>
              <a:rPr lang="en-US" altLang="zh-CN" sz="2000" dirty="0" smtClean="0">
                <a:latin typeface="+mj-lt"/>
              </a:rPr>
              <a:t> 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295400" y="2952750"/>
            <a:ext cx="13115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000" dirty="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en-US" altLang="en-US" sz="2000" dirty="0" smtClean="0">
                <a:solidFill>
                  <a:srgbClr val="FF0000"/>
                </a:solidFill>
                <a:latin typeface="+mj-lt"/>
              </a:rPr>
              <a:t>lthough</a:t>
            </a:r>
            <a:endParaRPr lang="en-US" altLang="zh-CN" sz="2000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69913" y="754063"/>
            <a:ext cx="8129587" cy="3444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50000"/>
              </a:spcBef>
              <a:defRPr/>
            </a:pPr>
            <a:r>
              <a:rPr lang="en-US" altLang="zh-CN" sz="2400" dirty="0" smtClean="0">
                <a:latin typeface="+mj-lt"/>
                <a:ea typeface="EU-B2X" pitchFamily="65" charset="-122"/>
              </a:rPr>
              <a:t>3.You could save more money ___________ you can 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defRPr/>
            </a:pPr>
            <a:r>
              <a:rPr lang="en-US" altLang="zh-CN" sz="2400" dirty="0">
                <a:latin typeface="+mj-lt"/>
                <a:ea typeface="EU-B2X" pitchFamily="65" charset="-122"/>
              </a:rPr>
              <a:t> </a:t>
            </a:r>
            <a:r>
              <a:rPr lang="en-US" altLang="zh-CN" sz="2400" dirty="0" smtClean="0">
                <a:latin typeface="+mj-lt"/>
                <a:ea typeface="EU-B2X" pitchFamily="65" charset="-122"/>
              </a:rPr>
              <a:t>  buy a gift for your friend’s birthday.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defRPr/>
            </a:pPr>
            <a:r>
              <a:rPr lang="en-US" altLang="zh-CN" sz="2400" dirty="0" smtClean="0">
                <a:latin typeface="+mj-lt"/>
                <a:ea typeface="EU-B2X" pitchFamily="65" charset="-122"/>
              </a:rPr>
              <a:t>4.Kids shouldn’t play computer games ____ late at 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defRPr/>
            </a:pPr>
            <a:r>
              <a:rPr lang="en-US" altLang="zh-CN" sz="2400" dirty="0" smtClean="0">
                <a:latin typeface="+mj-lt"/>
                <a:ea typeface="EU-B2X" pitchFamily="65" charset="-122"/>
              </a:rPr>
              <a:t>   night. They should rest early.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defRPr/>
            </a:pPr>
            <a:r>
              <a:rPr lang="en-US" altLang="zh-CN" sz="2400" dirty="0" smtClean="0">
                <a:latin typeface="+mj-lt"/>
                <a:ea typeface="EU-B2X" pitchFamily="65" charset="-122"/>
              </a:rPr>
              <a:t>5._________ many people like to eat junk food, they 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defRPr/>
            </a:pPr>
            <a:r>
              <a:rPr lang="en-US" altLang="zh-CN" sz="2400" dirty="0" smtClean="0">
                <a:latin typeface="+mj-lt"/>
                <a:ea typeface="EU-B2X" pitchFamily="65" charset="-122"/>
              </a:rPr>
              <a:t>   should really eat more fruit and vegetables ______ 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defRPr/>
            </a:pPr>
            <a:r>
              <a:rPr lang="en-US" altLang="zh-CN" sz="2400" dirty="0" smtClean="0">
                <a:latin typeface="+mj-lt"/>
                <a:ea typeface="EU-B2X" pitchFamily="65" charset="-122"/>
              </a:rPr>
              <a:t>   they can be healthy.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5641975" y="611188"/>
            <a:ext cx="10951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en-US" sz="2000" dirty="0" smtClean="0">
                <a:solidFill>
                  <a:srgbClr val="FF0000"/>
                </a:solidFill>
                <a:latin typeface="+mj-lt"/>
              </a:rPr>
              <a:t>so that </a:t>
            </a:r>
            <a:endParaRPr lang="en-US" altLang="zh-CN" sz="20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492875" y="1725613"/>
            <a:ext cx="7248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en-US" sz="2000" dirty="0" smtClean="0">
                <a:solidFill>
                  <a:srgbClr val="FF0000"/>
                </a:solidFill>
                <a:latin typeface="+mj-lt"/>
              </a:rPr>
              <a:t>until</a:t>
            </a:r>
            <a:endParaRPr lang="en-US" altLang="zh-CN" sz="20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950913" y="2744788"/>
            <a:ext cx="13115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000" dirty="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en-US" altLang="en-US" sz="2000" dirty="0" smtClean="0">
                <a:solidFill>
                  <a:srgbClr val="FF0000"/>
                </a:solidFill>
                <a:latin typeface="+mj-lt"/>
              </a:rPr>
              <a:t>lthough</a:t>
            </a:r>
            <a:endParaRPr lang="en-US" altLang="zh-CN" sz="200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402513" y="3325813"/>
            <a:ext cx="10951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000" dirty="0" smtClean="0">
                <a:solidFill>
                  <a:srgbClr val="FF0000"/>
                </a:solidFill>
                <a:latin typeface="+mj-lt"/>
              </a:rPr>
              <a:t>so that</a:t>
            </a:r>
            <a:r>
              <a:rPr lang="en-US" altLang="zh-CN" sz="2000" dirty="0" smtClean="0"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79438" y="288925"/>
            <a:ext cx="7702550" cy="830997"/>
          </a:xfrm>
          <a:prstGeom prst="rect">
            <a:avLst/>
          </a:prstGeom>
          <a:noFill/>
          <a:ln w="38100">
            <a:noFill/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2  For each problem, choose the advice you agree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  <a:ea typeface="Arial Unicode MS" pitchFamily="34" charset="-122"/>
                <a:cs typeface="Arial Unicode MS" pitchFamily="34" charset="-122"/>
              </a:rPr>
              <a:t>    with more. Then write your own advice.</a:t>
            </a:r>
            <a:endParaRPr lang="en-US" altLang="zh-CN" sz="2400" dirty="0" smtClean="0">
              <a:latin typeface="+mj-lt"/>
              <a:ea typeface="幼圆" panose="02010509060101010101" pitchFamily="49" charset="-122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901700" y="1268413"/>
            <a:ext cx="76390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1.My best friend and I had a fight, and now she 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    won’t speak to me.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A: You should keep trying to talk to her until she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     talks to you.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B: Why don’t you wait a few more days before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     talking to her?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My advice: _____________________________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____________________________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942499" y="3391295"/>
            <a:ext cx="413465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000" dirty="0" smtClean="0">
                <a:solidFill>
                  <a:srgbClr val="FF0000"/>
                </a:solidFill>
                <a:latin typeface="+mj-lt"/>
              </a:rPr>
              <a:t>You could write a letter to her so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72437" y="3837382"/>
            <a:ext cx="37964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000" dirty="0" smtClean="0">
                <a:solidFill>
                  <a:srgbClr val="FF0000"/>
                </a:solidFill>
                <a:latin typeface="+mj-lt"/>
              </a:rPr>
              <a:t>that you can say you’re sorry.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69913" y="273050"/>
            <a:ext cx="8156575" cy="3878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2.My friend wants me to go to a party on the </a:t>
            </a:r>
          </a:p>
          <a:p>
            <a:pPr eaLnBrk="1" hangingPunct="1">
              <a:lnSpc>
                <a:spcPct val="115000"/>
              </a:lnSpc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   weekend, but I want to study for my exams next </a:t>
            </a:r>
          </a:p>
          <a:p>
            <a:pPr eaLnBrk="1" hangingPunct="1">
              <a:lnSpc>
                <a:spcPct val="115000"/>
              </a:lnSpc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   week.</a:t>
            </a:r>
          </a:p>
          <a:p>
            <a:pPr eaLnBrk="1" hangingPunct="1">
              <a:lnSpc>
                <a:spcPct val="115000"/>
              </a:lnSpc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A: Why don’t you just go to the party? It’ll help you </a:t>
            </a:r>
          </a:p>
          <a:p>
            <a:pPr eaLnBrk="1" hangingPunct="1">
              <a:lnSpc>
                <a:spcPct val="115000"/>
              </a:lnSpc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      to relax.</a:t>
            </a:r>
          </a:p>
          <a:p>
            <a:pPr eaLnBrk="1" hangingPunct="1">
              <a:lnSpc>
                <a:spcPct val="115000"/>
              </a:lnSpc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B: You should study for the exam because they’re </a:t>
            </a:r>
          </a:p>
          <a:p>
            <a:pPr eaLnBrk="1" hangingPunct="1">
              <a:lnSpc>
                <a:spcPct val="115000"/>
              </a:lnSpc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     more important than a party.</a:t>
            </a:r>
          </a:p>
          <a:p>
            <a:pPr eaLnBrk="1" hangingPunct="1">
              <a:lnSpc>
                <a:spcPct val="115000"/>
              </a:lnSpc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My advice: _____________________________</a:t>
            </a:r>
          </a:p>
          <a:p>
            <a:pPr eaLnBrk="1" hangingPunct="1">
              <a:lnSpc>
                <a:spcPct val="115000"/>
              </a:lnSpc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_______________________________________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403702" y="3181305"/>
            <a:ext cx="4339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000" dirty="0" smtClean="0">
                <a:solidFill>
                  <a:srgbClr val="FF0000"/>
                </a:solidFill>
                <a:latin typeface="+mj-lt"/>
              </a:rPr>
              <a:t>Why don’t you tell your friend that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39763" y="3742978"/>
            <a:ext cx="52245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000" dirty="0" smtClean="0">
                <a:solidFill>
                  <a:srgbClr val="FF0000"/>
                </a:solidFill>
                <a:latin typeface="+mj-lt"/>
              </a:rPr>
              <a:t>your parents don’t allow you to go there?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884238" y="646113"/>
            <a:ext cx="7742237" cy="3153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3.My brother watches television while I’m trying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   to study.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A: Why don’t you tell him to do something quiet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     when you’re studying?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B: You could tell him to turn down the TV.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My advice:_____________________________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altLang="zh-CN" sz="2400" dirty="0" smtClean="0">
                <a:latin typeface="+mj-lt"/>
              </a:rPr>
              <a:t>____________________________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696845" y="2853294"/>
            <a:ext cx="47368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+mj-lt"/>
              </a:rPr>
              <a:t>You should tell your brother to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15683" y="3335894"/>
            <a:ext cx="2420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dirty="0" smtClean="0">
                <a:solidFill>
                  <a:srgbClr val="FF0000"/>
                </a:solidFill>
                <a:latin typeface="+mj-lt"/>
              </a:rPr>
              <a:t>study with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625475" y="966788"/>
            <a:ext cx="8081963" cy="323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1.Students should have time  ______.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 A. relaxed         B. relaxing      C. to relax      D. happy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2.It</a:t>
            </a:r>
            <a:r>
              <a:rPr lang="en-US" altLang="zh-CN" sz="2600" b="1" dirty="0">
                <a:latin typeface="宋体" panose="02010600030101010101" pitchFamily="2" charset="-122"/>
              </a:rPr>
              <a:t>'</a:t>
            </a:r>
            <a:r>
              <a:rPr lang="en-US" altLang="zh-CN" sz="2600" b="1" dirty="0">
                <a:latin typeface="Times New Roman" panose="02020603050405020304" pitchFamily="18" charset="0"/>
              </a:rPr>
              <a:t>s time ____  sports.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 A. for                 B. to                C. at                D. with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3.It</a:t>
            </a:r>
            <a:r>
              <a:rPr lang="en-US" altLang="zh-CN" sz="2600" b="1" dirty="0">
                <a:latin typeface="宋体" panose="02010600030101010101" pitchFamily="2" charset="-122"/>
              </a:rPr>
              <a:t>'</a:t>
            </a:r>
            <a:r>
              <a:rPr lang="en-US" altLang="zh-CN" sz="2600" b="1" dirty="0">
                <a:latin typeface="Times New Roman" panose="02020603050405020304" pitchFamily="18" charset="0"/>
              </a:rPr>
              <a:t>s said that many children are under ____ pressure.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 A. too many                     B. many too     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 C. too much                     D. much too</a:t>
            </a:r>
          </a:p>
        </p:txBody>
      </p:sp>
      <p:pic>
        <p:nvPicPr>
          <p:cNvPr id="48132" name="Picture 19" descr="1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37150" y="1503363"/>
            <a:ext cx="4492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33" name="Picture 19" descr="1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88" y="2359025"/>
            <a:ext cx="449262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34" name="Picture 19" descr="1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39800" y="3725863"/>
            <a:ext cx="4492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8" name="Picture 3" descr="一级栏目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8013" y="166688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387"/>
          <p:cNvSpPr>
            <a:spLocks noChangeArrowheads="1"/>
          </p:cNvSpPr>
          <p:nvPr/>
        </p:nvSpPr>
        <p:spPr bwMode="auto">
          <a:xfrm>
            <a:off x="1319213" y="369888"/>
            <a:ext cx="1549400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Review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0688" y="561975"/>
            <a:ext cx="8485187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4.Nowadays parents seem ___their children a lot more.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    A. pushy      B. push      C. to push      D. pushing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5. Parents shouldn’t always compare their kids ___others.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    A. for            B. with        C.at                D. on </a:t>
            </a:r>
          </a:p>
        </p:txBody>
      </p:sp>
      <p:pic>
        <p:nvPicPr>
          <p:cNvPr id="49155" name="Picture 19" descr="1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54475" y="1371600"/>
            <a:ext cx="40957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9156" name="Picture 19" descr="1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43175" y="2565400"/>
            <a:ext cx="40957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55600" y="3035300"/>
            <a:ext cx="847725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6. I didn’t go to bed last night ___ I finished my homework.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>
                <a:latin typeface="Times New Roman" panose="02020603050405020304" pitchFamily="18" charset="0"/>
              </a:rPr>
              <a:t>    A. although       B. because      C. until          D. so</a:t>
            </a:r>
          </a:p>
        </p:txBody>
      </p:sp>
      <p:pic>
        <p:nvPicPr>
          <p:cNvPr id="49158" name="Picture 19" descr="1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72038" y="3841750"/>
            <a:ext cx="40957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552450" y="339725"/>
            <a:ext cx="2452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 smtClean="0">
                <a:latin typeface="+mj-ea"/>
                <a:ea typeface="+mj-ea"/>
              </a:rPr>
              <a:t>同义句转换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27050" y="885825"/>
            <a:ext cx="86185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>
              <a:cs typeface="Times New Roman" panose="02020603050405020304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52450" y="711200"/>
            <a:ext cx="8258175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1.They get home after 7:00 p.m. every day.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_____ get home _____7:00 p.m. every day.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It’s time to go to school.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 _____ _____ school.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He worked hard, but he still failed in the exam.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he worked hard, he still failed in the exam.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420813" y="1430338"/>
            <a:ext cx="4640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don’t                   until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741363" y="2754313"/>
            <a:ext cx="27384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It’s    time    for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579438" y="3998913"/>
            <a:ext cx="17097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Although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bldLvl="0" autoUpdateAnimBg="0"/>
      <p:bldP spid="50183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8013" y="139700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87"/>
          <p:cNvSpPr>
            <a:spLocks noChangeArrowheads="1"/>
          </p:cNvSpPr>
          <p:nvPr/>
        </p:nvSpPr>
        <p:spPr bwMode="auto">
          <a:xfrm>
            <a:off x="1319213" y="342900"/>
            <a:ext cx="15494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Review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50" y="484188"/>
            <a:ext cx="19304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489075" y="1074738"/>
            <a:ext cx="3238500" cy="35385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+mj-lt"/>
                <a:ea typeface="+mj-ea"/>
              </a:rPr>
              <a:t>1.</a:t>
            </a:r>
            <a:r>
              <a:rPr lang="zh-CN" altLang="en-US" sz="2400" b="1" dirty="0">
                <a:latin typeface="+mj-lt"/>
                <a:ea typeface="+mj-ea"/>
              </a:rPr>
              <a:t>和睦相处；关系良好</a:t>
            </a:r>
            <a:endParaRPr lang="en-US" altLang="zh-CN" sz="2400" b="1" dirty="0">
              <a:latin typeface="+mj-lt"/>
              <a:ea typeface="+mj-ea"/>
            </a:endParaRPr>
          </a:p>
          <a:p>
            <a:pPr>
              <a:defRPr/>
            </a:pPr>
            <a:r>
              <a:rPr lang="en-US" altLang="zh-CN" sz="2800" b="1" dirty="0">
                <a:latin typeface="+mj-lt"/>
                <a:ea typeface="+mj-ea"/>
              </a:rPr>
              <a:t>2.big deal</a:t>
            </a:r>
          </a:p>
          <a:p>
            <a:pPr>
              <a:defRPr/>
            </a:pPr>
            <a:r>
              <a:rPr lang="en-US" altLang="zh-CN" sz="2800" b="1" dirty="0">
                <a:latin typeface="+mj-lt"/>
                <a:ea typeface="+mj-ea"/>
              </a:rPr>
              <a:t>3.</a:t>
            </a:r>
            <a:r>
              <a:rPr lang="zh-CN" altLang="en-US" sz="2400" b="1" dirty="0">
                <a:latin typeface="+mj-lt"/>
                <a:ea typeface="+mj-ea"/>
              </a:rPr>
              <a:t>快速查看；浏览</a:t>
            </a:r>
            <a:endParaRPr lang="en-US" altLang="zh-CN" sz="2400" b="1" dirty="0">
              <a:latin typeface="+mj-lt"/>
              <a:ea typeface="+mj-ea"/>
            </a:endParaRPr>
          </a:p>
          <a:p>
            <a:pPr>
              <a:defRPr/>
            </a:pPr>
            <a:r>
              <a:rPr lang="en-US" altLang="zh-CN" sz="2800" b="1" dirty="0">
                <a:latin typeface="+mj-lt"/>
                <a:ea typeface="+mj-ea"/>
              </a:rPr>
              <a:t>4.work out</a:t>
            </a:r>
          </a:p>
          <a:p>
            <a:pPr>
              <a:defRPr/>
            </a:pPr>
            <a:r>
              <a:rPr lang="en-US" altLang="zh-CN" sz="2800" b="1" dirty="0">
                <a:latin typeface="+mj-lt"/>
                <a:ea typeface="+mj-ea"/>
              </a:rPr>
              <a:t>5.</a:t>
            </a:r>
            <a:r>
              <a:rPr lang="zh-CN" altLang="en-US" sz="2400" b="1" dirty="0">
                <a:latin typeface="+mj-lt"/>
                <a:ea typeface="+mj-ea"/>
              </a:rPr>
              <a:t>闲逛</a:t>
            </a:r>
            <a:endParaRPr lang="en-US" altLang="zh-CN" sz="2400" b="1" dirty="0">
              <a:latin typeface="+mj-lt"/>
              <a:ea typeface="+mj-ea"/>
            </a:endParaRPr>
          </a:p>
          <a:p>
            <a:pPr>
              <a:defRPr/>
            </a:pPr>
            <a:r>
              <a:rPr lang="en-US" altLang="zh-CN" sz="2800" b="1" dirty="0">
                <a:latin typeface="+mj-lt"/>
                <a:ea typeface="+mj-ea"/>
              </a:rPr>
              <a:t>6.in one’s opinion</a:t>
            </a:r>
          </a:p>
          <a:p>
            <a:pPr>
              <a:defRPr/>
            </a:pPr>
            <a:r>
              <a:rPr lang="en-US" altLang="zh-CN" sz="2800" b="1" dirty="0">
                <a:latin typeface="+mj-lt"/>
                <a:ea typeface="+mj-ea"/>
              </a:rPr>
              <a:t>7.</a:t>
            </a:r>
            <a:r>
              <a:rPr lang="zh-CN" altLang="en-US" sz="2400" b="1" dirty="0">
                <a:latin typeface="+mj-lt"/>
                <a:ea typeface="+mj-ea"/>
              </a:rPr>
              <a:t>删除</a:t>
            </a:r>
            <a:endParaRPr lang="en-US" altLang="zh-CN" sz="2400" b="1" dirty="0">
              <a:latin typeface="+mj-lt"/>
              <a:ea typeface="+mj-ea"/>
            </a:endParaRPr>
          </a:p>
          <a:p>
            <a:pPr>
              <a:defRPr/>
            </a:pPr>
            <a:r>
              <a:rPr lang="en-US" altLang="zh-CN" sz="2800" b="1" dirty="0">
                <a:latin typeface="+mj-lt"/>
                <a:ea typeface="+mj-ea"/>
              </a:rPr>
              <a:t>8.compare…with</a:t>
            </a:r>
            <a:endParaRPr lang="zh-CN" altLang="en-US" sz="2800" b="1" dirty="0">
              <a:latin typeface="+mj-lt"/>
              <a:ea typeface="+mj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4918075" y="1517650"/>
            <a:ext cx="21256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4918075" y="1935163"/>
            <a:ext cx="21256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918075" y="2354263"/>
            <a:ext cx="21256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918075" y="2771775"/>
            <a:ext cx="21256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918075" y="3190875"/>
            <a:ext cx="21256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4918075" y="3609975"/>
            <a:ext cx="21256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918075" y="4027488"/>
            <a:ext cx="21256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4918075" y="4446588"/>
            <a:ext cx="21256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5065713" y="1022350"/>
            <a:ext cx="188277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j-ea"/>
              </a:rPr>
              <a:t>get on with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30813" y="1517650"/>
            <a:ext cx="14144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+mj-ea"/>
              </a:rPr>
              <a:t>重要的事</a:t>
            </a:r>
          </a:p>
        </p:txBody>
      </p:sp>
      <p:sp>
        <p:nvSpPr>
          <p:cNvPr id="7" name="矩形 6"/>
          <p:cNvSpPr/>
          <p:nvPr/>
        </p:nvSpPr>
        <p:spPr>
          <a:xfrm>
            <a:off x="4899025" y="1871663"/>
            <a:ext cx="21653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j-ea"/>
              </a:rPr>
              <a:t>look through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56138" y="2349500"/>
            <a:ext cx="26463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+mj-ea"/>
              </a:rPr>
              <a:t>成功地发展；解决</a:t>
            </a:r>
          </a:p>
        </p:txBody>
      </p:sp>
      <p:sp>
        <p:nvSpPr>
          <p:cNvPr id="16" name="矩形 15"/>
          <p:cNvSpPr/>
          <p:nvPr/>
        </p:nvSpPr>
        <p:spPr>
          <a:xfrm>
            <a:off x="5262563" y="2695575"/>
            <a:ext cx="153511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j-ea"/>
              </a:rPr>
              <a:t>hang out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276850" y="3187700"/>
            <a:ext cx="1414463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ea"/>
                <a:ea typeface="+mj-ea"/>
              </a:rPr>
              <a:t>依</a:t>
            </a:r>
            <a:r>
              <a:rPr lang="en-US" altLang="zh-CN" sz="2400" b="1" dirty="0">
                <a:solidFill>
                  <a:srgbClr val="FF0000"/>
                </a:solidFill>
                <a:latin typeface="+mj-ea"/>
                <a:ea typeface="+mj-ea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+mj-ea"/>
                <a:ea typeface="+mj-ea"/>
              </a:rPr>
              <a:t>看</a:t>
            </a:r>
          </a:p>
        </p:txBody>
      </p:sp>
      <p:sp>
        <p:nvSpPr>
          <p:cNvPr id="18" name="矩形 17"/>
          <p:cNvSpPr/>
          <p:nvPr/>
        </p:nvSpPr>
        <p:spPr>
          <a:xfrm>
            <a:off x="5326063" y="3594100"/>
            <a:ext cx="125412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j-ea"/>
              </a:rPr>
              <a:t>cut out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118100" y="4037013"/>
            <a:ext cx="172243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+mj-ea"/>
              </a:rPr>
              <a:t>比较；对比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4"/>
          <p:cNvGrpSpPr/>
          <p:nvPr/>
        </p:nvGrpSpPr>
        <p:grpSpPr bwMode="auto">
          <a:xfrm>
            <a:off x="644525" y="1382713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4101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4099" name="矩形 1"/>
          <p:cNvSpPr>
            <a:spLocks noChangeArrowheads="1"/>
          </p:cNvSpPr>
          <p:nvPr/>
        </p:nvSpPr>
        <p:spPr bwMode="auto">
          <a:xfrm>
            <a:off x="1428750" y="1309688"/>
            <a:ext cx="6988175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A magazine interviewed some parents about after-school classes for children. Read the opinions below and make notes on your own opinions. 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34" name="Group 14"/>
          <p:cNvGraphicFramePr>
            <a:graphicFrameLocks noGrp="1"/>
          </p:cNvGraphicFramePr>
          <p:nvPr/>
        </p:nvGraphicFramePr>
        <p:xfrm>
          <a:off x="715963" y="566738"/>
          <a:ext cx="7705725" cy="4230628"/>
        </p:xfrm>
        <a:graphic>
          <a:graphicData uri="http://schemas.openxmlformats.org/drawingml/2006/table">
            <a:tbl>
              <a:tblPr/>
              <a:tblGrid>
                <a:gridCol w="5114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Why should children take after-school classes?</a:t>
                      </a:r>
                    </a:p>
                  </a:txBody>
                  <a:tcPr marL="91435" marR="91435"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Your opinions</a:t>
                      </a:r>
                    </a:p>
                  </a:txBody>
                  <a:tcPr marL="91435" marR="91435"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“ After-school classes can help kids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get into a good university.”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“ I want my child to be a successful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person.”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“ It's good for children to start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learning from a young age.”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Agree: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Disagree: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062413" y="444500"/>
            <a:ext cx="10937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j-lt"/>
              </a:rPr>
              <a:t>Agree</a:t>
            </a:r>
            <a:endParaRPr lang="zh-CN" altLang="en-US" sz="28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20763" y="977900"/>
            <a:ext cx="7177087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1.After-school classes are good for the children’s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future. They can help children get into good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schools and universities.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2.Some of these classes help children to feel good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about themselves.</a:t>
            </a:r>
            <a:endParaRPr lang="zh-CN" altLang="en-US" sz="2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09613" y="652463"/>
            <a:ext cx="7877175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3.Some classes help children to learn important skills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not taught at school. These skills may actually help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children relax.</a:t>
            </a:r>
            <a:endParaRPr lang="zh-CN" altLang="en-US" sz="26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4.Children have more time than adults, so they should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learn as much as they can before they get too busy to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learn new things.</a:t>
            </a:r>
            <a:endParaRPr lang="zh-CN" altLang="en-US" sz="2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854075" y="1222375"/>
            <a:ext cx="7440613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 dirty="0"/>
              <a:t>1.</a:t>
            </a:r>
            <a:r>
              <a:rPr lang="en-US" altLang="zh-CN" sz="2600" b="1" dirty="0">
                <a:latin typeface="Times New Roman" panose="02020603050405020304" pitchFamily="18" charset="0"/>
              </a:rPr>
              <a:t>After-school classes take away the children’s free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time. Children have no time to relax and just do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nothing.</a:t>
            </a:r>
            <a:endParaRPr lang="zh-CN" altLang="en-US" sz="26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/>
              <a:t>2.</a:t>
            </a:r>
            <a:r>
              <a:rPr lang="en-US" altLang="zh-CN" sz="2600" b="1" dirty="0">
                <a:latin typeface="Times New Roman" panose="02020603050405020304" pitchFamily="18" charset="0"/>
              </a:rPr>
              <a:t>Children may be so busy they have no time to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   absorb and apply what they have been taught.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17938" y="557213"/>
            <a:ext cx="151288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j-lt"/>
              </a:rPr>
              <a:t>Disagree</a:t>
            </a:r>
            <a:endParaRPr lang="zh-CN" altLang="en-US" sz="2800" b="1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69938" y="1222375"/>
            <a:ext cx="7658100" cy="217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600" b="1" dirty="0"/>
              <a:t>3.</a:t>
            </a:r>
            <a:r>
              <a:rPr lang="en-US" altLang="zh-CN" sz="26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Some children are made to learn skills they are not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 interested in.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/>
              <a:t>4.</a:t>
            </a:r>
            <a:r>
              <a:rPr lang="en-US" altLang="zh-CN" sz="2600" b="1" dirty="0">
                <a:latin typeface="Times New Roman" panose="02020603050405020304" pitchFamily="18" charset="0"/>
              </a:rPr>
              <a:t>These classes cause the children to be stressed.</a:t>
            </a:r>
            <a:endParaRPr lang="zh-CN" altLang="en-US" sz="26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600" b="1" dirty="0"/>
              <a:t>5.</a:t>
            </a:r>
            <a:r>
              <a:rPr lang="en-US" altLang="zh-CN" sz="2600" b="1" dirty="0">
                <a:latin typeface="Times New Roman" panose="02020603050405020304" pitchFamily="18" charset="0"/>
              </a:rPr>
              <a:t>These classes take away the children’s childhood.</a:t>
            </a:r>
            <a:endParaRPr lang="zh-CN" altLang="en-US" sz="2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17650" y="349250"/>
            <a:ext cx="6486525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+mj-lt"/>
              </a:rPr>
              <a:t>Write a letter to the magazine to express your opinions on after-school classes for children. Use the following expressions to help you. </a:t>
            </a:r>
            <a:endParaRPr lang="zh-CN" altLang="en-US" sz="2800" dirty="0">
              <a:latin typeface="+mj-lt"/>
            </a:endParaRPr>
          </a:p>
        </p:txBody>
      </p:sp>
      <p:grpSp>
        <p:nvGrpSpPr>
          <p:cNvPr id="10243" name="组合 4"/>
          <p:cNvGrpSpPr/>
          <p:nvPr/>
        </p:nvGrpSpPr>
        <p:grpSpPr bwMode="auto">
          <a:xfrm>
            <a:off x="730250" y="357188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0246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6" name="Text Box 56"/>
          <p:cNvSpPr txBox="1">
            <a:spLocks noChangeArrowheads="1"/>
          </p:cNvSpPr>
          <p:nvPr/>
        </p:nvSpPr>
        <p:spPr bwMode="auto">
          <a:xfrm>
            <a:off x="1514474" y="2251075"/>
            <a:ext cx="7381331" cy="249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50000"/>
              </a:spcBef>
              <a:defRPr/>
            </a:pPr>
            <a:r>
              <a:rPr lang="en-US" altLang="zh-CN" sz="2600" b="1" dirty="0" smtClean="0">
                <a:solidFill>
                  <a:srgbClr val="0000FF"/>
                </a:solidFill>
                <a:latin typeface="+mj-lt"/>
              </a:rPr>
              <a:t>First, say if you agree or disagree.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defRPr/>
            </a:pPr>
            <a:r>
              <a:rPr lang="en-US" altLang="zh-CN" sz="2600" b="1" i="1" dirty="0" smtClean="0">
                <a:solidFill>
                  <a:srgbClr val="0000FF"/>
                </a:solidFill>
                <a:latin typeface="+mj-lt"/>
              </a:rPr>
              <a:t>Dear … ,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defRPr/>
            </a:pPr>
            <a:r>
              <a:rPr lang="en-US" altLang="zh-CN" sz="2600" b="1" i="1" dirty="0" smtClean="0">
                <a:solidFill>
                  <a:srgbClr val="0000FF"/>
                </a:solidFill>
                <a:latin typeface="+mj-lt"/>
              </a:rPr>
              <a:t>I don’t really agree with … because …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defRPr/>
            </a:pPr>
            <a:r>
              <a:rPr lang="en-US" altLang="zh-CN" sz="2600" b="1" i="1" dirty="0" smtClean="0">
                <a:solidFill>
                  <a:srgbClr val="0000FF"/>
                </a:solidFill>
                <a:latin typeface="+mj-lt"/>
              </a:rPr>
              <a:t>Although some parents are right about … , I </a:t>
            </a:r>
          </a:p>
          <a:p>
            <a:pPr eaLnBrk="1" hangingPunct="1">
              <a:lnSpc>
                <a:spcPts val="2500"/>
              </a:lnSpc>
              <a:spcBef>
                <a:spcPct val="50000"/>
              </a:spcBef>
              <a:defRPr/>
            </a:pPr>
            <a:r>
              <a:rPr lang="en-US" altLang="zh-CN" sz="2600" b="1" i="1" dirty="0" smtClean="0">
                <a:solidFill>
                  <a:srgbClr val="0000FF"/>
                </a:solidFill>
                <a:latin typeface="+mj-lt"/>
              </a:rPr>
              <a:t>think children should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1058</Words>
  <Application>Microsoft Office PowerPoint</Application>
  <PresentationFormat>全屏显示(16:9)</PresentationFormat>
  <Paragraphs>151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Arial Unicode MS</vt:lpstr>
      <vt:lpstr>EU-B2X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2016-01-14T07:05:00Z</dcterms:created>
  <dcterms:modified xsi:type="dcterms:W3CDTF">2023-01-17T01:51:21Z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6F5B7D0A9903470CBA608558F67CB73C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