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6C4652-4D4C-4289-A41E-63B696351F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78AA3C9-8FAA-48EE-A50C-3CA0095375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2C81524-3C56-4F10-8889-8CACE6AD2AB4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722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722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4FC5A5-D81B-4D17-810F-D3618A91098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B0291E-8CB7-42C8-8346-1CBC40EFFA8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Times New Roman" panose="02020603050405020304" pitchFamily="18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Times New Roman" panose="02020603050405020304" pitchFamily="18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Times New Roman" panose="02020603050405020304" pitchFamily="18" charset="0"/>
              </a:rPr>
              <a:t>第二级</a:t>
            </a:r>
          </a:p>
          <a:p>
            <a:pPr lvl="2"/>
            <a:r>
              <a:rPr lang="zh-CN" altLang="en-US" smtClean="0">
                <a:sym typeface="Times New Roman" panose="02020603050405020304" pitchFamily="18" charset="0"/>
              </a:rPr>
              <a:t>第三级</a:t>
            </a:r>
          </a:p>
          <a:p>
            <a:pPr lvl="3"/>
            <a:r>
              <a:rPr lang="zh-CN" altLang="en-US" smtClean="0">
                <a:sym typeface="Times New Roman" panose="02020603050405020304" pitchFamily="18" charset="0"/>
              </a:rPr>
              <a:t>第四级</a:t>
            </a:r>
          </a:p>
          <a:p>
            <a:pPr lvl="4"/>
            <a:r>
              <a:rPr lang="zh-CN" altLang="en-US" smtClean="0">
                <a:sym typeface="Times New Roman" panose="02020603050405020304" pitchFamily="18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defTabSz="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1pPr>
      <a:lvl2pPr marL="742950" indent="-285750" algn="l" defTabSz="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2pPr>
      <a:lvl3pPr marL="1143000" indent="-228600" algn="l" defTabSz="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3pPr>
      <a:lvl4pPr marL="1600200" indent="-228600" algn="l" defTabSz="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4pPr>
      <a:lvl5pPr marL="2057400" indent="-228600" algn="l" defTabSz="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NULL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7.emf"/><Relationship Id="rId9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NULL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NULL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15.bin"/><Relationship Id="rId4" Type="http://schemas.openxmlformats.org/officeDocument/2006/relationships/image" Target="NUL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NULL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10" Type="http://schemas.openxmlformats.org/officeDocument/2006/relationships/image" Target="../media/image9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53170" y="517207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-12700" y="183515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72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Arial" panose="020B0604020202020204" pitchFamily="34" charset="0"/>
              </a:rPr>
              <a:t>25.3 相似三角形</a:t>
            </a:r>
            <a:endParaRPr lang="zh-CN" altLang="en-US" sz="7200" b="1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81000" y="-381000"/>
          <a:ext cx="8301038" cy="641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Document" r:id="rId3" imgW="8497570" imgH="6545580" progId="Word.Document.8">
                  <p:embed/>
                </p:oleObj>
              </mc:Choice>
              <mc:Fallback>
                <p:oleObj name="Document" r:id="rId3" imgW="8497570" imgH="65455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-381000"/>
                        <a:ext cx="8301038" cy="641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137" descr="C:/Users/Administrator/Desktop/九数冀教版/S5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191000" y="3886200"/>
            <a:ext cx="21336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419600" y="3200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04800" y="1143000"/>
          <a:ext cx="8342313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文档" r:id="rId3" imgW="8633460" imgH="5691505" progId="Word.Document.8">
                  <p:embed/>
                </p:oleObj>
              </mc:Choice>
              <mc:Fallback>
                <p:oleObj name="文档" r:id="rId3" imgW="8633460" imgH="56915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342313" cy="553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7" name="Picture 138" descr="C:/Users/Administrator/Desktop/九数冀教版/S52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038600" y="2057400"/>
            <a:ext cx="17478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39" descr="C:/Users/Administrator/Desktop/九数冀教版/S49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5638800" y="5029200"/>
            <a:ext cx="1676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981200" y="182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/>
              <a:t> 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733800" y="5029200"/>
          <a:ext cx="6508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文档" r:id="rId8" imgW="667385" imgH="788670" progId="Word.Document.8">
                  <p:embed/>
                </p:oleObj>
              </mc:Choice>
              <mc:Fallback>
                <p:oleObj name="文档" r:id="rId8" imgW="667385" imgH="7886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29200"/>
                        <a:ext cx="6508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4800" y="990600"/>
          <a:ext cx="7874000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文档" r:id="rId3" imgW="8032115" imgH="2759710" progId="Word.Document.8">
                  <p:embed/>
                </p:oleObj>
              </mc:Choice>
              <mc:Fallback>
                <p:oleObj name="文档" r:id="rId3" imgW="8032115" imgH="27597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7874000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Picture 140" descr="C:/Users/Administrator/Desktop/九数冀教版/S53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638800" y="1752600"/>
            <a:ext cx="23622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447800" y="3810000"/>
            <a:ext cx="434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的周长是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04800" y="1066800"/>
          <a:ext cx="8189913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文档" r:id="rId3" imgW="8288655" imgH="2167255" progId="Word.Document.8">
                  <p:embed/>
                </p:oleObj>
              </mc:Choice>
              <mc:Fallback>
                <p:oleObj name="文档" r:id="rId3" imgW="8288655" imgH="21672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189913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5" name="Picture 141" descr="C:/Users/Administrator/Desktop/九数冀教版/S5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7467600" y="1676400"/>
            <a:ext cx="116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533400" y="2514600"/>
          <a:ext cx="69500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文档" r:id="rId7" imgW="7005320" imgH="2759710" progId="Word.Document.8">
                  <p:embed/>
                </p:oleObj>
              </mc:Choice>
              <mc:Fallback>
                <p:oleObj name="文档" r:id="rId7" imgW="7005320" imgH="27597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6950075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4800" y="784225"/>
            <a:ext cx="8686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如图，已知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cs typeface="Times New Roman" panose="02020603050405020304" pitchFamily="18" charset="0"/>
              </a:rPr>
              <a:t>∥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>
                <a:cs typeface="Times New Roman" panose="02020603050405020304" pitchFamily="18" charset="0"/>
              </a:rPr>
              <a:t>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58°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>
                <a:cs typeface="Times New Roman" panose="02020603050405020304" pitchFamily="18" charset="0"/>
              </a:rPr>
              <a:t>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72°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的长及</a:t>
            </a:r>
            <a:r>
              <a:rPr lang="zh-CN" altLang="en-US" sz="2400">
                <a:cs typeface="Times New Roman" panose="02020603050405020304" pitchFamily="18" charset="0"/>
              </a:rPr>
              <a:t>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的度数． </a:t>
            </a:r>
          </a:p>
        </p:txBody>
      </p:sp>
      <p:pic>
        <p:nvPicPr>
          <p:cNvPr id="29699" name="Picture 142" descr="C:/Users/Administrator/Desktop/九数冀教版/S55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3657600" y="2057400"/>
            <a:ext cx="18288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676400" y="4419600"/>
          <a:ext cx="531336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文档" r:id="rId5" imgW="5359400" imgH="788670" progId="Word.Document.8">
                  <p:embed/>
                </p:oleObj>
              </mc:Choice>
              <mc:Fallback>
                <p:oleObj name="文档" r:id="rId5" imgW="5359400" imgH="78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531336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1066800"/>
          <a:ext cx="813752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文档" r:id="rId3" imgW="8229600" imgH="2759710" progId="Word.Document.8">
                  <p:embed/>
                </p:oleObj>
              </mc:Choice>
              <mc:Fallback>
                <p:oleObj name="文档" r:id="rId3" imgW="8229600" imgH="27597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137525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3" name="Picture 143" descr="C:/Users/Administrator/Desktop/九数冀教版/S5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495800" y="2362200"/>
            <a:ext cx="14478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57200" y="3886200"/>
          <a:ext cx="7335838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文档" r:id="rId7" imgW="7419975" imgH="3157855" progId="Word.Document.8">
                  <p:embed/>
                </p:oleObj>
              </mc:Choice>
              <mc:Fallback>
                <p:oleObj name="文档" r:id="rId7" imgW="7419975" imgH="315785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86200"/>
                        <a:ext cx="7335838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1600200"/>
            <a:ext cx="8686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．对应角相等、对应边成比例的两个三角形叫做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5400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相似三角形对应边的比叫做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indent="25400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全等三角形是相似比为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的相似三角形．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．平行于三角形一边的直线和其他两边</a:t>
            </a:r>
            <a:r>
              <a:rPr lang="en-US" altLang="zh-CN" sz="240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或它们的延长线</a:t>
            </a:r>
            <a:r>
              <a:rPr lang="en-US" altLang="zh-CN" sz="2400"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相交，所截得的三角形与原三角形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010400" y="175260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相似三角形</a:t>
            </a:r>
            <a:r>
              <a:rPr lang="zh-CN" altLang="en-US" sz="240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267200" y="22098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相似比</a:t>
            </a:r>
            <a:r>
              <a:rPr lang="zh-CN" altLang="en-US" sz="240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962400" y="28194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/>
              <a:t>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724400" y="44196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1295400"/>
            <a:ext cx="8610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AED</a:t>
            </a:r>
            <a:r>
              <a:rPr lang="en-US" altLang="zh-CN" sz="2400">
                <a:cs typeface="Times New Roman" panose="02020603050405020304" pitchFamily="18" charset="0"/>
              </a:rPr>
              <a:t>∽△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AED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的相似比为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的相似比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cs typeface="Times New Roman" panose="02020603050405020304" pitchFamily="18" charset="0"/>
              </a:rPr>
              <a:t>∶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的关系是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indent="254000" eaLnBrk="0" hangingPunct="0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的相似比是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>
                <a:cs typeface="Times New Roman" panose="02020603050405020304" pitchFamily="18" charset="0"/>
              </a:rPr>
              <a:t>∶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的相似比为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495800" y="1752600"/>
          <a:ext cx="4270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文档" r:id="rId3" imgW="441960" imgH="788670" progId="Word.Document.8">
                  <p:embed/>
                </p:oleObj>
              </mc:Choice>
              <mc:Fallback>
                <p:oleObj name="文档" r:id="rId3" imgW="441960" imgH="78867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4270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181600" y="36576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全等</a:t>
            </a:r>
            <a:r>
              <a:rPr lang="zh-CN" altLang="en-US" sz="2400"/>
              <a:t>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276600" y="51816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∶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838200"/>
            <a:ext cx="663575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下列各组图形有可能不相似的是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．各有一个角是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的两个等腰三角形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．各有一个角是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100°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的两个等腰三角形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．各有一个角是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50°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的两个直角三角形</a:t>
            </a:r>
            <a:endParaRPr lang="zh-CN" altLang="en-US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．两个等腰直角三角形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04800" y="4144963"/>
          <a:ext cx="7559675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文档" r:id="rId3" imgW="7703820" imgH="2759710" progId="Word.Document.8">
                  <p:embed/>
                </p:oleObj>
              </mc:Choice>
              <mc:Fallback>
                <p:oleObj name="文档" r:id="rId3" imgW="7703820" imgH="275971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44963"/>
                        <a:ext cx="7559675" cy="271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0" name="Picture 131" descr="C:/Users/Administrator/Desktop/九数冀教版/S4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419600" y="4648200"/>
            <a:ext cx="15367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400800" y="914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/>
              <a:t>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239000" y="4114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762000"/>
            <a:ext cx="87026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中，点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在线段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上，且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2400">
                <a:cs typeface="Times New Roman" panose="02020603050405020304" pitchFamily="18" charset="0"/>
              </a:rPr>
              <a:t>∽△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DBA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，则下列结论一定正确的是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400">
                <a:latin typeface="Courier New" panose="02070309020205020404" pitchFamily="49" charset="0"/>
                <a:cs typeface="Times New Roman" panose="02020603050405020304" pitchFamily="18" charset="0"/>
              </a:rPr>
              <a:t>·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>
                <a:latin typeface="Courier New" panose="02070309020205020404" pitchFamily="49" charset="0"/>
                <a:cs typeface="Times New Roman" panose="02020603050405020304" pitchFamily="18" charset="0"/>
              </a:rPr>
              <a:t>·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latin typeface="Courier New" panose="02070309020205020404" pitchFamily="49" charset="0"/>
                <a:cs typeface="Times New Roman" panose="02020603050405020304" pitchFamily="18" charset="0"/>
              </a:rPr>
              <a:t>·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2400">
                <a:latin typeface="Courier New" panose="02070309020205020404" pitchFamily="49" charset="0"/>
                <a:cs typeface="Times New Roman" panose="02020603050405020304" pitchFamily="18" charset="0"/>
              </a:rPr>
              <a:t>·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latin typeface="Courier New" panose="02070309020205020404" pitchFamily="49" charset="0"/>
                <a:cs typeface="Times New Roman" panose="02020603050405020304" pitchFamily="18" charset="0"/>
              </a:rPr>
              <a:t>·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>
                <a:latin typeface="Courier New" panose="02070309020205020404" pitchFamily="49" charset="0"/>
                <a:cs typeface="Times New Roman" panose="02020603050405020304" pitchFamily="18" charset="0"/>
              </a:rPr>
              <a:t>·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</a:p>
        </p:txBody>
      </p:sp>
      <p:pic>
        <p:nvPicPr>
          <p:cNvPr id="20483" name="Picture 132" descr="C:/Users/Administrator/Desktop/九数冀教版/S47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4267200" y="1981200"/>
            <a:ext cx="25908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400800" y="144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28600" y="1143000"/>
            <a:ext cx="8763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en-US" sz="2400"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，另一个和它相似的三角形的最短边为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，则最长边一定是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18                                     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24                                    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19.5</a:t>
            </a:r>
            <a:endParaRPr lang="en-US" altLang="zh-CN" sz="2400"/>
          </a:p>
          <a:p>
            <a:pPr indent="254000" eaLnBrk="0" hangingPunct="0">
              <a:lnSpc>
                <a:spcPct val="150000"/>
              </a:lnSpc>
            </a:pP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的三条边长分别为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2400">
                <a:cs typeface="Times New Roman" panose="02020603050405020304" pitchFamily="18" charset="0"/>
              </a:rPr>
              <a:t>∽△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en-US" sz="2400">
                <a:cs typeface="Times New Roman" panose="02020603050405020304" pitchFamily="18" charset="0"/>
              </a:rPr>
              <a:t>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A′B′C′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的形状是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58000" y="1752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/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91000" y="5105400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直角三角形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28600" y="1117600"/>
          <a:ext cx="8453438" cy="574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文档" r:id="rId3" imgW="8618220" imgH="5847715" progId="Word.Document.8">
                  <p:embed/>
                </p:oleObj>
              </mc:Choice>
              <mc:Fallback>
                <p:oleObj name="文档" r:id="rId3" imgW="8618220" imgH="58477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17600"/>
                        <a:ext cx="8453438" cy="574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1" name="Picture 134" descr="C:/Users/Administrator/Desktop/九数冀教版/S48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438400" y="1600200"/>
            <a:ext cx="33528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334000" y="33528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∽</a:t>
            </a:r>
            <a:r>
              <a:rPr lang="zh-CN" altLang="en-US" sz="2400"/>
              <a:t> 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447800" y="3962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CED</a:t>
            </a:r>
            <a:r>
              <a:rPr lang="en-US" altLang="zh-CN" sz="2400"/>
              <a:t>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657600" y="3962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</a:t>
            </a:r>
            <a:r>
              <a:rPr lang="en-US" altLang="zh-CN" sz="2400"/>
              <a:t> 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791200" y="3733800"/>
          <a:ext cx="7223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文档" r:id="rId7" imgW="740410" imgH="788670" progId="Word.Document.8">
                  <p:embed/>
                </p:oleObj>
              </mc:Choice>
              <mc:Fallback>
                <p:oleObj name="文档" r:id="rId7" imgW="740410" imgH="78867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733800"/>
                        <a:ext cx="7223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7315200" y="3733800"/>
          <a:ext cx="6921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文档" r:id="rId9" imgW="708660" imgH="788670" progId="Word.Document.8">
                  <p:embed/>
                </p:oleObj>
              </mc:Choice>
              <mc:Fallback>
                <p:oleObj name="文档" r:id="rId9" imgW="708660" imgH="78867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733800"/>
                        <a:ext cx="6921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562600" y="48768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∽</a:t>
            </a:r>
            <a:r>
              <a:rPr lang="zh-CN" altLang="en-US" sz="2400"/>
              <a:t> </a:t>
            </a:r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1371600" y="5410200"/>
          <a:ext cx="6413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文档" r:id="rId11" imgW="657225" imgH="788670" progId="Word.Document.8">
                  <p:embed/>
                </p:oleObj>
              </mc:Choice>
              <mc:Fallback>
                <p:oleObj name="文档" r:id="rId11" imgW="657225" imgH="78867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6413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2590800" y="5410200"/>
          <a:ext cx="6302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文档" r:id="rId13" imgW="647700" imgH="788670" progId="Word.Document.8">
                  <p:embed/>
                </p:oleObj>
              </mc:Choice>
              <mc:Fallback>
                <p:oleObj name="文档" r:id="rId13" imgW="647700" imgH="78867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10200"/>
                        <a:ext cx="6302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741363"/>
            <a:ext cx="8686800" cy="611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易错盘点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sz="2400">
              <a:solidFill>
                <a:srgbClr val="CC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下面能够相似的一组三角形为</a:t>
            </a:r>
            <a:r>
              <a:rPr lang="en-US" altLang="zh-CN" sz="240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>
                <a:solidFill>
                  <a:srgbClr val="CC0000"/>
                </a:solidFill>
                <a:ea typeface="仿宋_GB2312" pitchFamily="49" charset="-122"/>
                <a:cs typeface="Times New Roman" panose="02020603050405020304" pitchFamily="18" charset="0"/>
              </a:rPr>
              <a:t>)</a:t>
            </a:r>
            <a:endParaRPr lang="en-US" altLang="zh-CN" sz="2400">
              <a:solidFill>
                <a:srgbClr val="CC0000"/>
              </a:solidFill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A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．两个等腰三角形</a:t>
            </a:r>
            <a:endParaRPr lang="zh-CN" altLang="en-US" sz="240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B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．两个直角三角形</a:t>
            </a:r>
            <a:endParaRPr lang="zh-CN" altLang="en-US" sz="240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C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．两个等边三角形</a:t>
            </a:r>
            <a:endParaRPr lang="zh-CN" altLang="en-US" sz="240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D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．以上都不对</a:t>
            </a:r>
            <a:endParaRPr lang="zh-CN" altLang="en-US" sz="240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错解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B</a:t>
            </a:r>
            <a:endParaRPr lang="en-US" altLang="zh-CN" sz="2400">
              <a:solidFill>
                <a:srgbClr val="CC0000"/>
              </a:solidFill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错因分析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根据相似三角形定义来判定两个三角形是否相似．而</a:t>
            </a: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B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中只有一组直角相等，其他的角是否对应相等不可知</a:t>
            </a:r>
            <a:r>
              <a:rPr lang="zh-CN" altLang="en-US" sz="2400">
                <a:solidFill>
                  <a:srgbClr val="CC0000"/>
                </a:solidFill>
                <a:ea typeface="仿宋_GB2312" pitchFamily="49" charset="-122"/>
              </a:rPr>
              <a:t> 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，故不相似，而</a:t>
            </a:r>
            <a:r>
              <a:rPr lang="en-US" altLang="zh-CN" sz="2400" i="1">
                <a:solidFill>
                  <a:srgbClr val="CC0000"/>
                </a:solidFill>
                <a:ea typeface="仿宋_GB2312" pitchFamily="49" charset="-122"/>
              </a:rPr>
              <a:t>C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中的等边三角形中，三角都等于</a:t>
            </a:r>
            <a:r>
              <a:rPr lang="en-US" altLang="zh-CN" sz="2400">
                <a:solidFill>
                  <a:srgbClr val="CC0000"/>
                </a:solidFill>
                <a:ea typeface="仿宋_GB2312" pitchFamily="49" charset="-122"/>
              </a:rPr>
              <a:t>60°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仿宋_GB2312" pitchFamily="49" charset="-122"/>
              </a:rPr>
              <a:t>，三边也对应成比例，故相似．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04800" y="1066800"/>
          <a:ext cx="8220075" cy="524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Document" r:id="rId3" imgW="8385175" imgH="5355590" progId="Word.Document.8">
                  <p:embed/>
                </p:oleObj>
              </mc:Choice>
              <mc:Fallback>
                <p:oleObj name="Document" r:id="rId3" imgW="8385175" imgH="53555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220075" cy="524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79" name="Picture 136" descr="C:/Users/Administrator/Desktop/九数冀教版/S5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638800" y="4724400"/>
            <a:ext cx="1828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160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/>
              <a:t>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447800" y="45720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博士帽">
      <a:majorFont>
        <a:latin typeface="微软雅黑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358</Words>
  <Application>Microsoft Office PowerPoint</Application>
  <PresentationFormat>全屏显示(4:3)</PresentationFormat>
  <Paragraphs>58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仿宋_GB2312</vt:lpstr>
      <vt:lpstr>黑体</vt:lpstr>
      <vt:lpstr>华文中宋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2022-01-10T02:04:19Z</dcterms:created>
  <dcterms:modified xsi:type="dcterms:W3CDTF">2023-01-17T01:51:37Z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1D075076A6644252BA94D1B062D70F82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