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2"/>
  </p:notesMasterIdLst>
  <p:sldIdLst>
    <p:sldId id="334" r:id="rId2"/>
    <p:sldId id="309" r:id="rId3"/>
    <p:sldId id="258" r:id="rId4"/>
    <p:sldId id="282" r:id="rId5"/>
    <p:sldId id="283" r:id="rId6"/>
    <p:sldId id="312" r:id="rId7"/>
    <p:sldId id="318" r:id="rId8"/>
    <p:sldId id="304" r:id="rId9"/>
    <p:sldId id="307" r:id="rId10"/>
    <p:sldId id="287" r:id="rId11"/>
    <p:sldId id="325" r:id="rId12"/>
    <p:sldId id="300" r:id="rId13"/>
    <p:sldId id="288" r:id="rId14"/>
    <p:sldId id="261" r:id="rId15"/>
    <p:sldId id="291" r:id="rId16"/>
    <p:sldId id="310" r:id="rId17"/>
    <p:sldId id="313" r:id="rId18"/>
    <p:sldId id="326" r:id="rId19"/>
    <p:sldId id="301" r:id="rId20"/>
    <p:sldId id="303" r:id="rId21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584A"/>
    <a:srgbClr val="595959"/>
    <a:srgbClr val="FF0000"/>
    <a:srgbClr val="CE4A40"/>
    <a:srgbClr val="9900FF"/>
    <a:srgbClr val="008080"/>
    <a:srgbClr val="006600"/>
    <a:srgbClr val="FFFFCC"/>
    <a:srgbClr val="FFCC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974" autoAdjust="0"/>
  </p:normalViewPr>
  <p:slideViewPr>
    <p:cSldViewPr showGuides="1">
      <p:cViewPr varScale="1">
        <p:scale>
          <a:sx n="109" d="100"/>
          <a:sy n="109" d="100"/>
        </p:scale>
        <p:origin x="-1674" y="-72"/>
      </p:cViewPr>
      <p:guideLst>
        <p:guide orient="horz" pos="799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emf"/><Relationship Id="rId4" Type="http://schemas.openxmlformats.org/officeDocument/2006/relationships/image" Target="../media/image54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8.emf"/><Relationship Id="rId4" Type="http://schemas.openxmlformats.org/officeDocument/2006/relationships/image" Target="../media/image5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>
                <a:latin typeface="楷体_GB2312" pitchFamily="49" charset="-122"/>
                <a:ea typeface="楷体_GB2312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>
                <a:latin typeface="楷体_GB2312" pitchFamily="49" charset="-122"/>
                <a:ea typeface="楷体_GB2312" pitchFamily="49" charset="-122"/>
              </a:defRPr>
            </a:lvl1pPr>
          </a:lstStyle>
          <a:p>
            <a:pPr>
              <a:defRPr/>
            </a:pPr>
            <a:fld id="{68501F06-A76C-4386-87CC-0C22BBFB436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>
                <a:latin typeface="楷体_GB2312" pitchFamily="49" charset="-122"/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楷体_GB2312" pitchFamily="49" charset="-122"/>
                <a:ea typeface="楷体_GB2312" pitchFamily="49" charset="-122"/>
              </a:defRPr>
            </a:lvl1pPr>
          </a:lstStyle>
          <a:p>
            <a:fld id="{D4A6CA66-5A9F-4455-82A4-80DD557DDE5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sp>
        <p:nvSpPr>
          <p:cNvPr id="24" name="文本占位符 23"/>
          <p:cNvSpPr>
            <a:spLocks noGrp="1"/>
          </p:cNvSpPr>
          <p:nvPr>
            <p:ph type="body" sz="quarter" idx="13" hasCustomPrompt="1"/>
          </p:nvPr>
        </p:nvSpPr>
        <p:spPr>
          <a:xfrm>
            <a:off x="375127" y="376733"/>
            <a:ext cx="1958646" cy="3833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zh-CN" altLang="en-US" sz="2200" b="1" kern="1200" spc="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lvl1pPr>
            <a:lvl2pPr>
              <a:defRPr b="1" i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2pPr>
            <a:lvl3pPr>
              <a:defRPr b="1" i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3pPr>
            <a:lvl4pPr>
              <a:defRPr b="1" i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4pPr>
            <a:lvl5pPr>
              <a:defRPr b="1" i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5pPr>
          </a:lstStyle>
          <a:p>
            <a:pPr lvl="0"/>
            <a:r>
              <a:rPr kumimoji="1" lang="zh-CN" altLang="en-US" dirty="0"/>
              <a:t>输入标题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易错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10054" y="28487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象模板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5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面背景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小故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4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5536" y="26064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随堂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7544" y="26064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新知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5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26064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知识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5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26064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总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9552" y="260648"/>
            <a:ext cx="2042337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实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2577" y="272929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audio" Target="../media/audio1.wav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35.bin"/><Relationship Id="rId21" Type="http://schemas.openxmlformats.org/officeDocument/2006/relationships/oleObject" Target="../embeddings/oleObject44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52.bin"/><Relationship Id="rId3" Type="http://schemas.openxmlformats.org/officeDocument/2006/relationships/audio" Target="../media/audio1.wav"/><Relationship Id="rId21" Type="http://schemas.openxmlformats.org/officeDocument/2006/relationships/image" Target="../media/image44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42.wmf"/><Relationship Id="rId25" Type="http://schemas.openxmlformats.org/officeDocument/2006/relationships/image" Target="../media/image46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3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39.wmf"/><Relationship Id="rId24" Type="http://schemas.openxmlformats.org/officeDocument/2006/relationships/oleObject" Target="../embeddings/oleObject55.bin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23" Type="http://schemas.openxmlformats.org/officeDocument/2006/relationships/image" Target="../media/image45.wmf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50.bin"/><Relationship Id="rId22" Type="http://schemas.openxmlformats.org/officeDocument/2006/relationships/oleObject" Target="../embeddings/oleObject5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4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64.bin"/><Relationship Id="rId3" Type="http://schemas.openxmlformats.org/officeDocument/2006/relationships/audio" Target="../media/audio3.wav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54.e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53.emf"/><Relationship Id="rId4" Type="http://schemas.openxmlformats.org/officeDocument/2006/relationships/audio" Target="../media/audio4.wav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5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69.bin"/><Relationship Id="rId3" Type="http://schemas.openxmlformats.org/officeDocument/2006/relationships/audio" Target="../media/audio3.wav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57.e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56.emf"/><Relationship Id="rId4" Type="http://schemas.openxmlformats.org/officeDocument/2006/relationships/audio" Target="../media/audio4.wav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5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4.wmf"/><Relationship Id="rId3" Type="http://schemas.openxmlformats.org/officeDocument/2006/relationships/audio" Target="../media/audio1.wav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6.bin"/><Relationship Id="rId18" Type="http://schemas.openxmlformats.org/officeDocument/2006/relationships/oleObject" Target="../embeddings/oleObject21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5.bin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9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3.bin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17.wmf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1"/>
          <p:cNvSpPr txBox="1"/>
          <p:nvPr/>
        </p:nvSpPr>
        <p:spPr>
          <a:xfrm>
            <a:off x="-4" y="1268760"/>
            <a:ext cx="8028388" cy="20882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小手艺展示</a:t>
            </a:r>
            <a:r>
              <a:rPr lang="en-US" altLang="zh-CN" sz="4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4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分数乘法</a:t>
            </a:r>
          </a:p>
          <a:p>
            <a:pPr marL="0" indent="0" algn="ctr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5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课时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71800" y="3933056"/>
            <a:ext cx="233910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2" charset="-122"/>
              </a:rPr>
              <a:t>青岛版六年级上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623731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5" name="Group 4"/>
          <p:cNvGrpSpPr/>
          <p:nvPr/>
        </p:nvGrpSpPr>
        <p:grpSpPr bwMode="auto">
          <a:xfrm>
            <a:off x="1131302" y="1371096"/>
            <a:ext cx="4535805" cy="1416050"/>
            <a:chOff x="682" y="0"/>
            <a:chExt cx="7143" cy="2229"/>
          </a:xfrm>
        </p:grpSpPr>
        <p:sp>
          <p:nvSpPr>
            <p:cNvPr id="28709" name="Rectangle 11"/>
            <p:cNvSpPr>
              <a:spLocks noChangeArrowheads="1"/>
            </p:cNvSpPr>
            <p:nvPr/>
          </p:nvSpPr>
          <p:spPr bwMode="auto">
            <a:xfrm>
              <a:off x="682" y="0"/>
              <a:ext cx="7143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你能写出下面这些数的倒数吗？</a:t>
              </a:r>
            </a:p>
          </p:txBody>
        </p:sp>
        <p:grpSp>
          <p:nvGrpSpPr>
            <p:cNvPr id="28710" name="Group 7"/>
            <p:cNvGrpSpPr>
              <a:grpSpLocks noChangeAspect="1"/>
            </p:cNvGrpSpPr>
            <p:nvPr/>
          </p:nvGrpSpPr>
          <p:grpSpPr bwMode="auto">
            <a:xfrm>
              <a:off x="1249" y="907"/>
              <a:ext cx="6351" cy="1322"/>
              <a:chOff x="0" y="0"/>
              <a:chExt cx="6350" cy="1321"/>
            </a:xfrm>
          </p:grpSpPr>
          <p:graphicFrame>
            <p:nvGraphicFramePr>
              <p:cNvPr id="28711" name="Object 8"/>
              <p:cNvGraphicFramePr>
                <a:graphicFrameLocks noChangeAspect="1"/>
              </p:cNvGraphicFramePr>
              <p:nvPr/>
            </p:nvGraphicFramePr>
            <p:xfrm>
              <a:off x="4064" y="107"/>
              <a:ext cx="469" cy="12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45" r:id="rId4" imgW="3657600" imgH="9448800" progId="">
                      <p:embed/>
                    </p:oleObj>
                  </mc:Choice>
                  <mc:Fallback>
                    <p:oleObj r:id="rId4" imgW="3657600" imgH="9448800" progId="">
                      <p:embed/>
                      <p:pic>
                        <p:nvPicPr>
                          <p:cNvPr id="0" name="Picture 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64" y="107"/>
                            <a:ext cx="469" cy="121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712" name="Object 9"/>
              <p:cNvGraphicFramePr>
                <a:graphicFrameLocks noChangeAspect="1"/>
              </p:cNvGraphicFramePr>
              <p:nvPr/>
            </p:nvGraphicFramePr>
            <p:xfrm>
              <a:off x="5788" y="215"/>
              <a:ext cx="562" cy="7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46" r:id="rId6" imgW="3048000" imgH="3962400" progId="">
                      <p:embed/>
                    </p:oleObj>
                  </mc:Choice>
                  <mc:Fallback>
                    <p:oleObj r:id="rId6" imgW="3048000" imgH="3962400" progId="">
                      <p:embed/>
                      <p:pic>
                        <p:nvPicPr>
                          <p:cNvPr id="0" name="Picture 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88" y="215"/>
                            <a:ext cx="562" cy="7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713" name="Object 10"/>
              <p:cNvGraphicFramePr>
                <a:graphicFrameLocks noChangeAspect="1"/>
              </p:cNvGraphicFramePr>
              <p:nvPr/>
            </p:nvGraphicFramePr>
            <p:xfrm>
              <a:off x="0" y="0"/>
              <a:ext cx="469" cy="12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47" r:id="rId8" imgW="3657600" imgH="9448800" progId="">
                      <p:embed/>
                    </p:oleObj>
                  </mc:Choice>
                  <mc:Fallback>
                    <p:oleObj r:id="rId8" imgW="3657600" imgH="9448800" progId="">
                      <p:embed/>
                      <p:pic>
                        <p:nvPicPr>
                          <p:cNvPr id="0" name="Picture 5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0"/>
                            <a:ext cx="469" cy="121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714" name="Object 11"/>
              <p:cNvGraphicFramePr>
                <a:graphicFrameLocks noChangeAspect="1"/>
              </p:cNvGraphicFramePr>
              <p:nvPr/>
            </p:nvGraphicFramePr>
            <p:xfrm>
              <a:off x="1937" y="107"/>
              <a:ext cx="469" cy="12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48" r:id="rId10" imgW="3657600" imgH="9448800" progId="">
                      <p:embed/>
                    </p:oleObj>
                  </mc:Choice>
                  <mc:Fallback>
                    <p:oleObj r:id="rId10" imgW="3657600" imgH="9448800" progId="">
                      <p:embed/>
                      <p:pic>
                        <p:nvPicPr>
                          <p:cNvPr id="0" name="Picture 5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37" y="107"/>
                            <a:ext cx="469" cy="121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171965" y="3087665"/>
            <a:ext cx="158591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的倒数是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005388" y="3071813"/>
            <a:ext cx="151130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的倒数是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917575" y="2924175"/>
            <a:ext cx="238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  <a:endParaRPr lang="zh-CN" altLang="en-US" sz="1800"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901700" y="3313113"/>
            <a:ext cx="3587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2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917575" y="33401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733925" y="2924175"/>
            <a:ext cx="238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2</a:t>
            </a:r>
            <a:endParaRPr lang="zh-CN" altLang="en-US" sz="1800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716463" y="3313113"/>
            <a:ext cx="360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9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733925" y="3340100"/>
            <a:ext cx="2873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300788" y="2924175"/>
            <a:ext cx="238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9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300788" y="3313113"/>
            <a:ext cx="50323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2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6318250" y="33401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2555875" y="2972283"/>
            <a:ext cx="374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2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2555875" y="2952750"/>
            <a:ext cx="238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2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2555875" y="3313113"/>
            <a:ext cx="5048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2555875" y="3384550"/>
            <a:ext cx="2889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" name="Group 27"/>
          <p:cNvGrpSpPr/>
          <p:nvPr/>
        </p:nvGrpSpPr>
        <p:grpSpPr bwMode="auto">
          <a:xfrm>
            <a:off x="900113" y="3744913"/>
            <a:ext cx="2159635" cy="920750"/>
            <a:chOff x="0" y="0"/>
            <a:chExt cx="3401" cy="1449"/>
          </a:xfrm>
        </p:grpSpPr>
        <p:sp>
          <p:nvSpPr>
            <p:cNvPr id="28701" name="Text Box 28"/>
            <p:cNvSpPr txBox="1">
              <a:spLocks noChangeArrowheads="1"/>
            </p:cNvSpPr>
            <p:nvPr/>
          </p:nvSpPr>
          <p:spPr bwMode="auto">
            <a:xfrm>
              <a:off x="454" y="384"/>
              <a:ext cx="2381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的倒数是</a:t>
              </a:r>
            </a:p>
          </p:txBody>
        </p:sp>
        <p:sp>
          <p:nvSpPr>
            <p:cNvPr id="28702" name="Text Box 29"/>
            <p:cNvSpPr txBox="1">
              <a:spLocks noChangeArrowheads="1"/>
            </p:cNvSpPr>
            <p:nvPr/>
          </p:nvSpPr>
          <p:spPr bwMode="auto">
            <a:xfrm>
              <a:off x="27" y="45"/>
              <a:ext cx="375" cy="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7</a:t>
              </a:r>
              <a:endParaRPr lang="zh-CN" altLang="en-US" sz="1800"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28703" name="Text Box 30"/>
            <p:cNvSpPr txBox="1">
              <a:spLocks noChangeArrowheads="1"/>
            </p:cNvSpPr>
            <p:nvPr/>
          </p:nvSpPr>
          <p:spPr bwMode="auto">
            <a:xfrm>
              <a:off x="0" y="725"/>
              <a:ext cx="793" cy="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8704" name="Line 31"/>
            <p:cNvSpPr>
              <a:spLocks noChangeShapeType="1"/>
            </p:cNvSpPr>
            <p:nvPr/>
          </p:nvSpPr>
          <p:spPr bwMode="auto">
            <a:xfrm>
              <a:off x="27" y="767"/>
              <a:ext cx="45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5" name="Text Box 32"/>
            <p:cNvSpPr txBox="1">
              <a:spLocks noChangeArrowheads="1"/>
            </p:cNvSpPr>
            <p:nvPr/>
          </p:nvSpPr>
          <p:spPr bwMode="auto">
            <a:xfrm>
              <a:off x="2635" y="0"/>
              <a:ext cx="375" cy="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8706" name="Text Box 33"/>
            <p:cNvSpPr txBox="1">
              <a:spLocks noChangeArrowheads="1"/>
            </p:cNvSpPr>
            <p:nvPr/>
          </p:nvSpPr>
          <p:spPr bwMode="auto">
            <a:xfrm>
              <a:off x="2608" y="680"/>
              <a:ext cx="793" cy="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8707" name="Line 34"/>
            <p:cNvSpPr>
              <a:spLocks noChangeShapeType="1"/>
            </p:cNvSpPr>
            <p:nvPr/>
          </p:nvSpPr>
          <p:spPr bwMode="auto">
            <a:xfrm>
              <a:off x="2635" y="722"/>
              <a:ext cx="45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35"/>
          <p:cNvGrpSpPr/>
          <p:nvPr/>
        </p:nvGrpSpPr>
        <p:grpSpPr bwMode="auto">
          <a:xfrm>
            <a:off x="4716463" y="3773488"/>
            <a:ext cx="2088197" cy="863600"/>
            <a:chOff x="0" y="0"/>
            <a:chExt cx="3287" cy="1360"/>
          </a:xfrm>
        </p:grpSpPr>
        <p:sp>
          <p:nvSpPr>
            <p:cNvPr id="28696" name="Text Box 36"/>
            <p:cNvSpPr txBox="1">
              <a:spLocks noChangeArrowheads="1"/>
            </p:cNvSpPr>
            <p:nvPr/>
          </p:nvSpPr>
          <p:spPr bwMode="auto">
            <a:xfrm>
              <a:off x="340" y="340"/>
              <a:ext cx="2269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的倒数是</a:t>
              </a:r>
            </a:p>
          </p:txBody>
        </p:sp>
        <p:sp>
          <p:nvSpPr>
            <p:cNvPr id="28697" name="Text Box 37"/>
            <p:cNvSpPr txBox="1">
              <a:spLocks noChangeArrowheads="1"/>
            </p:cNvSpPr>
            <p:nvPr/>
          </p:nvSpPr>
          <p:spPr bwMode="auto">
            <a:xfrm>
              <a:off x="2494" y="0"/>
              <a:ext cx="375" cy="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  <a:endParaRPr lang="zh-CN" altLang="en-US" sz="1800"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28698" name="Text Box 38"/>
            <p:cNvSpPr txBox="1">
              <a:spLocks noChangeArrowheads="1"/>
            </p:cNvSpPr>
            <p:nvPr/>
          </p:nvSpPr>
          <p:spPr bwMode="auto">
            <a:xfrm>
              <a:off x="2494" y="636"/>
              <a:ext cx="793" cy="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8699" name="Line 39"/>
            <p:cNvSpPr>
              <a:spLocks noChangeShapeType="1"/>
            </p:cNvSpPr>
            <p:nvPr/>
          </p:nvSpPr>
          <p:spPr bwMode="auto">
            <a:xfrm>
              <a:off x="2494" y="680"/>
              <a:ext cx="45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0" name="Text Box 40"/>
            <p:cNvSpPr txBox="1">
              <a:spLocks noChangeArrowheads="1"/>
            </p:cNvSpPr>
            <p:nvPr/>
          </p:nvSpPr>
          <p:spPr bwMode="auto">
            <a:xfrm>
              <a:off x="0" y="340"/>
              <a:ext cx="48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1044575" y="5805488"/>
            <a:ext cx="4247415" cy="3995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1的倒数是它本身1，0没有倒数。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900114" y="4940300"/>
            <a:ext cx="5039868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想一想：1的倒数是多少？0有倒数吗？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250" autoRev="1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9" dur="250" autoRev="1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250" autoRev="1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50" autoRev="1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250" autoRev="1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" dur="250" autoRev="1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250" autoRev="1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50" autoRev="1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250" autoRev="1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1" dur="250" autoRev="1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250" autoRev="1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50" autoRev="1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250" autoRev="1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6" dur="250" autoRev="1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7" dur="250" autoRev="1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50" autoRev="1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bldLvl="0"/>
      <p:bldP spid="12301" grpId="0" bldLvl="0"/>
      <p:bldP spid="12302" grpId="0" bldLvl="0"/>
      <p:bldP spid="12302" grpId="1" bldLvl="0"/>
      <p:bldP spid="12303" grpId="0" bldLvl="0"/>
      <p:bldP spid="12303" grpId="1" bldLvl="0"/>
      <p:bldP spid="12305" grpId="0" bldLvl="0"/>
      <p:bldP spid="12305" grpId="1" bldLvl="0"/>
      <p:bldP spid="12306" grpId="0" bldLvl="0"/>
      <p:bldP spid="12306" grpId="1" bldLvl="0"/>
      <p:bldP spid="12308" grpId="0" bldLvl="0"/>
      <p:bldP spid="12308" grpId="1" bldLvl="0"/>
      <p:bldP spid="12309" grpId="0" bldLvl="0"/>
      <p:bldP spid="12309" grpId="1" bldLvl="0"/>
      <p:bldP spid="12311" grpId="0" bldLvl="0"/>
      <p:bldP spid="12312" grpId="0" bldLvl="0"/>
      <p:bldP spid="12312" grpId="1" bldLvl="0"/>
      <p:bldP spid="12312" grpId="2" bldLvl="0"/>
      <p:bldP spid="12313" grpId="0" bldLvl="0"/>
      <p:bldP spid="12313" grpId="1" bldLvl="0"/>
      <p:bldP spid="12313" grpId="2" bldLvl="0"/>
      <p:bldP spid="12329" grpId="0" bldLvl="0" animBg="1"/>
      <p:bldP spid="12330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25"/>
          <p:cNvSpPr>
            <a:spLocks noChangeArrowheads="1"/>
          </p:cNvSpPr>
          <p:nvPr/>
        </p:nvSpPr>
        <p:spPr bwMode="auto">
          <a:xfrm>
            <a:off x="971550" y="1690090"/>
            <a:ext cx="460851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1. 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将互为倒数的两个数用线连起来。</a:t>
            </a:r>
            <a:endParaRPr lang="en-US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graphicFrame>
        <p:nvGraphicFramePr>
          <p:cNvPr id="30724" name="对象 6"/>
          <p:cNvGraphicFramePr>
            <a:graphicFrameLocks noChangeAspect="1"/>
          </p:cNvGraphicFramePr>
          <p:nvPr/>
        </p:nvGraphicFramePr>
        <p:xfrm>
          <a:off x="1354740" y="2680259"/>
          <a:ext cx="2667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2" name="Equation" r:id="rId3" imgW="152400" imgH="405765" progId="">
                  <p:embed/>
                </p:oleObj>
              </mc:Choice>
              <mc:Fallback>
                <p:oleObj name="Equation" r:id="rId3" imgW="152400" imgH="405765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740" y="2680259"/>
                        <a:ext cx="266700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对象 1"/>
          <p:cNvGraphicFramePr>
            <a:graphicFrameLocks noChangeAspect="1"/>
          </p:cNvGraphicFramePr>
          <p:nvPr/>
        </p:nvGraphicFramePr>
        <p:xfrm>
          <a:off x="2712052" y="2680259"/>
          <a:ext cx="24447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3" name="Equation" r:id="rId5" imgW="139700" imgH="406400" progId="">
                  <p:embed/>
                </p:oleObj>
              </mc:Choice>
              <mc:Fallback>
                <p:oleObj name="Equation" r:id="rId5" imgW="139700" imgH="406400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2052" y="2680259"/>
                        <a:ext cx="244475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对象 2"/>
          <p:cNvGraphicFramePr>
            <a:graphicFrameLocks noChangeAspect="1"/>
          </p:cNvGraphicFramePr>
          <p:nvPr/>
        </p:nvGraphicFramePr>
        <p:xfrm>
          <a:off x="3967765" y="2881872"/>
          <a:ext cx="422275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4" name="Equation" r:id="rId7" imgW="241300" imgH="177800" progId="">
                  <p:embed/>
                </p:oleObj>
              </mc:Choice>
              <mc:Fallback>
                <p:oleObj name="Equation" r:id="rId7" imgW="241300" imgH="177800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765" y="2881872"/>
                        <a:ext cx="422275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对象 3"/>
          <p:cNvGraphicFramePr>
            <a:graphicFrameLocks noChangeAspect="1"/>
          </p:cNvGraphicFramePr>
          <p:nvPr/>
        </p:nvGraphicFramePr>
        <p:xfrm>
          <a:off x="5336190" y="2680259"/>
          <a:ext cx="37782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5" name="Equation" r:id="rId9" imgW="215900" imgH="405765" progId="">
                  <p:embed/>
                </p:oleObj>
              </mc:Choice>
              <mc:Fallback>
                <p:oleObj name="Equation" r:id="rId9" imgW="215900" imgH="405765" progId="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6190" y="2680259"/>
                        <a:ext cx="377825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对象 7"/>
          <p:cNvGraphicFramePr>
            <a:graphicFrameLocks noChangeAspect="1"/>
          </p:cNvGraphicFramePr>
          <p:nvPr/>
        </p:nvGraphicFramePr>
        <p:xfrm>
          <a:off x="1392840" y="3975659"/>
          <a:ext cx="24447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6" name="Equation" r:id="rId11" imgW="139700" imgH="406400" progId="">
                  <p:embed/>
                </p:oleObj>
              </mc:Choice>
              <mc:Fallback>
                <p:oleObj name="Equation" r:id="rId11" imgW="139700" imgH="406400" progId="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840" y="3975659"/>
                        <a:ext cx="244475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对象 8"/>
          <p:cNvGraphicFramePr>
            <a:graphicFrameLocks noChangeAspect="1"/>
          </p:cNvGraphicFramePr>
          <p:nvPr/>
        </p:nvGraphicFramePr>
        <p:xfrm>
          <a:off x="2672365" y="3975659"/>
          <a:ext cx="37782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7" name="Equation" r:id="rId13" imgW="215900" imgH="405765" progId="">
                  <p:embed/>
                </p:oleObj>
              </mc:Choice>
              <mc:Fallback>
                <p:oleObj name="Equation" r:id="rId13" imgW="215900" imgH="405765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2365" y="3975659"/>
                        <a:ext cx="377825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0" name="对象 9"/>
          <p:cNvGraphicFramePr>
            <a:graphicFrameLocks noChangeAspect="1"/>
          </p:cNvGraphicFramePr>
          <p:nvPr/>
        </p:nvGraphicFramePr>
        <p:xfrm>
          <a:off x="4072540" y="3977247"/>
          <a:ext cx="2667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8" name="Equation" r:id="rId15" imgW="152400" imgH="405765" progId="">
                  <p:embed/>
                </p:oleObj>
              </mc:Choice>
              <mc:Fallback>
                <p:oleObj name="Equation" r:id="rId15" imgW="152400" imgH="405765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2540" y="3977247"/>
                        <a:ext cx="2667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对象 10"/>
          <p:cNvGraphicFramePr>
            <a:graphicFrameLocks noChangeAspect="1"/>
          </p:cNvGraphicFramePr>
          <p:nvPr/>
        </p:nvGraphicFramePr>
        <p:xfrm>
          <a:off x="5363177" y="4047097"/>
          <a:ext cx="37782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9" name="Equation" r:id="rId17" imgW="215900" imgH="405765" progId="">
                  <p:embed/>
                </p:oleObj>
              </mc:Choice>
              <mc:Fallback>
                <p:oleObj name="Equation" r:id="rId17" imgW="215900" imgH="405765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3177" y="4047097"/>
                        <a:ext cx="377825" cy="71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2" name="对象 23"/>
          <p:cNvGraphicFramePr>
            <a:graphicFrameLocks noChangeAspect="1"/>
          </p:cNvGraphicFramePr>
          <p:nvPr/>
        </p:nvGraphicFramePr>
        <p:xfrm>
          <a:off x="6985602" y="2886634"/>
          <a:ext cx="3333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0" name="Equation" r:id="rId19" imgW="190500" imgH="165100" progId="">
                  <p:embed/>
                </p:oleObj>
              </mc:Choice>
              <mc:Fallback>
                <p:oleObj name="Equation" r:id="rId19" imgW="190500" imgH="165100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602" y="2886634"/>
                        <a:ext cx="333375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3" name="对象 24"/>
          <p:cNvGraphicFramePr>
            <a:graphicFrameLocks noChangeAspect="1"/>
          </p:cNvGraphicFramePr>
          <p:nvPr/>
        </p:nvGraphicFramePr>
        <p:xfrm>
          <a:off x="7091965" y="3988359"/>
          <a:ext cx="2667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1" name="Equation" r:id="rId21" imgW="152400" imgH="405765" progId="">
                  <p:embed/>
                </p:oleObj>
              </mc:Choice>
              <mc:Fallback>
                <p:oleObj name="Equation" r:id="rId21" imgW="152400" imgH="405765" progId="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1965" y="3988359"/>
                        <a:ext cx="2667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Line 39"/>
          <p:cNvSpPr>
            <a:spLocks noChangeShapeType="1"/>
          </p:cNvSpPr>
          <p:nvPr/>
        </p:nvSpPr>
        <p:spPr bwMode="auto">
          <a:xfrm>
            <a:off x="1454752" y="3323197"/>
            <a:ext cx="2803525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Line 39"/>
          <p:cNvSpPr>
            <a:spLocks noChangeShapeType="1"/>
          </p:cNvSpPr>
          <p:nvPr/>
        </p:nvSpPr>
        <p:spPr bwMode="auto">
          <a:xfrm flipV="1">
            <a:off x="1526190" y="3323197"/>
            <a:ext cx="1290637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Line 39"/>
          <p:cNvSpPr>
            <a:spLocks noChangeShapeType="1"/>
          </p:cNvSpPr>
          <p:nvPr/>
        </p:nvSpPr>
        <p:spPr bwMode="auto">
          <a:xfrm flipH="1" flipV="1">
            <a:off x="4191602" y="3107297"/>
            <a:ext cx="3022600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" name="Line 39"/>
          <p:cNvSpPr>
            <a:spLocks noChangeShapeType="1"/>
          </p:cNvSpPr>
          <p:nvPr/>
        </p:nvSpPr>
        <p:spPr bwMode="auto">
          <a:xfrm flipV="1">
            <a:off x="2856515" y="3323197"/>
            <a:ext cx="2701925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Line 39"/>
          <p:cNvSpPr>
            <a:spLocks noChangeShapeType="1"/>
          </p:cNvSpPr>
          <p:nvPr/>
        </p:nvSpPr>
        <p:spPr bwMode="auto">
          <a:xfrm flipV="1">
            <a:off x="5558440" y="3107297"/>
            <a:ext cx="1584325" cy="1008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1000821" y="2904914"/>
            <a:ext cx="7344411" cy="104817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000"/>
              </a:spcBef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求一个数的倒数，只要把这个数的分子、分母调换位置。（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除外）</a:t>
            </a:r>
            <a:endParaRPr lang="zh-CN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756053" y="1340768"/>
            <a:ext cx="3095535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b="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倒数的意义是什么？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3636013" y="1340768"/>
            <a:ext cx="2736546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b="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怎样求一个数的倒数？</a:t>
            </a:r>
          </a:p>
        </p:txBody>
      </p:sp>
      <p:sp>
        <p:nvSpPr>
          <p:cNvPr id="22" name="矩形 21"/>
          <p:cNvSpPr/>
          <p:nvPr/>
        </p:nvSpPr>
        <p:spPr>
          <a:xfrm>
            <a:off x="1000821" y="2277016"/>
            <a:ext cx="4032457" cy="3970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乘积是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的两个数互为倒数。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1071105" y="1313421"/>
            <a:ext cx="5372869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1.找朋友。（将互为倒数的两个数连起来）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1055688" y="2038350"/>
            <a:ext cx="452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3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082675" y="2479675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7</a:t>
            </a: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2752725" y="2466975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5</a:t>
            </a: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2752725" y="201295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2</a:t>
            </a:r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1023938" y="3667125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</a:p>
        </p:txBody>
      </p:sp>
      <p:sp>
        <p:nvSpPr>
          <p:cNvPr id="31753" name="Rectangle 10"/>
          <p:cNvSpPr>
            <a:spLocks noChangeArrowheads="1"/>
          </p:cNvSpPr>
          <p:nvPr/>
        </p:nvSpPr>
        <p:spPr bwMode="auto">
          <a:xfrm>
            <a:off x="2795588" y="3452813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7</a:t>
            </a:r>
          </a:p>
        </p:txBody>
      </p:sp>
      <p:sp>
        <p:nvSpPr>
          <p:cNvPr id="31754" name="Rectangle 11"/>
          <p:cNvSpPr>
            <a:spLocks noChangeArrowheads="1"/>
          </p:cNvSpPr>
          <p:nvPr/>
        </p:nvSpPr>
        <p:spPr bwMode="auto">
          <a:xfrm>
            <a:off x="2792413" y="3906838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3</a:t>
            </a:r>
          </a:p>
        </p:txBody>
      </p:sp>
      <p:sp>
        <p:nvSpPr>
          <p:cNvPr id="31755" name="Rectangle 12"/>
          <p:cNvSpPr>
            <a:spLocks noChangeArrowheads="1"/>
          </p:cNvSpPr>
          <p:nvPr/>
        </p:nvSpPr>
        <p:spPr bwMode="auto">
          <a:xfrm>
            <a:off x="1023938" y="525145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2</a:t>
            </a:r>
          </a:p>
        </p:txBody>
      </p:sp>
      <p:sp>
        <p:nvSpPr>
          <p:cNvPr id="31756" name="Rectangle 13"/>
          <p:cNvSpPr>
            <a:spLocks noChangeArrowheads="1"/>
          </p:cNvSpPr>
          <p:nvPr/>
        </p:nvSpPr>
        <p:spPr bwMode="auto">
          <a:xfrm>
            <a:off x="1023938" y="481965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5</a:t>
            </a:r>
          </a:p>
        </p:txBody>
      </p:sp>
      <p:sp>
        <p:nvSpPr>
          <p:cNvPr id="31757" name="Rectangle 14"/>
          <p:cNvSpPr>
            <a:spLocks noChangeArrowheads="1"/>
          </p:cNvSpPr>
          <p:nvPr/>
        </p:nvSpPr>
        <p:spPr bwMode="auto">
          <a:xfrm>
            <a:off x="2792413" y="5273675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5</a:t>
            </a:r>
          </a:p>
        </p:txBody>
      </p:sp>
      <p:sp>
        <p:nvSpPr>
          <p:cNvPr id="31758" name="Rectangle 15"/>
          <p:cNvSpPr>
            <a:spLocks noChangeArrowheads="1"/>
          </p:cNvSpPr>
          <p:nvPr/>
        </p:nvSpPr>
        <p:spPr bwMode="auto">
          <a:xfrm>
            <a:off x="2792413" y="486410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5</a:t>
            </a:r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>
            <a:off x="995363" y="2527300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31760" name="Line 17"/>
          <p:cNvSpPr>
            <a:spLocks noChangeShapeType="1"/>
          </p:cNvSpPr>
          <p:nvPr/>
        </p:nvSpPr>
        <p:spPr bwMode="auto">
          <a:xfrm>
            <a:off x="2700338" y="2543175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31761" name="Line 18"/>
          <p:cNvSpPr>
            <a:spLocks noChangeShapeType="1"/>
          </p:cNvSpPr>
          <p:nvPr/>
        </p:nvSpPr>
        <p:spPr bwMode="auto">
          <a:xfrm>
            <a:off x="2752725" y="3932238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31762" name="Line 19"/>
          <p:cNvSpPr>
            <a:spLocks noChangeShapeType="1"/>
          </p:cNvSpPr>
          <p:nvPr/>
        </p:nvSpPr>
        <p:spPr bwMode="auto">
          <a:xfrm>
            <a:off x="982663" y="5281613"/>
            <a:ext cx="433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31763" name="Line 20"/>
          <p:cNvSpPr>
            <a:spLocks noChangeShapeType="1"/>
          </p:cNvSpPr>
          <p:nvPr/>
        </p:nvSpPr>
        <p:spPr bwMode="auto">
          <a:xfrm>
            <a:off x="2811463" y="5343525"/>
            <a:ext cx="433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31764" name="Text Box 21"/>
          <p:cNvSpPr txBox="1">
            <a:spLocks noChangeArrowheads="1"/>
          </p:cNvSpPr>
          <p:nvPr/>
        </p:nvSpPr>
        <p:spPr bwMode="auto">
          <a:xfrm>
            <a:off x="5364163" y="2016125"/>
            <a:ext cx="833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16</a:t>
            </a:r>
          </a:p>
        </p:txBody>
      </p:sp>
      <p:sp>
        <p:nvSpPr>
          <p:cNvPr id="31765" name="Rectangle 22"/>
          <p:cNvSpPr>
            <a:spLocks noChangeArrowheads="1"/>
          </p:cNvSpPr>
          <p:nvPr/>
        </p:nvSpPr>
        <p:spPr bwMode="auto">
          <a:xfrm>
            <a:off x="5343525" y="2443163"/>
            <a:ext cx="495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17</a:t>
            </a:r>
          </a:p>
        </p:txBody>
      </p:sp>
      <p:sp>
        <p:nvSpPr>
          <p:cNvPr id="31766" name="Rectangle 23"/>
          <p:cNvSpPr>
            <a:spLocks noChangeArrowheads="1"/>
          </p:cNvSpPr>
          <p:nvPr/>
        </p:nvSpPr>
        <p:spPr bwMode="auto">
          <a:xfrm>
            <a:off x="7562850" y="3819525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6</a:t>
            </a:r>
          </a:p>
        </p:txBody>
      </p:sp>
      <p:sp>
        <p:nvSpPr>
          <p:cNvPr id="31767" name="Rectangle 24"/>
          <p:cNvSpPr>
            <a:spLocks noChangeArrowheads="1"/>
          </p:cNvSpPr>
          <p:nvPr/>
        </p:nvSpPr>
        <p:spPr bwMode="auto">
          <a:xfrm>
            <a:off x="7564438" y="3357563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</a:p>
        </p:txBody>
      </p:sp>
      <p:sp>
        <p:nvSpPr>
          <p:cNvPr id="31768" name="Rectangle 25"/>
          <p:cNvSpPr>
            <a:spLocks noChangeArrowheads="1"/>
          </p:cNvSpPr>
          <p:nvPr/>
        </p:nvSpPr>
        <p:spPr bwMode="auto">
          <a:xfrm>
            <a:off x="5508625" y="5113338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6</a:t>
            </a:r>
          </a:p>
        </p:txBody>
      </p:sp>
      <p:sp>
        <p:nvSpPr>
          <p:cNvPr id="31769" name="Rectangle 26"/>
          <p:cNvSpPr>
            <a:spLocks noChangeArrowheads="1"/>
          </p:cNvSpPr>
          <p:nvPr/>
        </p:nvSpPr>
        <p:spPr bwMode="auto">
          <a:xfrm>
            <a:off x="7485063" y="1917700"/>
            <a:ext cx="49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13</a:t>
            </a:r>
          </a:p>
        </p:txBody>
      </p:sp>
      <p:sp>
        <p:nvSpPr>
          <p:cNvPr id="31770" name="Rectangle 27"/>
          <p:cNvSpPr>
            <a:spLocks noChangeArrowheads="1"/>
          </p:cNvSpPr>
          <p:nvPr/>
        </p:nvSpPr>
        <p:spPr bwMode="auto">
          <a:xfrm>
            <a:off x="7464425" y="2371725"/>
            <a:ext cx="49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18</a:t>
            </a:r>
          </a:p>
        </p:txBody>
      </p:sp>
      <p:sp>
        <p:nvSpPr>
          <p:cNvPr id="31771" name="Rectangle 28"/>
          <p:cNvSpPr>
            <a:spLocks noChangeArrowheads="1"/>
          </p:cNvSpPr>
          <p:nvPr/>
        </p:nvSpPr>
        <p:spPr bwMode="auto">
          <a:xfrm>
            <a:off x="5407025" y="3889375"/>
            <a:ext cx="49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13</a:t>
            </a:r>
          </a:p>
        </p:txBody>
      </p:sp>
      <p:sp>
        <p:nvSpPr>
          <p:cNvPr id="31772" name="Rectangle 29"/>
          <p:cNvSpPr>
            <a:spLocks noChangeArrowheads="1"/>
          </p:cNvSpPr>
          <p:nvPr/>
        </p:nvSpPr>
        <p:spPr bwMode="auto">
          <a:xfrm>
            <a:off x="5407025" y="3457575"/>
            <a:ext cx="49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18</a:t>
            </a:r>
          </a:p>
        </p:txBody>
      </p:sp>
      <p:sp>
        <p:nvSpPr>
          <p:cNvPr id="31773" name="Rectangle 30"/>
          <p:cNvSpPr>
            <a:spLocks noChangeArrowheads="1"/>
          </p:cNvSpPr>
          <p:nvPr/>
        </p:nvSpPr>
        <p:spPr bwMode="auto">
          <a:xfrm>
            <a:off x="7392988" y="5273675"/>
            <a:ext cx="49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16</a:t>
            </a:r>
          </a:p>
        </p:txBody>
      </p:sp>
      <p:sp>
        <p:nvSpPr>
          <p:cNvPr id="31774" name="Rectangle 31"/>
          <p:cNvSpPr>
            <a:spLocks noChangeArrowheads="1"/>
          </p:cNvSpPr>
          <p:nvPr/>
        </p:nvSpPr>
        <p:spPr bwMode="auto">
          <a:xfrm>
            <a:off x="7392988" y="4864100"/>
            <a:ext cx="49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17</a:t>
            </a:r>
          </a:p>
        </p:txBody>
      </p:sp>
      <p:sp>
        <p:nvSpPr>
          <p:cNvPr id="31775" name="Line 32"/>
          <p:cNvSpPr>
            <a:spLocks noChangeShapeType="1"/>
          </p:cNvSpPr>
          <p:nvPr/>
        </p:nvSpPr>
        <p:spPr bwMode="auto">
          <a:xfrm>
            <a:off x="5364163" y="2500313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31776" name="Line 33"/>
          <p:cNvSpPr>
            <a:spLocks noChangeShapeType="1"/>
          </p:cNvSpPr>
          <p:nvPr/>
        </p:nvSpPr>
        <p:spPr bwMode="auto">
          <a:xfrm>
            <a:off x="7464425" y="3900488"/>
            <a:ext cx="5159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31777" name="Line 34"/>
          <p:cNvSpPr>
            <a:spLocks noChangeShapeType="1"/>
          </p:cNvSpPr>
          <p:nvPr/>
        </p:nvSpPr>
        <p:spPr bwMode="auto">
          <a:xfrm>
            <a:off x="7451725" y="2422525"/>
            <a:ext cx="528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31778" name="Line 35"/>
          <p:cNvSpPr>
            <a:spLocks noChangeShapeType="1"/>
          </p:cNvSpPr>
          <p:nvPr/>
        </p:nvSpPr>
        <p:spPr bwMode="auto">
          <a:xfrm>
            <a:off x="5448300" y="3962400"/>
            <a:ext cx="527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31779" name="Line 36"/>
          <p:cNvSpPr>
            <a:spLocks noChangeShapeType="1"/>
          </p:cNvSpPr>
          <p:nvPr/>
        </p:nvSpPr>
        <p:spPr bwMode="auto">
          <a:xfrm flipV="1">
            <a:off x="7451725" y="5343525"/>
            <a:ext cx="452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1619250" y="2686050"/>
            <a:ext cx="1081088" cy="1296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1476375" y="4054475"/>
            <a:ext cx="1366838" cy="1368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 flipV="1">
            <a:off x="1547813" y="2614613"/>
            <a:ext cx="1152525" cy="28082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6084888" y="2614613"/>
            <a:ext cx="1223962" cy="28082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 flipV="1">
            <a:off x="6011863" y="3910013"/>
            <a:ext cx="1223962" cy="15128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 flipV="1">
            <a:off x="6227763" y="2565400"/>
            <a:ext cx="1152525" cy="13668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1006275" y="1400371"/>
            <a:ext cx="4143576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2.对口令，说出已知数的倒数。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2771775" y="2120900"/>
          <a:ext cx="31432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6" name="Equation" r:id="rId4" imgW="152400" imgH="405765" progId="">
                  <p:embed/>
                </p:oleObj>
              </mc:Choice>
              <mc:Fallback>
                <p:oleObj name="Equation" r:id="rId4" imgW="152400" imgH="405765" progId="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120900"/>
                        <a:ext cx="314325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1403350" y="3543300"/>
          <a:ext cx="2667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7" name="Equation" r:id="rId6" imgW="139700" imgH="406400" progId="">
                  <p:embed/>
                </p:oleObj>
              </mc:Choice>
              <mc:Fallback>
                <p:oleObj name="Equation" r:id="rId6" imgW="139700" imgH="406400" progId="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543300"/>
                        <a:ext cx="266700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1389063" y="5213350"/>
          <a:ext cx="228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8" name="Equation" r:id="rId8" imgW="127000" imgH="177165" progId="">
                  <p:embed/>
                </p:oleObj>
              </mc:Choice>
              <mc:Fallback>
                <p:oleObj name="Equation" r:id="rId8" imgW="127000" imgH="177165" progId="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5213350"/>
                        <a:ext cx="228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7053263" y="2359025"/>
          <a:ext cx="2921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9" name="Equation" r:id="rId10" imgW="114300" imgH="165100" progId="">
                  <p:embed/>
                </p:oleObj>
              </mc:Choice>
              <mc:Fallback>
                <p:oleObj name="Equation" r:id="rId10" imgW="114300" imgH="165100" progId="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3263" y="2359025"/>
                        <a:ext cx="29210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7077075" y="3495675"/>
          <a:ext cx="28733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0" name="Equation" r:id="rId12" imgW="139700" imgH="406400" progId="">
                  <p:embed/>
                </p:oleObj>
              </mc:Choice>
              <mc:Fallback>
                <p:oleObj name="Equation" r:id="rId12" imgW="139700" imgH="406400" progId="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7075" y="3495675"/>
                        <a:ext cx="287338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Text Box 11"/>
          <p:cNvSpPr txBox="1">
            <a:spLocks noChangeArrowheads="1"/>
          </p:cNvSpPr>
          <p:nvPr/>
        </p:nvSpPr>
        <p:spPr bwMode="auto">
          <a:xfrm>
            <a:off x="758825" y="2432050"/>
            <a:ext cx="566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595959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32778" name="Text Box 12"/>
          <p:cNvSpPr txBox="1">
            <a:spLocks noChangeArrowheads="1"/>
          </p:cNvSpPr>
          <p:nvPr/>
        </p:nvSpPr>
        <p:spPr bwMode="auto">
          <a:xfrm>
            <a:off x="5006975" y="2349500"/>
            <a:ext cx="574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595959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32779" name="Text Box 13"/>
          <p:cNvSpPr txBox="1">
            <a:spLocks noChangeArrowheads="1"/>
          </p:cNvSpPr>
          <p:nvPr/>
        </p:nvSpPr>
        <p:spPr bwMode="auto">
          <a:xfrm>
            <a:off x="4860925" y="3790950"/>
            <a:ext cx="37782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0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       </a:t>
            </a:r>
          </a:p>
        </p:txBody>
      </p:sp>
      <p:sp>
        <p:nvSpPr>
          <p:cNvPr id="32780" name="Text Box 14"/>
          <p:cNvSpPr txBox="1">
            <a:spLocks noChangeArrowheads="1"/>
          </p:cNvSpPr>
          <p:nvPr/>
        </p:nvSpPr>
        <p:spPr bwMode="auto">
          <a:xfrm>
            <a:off x="5149850" y="4016375"/>
            <a:ext cx="576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595959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32781" name="Text Box 15"/>
          <p:cNvSpPr txBox="1">
            <a:spLocks noChangeArrowheads="1"/>
          </p:cNvSpPr>
          <p:nvPr/>
        </p:nvSpPr>
        <p:spPr bwMode="auto">
          <a:xfrm>
            <a:off x="757238" y="5157788"/>
            <a:ext cx="576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595959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32782" name="Text Box 16"/>
          <p:cNvSpPr txBox="1">
            <a:spLocks noChangeArrowheads="1"/>
          </p:cNvSpPr>
          <p:nvPr/>
        </p:nvSpPr>
        <p:spPr bwMode="auto">
          <a:xfrm>
            <a:off x="5219700" y="5372100"/>
            <a:ext cx="39592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0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      </a:t>
            </a:r>
          </a:p>
        </p:txBody>
      </p:sp>
      <p:graphicFrame>
        <p:nvGraphicFramePr>
          <p:cNvPr id="14353" name="Object 17"/>
          <p:cNvGraphicFramePr>
            <a:graphicFrameLocks noChangeAspect="1"/>
          </p:cNvGraphicFramePr>
          <p:nvPr/>
        </p:nvGraphicFramePr>
        <p:xfrm>
          <a:off x="1333500" y="2124075"/>
          <a:ext cx="369888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1" name="Equation" r:id="rId14" imgW="152400" imgH="405765" progId="">
                  <p:embed/>
                </p:oleObj>
              </mc:Choice>
              <mc:Fallback>
                <p:oleObj name="Equation" r:id="rId14" imgW="152400" imgH="405765" progId="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2124075"/>
                        <a:ext cx="369888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661025" y="2276475"/>
            <a:ext cx="569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仿宋" panose="02010609060101010101" pitchFamily="49" charset="-122"/>
                <a:sym typeface="Times New Roman" panose="02020603050405020304" pitchFamily="18" charset="0"/>
              </a:rPr>
              <a:t>1</a:t>
            </a:r>
          </a:p>
        </p:txBody>
      </p:sp>
      <p:graphicFrame>
        <p:nvGraphicFramePr>
          <p:cNvPr id="14357" name="Object 21"/>
          <p:cNvGraphicFramePr>
            <a:graphicFrameLocks noChangeAspect="1"/>
          </p:cNvGraphicFramePr>
          <p:nvPr/>
        </p:nvGraphicFramePr>
        <p:xfrm>
          <a:off x="5726113" y="3573463"/>
          <a:ext cx="3571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2" name="Equation" r:id="rId16" imgW="139700" imgH="406400" progId="">
                  <p:embed/>
                </p:oleObj>
              </mc:Choice>
              <mc:Fallback>
                <p:oleObj name="Equation" r:id="rId16" imgW="139700" imgH="40640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113" y="3573463"/>
                        <a:ext cx="35718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9"/>
          <p:cNvGraphicFramePr>
            <a:graphicFrameLocks noChangeAspect="1"/>
          </p:cNvGraphicFramePr>
          <p:nvPr/>
        </p:nvGraphicFramePr>
        <p:xfrm>
          <a:off x="2771775" y="3503613"/>
          <a:ext cx="280988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3" name="Equation" r:id="rId18" imgW="139700" imgH="406400" progId="">
                  <p:embed/>
                </p:oleObj>
              </mc:Choice>
              <mc:Fallback>
                <p:oleObj name="Equation" r:id="rId18" imgW="139700" imgH="406400" progId="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503613"/>
                        <a:ext cx="280988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0"/>
          <p:cNvGraphicFramePr>
            <a:graphicFrameLocks noChangeAspect="1"/>
          </p:cNvGraphicFramePr>
          <p:nvPr/>
        </p:nvGraphicFramePr>
        <p:xfrm>
          <a:off x="2782888" y="5002213"/>
          <a:ext cx="255587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4" name="Equation" r:id="rId20" imgW="139700" imgH="406400" progId="">
                  <p:embed/>
                </p:oleObj>
              </mc:Choice>
              <mc:Fallback>
                <p:oleObj name="Equation" r:id="rId20" imgW="139700" imgH="40640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5002213"/>
                        <a:ext cx="255587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1"/>
          <p:cNvGraphicFramePr>
            <a:graphicFrameLocks noChangeAspect="1"/>
          </p:cNvGraphicFramePr>
          <p:nvPr/>
        </p:nvGraphicFramePr>
        <p:xfrm>
          <a:off x="5818188" y="4856163"/>
          <a:ext cx="27622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5" name="Equation" r:id="rId22" imgW="139700" imgH="406400" progId="">
                  <p:embed/>
                </p:oleObj>
              </mc:Choice>
              <mc:Fallback>
                <p:oleObj name="Equation" r:id="rId22" imgW="139700" imgH="406400" progId="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8188" y="4856163"/>
                        <a:ext cx="276225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2"/>
          <p:cNvGraphicFramePr>
            <a:graphicFrameLocks noChangeAspect="1"/>
          </p:cNvGraphicFramePr>
          <p:nvPr/>
        </p:nvGraphicFramePr>
        <p:xfrm>
          <a:off x="7072313" y="4848225"/>
          <a:ext cx="29527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6" name="Equation" r:id="rId24" imgW="139700" imgH="406400" progId="">
                  <p:embed/>
                </p:oleObj>
              </mc:Choice>
              <mc:Fallback>
                <p:oleObj name="Equation" r:id="rId24" imgW="139700" imgH="406400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13" y="4848225"/>
                        <a:ext cx="295275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直接箭头连接符 29"/>
          <p:cNvCxnSpPr>
            <a:cxnSpLocks noChangeShapeType="1"/>
          </p:cNvCxnSpPr>
          <p:nvPr/>
        </p:nvCxnSpPr>
        <p:spPr bwMode="auto">
          <a:xfrm>
            <a:off x="1908175" y="2636838"/>
            <a:ext cx="5762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直接箭头连接符 32"/>
          <p:cNvCxnSpPr>
            <a:cxnSpLocks noChangeShapeType="1"/>
          </p:cNvCxnSpPr>
          <p:nvPr/>
        </p:nvCxnSpPr>
        <p:spPr bwMode="auto">
          <a:xfrm>
            <a:off x="1908175" y="3932238"/>
            <a:ext cx="5762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直接箭头连接符 33"/>
          <p:cNvCxnSpPr>
            <a:cxnSpLocks noChangeShapeType="1"/>
          </p:cNvCxnSpPr>
          <p:nvPr/>
        </p:nvCxnSpPr>
        <p:spPr bwMode="auto">
          <a:xfrm>
            <a:off x="1908175" y="5373688"/>
            <a:ext cx="5762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直接箭头连接符 34"/>
          <p:cNvCxnSpPr>
            <a:cxnSpLocks noChangeShapeType="1"/>
          </p:cNvCxnSpPr>
          <p:nvPr/>
        </p:nvCxnSpPr>
        <p:spPr bwMode="auto">
          <a:xfrm>
            <a:off x="6227763" y="2565400"/>
            <a:ext cx="57626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直接箭头连接符 35"/>
          <p:cNvCxnSpPr>
            <a:cxnSpLocks noChangeShapeType="1"/>
          </p:cNvCxnSpPr>
          <p:nvPr/>
        </p:nvCxnSpPr>
        <p:spPr bwMode="auto">
          <a:xfrm>
            <a:off x="6227763" y="3932238"/>
            <a:ext cx="57626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直接箭头连接符 36"/>
          <p:cNvCxnSpPr>
            <a:cxnSpLocks noChangeShapeType="1"/>
          </p:cNvCxnSpPr>
          <p:nvPr/>
        </p:nvCxnSpPr>
        <p:spPr bwMode="auto">
          <a:xfrm>
            <a:off x="6299200" y="5300663"/>
            <a:ext cx="5762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1"/>
          <p:cNvSpPr txBox="1">
            <a:spLocks noChangeArrowheads="1"/>
          </p:cNvSpPr>
          <p:nvPr/>
        </p:nvSpPr>
        <p:spPr bwMode="auto">
          <a:xfrm>
            <a:off x="828675" y="2765268"/>
            <a:ext cx="740995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（2）因为1的倒数是１，所以０的倒数是０。       （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）</a:t>
            </a:r>
          </a:p>
        </p:txBody>
      </p:sp>
      <p:sp>
        <p:nvSpPr>
          <p:cNvPr id="33795" name="Text Box 14"/>
          <p:cNvSpPr txBox="1">
            <a:spLocks noChangeArrowheads="1"/>
          </p:cNvSpPr>
          <p:nvPr/>
        </p:nvSpPr>
        <p:spPr bwMode="auto">
          <a:xfrm>
            <a:off x="757239" y="3492500"/>
            <a:ext cx="740995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（3）因为    ×     =1，所以     是倒数。 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              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（ 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 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）</a:t>
            </a:r>
            <a:endParaRPr lang="en-US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971550" y="1353981"/>
            <a:ext cx="259246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3.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火眼金睛辨对错。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 flipH="1">
            <a:off x="7308850" y="2836863"/>
            <a:ext cx="360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×</a:t>
            </a:r>
            <a:endParaRPr lang="zh-CN" altLang="en-US" sz="180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380288" y="3556000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×</a:t>
            </a:r>
            <a:endParaRPr lang="zh-CN" altLang="en-US" sz="180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762000" y="2133600"/>
            <a:ext cx="740995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（1）乘积是１的两个数互为倒数 。  　　    　     （    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）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380288" y="2187575"/>
            <a:ext cx="503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√</a:t>
            </a:r>
          </a:p>
        </p:txBody>
      </p:sp>
      <p:sp>
        <p:nvSpPr>
          <p:cNvPr id="33802" name="Text Box 15"/>
          <p:cNvSpPr txBox="1">
            <a:spLocks noChangeArrowheads="1"/>
          </p:cNvSpPr>
          <p:nvPr/>
        </p:nvSpPr>
        <p:spPr bwMode="auto">
          <a:xfrm>
            <a:off x="755650" y="4203700"/>
            <a:ext cx="760730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（4）所有真分数的倒数都比１大。        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              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（ 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 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）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7380288" y="4197350"/>
            <a:ext cx="503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√</a:t>
            </a:r>
          </a:p>
        </p:txBody>
      </p:sp>
      <p:grpSp>
        <p:nvGrpSpPr>
          <p:cNvPr id="33804" name="Group 17"/>
          <p:cNvGrpSpPr>
            <a:grpSpLocks noChangeAspect="1"/>
          </p:cNvGrpSpPr>
          <p:nvPr/>
        </p:nvGrpSpPr>
        <p:grpSpPr bwMode="auto">
          <a:xfrm>
            <a:off x="2871788" y="3300413"/>
            <a:ext cx="331787" cy="849312"/>
            <a:chOff x="1809" y="2106"/>
            <a:chExt cx="209" cy="535"/>
          </a:xfrm>
        </p:grpSpPr>
        <p:sp>
          <p:nvSpPr>
            <p:cNvPr id="33816" name="AutoShape 16"/>
            <p:cNvSpPr>
              <a:spLocks noChangeAspect="1" noChangeArrowheads="1" noTextEdit="1"/>
            </p:cNvSpPr>
            <p:nvPr/>
          </p:nvSpPr>
          <p:spPr bwMode="auto">
            <a:xfrm>
              <a:off x="1809" y="2106"/>
              <a:ext cx="209" cy="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7" name="Line 18"/>
            <p:cNvSpPr>
              <a:spLocks noChangeShapeType="1"/>
            </p:cNvSpPr>
            <p:nvPr/>
          </p:nvSpPr>
          <p:spPr bwMode="auto">
            <a:xfrm>
              <a:off x="1847" y="2373"/>
              <a:ext cx="12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8" name="Rectangle 19"/>
            <p:cNvSpPr>
              <a:spLocks noChangeArrowheads="1"/>
            </p:cNvSpPr>
            <p:nvPr/>
          </p:nvSpPr>
          <p:spPr bwMode="auto">
            <a:xfrm>
              <a:off x="1852" y="2401"/>
              <a:ext cx="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5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2</a:t>
              </a:r>
              <a:endParaRPr lang="en-US" altLang="zh-CN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3819" name="Rectangle 20"/>
            <p:cNvSpPr>
              <a:spLocks noChangeArrowheads="1"/>
            </p:cNvSpPr>
            <p:nvPr/>
          </p:nvSpPr>
          <p:spPr bwMode="auto">
            <a:xfrm>
              <a:off x="1852" y="2119"/>
              <a:ext cx="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5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7</a:t>
              </a:r>
              <a:endParaRPr lang="en-US" altLang="zh-CN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33805" name="Group 21"/>
          <p:cNvGrpSpPr>
            <a:grpSpLocks noChangeAspect="1"/>
          </p:cNvGrpSpPr>
          <p:nvPr/>
        </p:nvGrpSpPr>
        <p:grpSpPr bwMode="auto">
          <a:xfrm>
            <a:off x="2238375" y="3298825"/>
            <a:ext cx="331788" cy="849313"/>
            <a:chOff x="1809" y="2106"/>
            <a:chExt cx="209" cy="535"/>
          </a:xfrm>
        </p:grpSpPr>
        <p:sp>
          <p:nvSpPr>
            <p:cNvPr id="33812" name="AutoShape 22"/>
            <p:cNvSpPr>
              <a:spLocks noChangeAspect="1" noChangeArrowheads="1" noTextEdit="1"/>
            </p:cNvSpPr>
            <p:nvPr/>
          </p:nvSpPr>
          <p:spPr bwMode="auto">
            <a:xfrm>
              <a:off x="1809" y="2106"/>
              <a:ext cx="209" cy="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3" name="Line 23"/>
            <p:cNvSpPr>
              <a:spLocks noChangeShapeType="1"/>
            </p:cNvSpPr>
            <p:nvPr/>
          </p:nvSpPr>
          <p:spPr bwMode="auto">
            <a:xfrm>
              <a:off x="1847" y="2373"/>
              <a:ext cx="12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4" name="Rectangle 24"/>
            <p:cNvSpPr>
              <a:spLocks noChangeArrowheads="1"/>
            </p:cNvSpPr>
            <p:nvPr/>
          </p:nvSpPr>
          <p:spPr bwMode="auto">
            <a:xfrm>
              <a:off x="1852" y="2401"/>
              <a:ext cx="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5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7</a:t>
              </a:r>
              <a:endParaRPr lang="en-US" altLang="zh-CN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3815" name="Rectangle 25"/>
            <p:cNvSpPr>
              <a:spLocks noChangeArrowheads="1"/>
            </p:cNvSpPr>
            <p:nvPr/>
          </p:nvSpPr>
          <p:spPr bwMode="auto">
            <a:xfrm>
              <a:off x="1852" y="2119"/>
              <a:ext cx="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5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2</a:t>
              </a:r>
              <a:endParaRPr lang="en-US" altLang="zh-CN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33806" name="Group 26"/>
          <p:cNvGrpSpPr>
            <a:grpSpLocks noChangeAspect="1"/>
          </p:cNvGrpSpPr>
          <p:nvPr/>
        </p:nvGrpSpPr>
        <p:grpSpPr bwMode="auto">
          <a:xfrm>
            <a:off x="4572000" y="3284538"/>
            <a:ext cx="331788" cy="849312"/>
            <a:chOff x="1809" y="2106"/>
            <a:chExt cx="209" cy="535"/>
          </a:xfrm>
        </p:grpSpPr>
        <p:sp>
          <p:nvSpPr>
            <p:cNvPr id="33808" name="AutoShape 27"/>
            <p:cNvSpPr>
              <a:spLocks noChangeAspect="1" noChangeArrowheads="1" noTextEdit="1"/>
            </p:cNvSpPr>
            <p:nvPr/>
          </p:nvSpPr>
          <p:spPr bwMode="auto">
            <a:xfrm>
              <a:off x="1809" y="2106"/>
              <a:ext cx="209" cy="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9" name="Line 28"/>
            <p:cNvSpPr>
              <a:spLocks noChangeShapeType="1"/>
            </p:cNvSpPr>
            <p:nvPr/>
          </p:nvSpPr>
          <p:spPr bwMode="auto">
            <a:xfrm>
              <a:off x="1847" y="2373"/>
              <a:ext cx="12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0" name="Rectangle 29"/>
            <p:cNvSpPr>
              <a:spLocks noChangeArrowheads="1"/>
            </p:cNvSpPr>
            <p:nvPr/>
          </p:nvSpPr>
          <p:spPr bwMode="auto">
            <a:xfrm>
              <a:off x="1852" y="2401"/>
              <a:ext cx="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5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2</a:t>
              </a:r>
              <a:endParaRPr lang="en-US" altLang="zh-CN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3811" name="Rectangle 30"/>
            <p:cNvSpPr>
              <a:spLocks noChangeArrowheads="1"/>
            </p:cNvSpPr>
            <p:nvPr/>
          </p:nvSpPr>
          <p:spPr bwMode="auto">
            <a:xfrm>
              <a:off x="1852" y="2119"/>
              <a:ext cx="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5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7</a:t>
              </a:r>
              <a:endParaRPr lang="en-US" altLang="zh-CN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4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14"/>
          <p:cNvSpPr txBox="1">
            <a:spLocks noChangeArrowheads="1"/>
          </p:cNvSpPr>
          <p:nvPr/>
        </p:nvSpPr>
        <p:spPr bwMode="auto">
          <a:xfrm>
            <a:off x="973138" y="2225087"/>
            <a:ext cx="748680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）（　　</a:t>
            </a:r>
            <a:r>
              <a:rPr lang="en-US" altLang="zh-CN" sz="2400" dirty="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)  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×        =</a:t>
            </a:r>
            <a:r>
              <a:rPr lang="en-US" altLang="zh-CN" sz="2400" dirty="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9 ×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（     ）</a:t>
            </a:r>
            <a:r>
              <a:rPr lang="en-US" altLang="zh-CN" sz="2400" dirty="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=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（     ）</a:t>
            </a:r>
            <a:r>
              <a:rPr lang="en-US" altLang="zh-CN" sz="2400" dirty="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×     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　</a:t>
            </a:r>
            <a:r>
              <a:rPr lang="en-US" altLang="zh-CN" sz="2400" dirty="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=1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971983" y="1341865"/>
            <a:ext cx="1328305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４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.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填空。</a:t>
            </a:r>
          </a:p>
        </p:txBody>
      </p:sp>
      <p:sp>
        <p:nvSpPr>
          <p:cNvPr id="34821" name="Rectangle 7"/>
          <p:cNvSpPr>
            <a:spLocks noChangeArrowheads="1"/>
          </p:cNvSpPr>
          <p:nvPr/>
        </p:nvSpPr>
        <p:spPr bwMode="auto">
          <a:xfrm>
            <a:off x="3403599" y="2542430"/>
            <a:ext cx="37941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4</a:t>
            </a:r>
          </a:p>
        </p:txBody>
      </p:sp>
      <p:sp>
        <p:nvSpPr>
          <p:cNvPr id="34822" name="Rectangle 8"/>
          <p:cNvSpPr>
            <a:spLocks noChangeArrowheads="1"/>
          </p:cNvSpPr>
          <p:nvPr/>
        </p:nvSpPr>
        <p:spPr bwMode="auto">
          <a:xfrm>
            <a:off x="3337432" y="2054923"/>
            <a:ext cx="738187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11</a:t>
            </a:r>
          </a:p>
        </p:txBody>
      </p:sp>
      <p:sp>
        <p:nvSpPr>
          <p:cNvPr id="34823" name="Line 17"/>
          <p:cNvSpPr>
            <a:spLocks noChangeShapeType="1"/>
          </p:cNvSpPr>
          <p:nvPr/>
        </p:nvSpPr>
        <p:spPr bwMode="auto">
          <a:xfrm>
            <a:off x="3328988" y="2479087"/>
            <a:ext cx="469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4" name="Rectangle 7"/>
          <p:cNvSpPr>
            <a:spLocks noChangeArrowheads="1"/>
          </p:cNvSpPr>
          <p:nvPr/>
        </p:nvSpPr>
        <p:spPr bwMode="auto">
          <a:xfrm>
            <a:off x="6892926" y="2467903"/>
            <a:ext cx="379412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7</a:t>
            </a:r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6913383" y="2127523"/>
            <a:ext cx="738187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5</a:t>
            </a:r>
          </a:p>
        </p:txBody>
      </p:sp>
      <p:sp>
        <p:nvSpPr>
          <p:cNvPr id="34826" name="Line 17"/>
          <p:cNvSpPr>
            <a:spLocks noChangeShapeType="1"/>
          </p:cNvSpPr>
          <p:nvPr/>
        </p:nvSpPr>
        <p:spPr bwMode="auto">
          <a:xfrm>
            <a:off x="6848476" y="2479087"/>
            <a:ext cx="4683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7" name="Text Box 14"/>
          <p:cNvSpPr txBox="1">
            <a:spLocks noChangeArrowheads="1"/>
          </p:cNvSpPr>
          <p:nvPr/>
        </p:nvSpPr>
        <p:spPr bwMode="auto">
          <a:xfrm>
            <a:off x="973139" y="3188699"/>
            <a:ext cx="5680508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（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）一个数乘它的倒数，积是（　　）。</a:t>
            </a:r>
          </a:p>
        </p:txBody>
      </p:sp>
      <p:sp>
        <p:nvSpPr>
          <p:cNvPr id="34828" name="Text Box 14"/>
          <p:cNvSpPr txBox="1">
            <a:spLocks noChangeArrowheads="1"/>
          </p:cNvSpPr>
          <p:nvPr/>
        </p:nvSpPr>
        <p:spPr bwMode="auto">
          <a:xfrm>
            <a:off x="971550" y="4060237"/>
            <a:ext cx="7920038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94080" indent="-89408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（３）两个质数的乘积是　　的倒数，这两个数是（　）和（　　）。</a:t>
            </a:r>
          </a:p>
        </p:txBody>
      </p:sp>
      <p:graphicFrame>
        <p:nvGraphicFramePr>
          <p:cNvPr id="34829" name="Object 6"/>
          <p:cNvGraphicFramePr>
            <a:graphicFrameLocks noChangeAspect="1"/>
          </p:cNvGraphicFramePr>
          <p:nvPr/>
        </p:nvGraphicFramePr>
        <p:xfrm>
          <a:off x="4125119" y="3864830"/>
          <a:ext cx="4222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5" name="Equation" r:id="rId3" imgW="215900" imgH="405765" progId="">
                  <p:embed/>
                </p:oleObj>
              </mc:Choice>
              <mc:Fallback>
                <p:oleObj name="Equation" r:id="rId3" imgW="215900" imgH="405765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119" y="3864830"/>
                        <a:ext cx="42227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30"/>
          <p:cNvGrpSpPr/>
          <p:nvPr/>
        </p:nvGrpSpPr>
        <p:grpSpPr bwMode="auto">
          <a:xfrm>
            <a:off x="2138363" y="2083799"/>
            <a:ext cx="795337" cy="814388"/>
            <a:chOff x="1075" y="1328"/>
            <a:chExt cx="501" cy="513"/>
          </a:xfrm>
        </p:grpSpPr>
        <p:sp>
          <p:nvSpPr>
            <p:cNvPr id="34843" name="Rectangle 7"/>
            <p:cNvSpPr>
              <a:spLocks noChangeArrowheads="1"/>
            </p:cNvSpPr>
            <p:nvPr/>
          </p:nvSpPr>
          <p:spPr bwMode="auto">
            <a:xfrm>
              <a:off x="1075" y="1591"/>
              <a:ext cx="351" cy="25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en-US" altLang="zh-CN" sz="2200" dirty="0">
                  <a:solidFill>
                    <a:srgbClr val="FD58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34844" name="Rectangle 8"/>
            <p:cNvSpPr>
              <a:spLocks noChangeArrowheads="1"/>
            </p:cNvSpPr>
            <p:nvPr/>
          </p:nvSpPr>
          <p:spPr bwMode="auto">
            <a:xfrm>
              <a:off x="1111" y="1328"/>
              <a:ext cx="465" cy="288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4845" name="Line 17"/>
            <p:cNvSpPr>
              <a:spLocks noChangeShapeType="1"/>
            </p:cNvSpPr>
            <p:nvPr/>
          </p:nvSpPr>
          <p:spPr bwMode="auto">
            <a:xfrm>
              <a:off x="1085" y="1601"/>
              <a:ext cx="29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组合 21"/>
          <p:cNvGrpSpPr/>
          <p:nvPr/>
        </p:nvGrpSpPr>
        <p:grpSpPr bwMode="auto">
          <a:xfrm>
            <a:off x="5861483" y="2027443"/>
            <a:ext cx="792163" cy="903288"/>
            <a:chOff x="7154092" y="2689783"/>
            <a:chExt cx="838018" cy="1016557"/>
          </a:xfrm>
        </p:grpSpPr>
        <p:sp>
          <p:nvSpPr>
            <p:cNvPr id="34840" name="Rectangle 7"/>
            <p:cNvSpPr>
              <a:spLocks noChangeArrowheads="1"/>
            </p:cNvSpPr>
            <p:nvPr/>
          </p:nvSpPr>
          <p:spPr bwMode="auto">
            <a:xfrm>
              <a:off x="7244779" y="3122132"/>
              <a:ext cx="379544" cy="584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4841" name="Rectangle 8"/>
            <p:cNvSpPr>
              <a:spLocks noChangeArrowheads="1"/>
            </p:cNvSpPr>
            <p:nvPr/>
          </p:nvSpPr>
          <p:spPr bwMode="auto">
            <a:xfrm>
              <a:off x="7253176" y="2689783"/>
              <a:ext cx="738934" cy="584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34842" name="Line 17"/>
            <p:cNvSpPr>
              <a:spLocks noChangeShapeType="1"/>
            </p:cNvSpPr>
            <p:nvPr/>
          </p:nvSpPr>
          <p:spPr bwMode="auto">
            <a:xfrm>
              <a:off x="7154092" y="3239235"/>
              <a:ext cx="4691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D584A"/>
                </a:solidFill>
              </a:endParaRPr>
            </a:p>
          </p:txBody>
        </p:sp>
      </p:grpSp>
      <p:grpSp>
        <p:nvGrpSpPr>
          <p:cNvPr id="5" name="Group 31"/>
          <p:cNvGrpSpPr/>
          <p:nvPr/>
        </p:nvGrpSpPr>
        <p:grpSpPr bwMode="auto">
          <a:xfrm>
            <a:off x="4716462" y="2006012"/>
            <a:ext cx="622300" cy="892175"/>
            <a:chOff x="2805" y="1281"/>
            <a:chExt cx="392" cy="562"/>
          </a:xfrm>
        </p:grpSpPr>
        <p:sp>
          <p:nvSpPr>
            <p:cNvPr id="34837" name="Rectangle 7"/>
            <p:cNvSpPr>
              <a:spLocks noChangeArrowheads="1"/>
            </p:cNvSpPr>
            <p:nvPr/>
          </p:nvSpPr>
          <p:spPr bwMode="auto">
            <a:xfrm>
              <a:off x="2826" y="1516"/>
              <a:ext cx="19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34838" name="Rectangle 8"/>
            <p:cNvSpPr>
              <a:spLocks noChangeArrowheads="1"/>
            </p:cNvSpPr>
            <p:nvPr/>
          </p:nvSpPr>
          <p:spPr bwMode="auto">
            <a:xfrm>
              <a:off x="2811" y="1281"/>
              <a:ext cx="38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4839" name="Line 17"/>
            <p:cNvSpPr>
              <a:spLocks noChangeShapeType="1"/>
            </p:cNvSpPr>
            <p:nvPr/>
          </p:nvSpPr>
          <p:spPr bwMode="auto">
            <a:xfrm>
              <a:off x="2805" y="1568"/>
              <a:ext cx="24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D584A"/>
                </a:solidFill>
              </a:endParaRPr>
            </a:p>
          </p:txBody>
        </p: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323609" y="3137184"/>
            <a:ext cx="33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482501" y="3992291"/>
            <a:ext cx="33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357438" y="4407927"/>
            <a:ext cx="33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5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0"/>
          <p:cNvSpPr>
            <a:spLocks noChangeArrowheads="1"/>
          </p:cNvSpPr>
          <p:nvPr/>
        </p:nvSpPr>
        <p:spPr bwMode="auto">
          <a:xfrm>
            <a:off x="1182491" y="2042206"/>
            <a:ext cx="4540773" cy="399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（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）        与它的倒数的和是多少？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959035" y="1369062"/>
            <a:ext cx="181274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5.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列式计算。</a:t>
            </a:r>
          </a:p>
        </p:txBody>
      </p:sp>
      <p:grpSp>
        <p:nvGrpSpPr>
          <p:cNvPr id="35845" name="Group 29"/>
          <p:cNvGrpSpPr/>
          <p:nvPr/>
        </p:nvGrpSpPr>
        <p:grpSpPr bwMode="auto">
          <a:xfrm>
            <a:off x="1996085" y="1814173"/>
            <a:ext cx="808037" cy="830262"/>
            <a:chOff x="4293" y="1271"/>
            <a:chExt cx="509" cy="523"/>
          </a:xfrm>
        </p:grpSpPr>
        <p:sp>
          <p:nvSpPr>
            <p:cNvPr id="35899" name="Rectangle 7"/>
            <p:cNvSpPr>
              <a:spLocks noChangeArrowheads="1"/>
            </p:cNvSpPr>
            <p:nvPr/>
          </p:nvSpPr>
          <p:spPr bwMode="auto">
            <a:xfrm>
              <a:off x="4331" y="1503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5900" name="Rectangle 8"/>
            <p:cNvSpPr>
              <a:spLocks noChangeArrowheads="1"/>
            </p:cNvSpPr>
            <p:nvPr/>
          </p:nvSpPr>
          <p:spPr bwMode="auto">
            <a:xfrm>
              <a:off x="4337" y="1271"/>
              <a:ext cx="46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5901" name="Line 17"/>
            <p:cNvSpPr>
              <a:spLocks noChangeShapeType="1"/>
            </p:cNvSpPr>
            <p:nvPr/>
          </p:nvSpPr>
          <p:spPr bwMode="auto">
            <a:xfrm>
              <a:off x="4293" y="1559"/>
              <a:ext cx="2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</p:grpSp>
      <p:sp>
        <p:nvSpPr>
          <p:cNvPr id="35846" name="Rectangle 32"/>
          <p:cNvSpPr>
            <a:spLocks noChangeArrowheads="1"/>
          </p:cNvSpPr>
          <p:nvPr/>
        </p:nvSpPr>
        <p:spPr bwMode="auto">
          <a:xfrm>
            <a:off x="1143597" y="3446123"/>
            <a:ext cx="4867663" cy="399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（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）      的倒数除以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10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，商是多少？</a:t>
            </a:r>
          </a:p>
        </p:txBody>
      </p:sp>
      <p:grpSp>
        <p:nvGrpSpPr>
          <p:cNvPr id="35847" name="Group 33"/>
          <p:cNvGrpSpPr/>
          <p:nvPr/>
        </p:nvGrpSpPr>
        <p:grpSpPr bwMode="auto">
          <a:xfrm>
            <a:off x="1891310" y="3230223"/>
            <a:ext cx="808037" cy="830262"/>
            <a:chOff x="4293" y="1271"/>
            <a:chExt cx="509" cy="523"/>
          </a:xfrm>
        </p:grpSpPr>
        <p:sp>
          <p:nvSpPr>
            <p:cNvPr id="35896" name="Rectangle 7"/>
            <p:cNvSpPr>
              <a:spLocks noChangeArrowheads="1"/>
            </p:cNvSpPr>
            <p:nvPr/>
          </p:nvSpPr>
          <p:spPr bwMode="auto">
            <a:xfrm>
              <a:off x="4331" y="1503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5897" name="Rectangle 8"/>
            <p:cNvSpPr>
              <a:spLocks noChangeArrowheads="1"/>
            </p:cNvSpPr>
            <p:nvPr/>
          </p:nvSpPr>
          <p:spPr bwMode="auto">
            <a:xfrm>
              <a:off x="4337" y="1271"/>
              <a:ext cx="46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5898" name="Line 17"/>
            <p:cNvSpPr>
              <a:spLocks noChangeShapeType="1"/>
            </p:cNvSpPr>
            <p:nvPr/>
          </p:nvSpPr>
          <p:spPr bwMode="auto">
            <a:xfrm>
              <a:off x="4293" y="1559"/>
              <a:ext cx="2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</p:grpSp>
      <p:sp>
        <p:nvSpPr>
          <p:cNvPr id="35848" name="Rectangle 37"/>
          <p:cNvSpPr>
            <a:spLocks noChangeArrowheads="1"/>
          </p:cNvSpPr>
          <p:nvPr/>
        </p:nvSpPr>
        <p:spPr bwMode="auto">
          <a:xfrm>
            <a:off x="1188047" y="4692310"/>
            <a:ext cx="6263193" cy="399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（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）一个数的倒数是    ，这个数的    是多少？</a:t>
            </a:r>
          </a:p>
        </p:txBody>
      </p:sp>
      <p:grpSp>
        <p:nvGrpSpPr>
          <p:cNvPr id="35849" name="Group 38"/>
          <p:cNvGrpSpPr/>
          <p:nvPr/>
        </p:nvGrpSpPr>
        <p:grpSpPr bwMode="auto">
          <a:xfrm>
            <a:off x="3951885" y="4451010"/>
            <a:ext cx="808038" cy="830263"/>
            <a:chOff x="4293" y="1271"/>
            <a:chExt cx="509" cy="523"/>
          </a:xfrm>
        </p:grpSpPr>
        <p:sp>
          <p:nvSpPr>
            <p:cNvPr id="35893" name="Rectangle 7"/>
            <p:cNvSpPr>
              <a:spLocks noChangeArrowheads="1"/>
            </p:cNvSpPr>
            <p:nvPr/>
          </p:nvSpPr>
          <p:spPr bwMode="auto">
            <a:xfrm>
              <a:off x="4331" y="1503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5894" name="Rectangle 8"/>
            <p:cNvSpPr>
              <a:spLocks noChangeArrowheads="1"/>
            </p:cNvSpPr>
            <p:nvPr/>
          </p:nvSpPr>
          <p:spPr bwMode="auto">
            <a:xfrm>
              <a:off x="4337" y="1271"/>
              <a:ext cx="46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5895" name="Line 17"/>
            <p:cNvSpPr>
              <a:spLocks noChangeShapeType="1"/>
            </p:cNvSpPr>
            <p:nvPr/>
          </p:nvSpPr>
          <p:spPr bwMode="auto">
            <a:xfrm>
              <a:off x="4293" y="1559"/>
              <a:ext cx="2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</p:grpSp>
      <p:grpSp>
        <p:nvGrpSpPr>
          <p:cNvPr id="35850" name="Group 42"/>
          <p:cNvGrpSpPr/>
          <p:nvPr/>
        </p:nvGrpSpPr>
        <p:grpSpPr bwMode="auto">
          <a:xfrm>
            <a:off x="5667973" y="4417219"/>
            <a:ext cx="808037" cy="830263"/>
            <a:chOff x="4293" y="1271"/>
            <a:chExt cx="509" cy="523"/>
          </a:xfrm>
        </p:grpSpPr>
        <p:sp>
          <p:nvSpPr>
            <p:cNvPr id="35890" name="Rectangle 7"/>
            <p:cNvSpPr>
              <a:spLocks noChangeArrowheads="1"/>
            </p:cNvSpPr>
            <p:nvPr/>
          </p:nvSpPr>
          <p:spPr bwMode="auto">
            <a:xfrm>
              <a:off x="4331" y="1503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5891" name="Rectangle 8"/>
            <p:cNvSpPr>
              <a:spLocks noChangeArrowheads="1"/>
            </p:cNvSpPr>
            <p:nvPr/>
          </p:nvSpPr>
          <p:spPr bwMode="auto">
            <a:xfrm>
              <a:off x="4337" y="1271"/>
              <a:ext cx="46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5892" name="Line 17"/>
            <p:cNvSpPr>
              <a:spLocks noChangeShapeType="1"/>
            </p:cNvSpPr>
            <p:nvPr/>
          </p:nvSpPr>
          <p:spPr bwMode="auto">
            <a:xfrm>
              <a:off x="4293" y="1559"/>
              <a:ext cx="2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</p:grpSp>
      <p:grpSp>
        <p:nvGrpSpPr>
          <p:cNvPr id="7" name="Group 46"/>
          <p:cNvGrpSpPr/>
          <p:nvPr/>
        </p:nvGrpSpPr>
        <p:grpSpPr bwMode="auto">
          <a:xfrm>
            <a:off x="2754910" y="2417423"/>
            <a:ext cx="808037" cy="830262"/>
            <a:chOff x="4293" y="1271"/>
            <a:chExt cx="509" cy="523"/>
          </a:xfrm>
        </p:grpSpPr>
        <p:sp>
          <p:nvSpPr>
            <p:cNvPr id="35887" name="Rectangle 7"/>
            <p:cNvSpPr>
              <a:spLocks noChangeArrowheads="1"/>
            </p:cNvSpPr>
            <p:nvPr/>
          </p:nvSpPr>
          <p:spPr bwMode="auto">
            <a:xfrm>
              <a:off x="4331" y="1503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5888" name="Rectangle 8"/>
            <p:cNvSpPr>
              <a:spLocks noChangeArrowheads="1"/>
            </p:cNvSpPr>
            <p:nvPr/>
          </p:nvSpPr>
          <p:spPr bwMode="auto">
            <a:xfrm>
              <a:off x="4337" y="1271"/>
              <a:ext cx="46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5889" name="Line 17"/>
            <p:cNvSpPr>
              <a:spLocks noChangeShapeType="1"/>
            </p:cNvSpPr>
            <p:nvPr/>
          </p:nvSpPr>
          <p:spPr bwMode="auto">
            <a:xfrm>
              <a:off x="4293" y="1559"/>
              <a:ext cx="2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</p:grpSp>
      <p:grpSp>
        <p:nvGrpSpPr>
          <p:cNvPr id="8" name="Group 50"/>
          <p:cNvGrpSpPr/>
          <p:nvPr/>
        </p:nvGrpSpPr>
        <p:grpSpPr bwMode="auto">
          <a:xfrm>
            <a:off x="3837585" y="2423773"/>
            <a:ext cx="808037" cy="830262"/>
            <a:chOff x="4293" y="1271"/>
            <a:chExt cx="509" cy="523"/>
          </a:xfrm>
        </p:grpSpPr>
        <p:sp>
          <p:nvSpPr>
            <p:cNvPr id="35884" name="Rectangle 7"/>
            <p:cNvSpPr>
              <a:spLocks noChangeArrowheads="1"/>
            </p:cNvSpPr>
            <p:nvPr/>
          </p:nvSpPr>
          <p:spPr bwMode="auto">
            <a:xfrm>
              <a:off x="4331" y="1503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5885" name="Rectangle 8"/>
            <p:cNvSpPr>
              <a:spLocks noChangeArrowheads="1"/>
            </p:cNvSpPr>
            <p:nvPr/>
          </p:nvSpPr>
          <p:spPr bwMode="auto">
            <a:xfrm>
              <a:off x="4337" y="1271"/>
              <a:ext cx="46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5886" name="Line 17"/>
            <p:cNvSpPr>
              <a:spLocks noChangeShapeType="1"/>
            </p:cNvSpPr>
            <p:nvPr/>
          </p:nvSpPr>
          <p:spPr bwMode="auto">
            <a:xfrm>
              <a:off x="4293" y="1559"/>
              <a:ext cx="2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</p:grpSp>
      <p:sp>
        <p:nvSpPr>
          <p:cNvPr id="31798" name="Rectangle 54"/>
          <p:cNvSpPr>
            <a:spLocks noChangeArrowheads="1"/>
          </p:cNvSpPr>
          <p:nvPr/>
        </p:nvSpPr>
        <p:spPr bwMode="auto">
          <a:xfrm>
            <a:off x="3275610" y="2585698"/>
            <a:ext cx="49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＋</a:t>
            </a:r>
          </a:p>
        </p:txBody>
      </p:sp>
      <p:sp>
        <p:nvSpPr>
          <p:cNvPr id="31799" name="Rectangle 55"/>
          <p:cNvSpPr>
            <a:spLocks noChangeArrowheads="1"/>
          </p:cNvSpPr>
          <p:nvPr/>
        </p:nvSpPr>
        <p:spPr bwMode="auto">
          <a:xfrm>
            <a:off x="4210647" y="2599985"/>
            <a:ext cx="5381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＝</a:t>
            </a:r>
          </a:p>
        </p:txBody>
      </p:sp>
      <p:grpSp>
        <p:nvGrpSpPr>
          <p:cNvPr id="9" name="Group 71"/>
          <p:cNvGrpSpPr/>
          <p:nvPr/>
        </p:nvGrpSpPr>
        <p:grpSpPr bwMode="auto">
          <a:xfrm>
            <a:off x="4772622" y="2547598"/>
            <a:ext cx="490538" cy="700087"/>
            <a:chOff x="5148" y="796"/>
            <a:chExt cx="309" cy="441"/>
          </a:xfrm>
        </p:grpSpPr>
        <p:sp>
          <p:nvSpPr>
            <p:cNvPr id="35879" name="AutoShape 72"/>
            <p:cNvSpPr>
              <a:spLocks noChangeAspect="1" noChangeArrowheads="1" noTextEdit="1"/>
            </p:cNvSpPr>
            <p:nvPr/>
          </p:nvSpPr>
          <p:spPr bwMode="auto">
            <a:xfrm>
              <a:off x="5148" y="800"/>
              <a:ext cx="160" cy="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D584A"/>
                </a:solidFill>
              </a:endParaRPr>
            </a:p>
          </p:txBody>
        </p:sp>
        <p:sp>
          <p:nvSpPr>
            <p:cNvPr id="35880" name="Line 73"/>
            <p:cNvSpPr>
              <a:spLocks noChangeShapeType="1"/>
            </p:cNvSpPr>
            <p:nvPr/>
          </p:nvSpPr>
          <p:spPr bwMode="auto">
            <a:xfrm>
              <a:off x="5177" y="1025"/>
              <a:ext cx="243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D584A"/>
                </a:solidFill>
              </a:endParaRPr>
            </a:p>
          </p:txBody>
        </p:sp>
        <p:grpSp>
          <p:nvGrpSpPr>
            <p:cNvPr id="35881" name="Group 74"/>
            <p:cNvGrpSpPr/>
            <p:nvPr/>
          </p:nvGrpSpPr>
          <p:grpSpPr bwMode="auto">
            <a:xfrm>
              <a:off x="5185" y="796"/>
              <a:ext cx="272" cy="434"/>
              <a:chOff x="5185" y="796"/>
              <a:chExt cx="272" cy="434"/>
            </a:xfrm>
          </p:grpSpPr>
          <p:sp>
            <p:nvSpPr>
              <p:cNvPr id="35882" name="Rectangle 75"/>
              <p:cNvSpPr>
                <a:spLocks noChangeArrowheads="1"/>
              </p:cNvSpPr>
              <p:nvPr/>
            </p:nvSpPr>
            <p:spPr bwMode="auto">
              <a:xfrm>
                <a:off x="5201" y="997"/>
                <a:ext cx="19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20</a:t>
                </a:r>
              </a:p>
            </p:txBody>
          </p:sp>
          <p:sp>
            <p:nvSpPr>
              <p:cNvPr id="35883" name="Rectangle 76"/>
              <p:cNvSpPr>
                <a:spLocks noChangeArrowheads="1"/>
              </p:cNvSpPr>
              <p:nvPr/>
            </p:nvSpPr>
            <p:spPr bwMode="auto">
              <a:xfrm>
                <a:off x="5185" y="796"/>
                <a:ext cx="27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41</a:t>
                </a:r>
              </a:p>
            </p:txBody>
          </p:sp>
        </p:grpSp>
      </p:grpSp>
      <p:sp>
        <p:nvSpPr>
          <p:cNvPr id="31825" name="Rectangle 81"/>
          <p:cNvSpPr>
            <a:spLocks noChangeArrowheads="1"/>
          </p:cNvSpPr>
          <p:nvPr/>
        </p:nvSpPr>
        <p:spPr bwMode="auto">
          <a:xfrm>
            <a:off x="3159722" y="3973173"/>
            <a:ext cx="49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÷</a:t>
            </a:r>
            <a:endParaRPr lang="zh-CN" altLang="en-US" sz="2400"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31826" name="Rectangle 82"/>
          <p:cNvSpPr>
            <a:spLocks noChangeArrowheads="1"/>
          </p:cNvSpPr>
          <p:nvPr/>
        </p:nvSpPr>
        <p:spPr bwMode="auto">
          <a:xfrm>
            <a:off x="2829522" y="3987460"/>
            <a:ext cx="5175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3</a:t>
            </a:r>
            <a:endParaRPr lang="zh-CN" altLang="en-US" sz="2400" dirty="0">
              <a:solidFill>
                <a:srgbClr val="595959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31827" name="Rectangle 83"/>
          <p:cNvSpPr>
            <a:spLocks noChangeArrowheads="1"/>
          </p:cNvSpPr>
          <p:nvPr/>
        </p:nvSpPr>
        <p:spPr bwMode="auto">
          <a:xfrm>
            <a:off x="3664547" y="3987460"/>
            <a:ext cx="8636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10</a:t>
            </a:r>
          </a:p>
        </p:txBody>
      </p:sp>
      <p:sp>
        <p:nvSpPr>
          <p:cNvPr id="31828" name="Rectangle 84"/>
          <p:cNvSpPr>
            <a:spLocks noChangeArrowheads="1"/>
          </p:cNvSpPr>
          <p:nvPr/>
        </p:nvSpPr>
        <p:spPr bwMode="auto">
          <a:xfrm>
            <a:off x="4139210" y="3973173"/>
            <a:ext cx="49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＝</a:t>
            </a:r>
          </a:p>
        </p:txBody>
      </p:sp>
      <p:grpSp>
        <p:nvGrpSpPr>
          <p:cNvPr id="11" name="Group 85"/>
          <p:cNvGrpSpPr/>
          <p:nvPr/>
        </p:nvGrpSpPr>
        <p:grpSpPr bwMode="auto">
          <a:xfrm>
            <a:off x="4701185" y="3828710"/>
            <a:ext cx="809625" cy="825500"/>
            <a:chOff x="1066" y="1328"/>
            <a:chExt cx="510" cy="520"/>
          </a:xfrm>
        </p:grpSpPr>
        <p:sp>
          <p:nvSpPr>
            <p:cNvPr id="35876" name="Rectangle 7"/>
            <p:cNvSpPr>
              <a:spLocks noChangeArrowheads="1"/>
            </p:cNvSpPr>
            <p:nvPr/>
          </p:nvSpPr>
          <p:spPr bwMode="auto">
            <a:xfrm>
              <a:off x="1066" y="1560"/>
              <a:ext cx="3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35877" name="Rectangle 8"/>
            <p:cNvSpPr>
              <a:spLocks noChangeArrowheads="1"/>
            </p:cNvSpPr>
            <p:nvPr/>
          </p:nvSpPr>
          <p:spPr bwMode="auto">
            <a:xfrm>
              <a:off x="1111" y="1328"/>
              <a:ext cx="4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5878" name="Line 17"/>
            <p:cNvSpPr>
              <a:spLocks noChangeShapeType="1"/>
            </p:cNvSpPr>
            <p:nvPr/>
          </p:nvSpPr>
          <p:spPr bwMode="auto">
            <a:xfrm>
              <a:off x="1085" y="1601"/>
              <a:ext cx="29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D584A"/>
                </a:solidFill>
              </a:endParaRPr>
            </a:p>
          </p:txBody>
        </p:sp>
      </p:grpSp>
      <p:grpSp>
        <p:nvGrpSpPr>
          <p:cNvPr id="12" name="Group 93"/>
          <p:cNvGrpSpPr/>
          <p:nvPr/>
        </p:nvGrpSpPr>
        <p:grpSpPr bwMode="auto">
          <a:xfrm>
            <a:off x="2724747" y="5268573"/>
            <a:ext cx="808038" cy="830262"/>
            <a:chOff x="4293" y="1271"/>
            <a:chExt cx="509" cy="523"/>
          </a:xfrm>
        </p:grpSpPr>
        <p:sp>
          <p:nvSpPr>
            <p:cNvPr id="35873" name="Rectangle 7"/>
            <p:cNvSpPr>
              <a:spLocks noChangeArrowheads="1"/>
            </p:cNvSpPr>
            <p:nvPr/>
          </p:nvSpPr>
          <p:spPr bwMode="auto">
            <a:xfrm>
              <a:off x="4331" y="1503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5874" name="Rectangle 8"/>
            <p:cNvSpPr>
              <a:spLocks noChangeArrowheads="1"/>
            </p:cNvSpPr>
            <p:nvPr/>
          </p:nvSpPr>
          <p:spPr bwMode="auto">
            <a:xfrm>
              <a:off x="4337" y="1271"/>
              <a:ext cx="46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5875" name="Line 17"/>
            <p:cNvSpPr>
              <a:spLocks noChangeShapeType="1"/>
            </p:cNvSpPr>
            <p:nvPr/>
          </p:nvSpPr>
          <p:spPr bwMode="auto">
            <a:xfrm>
              <a:off x="4293" y="1559"/>
              <a:ext cx="2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</p:grpSp>
      <p:sp>
        <p:nvSpPr>
          <p:cNvPr id="31841" name="Rectangle 97"/>
          <p:cNvSpPr>
            <a:spLocks noChangeArrowheads="1"/>
          </p:cNvSpPr>
          <p:nvPr/>
        </p:nvSpPr>
        <p:spPr bwMode="auto">
          <a:xfrm>
            <a:off x="3156547" y="5413035"/>
            <a:ext cx="49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×</a:t>
            </a:r>
            <a:endParaRPr lang="zh-CN" altLang="en-US" sz="2400"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grpSp>
        <p:nvGrpSpPr>
          <p:cNvPr id="13" name="Group 98"/>
          <p:cNvGrpSpPr/>
          <p:nvPr/>
        </p:nvGrpSpPr>
        <p:grpSpPr bwMode="auto">
          <a:xfrm>
            <a:off x="3644704" y="5282572"/>
            <a:ext cx="808037" cy="830263"/>
            <a:chOff x="4293" y="1271"/>
            <a:chExt cx="509" cy="523"/>
          </a:xfrm>
        </p:grpSpPr>
        <p:sp>
          <p:nvSpPr>
            <p:cNvPr id="35870" name="Rectangle 7"/>
            <p:cNvSpPr>
              <a:spLocks noChangeArrowheads="1"/>
            </p:cNvSpPr>
            <p:nvPr/>
          </p:nvSpPr>
          <p:spPr bwMode="auto">
            <a:xfrm>
              <a:off x="4331" y="1503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5871" name="Rectangle 8"/>
            <p:cNvSpPr>
              <a:spLocks noChangeArrowheads="1"/>
            </p:cNvSpPr>
            <p:nvPr/>
          </p:nvSpPr>
          <p:spPr bwMode="auto">
            <a:xfrm>
              <a:off x="4337" y="1271"/>
              <a:ext cx="46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5872" name="Line 17"/>
            <p:cNvSpPr>
              <a:spLocks noChangeShapeType="1"/>
            </p:cNvSpPr>
            <p:nvPr/>
          </p:nvSpPr>
          <p:spPr bwMode="auto">
            <a:xfrm>
              <a:off x="4293" y="1559"/>
              <a:ext cx="2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</p:grpSp>
      <p:sp>
        <p:nvSpPr>
          <p:cNvPr id="31846" name="Rectangle 102"/>
          <p:cNvSpPr>
            <a:spLocks noChangeArrowheads="1"/>
          </p:cNvSpPr>
          <p:nvPr/>
        </p:nvSpPr>
        <p:spPr bwMode="auto">
          <a:xfrm>
            <a:off x="4164610" y="5484473"/>
            <a:ext cx="49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＝</a:t>
            </a:r>
          </a:p>
        </p:txBody>
      </p:sp>
      <p:grpSp>
        <p:nvGrpSpPr>
          <p:cNvPr id="14" name="Group 103"/>
          <p:cNvGrpSpPr/>
          <p:nvPr/>
        </p:nvGrpSpPr>
        <p:grpSpPr bwMode="auto">
          <a:xfrm>
            <a:off x="4726585" y="5313023"/>
            <a:ext cx="622300" cy="835025"/>
            <a:chOff x="2805" y="1281"/>
            <a:chExt cx="392" cy="526"/>
          </a:xfrm>
        </p:grpSpPr>
        <p:sp>
          <p:nvSpPr>
            <p:cNvPr id="35867" name="Rectangle 7"/>
            <p:cNvSpPr>
              <a:spLocks noChangeArrowheads="1"/>
            </p:cNvSpPr>
            <p:nvPr/>
          </p:nvSpPr>
          <p:spPr bwMode="auto">
            <a:xfrm>
              <a:off x="2826" y="1516"/>
              <a:ext cx="19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5868" name="Rectangle 8"/>
            <p:cNvSpPr>
              <a:spLocks noChangeArrowheads="1"/>
            </p:cNvSpPr>
            <p:nvPr/>
          </p:nvSpPr>
          <p:spPr bwMode="auto">
            <a:xfrm>
              <a:off x="2811" y="1281"/>
              <a:ext cx="38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5869" name="Line 17"/>
            <p:cNvSpPr>
              <a:spLocks noChangeShapeType="1"/>
            </p:cNvSpPr>
            <p:nvPr/>
          </p:nvSpPr>
          <p:spPr bwMode="auto">
            <a:xfrm>
              <a:off x="2805" y="1568"/>
              <a:ext cx="24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D584A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8" grpId="0"/>
      <p:bldP spid="31799" grpId="0"/>
      <p:bldP spid="31825" grpId="0"/>
      <p:bldP spid="31826" grpId="0"/>
      <p:bldP spid="31827" grpId="0"/>
      <p:bldP spid="31828" grpId="0"/>
      <p:bldP spid="31841" grpId="0"/>
      <p:bldP spid="318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1143000" y="1645088"/>
            <a:ext cx="7391400" cy="829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5430" indent="-26543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6. 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快乐判断。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对的打“√”，错的打“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×”)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(1)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任意一个数都有倒数。                                    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36870" name="矩形 2"/>
          <p:cNvSpPr>
            <a:spLocks noChangeArrowheads="1"/>
          </p:cNvSpPr>
          <p:nvPr/>
        </p:nvSpPr>
        <p:spPr bwMode="auto">
          <a:xfrm>
            <a:off x="1188047" y="2637011"/>
            <a:ext cx="2633275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辨析：</a:t>
            </a:r>
            <a:r>
              <a:rPr lang="en-US" altLang="zh-CN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0</a:t>
            </a: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没有倒数。</a:t>
            </a:r>
            <a:endParaRPr lang="zh-CN" altLang="en-US" sz="2200" dirty="0">
              <a:solidFill>
                <a:srgbClr val="FD584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871" name="矩形 1"/>
          <p:cNvSpPr>
            <a:spLocks noChangeArrowheads="1"/>
          </p:cNvSpPr>
          <p:nvPr/>
        </p:nvSpPr>
        <p:spPr bwMode="auto">
          <a:xfrm>
            <a:off x="7379961" y="1997033"/>
            <a:ext cx="493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×</a:t>
            </a:r>
            <a:endParaRPr kumimoji="0"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99421" y="3191433"/>
            <a:ext cx="760730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430" indent="-26543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(2)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因为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   ×     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，所以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   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是倒数。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                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1074738" y="4003675"/>
            <a:ext cx="6994525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辨析：倒数是相对于另一个数而言的，两个数互为倒数。</a:t>
            </a:r>
            <a:endParaRPr lang="zh-CN" altLang="en-US" sz="2200" dirty="0">
              <a:solidFill>
                <a:srgbClr val="FD584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1"/>
          <p:cNvSpPr>
            <a:spLocks noChangeArrowheads="1"/>
          </p:cNvSpPr>
          <p:nvPr/>
        </p:nvSpPr>
        <p:spPr bwMode="auto">
          <a:xfrm>
            <a:off x="7653338" y="3179763"/>
            <a:ext cx="493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×</a:t>
            </a:r>
            <a:endParaRPr kumimoji="0"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124075" y="2997200"/>
          <a:ext cx="2667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Equation" r:id="rId3" imgW="152400" imgH="405765" progId="">
                  <p:embed/>
                </p:oleObj>
              </mc:Choice>
              <mc:Fallback>
                <p:oleObj name="Equation" r:id="rId3" imgW="152400" imgH="405765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997200"/>
                        <a:ext cx="266700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2"/>
          <p:cNvGraphicFramePr>
            <a:graphicFrameLocks noChangeAspect="1"/>
          </p:cNvGraphicFramePr>
          <p:nvPr/>
        </p:nvGraphicFramePr>
        <p:xfrm>
          <a:off x="2771775" y="3022600"/>
          <a:ext cx="2667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0" name="Equation" r:id="rId5" imgW="152400" imgH="405765" progId="">
                  <p:embed/>
                </p:oleObj>
              </mc:Choice>
              <mc:Fallback>
                <p:oleObj name="Equation" r:id="rId5" imgW="152400" imgH="405765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022600"/>
                        <a:ext cx="266700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3"/>
          <p:cNvGraphicFramePr>
            <a:graphicFrameLocks noChangeAspect="1"/>
          </p:cNvGraphicFramePr>
          <p:nvPr/>
        </p:nvGraphicFramePr>
        <p:xfrm>
          <a:off x="4572000" y="2992438"/>
          <a:ext cx="2667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1" name="Equation" r:id="rId7" imgW="152400" imgH="405765" progId="">
                  <p:embed/>
                </p:oleObj>
              </mc:Choice>
              <mc:Fallback>
                <p:oleObj name="Equation" r:id="rId7" imgW="152400" imgH="405765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992438"/>
                        <a:ext cx="266700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034039" y="4691757"/>
            <a:ext cx="760730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430" indent="-26543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(3)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运算结果是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的两个数互为倒数。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                   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15" name="矩形 2"/>
          <p:cNvSpPr>
            <a:spLocks noChangeArrowheads="1"/>
          </p:cNvSpPr>
          <p:nvPr/>
        </p:nvSpPr>
        <p:spPr bwMode="auto">
          <a:xfrm>
            <a:off x="1217900" y="5443077"/>
            <a:ext cx="6994525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辨析：乘积是</a:t>
            </a:r>
            <a:r>
              <a:rPr lang="en-US" altLang="zh-CN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的两个数互为倒数。</a:t>
            </a:r>
            <a:endParaRPr lang="zh-CN" altLang="en-US" sz="2200" dirty="0">
              <a:solidFill>
                <a:srgbClr val="FD584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"/>
          <p:cNvSpPr>
            <a:spLocks noChangeArrowheads="1"/>
          </p:cNvSpPr>
          <p:nvPr/>
        </p:nvSpPr>
        <p:spPr bwMode="auto">
          <a:xfrm>
            <a:off x="7502813" y="4644368"/>
            <a:ext cx="493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×</a:t>
            </a:r>
            <a:endParaRPr kumimoji="0"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71" grpId="0"/>
      <p:bldP spid="9" grpId="0"/>
      <p:bldP spid="10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 rot="18298042">
            <a:off x="6022804" y="4183522"/>
            <a:ext cx="2236510" cy="70788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zh-CN" altLang="zh-CN" sz="4000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错误解答</a:t>
            </a:r>
            <a:endParaRPr lang="zh-CN" altLang="en-US" sz="4000" dirty="0">
              <a:solidFill>
                <a:srgbClr val="FD584A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78119" y="3719526"/>
            <a:ext cx="5112568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zh-CN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错误</a:t>
            </a: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原因：没有正确理解倒数的定义。</a:t>
            </a:r>
          </a:p>
        </p:txBody>
      </p:sp>
      <p:graphicFrame>
        <p:nvGraphicFramePr>
          <p:cNvPr id="31" name="Object 6"/>
          <p:cNvGraphicFramePr>
            <a:graphicFrameLocks noChangeAspect="1"/>
          </p:cNvGraphicFramePr>
          <p:nvPr/>
        </p:nvGraphicFramePr>
        <p:xfrm>
          <a:off x="1125704" y="2158454"/>
          <a:ext cx="138906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9" name="公式" r:id="rId5" imgW="584200" imgH="393700" progId="">
                  <p:embed/>
                </p:oleObj>
              </mc:Choice>
              <mc:Fallback>
                <p:oleObj name="公式" r:id="rId5" imgW="584200" imgH="3937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704" y="2158454"/>
                        <a:ext cx="1389063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/>
        </p:nvGraphicFramePr>
        <p:xfrm>
          <a:off x="2685373" y="2377033"/>
          <a:ext cx="55086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0" name="公式" r:id="rId7" imgW="215900" imgH="165100" progId="">
                  <p:embed/>
                </p:oleObj>
              </mc:Choice>
              <mc:Fallback>
                <p:oleObj name="公式" r:id="rId7" imgW="215900" imgH="1651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5373" y="2377033"/>
                        <a:ext cx="550863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22"/>
          <p:cNvGrpSpPr/>
          <p:nvPr/>
        </p:nvGrpSpPr>
        <p:grpSpPr bwMode="auto">
          <a:xfrm>
            <a:off x="3693485" y="2161009"/>
            <a:ext cx="1224135" cy="936104"/>
            <a:chOff x="2857521" y="0"/>
            <a:chExt cx="1571635" cy="1163638"/>
          </a:xfrm>
        </p:grpSpPr>
        <p:graphicFrame>
          <p:nvGraphicFramePr>
            <p:cNvPr id="21" name="Object 28"/>
            <p:cNvGraphicFramePr>
              <a:graphicFrameLocks noChangeAspect="1"/>
            </p:cNvGraphicFramePr>
            <p:nvPr/>
          </p:nvGraphicFramePr>
          <p:xfrm>
            <a:off x="2857521" y="0"/>
            <a:ext cx="450850" cy="1163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11" name="公式" r:id="rId9" imgW="5573395" imgH="14397990" progId="">
                    <p:embed/>
                  </p:oleObj>
                </mc:Choice>
                <mc:Fallback>
                  <p:oleObj name="公式" r:id="rId9" imgW="5573395" imgH="1439799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7521" y="0"/>
                          <a:ext cx="450850" cy="11636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9"/>
            <p:cNvGraphicFramePr>
              <a:graphicFrameLocks noChangeAspect="1"/>
            </p:cNvGraphicFramePr>
            <p:nvPr/>
          </p:nvGraphicFramePr>
          <p:xfrm>
            <a:off x="3406802" y="0"/>
            <a:ext cx="450850" cy="1163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12" r:id="rId11" imgW="5573395" imgH="14397990" progId="">
                    <p:embed/>
                  </p:oleObj>
                </mc:Choice>
                <mc:Fallback>
                  <p:oleObj r:id="rId11" imgW="5573395" imgH="1439799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6802" y="0"/>
                          <a:ext cx="450850" cy="11636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30"/>
            <p:cNvGraphicFramePr>
              <a:graphicFrameLocks noChangeAspect="1"/>
            </p:cNvGraphicFramePr>
            <p:nvPr/>
          </p:nvGraphicFramePr>
          <p:xfrm>
            <a:off x="3978306" y="0"/>
            <a:ext cx="450850" cy="1163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13" r:id="rId13" imgW="5573395" imgH="14397990" progId="">
                    <p:embed/>
                  </p:oleObj>
                </mc:Choice>
                <mc:Fallback>
                  <p:oleObj r:id="rId13" imgW="5573395" imgH="1439799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8306" y="0"/>
                          <a:ext cx="450850" cy="11636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TextBox 23"/>
          <p:cNvSpPr txBox="1"/>
          <p:nvPr/>
        </p:nvSpPr>
        <p:spPr>
          <a:xfrm>
            <a:off x="5011596" y="2460759"/>
            <a:ext cx="1872208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互为倒数。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33445" y="2377033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95369" y="1416843"/>
            <a:ext cx="1872208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判断。</a:t>
            </a:r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6704315" y="2500464"/>
            <a:ext cx="1367675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ymbol" panose="05050102010706020507" pitchFamily="18" charset="2"/>
              </a:rPr>
              <a:t>（</a:t>
            </a:r>
            <a:r>
              <a:rPr 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ymbol" panose="05050102010706020507" pitchFamily="18" charset="2"/>
              </a:rPr>
              <a:t>√</a:t>
            </a: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ymbol" panose="05050102010706020507" pitchFamily="18" charset="2"/>
              </a:rPr>
              <a:t>）</a:t>
            </a:r>
            <a:r>
              <a:rPr 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/>
      <p:bldP spid="24" grpId="0"/>
      <p:bldP spid="25" grpId="0"/>
      <p:bldP spid="2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5" name="组合 22"/>
          <p:cNvGrpSpPr/>
          <p:nvPr/>
        </p:nvGrpSpPr>
        <p:grpSpPr bwMode="auto">
          <a:xfrm>
            <a:off x="1147145" y="1544177"/>
            <a:ext cx="647700" cy="822325"/>
            <a:chOff x="1836038" y="2133018"/>
            <a:chExt cx="647991" cy="821660"/>
          </a:xfrm>
        </p:grpSpPr>
        <p:sp>
          <p:nvSpPr>
            <p:cNvPr id="6" name="TextBox 5"/>
            <p:cNvSpPr txBox="1"/>
            <p:nvPr/>
          </p:nvSpPr>
          <p:spPr>
            <a:xfrm>
              <a:off x="1965288" y="2493013"/>
              <a:ext cx="503993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4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/>
                </a:rPr>
                <a:t>6</a:t>
              </a:r>
              <a:endParaRPr lang="zh-CN" altLang="en-US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endParaRPr>
            </a:p>
          </p:txBody>
        </p:sp>
        <p:cxnSp>
          <p:nvCxnSpPr>
            <p:cNvPr id="15400" name="直接连接符 7"/>
            <p:cNvCxnSpPr>
              <a:cxnSpLocks noChangeShapeType="1"/>
            </p:cNvCxnSpPr>
            <p:nvPr/>
          </p:nvCxnSpPr>
          <p:spPr bwMode="auto">
            <a:xfrm>
              <a:off x="1836038" y="2565012"/>
              <a:ext cx="5400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Box 9"/>
            <p:cNvSpPr txBox="1"/>
            <p:nvPr/>
          </p:nvSpPr>
          <p:spPr>
            <a:xfrm>
              <a:off x="1980036" y="2133018"/>
              <a:ext cx="503993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400" u="sng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/>
                </a:rPr>
                <a:t>5</a:t>
              </a:r>
              <a:endParaRPr lang="zh-CN" altLang="en-US" sz="2400" u="sng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579464" y="1760618"/>
            <a:ext cx="503993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×</a:t>
            </a:r>
            <a:endParaRPr lang="zh-CN" altLang="en-US" sz="24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</p:txBody>
      </p:sp>
      <p:grpSp>
        <p:nvGrpSpPr>
          <p:cNvPr id="15367" name="组合 23"/>
          <p:cNvGrpSpPr/>
          <p:nvPr/>
        </p:nvGrpSpPr>
        <p:grpSpPr bwMode="auto">
          <a:xfrm>
            <a:off x="1939307" y="1544177"/>
            <a:ext cx="647700" cy="822325"/>
            <a:chOff x="1836038" y="2133018"/>
            <a:chExt cx="647991" cy="821660"/>
          </a:xfrm>
        </p:grpSpPr>
        <p:sp>
          <p:nvSpPr>
            <p:cNvPr id="25" name="TextBox 24"/>
            <p:cNvSpPr txBox="1"/>
            <p:nvPr/>
          </p:nvSpPr>
          <p:spPr>
            <a:xfrm>
              <a:off x="1965288" y="2493013"/>
              <a:ext cx="503993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4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/>
                </a:rPr>
                <a:t>5</a:t>
              </a:r>
              <a:endParaRPr lang="zh-CN" altLang="en-US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endParaRPr>
            </a:p>
          </p:txBody>
        </p:sp>
        <p:cxnSp>
          <p:nvCxnSpPr>
            <p:cNvPr id="15397" name="直接连接符 25"/>
            <p:cNvCxnSpPr>
              <a:cxnSpLocks noChangeShapeType="1"/>
            </p:cNvCxnSpPr>
            <p:nvPr/>
          </p:nvCxnSpPr>
          <p:spPr bwMode="auto">
            <a:xfrm>
              <a:off x="1836038" y="2565012"/>
              <a:ext cx="5400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Box 26"/>
            <p:cNvSpPr txBox="1"/>
            <p:nvPr/>
          </p:nvSpPr>
          <p:spPr>
            <a:xfrm>
              <a:off x="1980036" y="2133018"/>
              <a:ext cx="503993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400" u="sng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/>
                </a:rPr>
                <a:t>6</a:t>
              </a:r>
              <a:endParaRPr lang="zh-CN" altLang="en-US" sz="2400" u="sng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659449" y="1760618"/>
            <a:ext cx="718967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=1</a:t>
            </a:r>
            <a:endParaRPr lang="zh-CN" altLang="en-US" sz="24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</p:txBody>
      </p:sp>
      <p:grpSp>
        <p:nvGrpSpPr>
          <p:cNvPr id="15369" name="组合 28"/>
          <p:cNvGrpSpPr/>
          <p:nvPr/>
        </p:nvGrpSpPr>
        <p:grpSpPr bwMode="auto">
          <a:xfrm>
            <a:off x="1151065" y="2953738"/>
            <a:ext cx="720072" cy="821951"/>
            <a:chOff x="1944029" y="2133018"/>
            <a:chExt cx="719160" cy="821287"/>
          </a:xfrm>
        </p:grpSpPr>
        <p:sp>
          <p:nvSpPr>
            <p:cNvPr id="30" name="TextBox 29"/>
            <p:cNvSpPr txBox="1"/>
            <p:nvPr/>
          </p:nvSpPr>
          <p:spPr>
            <a:xfrm>
              <a:off x="1965288" y="2493013"/>
              <a:ext cx="697901" cy="4612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4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/>
                </a:rPr>
                <a:t>11</a:t>
              </a:r>
              <a:endParaRPr lang="zh-CN" altLang="en-US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endParaRPr>
            </a:p>
          </p:txBody>
        </p:sp>
        <p:cxnSp>
          <p:nvCxnSpPr>
            <p:cNvPr id="15394" name="直接连接符 30"/>
            <p:cNvCxnSpPr>
              <a:cxnSpLocks noChangeShapeType="1"/>
            </p:cNvCxnSpPr>
            <p:nvPr/>
          </p:nvCxnSpPr>
          <p:spPr bwMode="auto">
            <a:xfrm>
              <a:off x="1944029" y="2565012"/>
              <a:ext cx="5400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TextBox 31"/>
            <p:cNvSpPr txBox="1"/>
            <p:nvPr/>
          </p:nvSpPr>
          <p:spPr>
            <a:xfrm>
              <a:off x="2052035" y="2133018"/>
              <a:ext cx="503993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400" u="sng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/>
                </a:rPr>
                <a:t>7</a:t>
              </a:r>
              <a:endParaRPr lang="zh-CN" altLang="en-US" sz="2400" u="sng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583384" y="3127706"/>
            <a:ext cx="503993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×</a:t>
            </a:r>
            <a:endParaRPr lang="zh-CN" altLang="en-US" sz="24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</p:txBody>
      </p:sp>
      <p:grpSp>
        <p:nvGrpSpPr>
          <p:cNvPr id="15371" name="组合 33"/>
          <p:cNvGrpSpPr/>
          <p:nvPr/>
        </p:nvGrpSpPr>
        <p:grpSpPr bwMode="auto">
          <a:xfrm>
            <a:off x="1943227" y="2953740"/>
            <a:ext cx="735541" cy="850900"/>
            <a:chOff x="1872030" y="2133018"/>
            <a:chExt cx="735310" cy="851331"/>
          </a:xfrm>
        </p:grpSpPr>
        <p:sp>
          <p:nvSpPr>
            <p:cNvPr id="35" name="TextBox 34"/>
            <p:cNvSpPr txBox="1"/>
            <p:nvPr/>
          </p:nvSpPr>
          <p:spPr>
            <a:xfrm>
              <a:off x="2052035" y="2522684"/>
              <a:ext cx="503993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4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/>
                </a:rPr>
                <a:t>7</a:t>
              </a:r>
              <a:endParaRPr lang="zh-CN" altLang="en-US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endParaRPr>
            </a:p>
          </p:txBody>
        </p:sp>
        <p:cxnSp>
          <p:nvCxnSpPr>
            <p:cNvPr id="15391" name="直接连接符 35"/>
            <p:cNvCxnSpPr>
              <a:cxnSpLocks noChangeShapeType="1"/>
            </p:cNvCxnSpPr>
            <p:nvPr/>
          </p:nvCxnSpPr>
          <p:spPr bwMode="auto">
            <a:xfrm>
              <a:off x="1872030" y="2565012"/>
              <a:ext cx="5400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TextBox 36"/>
            <p:cNvSpPr txBox="1"/>
            <p:nvPr/>
          </p:nvSpPr>
          <p:spPr>
            <a:xfrm>
              <a:off x="1980036" y="2133018"/>
              <a:ext cx="627304" cy="4618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400" u="sng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/>
                </a:rPr>
                <a:t>11</a:t>
              </a:r>
              <a:endParaRPr lang="zh-CN" altLang="en-US" sz="2400" u="sng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663369" y="3127706"/>
            <a:ext cx="64696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=1</a:t>
            </a:r>
            <a:endParaRPr lang="zh-CN" altLang="en-US" sz="24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</p:txBody>
      </p:sp>
      <p:grpSp>
        <p:nvGrpSpPr>
          <p:cNvPr id="15373" name="组合 38"/>
          <p:cNvGrpSpPr/>
          <p:nvPr/>
        </p:nvGrpSpPr>
        <p:grpSpPr bwMode="auto">
          <a:xfrm>
            <a:off x="3595070" y="1544177"/>
            <a:ext cx="647700" cy="822325"/>
            <a:chOff x="1836038" y="2133018"/>
            <a:chExt cx="647991" cy="821660"/>
          </a:xfrm>
        </p:grpSpPr>
        <p:sp>
          <p:nvSpPr>
            <p:cNvPr id="40" name="TextBox 39"/>
            <p:cNvSpPr txBox="1"/>
            <p:nvPr/>
          </p:nvSpPr>
          <p:spPr>
            <a:xfrm>
              <a:off x="1965288" y="2493013"/>
              <a:ext cx="503993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4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/>
                </a:rPr>
                <a:t>5</a:t>
              </a:r>
              <a:endParaRPr lang="zh-CN" altLang="en-US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endParaRPr>
            </a:p>
          </p:txBody>
        </p:sp>
        <p:cxnSp>
          <p:nvCxnSpPr>
            <p:cNvPr id="15388" name="直接连接符 40"/>
            <p:cNvCxnSpPr>
              <a:cxnSpLocks noChangeShapeType="1"/>
            </p:cNvCxnSpPr>
            <p:nvPr/>
          </p:nvCxnSpPr>
          <p:spPr bwMode="auto">
            <a:xfrm>
              <a:off x="1836038" y="2565012"/>
              <a:ext cx="5400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TextBox 41"/>
            <p:cNvSpPr txBox="1"/>
            <p:nvPr/>
          </p:nvSpPr>
          <p:spPr>
            <a:xfrm>
              <a:off x="1980036" y="2133018"/>
              <a:ext cx="503993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400" u="sng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/>
                </a:rPr>
                <a:t>1</a:t>
              </a:r>
              <a:endParaRPr lang="zh-CN" altLang="en-US" sz="2400" u="sng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027430" y="1760618"/>
            <a:ext cx="503993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×</a:t>
            </a:r>
            <a:endParaRPr lang="zh-CN" altLang="en-US" sz="24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19420" y="1760618"/>
            <a:ext cx="73534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=1</a:t>
            </a:r>
            <a:endParaRPr lang="zh-CN" altLang="en-US" sz="24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</p:txBody>
      </p:sp>
      <p:grpSp>
        <p:nvGrpSpPr>
          <p:cNvPr id="15376" name="组合 48"/>
          <p:cNvGrpSpPr/>
          <p:nvPr/>
        </p:nvGrpSpPr>
        <p:grpSpPr bwMode="auto">
          <a:xfrm>
            <a:off x="3598989" y="2882302"/>
            <a:ext cx="680436" cy="821255"/>
            <a:chOff x="1836038" y="2133018"/>
            <a:chExt cx="680742" cy="822179"/>
          </a:xfrm>
        </p:grpSpPr>
        <p:sp>
          <p:nvSpPr>
            <p:cNvPr id="50" name="TextBox 49"/>
            <p:cNvSpPr txBox="1"/>
            <p:nvPr/>
          </p:nvSpPr>
          <p:spPr>
            <a:xfrm>
              <a:off x="1965288" y="2493013"/>
              <a:ext cx="551492" cy="4621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400" dirty="0" smtClean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/>
                </a:rPr>
                <a:t>19</a:t>
              </a:r>
              <a:endParaRPr lang="zh-CN" altLang="en-US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endParaRPr>
            </a:p>
          </p:txBody>
        </p:sp>
        <p:cxnSp>
          <p:nvCxnSpPr>
            <p:cNvPr id="15385" name="直接连接符 50"/>
            <p:cNvCxnSpPr>
              <a:cxnSpLocks noChangeShapeType="1"/>
            </p:cNvCxnSpPr>
            <p:nvPr/>
          </p:nvCxnSpPr>
          <p:spPr bwMode="auto">
            <a:xfrm>
              <a:off x="1836038" y="2565012"/>
              <a:ext cx="5400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" name="TextBox 51"/>
            <p:cNvSpPr txBox="1"/>
            <p:nvPr/>
          </p:nvSpPr>
          <p:spPr>
            <a:xfrm>
              <a:off x="1980036" y="2133018"/>
              <a:ext cx="503993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400" u="sng" dirty="0" smtClean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/>
                </a:rPr>
                <a:t>1</a:t>
              </a:r>
              <a:endParaRPr lang="zh-CN" altLang="en-US" sz="2400" u="sng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031350" y="3098036"/>
            <a:ext cx="503993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×</a:t>
            </a:r>
            <a:endParaRPr lang="zh-CN" altLang="en-US" sz="24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23340" y="3098036"/>
            <a:ext cx="59135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=1</a:t>
            </a:r>
            <a:endParaRPr lang="zh-CN" altLang="en-US" sz="24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59424" y="1760618"/>
            <a:ext cx="503993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5</a:t>
            </a:r>
            <a:endParaRPr lang="zh-CN" altLang="en-US" sz="24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391345" y="3098036"/>
            <a:ext cx="73534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dirty="0" smtClean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19</a:t>
            </a:r>
            <a:endParaRPr lang="zh-CN" altLang="en-US" sz="24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1118537" y="4677125"/>
            <a:ext cx="730822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观察这些算式，你发现了什么？能举几个这样的例子吗？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 rot="18298042">
            <a:off x="5638727" y="3850731"/>
            <a:ext cx="2236510" cy="70788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正确</a:t>
            </a:r>
            <a:r>
              <a:rPr lang="zh-CN" altLang="zh-CN" sz="4000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解答</a:t>
            </a:r>
            <a:endParaRPr lang="zh-CN" altLang="en-US" sz="4000" dirty="0">
              <a:solidFill>
                <a:srgbClr val="FD584A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171017" y="3683110"/>
            <a:ext cx="3760959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乘积是 </a:t>
            </a:r>
            <a:r>
              <a:rPr lang="en-US" altLang="zh-CN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的两个数互为倒数。</a:t>
            </a:r>
          </a:p>
        </p:txBody>
      </p:sp>
      <p:graphicFrame>
        <p:nvGraphicFramePr>
          <p:cNvPr id="40" name="Object 6"/>
          <p:cNvGraphicFramePr>
            <a:graphicFrameLocks noChangeAspect="1"/>
          </p:cNvGraphicFramePr>
          <p:nvPr/>
        </p:nvGraphicFramePr>
        <p:xfrm>
          <a:off x="1140358" y="2037790"/>
          <a:ext cx="138906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3" name="公式" r:id="rId5" imgW="584200" imgH="393700" progId="">
                  <p:embed/>
                </p:oleObj>
              </mc:Choice>
              <mc:Fallback>
                <p:oleObj name="公式" r:id="rId5" imgW="584200" imgH="3937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0358" y="2037790"/>
                        <a:ext cx="1389062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7"/>
          <p:cNvGraphicFramePr>
            <a:graphicFrameLocks noChangeAspect="1"/>
          </p:cNvGraphicFramePr>
          <p:nvPr/>
        </p:nvGraphicFramePr>
        <p:xfrm>
          <a:off x="2699729" y="2256295"/>
          <a:ext cx="55086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4" name="公式" r:id="rId7" imgW="215900" imgH="165100" progId="">
                  <p:embed/>
                </p:oleObj>
              </mc:Choice>
              <mc:Fallback>
                <p:oleObj name="公式" r:id="rId7" imgW="215900" imgH="1651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29" y="2256295"/>
                        <a:ext cx="550863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Group 22"/>
          <p:cNvGrpSpPr/>
          <p:nvPr/>
        </p:nvGrpSpPr>
        <p:grpSpPr bwMode="auto">
          <a:xfrm>
            <a:off x="3707841" y="2040271"/>
            <a:ext cx="1224135" cy="936104"/>
            <a:chOff x="2857521" y="0"/>
            <a:chExt cx="1571635" cy="1163638"/>
          </a:xfrm>
        </p:grpSpPr>
        <p:graphicFrame>
          <p:nvGraphicFramePr>
            <p:cNvPr id="43" name="Object 28"/>
            <p:cNvGraphicFramePr>
              <a:graphicFrameLocks noChangeAspect="1"/>
            </p:cNvGraphicFramePr>
            <p:nvPr/>
          </p:nvGraphicFramePr>
          <p:xfrm>
            <a:off x="2857521" y="0"/>
            <a:ext cx="450850" cy="1163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35" name="公式" r:id="rId9" imgW="232410" imgH="594995" progId="">
                    <p:embed/>
                  </p:oleObj>
                </mc:Choice>
                <mc:Fallback>
                  <p:oleObj name="公式" r:id="rId9" imgW="232410" imgH="594995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7521" y="0"/>
                          <a:ext cx="450850" cy="11636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29"/>
            <p:cNvGraphicFramePr>
              <a:graphicFrameLocks noChangeAspect="1"/>
            </p:cNvGraphicFramePr>
            <p:nvPr/>
          </p:nvGraphicFramePr>
          <p:xfrm>
            <a:off x="3406802" y="0"/>
            <a:ext cx="450850" cy="1163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36" r:id="rId11" imgW="232410" imgH="594995" progId="">
                    <p:embed/>
                  </p:oleObj>
                </mc:Choice>
                <mc:Fallback>
                  <p:oleObj r:id="rId11" imgW="232410" imgH="594995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6802" y="0"/>
                          <a:ext cx="450850" cy="11636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30"/>
            <p:cNvGraphicFramePr>
              <a:graphicFrameLocks noChangeAspect="1"/>
            </p:cNvGraphicFramePr>
            <p:nvPr/>
          </p:nvGraphicFramePr>
          <p:xfrm>
            <a:off x="3978306" y="0"/>
            <a:ext cx="450850" cy="1163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37" r:id="rId13" imgW="232410" imgH="594995" progId="">
                    <p:embed/>
                  </p:oleObj>
                </mc:Choice>
                <mc:Fallback>
                  <p:oleObj r:id="rId13" imgW="232410" imgH="594995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8306" y="0"/>
                          <a:ext cx="450850" cy="11636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" name="TextBox 45"/>
          <p:cNvSpPr txBox="1"/>
          <p:nvPr/>
        </p:nvSpPr>
        <p:spPr>
          <a:xfrm>
            <a:off x="5075993" y="2256295"/>
            <a:ext cx="1872208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互为倒数。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47801" y="2256295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</a:p>
        </p:txBody>
      </p:sp>
      <p:sp>
        <p:nvSpPr>
          <p:cNvPr id="48" name="Text Box 38"/>
          <p:cNvSpPr txBox="1">
            <a:spLocks noChangeArrowheads="1"/>
          </p:cNvSpPr>
          <p:nvPr/>
        </p:nvSpPr>
        <p:spPr bwMode="auto">
          <a:xfrm>
            <a:off x="6756981" y="2253814"/>
            <a:ext cx="1399045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ymbol" panose="05050102010706020507" pitchFamily="18" charset="2"/>
              </a:rPr>
              <a:t>（</a:t>
            </a:r>
            <a:r>
              <a:rPr lang="en-US" altLang="zh-CN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ymbol" panose="05050102010706020507" pitchFamily="18" charset="2"/>
              </a:rPr>
              <a:t>×</a:t>
            </a: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ymbol" panose="05050102010706020507" pitchFamily="18" charset="2"/>
              </a:rPr>
              <a:t>）</a:t>
            </a:r>
            <a:r>
              <a:rPr 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/>
      <p:bldP spid="46" grpId="0"/>
      <p:bldP spid="47" grpId="0"/>
      <p:bldP spid="4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114800" y="40767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6" r:id="rId3" imgW="2743200" imgH="5181600" progId="">
                  <p:embed/>
                </p:oleObj>
              </mc:Choice>
              <mc:Fallback>
                <p:oleObj r:id="rId3" imgW="2743200" imgH="5181600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07670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Rectangle 11"/>
          <p:cNvSpPr>
            <a:spLocks noChangeArrowheads="1"/>
          </p:cNvSpPr>
          <p:nvPr/>
        </p:nvSpPr>
        <p:spPr bwMode="auto">
          <a:xfrm>
            <a:off x="864034" y="1690611"/>
            <a:ext cx="7415932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观察下面的算式，你发现了什么？能举几个这样的例子吗？</a:t>
            </a:r>
          </a:p>
        </p:txBody>
      </p:sp>
      <p:grpSp>
        <p:nvGrpSpPr>
          <p:cNvPr id="16397" name="Group 79"/>
          <p:cNvGrpSpPr/>
          <p:nvPr/>
        </p:nvGrpSpPr>
        <p:grpSpPr bwMode="auto">
          <a:xfrm>
            <a:off x="1230313" y="2722563"/>
            <a:ext cx="1311275" cy="768350"/>
            <a:chOff x="612" y="1797"/>
            <a:chExt cx="826" cy="484"/>
          </a:xfrm>
        </p:grpSpPr>
        <p:sp>
          <p:nvSpPr>
            <p:cNvPr id="16435" name="AutoShape 20"/>
            <p:cNvSpPr>
              <a:spLocks noChangeAspect="1" noChangeArrowheads="1" noTextEdit="1"/>
            </p:cNvSpPr>
            <p:nvPr/>
          </p:nvSpPr>
          <p:spPr bwMode="auto">
            <a:xfrm>
              <a:off x="658" y="1797"/>
              <a:ext cx="683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  <p:sp>
          <p:nvSpPr>
            <p:cNvPr id="16436" name="Rectangle 24"/>
            <p:cNvSpPr>
              <a:spLocks noChangeArrowheads="1"/>
            </p:cNvSpPr>
            <p:nvPr/>
          </p:nvSpPr>
          <p:spPr bwMode="auto">
            <a:xfrm>
              <a:off x="1341" y="188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</a:p>
          </p:txBody>
        </p:sp>
        <p:grpSp>
          <p:nvGrpSpPr>
            <p:cNvPr id="16437" name="Group 62"/>
            <p:cNvGrpSpPr/>
            <p:nvPr/>
          </p:nvGrpSpPr>
          <p:grpSpPr bwMode="auto">
            <a:xfrm>
              <a:off x="975" y="1797"/>
              <a:ext cx="106" cy="484"/>
              <a:chOff x="954" y="1808"/>
              <a:chExt cx="106" cy="484"/>
            </a:xfrm>
          </p:grpSpPr>
          <p:sp>
            <p:nvSpPr>
              <p:cNvPr id="16445" name="Line 23"/>
              <p:cNvSpPr>
                <a:spLocks noChangeShapeType="1"/>
              </p:cNvSpPr>
              <p:nvPr/>
            </p:nvSpPr>
            <p:spPr bwMode="auto">
              <a:xfrm>
                <a:off x="954" y="2034"/>
                <a:ext cx="105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6446" name="Rectangle 25"/>
              <p:cNvSpPr>
                <a:spLocks noChangeArrowheads="1"/>
              </p:cNvSpPr>
              <p:nvPr/>
            </p:nvSpPr>
            <p:spPr bwMode="auto">
              <a:xfrm>
                <a:off x="963" y="2059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6447" name="Rectangle 26"/>
              <p:cNvSpPr>
                <a:spLocks noChangeArrowheads="1"/>
              </p:cNvSpPr>
              <p:nvPr/>
            </p:nvSpPr>
            <p:spPr bwMode="auto">
              <a:xfrm>
                <a:off x="963" y="1808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6</a:t>
                </a:r>
              </a:p>
            </p:txBody>
          </p:sp>
        </p:grpSp>
        <p:grpSp>
          <p:nvGrpSpPr>
            <p:cNvPr id="16438" name="Group 61"/>
            <p:cNvGrpSpPr/>
            <p:nvPr/>
          </p:nvGrpSpPr>
          <p:grpSpPr bwMode="auto">
            <a:xfrm>
              <a:off x="612" y="1797"/>
              <a:ext cx="106" cy="484"/>
              <a:chOff x="688" y="1808"/>
              <a:chExt cx="106" cy="484"/>
            </a:xfrm>
          </p:grpSpPr>
          <p:sp>
            <p:nvSpPr>
              <p:cNvPr id="16442" name="Line 22"/>
              <p:cNvSpPr>
                <a:spLocks noChangeShapeType="1"/>
              </p:cNvSpPr>
              <p:nvPr/>
            </p:nvSpPr>
            <p:spPr bwMode="auto">
              <a:xfrm>
                <a:off x="688" y="2034"/>
                <a:ext cx="105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6443" name="Rectangle 27"/>
              <p:cNvSpPr>
                <a:spLocks noChangeArrowheads="1"/>
              </p:cNvSpPr>
              <p:nvPr/>
            </p:nvSpPr>
            <p:spPr bwMode="auto">
              <a:xfrm>
                <a:off x="697" y="2059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6444" name="Rectangle 28"/>
              <p:cNvSpPr>
                <a:spLocks noChangeArrowheads="1"/>
              </p:cNvSpPr>
              <p:nvPr/>
            </p:nvSpPr>
            <p:spPr bwMode="auto">
              <a:xfrm>
                <a:off x="697" y="1808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16439" name="Group 69"/>
            <p:cNvGrpSpPr/>
            <p:nvPr/>
          </p:nvGrpSpPr>
          <p:grpSpPr bwMode="auto">
            <a:xfrm>
              <a:off x="689" y="1840"/>
              <a:ext cx="604" cy="354"/>
              <a:chOff x="689" y="1840"/>
              <a:chExt cx="604" cy="354"/>
            </a:xfrm>
          </p:grpSpPr>
          <p:sp>
            <p:nvSpPr>
              <p:cNvPr id="16440" name="Rectangle 67"/>
              <p:cNvSpPr>
                <a:spLocks noChangeArrowheads="1"/>
              </p:cNvSpPr>
              <p:nvPr/>
            </p:nvSpPr>
            <p:spPr bwMode="auto">
              <a:xfrm>
                <a:off x="689" y="1902"/>
                <a:ext cx="25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×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6441" name="Rectangle 68"/>
              <p:cNvSpPr>
                <a:spLocks noChangeArrowheads="1"/>
              </p:cNvSpPr>
              <p:nvPr/>
            </p:nvSpPr>
            <p:spPr bwMode="auto">
              <a:xfrm>
                <a:off x="1030" y="1840"/>
                <a:ext cx="263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＝</a:t>
                </a:r>
              </a:p>
            </p:txBody>
          </p:sp>
        </p:grpSp>
      </p:grpSp>
      <p:grpSp>
        <p:nvGrpSpPr>
          <p:cNvPr id="16398" name="Group 80"/>
          <p:cNvGrpSpPr/>
          <p:nvPr/>
        </p:nvGrpSpPr>
        <p:grpSpPr bwMode="auto">
          <a:xfrm>
            <a:off x="3175000" y="2665413"/>
            <a:ext cx="1382713" cy="798512"/>
            <a:chOff x="1882" y="1734"/>
            <a:chExt cx="871" cy="503"/>
          </a:xfrm>
        </p:grpSpPr>
        <p:sp>
          <p:nvSpPr>
            <p:cNvPr id="16422" name="AutoShape 32"/>
            <p:cNvSpPr>
              <a:spLocks noChangeAspect="1" noChangeArrowheads="1" noTextEdit="1"/>
            </p:cNvSpPr>
            <p:nvPr/>
          </p:nvSpPr>
          <p:spPr bwMode="auto">
            <a:xfrm>
              <a:off x="1942" y="1734"/>
              <a:ext cx="80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  <p:sp>
          <p:nvSpPr>
            <p:cNvPr id="16423" name="Rectangle 36"/>
            <p:cNvSpPr>
              <a:spLocks noChangeArrowheads="1"/>
            </p:cNvSpPr>
            <p:nvPr/>
          </p:nvSpPr>
          <p:spPr bwMode="auto">
            <a:xfrm>
              <a:off x="2656" y="185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</a:p>
          </p:txBody>
        </p:sp>
        <p:grpSp>
          <p:nvGrpSpPr>
            <p:cNvPr id="16424" name="Group 64"/>
            <p:cNvGrpSpPr/>
            <p:nvPr/>
          </p:nvGrpSpPr>
          <p:grpSpPr bwMode="auto">
            <a:xfrm>
              <a:off x="2289" y="1745"/>
              <a:ext cx="187" cy="485"/>
              <a:chOff x="2289" y="1745"/>
              <a:chExt cx="187" cy="485"/>
            </a:xfrm>
          </p:grpSpPr>
          <p:sp>
            <p:nvSpPr>
              <p:cNvPr id="16432" name="Line 35"/>
              <p:cNvSpPr>
                <a:spLocks noChangeShapeType="1"/>
              </p:cNvSpPr>
              <p:nvPr/>
            </p:nvSpPr>
            <p:spPr bwMode="auto">
              <a:xfrm>
                <a:off x="2297" y="1972"/>
                <a:ext cx="16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6433" name="Rectangle 37"/>
              <p:cNvSpPr>
                <a:spLocks noChangeArrowheads="1"/>
              </p:cNvSpPr>
              <p:nvPr/>
            </p:nvSpPr>
            <p:spPr bwMode="auto">
              <a:xfrm>
                <a:off x="2334" y="1997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16434" name="Rectangle 38"/>
              <p:cNvSpPr>
                <a:spLocks noChangeArrowheads="1"/>
              </p:cNvSpPr>
              <p:nvPr/>
            </p:nvSpPr>
            <p:spPr bwMode="auto">
              <a:xfrm>
                <a:off x="2289" y="1745"/>
                <a:ext cx="18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11</a:t>
                </a:r>
              </a:p>
            </p:txBody>
          </p:sp>
        </p:grpSp>
        <p:grpSp>
          <p:nvGrpSpPr>
            <p:cNvPr id="16425" name="Group 63"/>
            <p:cNvGrpSpPr/>
            <p:nvPr/>
          </p:nvGrpSpPr>
          <p:grpSpPr bwMode="auto">
            <a:xfrm>
              <a:off x="1882" y="1752"/>
              <a:ext cx="187" cy="485"/>
              <a:chOff x="1964" y="1745"/>
              <a:chExt cx="187" cy="485"/>
            </a:xfrm>
          </p:grpSpPr>
          <p:sp>
            <p:nvSpPr>
              <p:cNvPr id="16429" name="Line 34"/>
              <p:cNvSpPr>
                <a:spLocks noChangeShapeType="1"/>
              </p:cNvSpPr>
              <p:nvPr/>
            </p:nvSpPr>
            <p:spPr bwMode="auto">
              <a:xfrm>
                <a:off x="1972" y="1972"/>
                <a:ext cx="16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6430" name="Rectangle 39"/>
              <p:cNvSpPr>
                <a:spLocks noChangeArrowheads="1"/>
              </p:cNvSpPr>
              <p:nvPr/>
            </p:nvSpPr>
            <p:spPr bwMode="auto">
              <a:xfrm>
                <a:off x="1964" y="1997"/>
                <a:ext cx="18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11</a:t>
                </a:r>
              </a:p>
            </p:txBody>
          </p:sp>
          <p:sp>
            <p:nvSpPr>
              <p:cNvPr id="16431" name="Rectangle 40"/>
              <p:cNvSpPr>
                <a:spLocks noChangeArrowheads="1"/>
              </p:cNvSpPr>
              <p:nvPr/>
            </p:nvSpPr>
            <p:spPr bwMode="auto">
              <a:xfrm>
                <a:off x="2009" y="1745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7</a:t>
                </a:r>
              </a:p>
            </p:txBody>
          </p:sp>
        </p:grpSp>
        <p:grpSp>
          <p:nvGrpSpPr>
            <p:cNvPr id="16426" name="Group 70"/>
            <p:cNvGrpSpPr/>
            <p:nvPr/>
          </p:nvGrpSpPr>
          <p:grpSpPr bwMode="auto">
            <a:xfrm>
              <a:off x="2038" y="1809"/>
              <a:ext cx="656" cy="315"/>
              <a:chOff x="696" y="1852"/>
              <a:chExt cx="656" cy="315"/>
            </a:xfrm>
          </p:grpSpPr>
          <p:sp>
            <p:nvSpPr>
              <p:cNvPr id="16427" name="Rectangle 71"/>
              <p:cNvSpPr>
                <a:spLocks noChangeArrowheads="1"/>
              </p:cNvSpPr>
              <p:nvPr/>
            </p:nvSpPr>
            <p:spPr bwMode="auto">
              <a:xfrm>
                <a:off x="696" y="1875"/>
                <a:ext cx="25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×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6428" name="Rectangle 72"/>
              <p:cNvSpPr>
                <a:spLocks noChangeArrowheads="1"/>
              </p:cNvSpPr>
              <p:nvPr/>
            </p:nvSpPr>
            <p:spPr bwMode="auto">
              <a:xfrm>
                <a:off x="1089" y="1852"/>
                <a:ext cx="263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＝</a:t>
                </a:r>
              </a:p>
            </p:txBody>
          </p:sp>
        </p:grpSp>
      </p:grpSp>
      <p:grpSp>
        <p:nvGrpSpPr>
          <p:cNvPr id="16399" name="Group 81"/>
          <p:cNvGrpSpPr/>
          <p:nvPr/>
        </p:nvGrpSpPr>
        <p:grpSpPr bwMode="auto">
          <a:xfrm>
            <a:off x="5075238" y="2665413"/>
            <a:ext cx="1238250" cy="787400"/>
            <a:chOff x="3061" y="1734"/>
            <a:chExt cx="780" cy="496"/>
          </a:xfrm>
        </p:grpSpPr>
        <p:sp>
          <p:nvSpPr>
            <p:cNvPr id="16412" name="AutoShape 43"/>
            <p:cNvSpPr>
              <a:spLocks noChangeAspect="1" noChangeArrowheads="1" noTextEdit="1"/>
            </p:cNvSpPr>
            <p:nvPr/>
          </p:nvSpPr>
          <p:spPr bwMode="auto">
            <a:xfrm>
              <a:off x="3104" y="1734"/>
              <a:ext cx="63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  <p:sp>
          <p:nvSpPr>
            <p:cNvPr id="16413" name="Rectangle 46"/>
            <p:cNvSpPr>
              <a:spLocks noChangeArrowheads="1"/>
            </p:cNvSpPr>
            <p:nvPr/>
          </p:nvSpPr>
          <p:spPr bwMode="auto">
            <a:xfrm>
              <a:off x="3744" y="1815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414" name="Rectangle 47"/>
            <p:cNvSpPr>
              <a:spLocks noChangeArrowheads="1"/>
            </p:cNvSpPr>
            <p:nvPr/>
          </p:nvSpPr>
          <p:spPr bwMode="auto">
            <a:xfrm>
              <a:off x="3386" y="185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</a:p>
          </p:txBody>
        </p:sp>
        <p:grpSp>
          <p:nvGrpSpPr>
            <p:cNvPr id="16415" name="Group 65"/>
            <p:cNvGrpSpPr/>
            <p:nvPr/>
          </p:nvGrpSpPr>
          <p:grpSpPr bwMode="auto">
            <a:xfrm>
              <a:off x="3061" y="1745"/>
              <a:ext cx="103" cy="485"/>
              <a:chOff x="3134" y="1745"/>
              <a:chExt cx="103" cy="485"/>
            </a:xfrm>
          </p:grpSpPr>
          <p:sp>
            <p:nvSpPr>
              <p:cNvPr id="16419" name="Line 45"/>
              <p:cNvSpPr>
                <a:spLocks noChangeShapeType="1"/>
              </p:cNvSpPr>
              <p:nvPr/>
            </p:nvSpPr>
            <p:spPr bwMode="auto">
              <a:xfrm>
                <a:off x="3134" y="1972"/>
                <a:ext cx="9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6420" name="Rectangle 48"/>
              <p:cNvSpPr>
                <a:spLocks noChangeArrowheads="1"/>
              </p:cNvSpPr>
              <p:nvPr/>
            </p:nvSpPr>
            <p:spPr bwMode="auto">
              <a:xfrm>
                <a:off x="3140" y="1997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6421" name="Rectangle 49"/>
              <p:cNvSpPr>
                <a:spLocks noChangeArrowheads="1"/>
              </p:cNvSpPr>
              <p:nvPr/>
            </p:nvSpPr>
            <p:spPr bwMode="auto">
              <a:xfrm>
                <a:off x="3139" y="1745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16416" name="Group 73"/>
            <p:cNvGrpSpPr/>
            <p:nvPr/>
          </p:nvGrpSpPr>
          <p:grpSpPr bwMode="auto">
            <a:xfrm>
              <a:off x="3129" y="1800"/>
              <a:ext cx="573" cy="307"/>
              <a:chOff x="708" y="1870"/>
              <a:chExt cx="573" cy="307"/>
            </a:xfrm>
          </p:grpSpPr>
          <p:sp>
            <p:nvSpPr>
              <p:cNvPr id="16417" name="Rectangle 74"/>
              <p:cNvSpPr>
                <a:spLocks noChangeArrowheads="1"/>
              </p:cNvSpPr>
              <p:nvPr/>
            </p:nvSpPr>
            <p:spPr bwMode="auto">
              <a:xfrm>
                <a:off x="708" y="1885"/>
                <a:ext cx="25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×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6418" name="Rectangle 75"/>
              <p:cNvSpPr>
                <a:spLocks noChangeArrowheads="1"/>
              </p:cNvSpPr>
              <p:nvPr/>
            </p:nvSpPr>
            <p:spPr bwMode="auto">
              <a:xfrm>
                <a:off x="1018" y="1870"/>
                <a:ext cx="263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＝</a:t>
                </a:r>
              </a:p>
            </p:txBody>
          </p:sp>
        </p:grpSp>
      </p:grpSp>
      <p:grpSp>
        <p:nvGrpSpPr>
          <p:cNvPr id="16400" name="Group 83"/>
          <p:cNvGrpSpPr/>
          <p:nvPr/>
        </p:nvGrpSpPr>
        <p:grpSpPr bwMode="auto">
          <a:xfrm>
            <a:off x="6732588" y="2636838"/>
            <a:ext cx="1366837" cy="798512"/>
            <a:chOff x="4105" y="1734"/>
            <a:chExt cx="861" cy="503"/>
          </a:xfrm>
        </p:grpSpPr>
        <p:sp>
          <p:nvSpPr>
            <p:cNvPr id="16402" name="AutoShape 52"/>
            <p:cNvSpPr>
              <a:spLocks noChangeAspect="1" noChangeArrowheads="1" noTextEdit="1"/>
            </p:cNvSpPr>
            <p:nvPr/>
          </p:nvSpPr>
          <p:spPr bwMode="auto">
            <a:xfrm>
              <a:off x="4164" y="1734"/>
              <a:ext cx="80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  <p:sp>
          <p:nvSpPr>
            <p:cNvPr id="16403" name="Rectangle 55"/>
            <p:cNvSpPr>
              <a:spLocks noChangeArrowheads="1"/>
            </p:cNvSpPr>
            <p:nvPr/>
          </p:nvSpPr>
          <p:spPr bwMode="auto">
            <a:xfrm>
              <a:off x="4858" y="185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404" name="Rectangle 56"/>
            <p:cNvSpPr>
              <a:spLocks noChangeArrowheads="1"/>
            </p:cNvSpPr>
            <p:nvPr/>
          </p:nvSpPr>
          <p:spPr bwMode="auto">
            <a:xfrm>
              <a:off x="4510" y="1858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19</a:t>
              </a:r>
            </a:p>
          </p:txBody>
        </p:sp>
        <p:grpSp>
          <p:nvGrpSpPr>
            <p:cNvPr id="16405" name="Group 66"/>
            <p:cNvGrpSpPr/>
            <p:nvPr/>
          </p:nvGrpSpPr>
          <p:grpSpPr bwMode="auto">
            <a:xfrm>
              <a:off x="4105" y="1752"/>
              <a:ext cx="194" cy="485"/>
              <a:chOff x="4186" y="1745"/>
              <a:chExt cx="194" cy="485"/>
            </a:xfrm>
          </p:grpSpPr>
          <p:sp>
            <p:nvSpPr>
              <p:cNvPr id="16409" name="Line 54"/>
              <p:cNvSpPr>
                <a:spLocks noChangeShapeType="1"/>
              </p:cNvSpPr>
              <p:nvPr/>
            </p:nvSpPr>
            <p:spPr bwMode="auto">
              <a:xfrm>
                <a:off x="4194" y="1972"/>
                <a:ext cx="177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6410" name="Rectangle 57"/>
              <p:cNvSpPr>
                <a:spLocks noChangeArrowheads="1"/>
              </p:cNvSpPr>
              <p:nvPr/>
            </p:nvSpPr>
            <p:spPr bwMode="auto">
              <a:xfrm>
                <a:off x="4186" y="1997"/>
                <a:ext cx="19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19</a:t>
                </a:r>
              </a:p>
            </p:txBody>
          </p:sp>
          <p:sp>
            <p:nvSpPr>
              <p:cNvPr id="16411" name="Rectangle 58"/>
              <p:cNvSpPr>
                <a:spLocks noChangeArrowheads="1"/>
              </p:cNvSpPr>
              <p:nvPr/>
            </p:nvSpPr>
            <p:spPr bwMode="auto">
              <a:xfrm>
                <a:off x="4238" y="1745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16406" name="Group 76"/>
            <p:cNvGrpSpPr/>
            <p:nvPr/>
          </p:nvGrpSpPr>
          <p:grpSpPr bwMode="auto">
            <a:xfrm>
              <a:off x="4255" y="1823"/>
              <a:ext cx="627" cy="294"/>
              <a:chOff x="700" y="1865"/>
              <a:chExt cx="627" cy="294"/>
            </a:xfrm>
          </p:grpSpPr>
          <p:sp>
            <p:nvSpPr>
              <p:cNvPr id="16407" name="Rectangle 77"/>
              <p:cNvSpPr>
                <a:spLocks noChangeArrowheads="1"/>
              </p:cNvSpPr>
              <p:nvPr/>
            </p:nvSpPr>
            <p:spPr bwMode="auto">
              <a:xfrm>
                <a:off x="700" y="1867"/>
                <a:ext cx="25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×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6408" name="Rectangle 78"/>
              <p:cNvSpPr>
                <a:spLocks noChangeArrowheads="1"/>
              </p:cNvSpPr>
              <p:nvPr/>
            </p:nvSpPr>
            <p:spPr bwMode="auto">
              <a:xfrm>
                <a:off x="1064" y="1865"/>
                <a:ext cx="263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＝</a:t>
                </a:r>
              </a:p>
            </p:txBody>
          </p:sp>
        </p:grpSp>
      </p:grpSp>
      <p:sp>
        <p:nvSpPr>
          <p:cNvPr id="1108" name="Rectangle 11"/>
          <p:cNvSpPr>
            <a:spLocks noChangeArrowheads="1"/>
          </p:cNvSpPr>
          <p:nvPr/>
        </p:nvSpPr>
        <p:spPr bwMode="auto">
          <a:xfrm>
            <a:off x="971550" y="4221083"/>
            <a:ext cx="575945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先仔细观察，看看你能发现了什么。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1"/>
          <p:cNvSpPr>
            <a:spLocks noChangeArrowheads="1"/>
          </p:cNvSpPr>
          <p:nvPr/>
        </p:nvSpPr>
        <p:spPr bwMode="auto">
          <a:xfrm>
            <a:off x="996158" y="1593693"/>
            <a:ext cx="468074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观察下面的算式，你发现了什么？</a:t>
            </a:r>
          </a:p>
        </p:txBody>
      </p:sp>
      <p:sp>
        <p:nvSpPr>
          <p:cNvPr id="5138" name="Text Box 19"/>
          <p:cNvSpPr txBox="1">
            <a:spLocks noChangeArrowheads="1"/>
          </p:cNvSpPr>
          <p:nvPr/>
        </p:nvSpPr>
        <p:spPr bwMode="auto">
          <a:xfrm>
            <a:off x="2992438" y="3970099"/>
            <a:ext cx="1800225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都是   。</a:t>
            </a:r>
          </a:p>
        </p:txBody>
      </p:sp>
      <p:sp>
        <p:nvSpPr>
          <p:cNvPr id="5139" name="Text Box 20"/>
          <p:cNvSpPr txBox="1">
            <a:spLocks noChangeArrowheads="1"/>
          </p:cNvSpPr>
          <p:nvPr/>
        </p:nvSpPr>
        <p:spPr bwMode="auto">
          <a:xfrm>
            <a:off x="3662001" y="4015115"/>
            <a:ext cx="46990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1</a:t>
            </a:r>
          </a:p>
        </p:txBody>
      </p:sp>
      <p:sp>
        <p:nvSpPr>
          <p:cNvPr id="5140" name="Text Box 21"/>
          <p:cNvSpPr txBox="1">
            <a:spLocks noChangeArrowheads="1"/>
          </p:cNvSpPr>
          <p:nvPr/>
        </p:nvSpPr>
        <p:spPr bwMode="auto">
          <a:xfrm>
            <a:off x="2080731" y="4003530"/>
            <a:ext cx="122396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乘积   </a:t>
            </a:r>
          </a:p>
        </p:txBody>
      </p:sp>
      <p:sp>
        <p:nvSpPr>
          <p:cNvPr id="5141" name="Text Box 22"/>
          <p:cNvSpPr txBox="1">
            <a:spLocks noChangeArrowheads="1"/>
          </p:cNvSpPr>
          <p:nvPr/>
        </p:nvSpPr>
        <p:spPr bwMode="auto">
          <a:xfrm>
            <a:off x="1067257" y="3967308"/>
            <a:ext cx="1584325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它们的</a:t>
            </a:r>
          </a:p>
        </p:txBody>
      </p:sp>
      <p:grpSp>
        <p:nvGrpSpPr>
          <p:cNvPr id="17419" name="Group 23"/>
          <p:cNvGrpSpPr/>
          <p:nvPr/>
        </p:nvGrpSpPr>
        <p:grpSpPr bwMode="auto">
          <a:xfrm>
            <a:off x="1230313" y="2665413"/>
            <a:ext cx="1311275" cy="768350"/>
            <a:chOff x="612" y="1797"/>
            <a:chExt cx="826" cy="484"/>
          </a:xfrm>
        </p:grpSpPr>
        <p:sp>
          <p:nvSpPr>
            <p:cNvPr id="17460" name="AutoShape 24"/>
            <p:cNvSpPr>
              <a:spLocks noChangeAspect="1" noChangeArrowheads="1" noTextEdit="1"/>
            </p:cNvSpPr>
            <p:nvPr/>
          </p:nvSpPr>
          <p:spPr bwMode="auto">
            <a:xfrm>
              <a:off x="658" y="1797"/>
              <a:ext cx="683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  <p:sp>
          <p:nvSpPr>
            <p:cNvPr id="17461" name="Rectangle 25"/>
            <p:cNvSpPr>
              <a:spLocks noChangeArrowheads="1"/>
            </p:cNvSpPr>
            <p:nvPr/>
          </p:nvSpPr>
          <p:spPr bwMode="auto">
            <a:xfrm>
              <a:off x="1341" y="188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</a:p>
          </p:txBody>
        </p:sp>
        <p:grpSp>
          <p:nvGrpSpPr>
            <p:cNvPr id="17462" name="Group 26"/>
            <p:cNvGrpSpPr/>
            <p:nvPr/>
          </p:nvGrpSpPr>
          <p:grpSpPr bwMode="auto">
            <a:xfrm>
              <a:off x="975" y="1797"/>
              <a:ext cx="106" cy="484"/>
              <a:chOff x="954" y="1808"/>
              <a:chExt cx="106" cy="484"/>
            </a:xfrm>
          </p:grpSpPr>
          <p:sp>
            <p:nvSpPr>
              <p:cNvPr id="17470" name="Line 27"/>
              <p:cNvSpPr>
                <a:spLocks noChangeShapeType="1"/>
              </p:cNvSpPr>
              <p:nvPr/>
            </p:nvSpPr>
            <p:spPr bwMode="auto">
              <a:xfrm>
                <a:off x="954" y="2034"/>
                <a:ext cx="105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7471" name="Rectangle 28"/>
              <p:cNvSpPr>
                <a:spLocks noChangeArrowheads="1"/>
              </p:cNvSpPr>
              <p:nvPr/>
            </p:nvSpPr>
            <p:spPr bwMode="auto">
              <a:xfrm>
                <a:off x="963" y="2059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7472" name="Rectangle 29"/>
              <p:cNvSpPr>
                <a:spLocks noChangeArrowheads="1"/>
              </p:cNvSpPr>
              <p:nvPr/>
            </p:nvSpPr>
            <p:spPr bwMode="auto">
              <a:xfrm>
                <a:off x="963" y="1808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6</a:t>
                </a:r>
              </a:p>
            </p:txBody>
          </p:sp>
        </p:grpSp>
        <p:grpSp>
          <p:nvGrpSpPr>
            <p:cNvPr id="17463" name="Group 30"/>
            <p:cNvGrpSpPr/>
            <p:nvPr/>
          </p:nvGrpSpPr>
          <p:grpSpPr bwMode="auto">
            <a:xfrm>
              <a:off x="612" y="1797"/>
              <a:ext cx="106" cy="484"/>
              <a:chOff x="688" y="1808"/>
              <a:chExt cx="106" cy="484"/>
            </a:xfrm>
          </p:grpSpPr>
          <p:sp>
            <p:nvSpPr>
              <p:cNvPr id="17467" name="Line 31"/>
              <p:cNvSpPr>
                <a:spLocks noChangeShapeType="1"/>
              </p:cNvSpPr>
              <p:nvPr/>
            </p:nvSpPr>
            <p:spPr bwMode="auto">
              <a:xfrm>
                <a:off x="688" y="2034"/>
                <a:ext cx="105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7468" name="Rectangle 32"/>
              <p:cNvSpPr>
                <a:spLocks noChangeArrowheads="1"/>
              </p:cNvSpPr>
              <p:nvPr/>
            </p:nvSpPr>
            <p:spPr bwMode="auto">
              <a:xfrm>
                <a:off x="697" y="2059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7469" name="Rectangle 33"/>
              <p:cNvSpPr>
                <a:spLocks noChangeArrowheads="1"/>
              </p:cNvSpPr>
              <p:nvPr/>
            </p:nvSpPr>
            <p:spPr bwMode="auto">
              <a:xfrm>
                <a:off x="697" y="1808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17464" name="Group 34"/>
            <p:cNvGrpSpPr/>
            <p:nvPr/>
          </p:nvGrpSpPr>
          <p:grpSpPr bwMode="auto">
            <a:xfrm>
              <a:off x="708" y="1840"/>
              <a:ext cx="585" cy="325"/>
              <a:chOff x="708" y="1840"/>
              <a:chExt cx="585" cy="325"/>
            </a:xfrm>
          </p:grpSpPr>
          <p:sp>
            <p:nvSpPr>
              <p:cNvPr id="17465" name="Rectangle 35"/>
              <p:cNvSpPr>
                <a:spLocks noChangeArrowheads="1"/>
              </p:cNvSpPr>
              <p:nvPr/>
            </p:nvSpPr>
            <p:spPr bwMode="auto">
              <a:xfrm>
                <a:off x="708" y="1873"/>
                <a:ext cx="25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×</a:t>
                </a:r>
                <a:endParaRPr lang="zh-CN" altLang="en-US" sz="2400" dirty="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7466" name="Rectangle 36"/>
              <p:cNvSpPr>
                <a:spLocks noChangeArrowheads="1"/>
              </p:cNvSpPr>
              <p:nvPr/>
            </p:nvSpPr>
            <p:spPr bwMode="auto">
              <a:xfrm>
                <a:off x="1030" y="1840"/>
                <a:ext cx="263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＝</a:t>
                </a:r>
              </a:p>
            </p:txBody>
          </p:sp>
        </p:grpSp>
      </p:grpSp>
      <p:grpSp>
        <p:nvGrpSpPr>
          <p:cNvPr id="17420" name="Group 37"/>
          <p:cNvGrpSpPr/>
          <p:nvPr/>
        </p:nvGrpSpPr>
        <p:grpSpPr bwMode="auto">
          <a:xfrm>
            <a:off x="3175000" y="2608263"/>
            <a:ext cx="1382713" cy="798512"/>
            <a:chOff x="1882" y="1734"/>
            <a:chExt cx="871" cy="503"/>
          </a:xfrm>
        </p:grpSpPr>
        <p:sp>
          <p:nvSpPr>
            <p:cNvPr id="17447" name="AutoShape 38"/>
            <p:cNvSpPr>
              <a:spLocks noChangeAspect="1" noChangeArrowheads="1" noTextEdit="1"/>
            </p:cNvSpPr>
            <p:nvPr/>
          </p:nvSpPr>
          <p:spPr bwMode="auto">
            <a:xfrm>
              <a:off x="1942" y="1734"/>
              <a:ext cx="80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  <p:sp>
          <p:nvSpPr>
            <p:cNvPr id="17448" name="Rectangle 39"/>
            <p:cNvSpPr>
              <a:spLocks noChangeArrowheads="1"/>
            </p:cNvSpPr>
            <p:nvPr/>
          </p:nvSpPr>
          <p:spPr bwMode="auto">
            <a:xfrm>
              <a:off x="2656" y="185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</a:p>
          </p:txBody>
        </p:sp>
        <p:grpSp>
          <p:nvGrpSpPr>
            <p:cNvPr id="17449" name="Group 40"/>
            <p:cNvGrpSpPr/>
            <p:nvPr/>
          </p:nvGrpSpPr>
          <p:grpSpPr bwMode="auto">
            <a:xfrm>
              <a:off x="2289" y="1745"/>
              <a:ext cx="187" cy="485"/>
              <a:chOff x="2289" y="1745"/>
              <a:chExt cx="187" cy="485"/>
            </a:xfrm>
          </p:grpSpPr>
          <p:sp>
            <p:nvSpPr>
              <p:cNvPr id="17457" name="Line 41"/>
              <p:cNvSpPr>
                <a:spLocks noChangeShapeType="1"/>
              </p:cNvSpPr>
              <p:nvPr/>
            </p:nvSpPr>
            <p:spPr bwMode="auto">
              <a:xfrm>
                <a:off x="2297" y="1972"/>
                <a:ext cx="16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7458" name="Rectangle 42"/>
              <p:cNvSpPr>
                <a:spLocks noChangeArrowheads="1"/>
              </p:cNvSpPr>
              <p:nvPr/>
            </p:nvSpPr>
            <p:spPr bwMode="auto">
              <a:xfrm>
                <a:off x="2334" y="1997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17459" name="Rectangle 43"/>
              <p:cNvSpPr>
                <a:spLocks noChangeArrowheads="1"/>
              </p:cNvSpPr>
              <p:nvPr/>
            </p:nvSpPr>
            <p:spPr bwMode="auto">
              <a:xfrm>
                <a:off x="2289" y="1745"/>
                <a:ext cx="18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11</a:t>
                </a:r>
              </a:p>
            </p:txBody>
          </p:sp>
        </p:grpSp>
        <p:grpSp>
          <p:nvGrpSpPr>
            <p:cNvPr id="17450" name="Group 44"/>
            <p:cNvGrpSpPr/>
            <p:nvPr/>
          </p:nvGrpSpPr>
          <p:grpSpPr bwMode="auto">
            <a:xfrm>
              <a:off x="1882" y="1752"/>
              <a:ext cx="187" cy="485"/>
              <a:chOff x="1964" y="1745"/>
              <a:chExt cx="187" cy="485"/>
            </a:xfrm>
          </p:grpSpPr>
          <p:sp>
            <p:nvSpPr>
              <p:cNvPr id="17454" name="Line 45"/>
              <p:cNvSpPr>
                <a:spLocks noChangeShapeType="1"/>
              </p:cNvSpPr>
              <p:nvPr/>
            </p:nvSpPr>
            <p:spPr bwMode="auto">
              <a:xfrm>
                <a:off x="1972" y="1972"/>
                <a:ext cx="16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7455" name="Rectangle 46"/>
              <p:cNvSpPr>
                <a:spLocks noChangeArrowheads="1"/>
              </p:cNvSpPr>
              <p:nvPr/>
            </p:nvSpPr>
            <p:spPr bwMode="auto">
              <a:xfrm>
                <a:off x="1964" y="1997"/>
                <a:ext cx="18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11</a:t>
                </a:r>
              </a:p>
            </p:txBody>
          </p:sp>
          <p:sp>
            <p:nvSpPr>
              <p:cNvPr id="17456" name="Rectangle 47"/>
              <p:cNvSpPr>
                <a:spLocks noChangeArrowheads="1"/>
              </p:cNvSpPr>
              <p:nvPr/>
            </p:nvSpPr>
            <p:spPr bwMode="auto">
              <a:xfrm>
                <a:off x="2009" y="1745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7</a:t>
                </a:r>
              </a:p>
            </p:txBody>
          </p:sp>
        </p:grpSp>
        <p:grpSp>
          <p:nvGrpSpPr>
            <p:cNvPr id="17451" name="Group 48"/>
            <p:cNvGrpSpPr/>
            <p:nvPr/>
          </p:nvGrpSpPr>
          <p:grpSpPr bwMode="auto">
            <a:xfrm>
              <a:off x="2052" y="1797"/>
              <a:ext cx="583" cy="319"/>
              <a:chOff x="710" y="1840"/>
              <a:chExt cx="583" cy="319"/>
            </a:xfrm>
          </p:grpSpPr>
          <p:sp>
            <p:nvSpPr>
              <p:cNvPr id="17452" name="Rectangle 49"/>
              <p:cNvSpPr>
                <a:spLocks noChangeArrowheads="1"/>
              </p:cNvSpPr>
              <p:nvPr/>
            </p:nvSpPr>
            <p:spPr bwMode="auto">
              <a:xfrm>
                <a:off x="710" y="1867"/>
                <a:ext cx="25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×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7453" name="Rectangle 50"/>
              <p:cNvSpPr>
                <a:spLocks noChangeArrowheads="1"/>
              </p:cNvSpPr>
              <p:nvPr/>
            </p:nvSpPr>
            <p:spPr bwMode="auto">
              <a:xfrm>
                <a:off x="1030" y="1840"/>
                <a:ext cx="263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＝</a:t>
                </a:r>
              </a:p>
            </p:txBody>
          </p:sp>
        </p:grpSp>
      </p:grpSp>
      <p:grpSp>
        <p:nvGrpSpPr>
          <p:cNvPr id="17421" name="Group 51"/>
          <p:cNvGrpSpPr/>
          <p:nvPr/>
        </p:nvGrpSpPr>
        <p:grpSpPr bwMode="auto">
          <a:xfrm>
            <a:off x="5075238" y="2636838"/>
            <a:ext cx="1238250" cy="787400"/>
            <a:chOff x="3061" y="1734"/>
            <a:chExt cx="780" cy="496"/>
          </a:xfrm>
        </p:grpSpPr>
        <p:sp>
          <p:nvSpPr>
            <p:cNvPr id="17437" name="AutoShape 52"/>
            <p:cNvSpPr>
              <a:spLocks noChangeAspect="1" noChangeArrowheads="1" noTextEdit="1"/>
            </p:cNvSpPr>
            <p:nvPr/>
          </p:nvSpPr>
          <p:spPr bwMode="auto">
            <a:xfrm>
              <a:off x="3104" y="1734"/>
              <a:ext cx="63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  <p:sp>
          <p:nvSpPr>
            <p:cNvPr id="17438" name="Rectangle 53"/>
            <p:cNvSpPr>
              <a:spLocks noChangeArrowheads="1"/>
            </p:cNvSpPr>
            <p:nvPr/>
          </p:nvSpPr>
          <p:spPr bwMode="auto">
            <a:xfrm>
              <a:off x="3744" y="1815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439" name="Rectangle 54"/>
            <p:cNvSpPr>
              <a:spLocks noChangeArrowheads="1"/>
            </p:cNvSpPr>
            <p:nvPr/>
          </p:nvSpPr>
          <p:spPr bwMode="auto">
            <a:xfrm>
              <a:off x="3386" y="185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</a:p>
          </p:txBody>
        </p:sp>
        <p:grpSp>
          <p:nvGrpSpPr>
            <p:cNvPr id="17440" name="Group 55"/>
            <p:cNvGrpSpPr/>
            <p:nvPr/>
          </p:nvGrpSpPr>
          <p:grpSpPr bwMode="auto">
            <a:xfrm>
              <a:off x="3061" y="1745"/>
              <a:ext cx="103" cy="485"/>
              <a:chOff x="3134" y="1745"/>
              <a:chExt cx="103" cy="485"/>
            </a:xfrm>
          </p:grpSpPr>
          <p:sp>
            <p:nvSpPr>
              <p:cNvPr id="17444" name="Line 56"/>
              <p:cNvSpPr>
                <a:spLocks noChangeShapeType="1"/>
              </p:cNvSpPr>
              <p:nvPr/>
            </p:nvSpPr>
            <p:spPr bwMode="auto">
              <a:xfrm>
                <a:off x="3134" y="1972"/>
                <a:ext cx="9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7445" name="Rectangle 57"/>
              <p:cNvSpPr>
                <a:spLocks noChangeArrowheads="1"/>
              </p:cNvSpPr>
              <p:nvPr/>
            </p:nvSpPr>
            <p:spPr bwMode="auto">
              <a:xfrm>
                <a:off x="3140" y="1997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7446" name="Rectangle 58"/>
              <p:cNvSpPr>
                <a:spLocks noChangeArrowheads="1"/>
              </p:cNvSpPr>
              <p:nvPr/>
            </p:nvSpPr>
            <p:spPr bwMode="auto">
              <a:xfrm>
                <a:off x="3139" y="1745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17441" name="Group 59"/>
            <p:cNvGrpSpPr/>
            <p:nvPr/>
          </p:nvGrpSpPr>
          <p:grpSpPr bwMode="auto">
            <a:xfrm>
              <a:off x="3130" y="1770"/>
              <a:ext cx="584" cy="338"/>
              <a:chOff x="709" y="1840"/>
              <a:chExt cx="584" cy="338"/>
            </a:xfrm>
          </p:grpSpPr>
          <p:sp>
            <p:nvSpPr>
              <p:cNvPr id="17442" name="Rectangle 60"/>
              <p:cNvSpPr>
                <a:spLocks noChangeArrowheads="1"/>
              </p:cNvSpPr>
              <p:nvPr/>
            </p:nvSpPr>
            <p:spPr bwMode="auto">
              <a:xfrm>
                <a:off x="709" y="1886"/>
                <a:ext cx="25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×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7443" name="Rectangle 61"/>
              <p:cNvSpPr>
                <a:spLocks noChangeArrowheads="1"/>
              </p:cNvSpPr>
              <p:nvPr/>
            </p:nvSpPr>
            <p:spPr bwMode="auto">
              <a:xfrm>
                <a:off x="1030" y="1840"/>
                <a:ext cx="263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＝</a:t>
                </a:r>
              </a:p>
            </p:txBody>
          </p:sp>
        </p:grpSp>
      </p:grpSp>
      <p:grpSp>
        <p:nvGrpSpPr>
          <p:cNvPr id="17422" name="Group 62"/>
          <p:cNvGrpSpPr/>
          <p:nvPr/>
        </p:nvGrpSpPr>
        <p:grpSpPr bwMode="auto">
          <a:xfrm>
            <a:off x="6732588" y="2565400"/>
            <a:ext cx="1366837" cy="798513"/>
            <a:chOff x="4105" y="1734"/>
            <a:chExt cx="861" cy="503"/>
          </a:xfrm>
        </p:grpSpPr>
        <p:sp>
          <p:nvSpPr>
            <p:cNvPr id="17427" name="AutoShape 63"/>
            <p:cNvSpPr>
              <a:spLocks noChangeAspect="1" noChangeArrowheads="1" noTextEdit="1"/>
            </p:cNvSpPr>
            <p:nvPr/>
          </p:nvSpPr>
          <p:spPr bwMode="auto">
            <a:xfrm>
              <a:off x="4164" y="1734"/>
              <a:ext cx="80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  <p:sp>
          <p:nvSpPr>
            <p:cNvPr id="17428" name="Rectangle 64"/>
            <p:cNvSpPr>
              <a:spLocks noChangeArrowheads="1"/>
            </p:cNvSpPr>
            <p:nvPr/>
          </p:nvSpPr>
          <p:spPr bwMode="auto">
            <a:xfrm>
              <a:off x="4858" y="185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429" name="Rectangle 65"/>
            <p:cNvSpPr>
              <a:spLocks noChangeArrowheads="1"/>
            </p:cNvSpPr>
            <p:nvPr/>
          </p:nvSpPr>
          <p:spPr bwMode="auto">
            <a:xfrm>
              <a:off x="4510" y="1858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19</a:t>
              </a:r>
            </a:p>
          </p:txBody>
        </p:sp>
        <p:grpSp>
          <p:nvGrpSpPr>
            <p:cNvPr id="17430" name="Group 66"/>
            <p:cNvGrpSpPr/>
            <p:nvPr/>
          </p:nvGrpSpPr>
          <p:grpSpPr bwMode="auto">
            <a:xfrm>
              <a:off x="4105" y="1752"/>
              <a:ext cx="194" cy="485"/>
              <a:chOff x="4186" y="1745"/>
              <a:chExt cx="194" cy="485"/>
            </a:xfrm>
          </p:grpSpPr>
          <p:sp>
            <p:nvSpPr>
              <p:cNvPr id="17434" name="Line 67"/>
              <p:cNvSpPr>
                <a:spLocks noChangeShapeType="1"/>
              </p:cNvSpPr>
              <p:nvPr/>
            </p:nvSpPr>
            <p:spPr bwMode="auto">
              <a:xfrm>
                <a:off x="4194" y="1972"/>
                <a:ext cx="177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7435" name="Rectangle 68"/>
              <p:cNvSpPr>
                <a:spLocks noChangeArrowheads="1"/>
              </p:cNvSpPr>
              <p:nvPr/>
            </p:nvSpPr>
            <p:spPr bwMode="auto">
              <a:xfrm>
                <a:off x="4186" y="1997"/>
                <a:ext cx="19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19</a:t>
                </a:r>
              </a:p>
            </p:txBody>
          </p:sp>
          <p:sp>
            <p:nvSpPr>
              <p:cNvPr id="17436" name="Rectangle 69"/>
              <p:cNvSpPr>
                <a:spLocks noChangeArrowheads="1"/>
              </p:cNvSpPr>
              <p:nvPr/>
            </p:nvSpPr>
            <p:spPr bwMode="auto">
              <a:xfrm>
                <a:off x="4238" y="1745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17431" name="Group 70"/>
            <p:cNvGrpSpPr/>
            <p:nvPr/>
          </p:nvGrpSpPr>
          <p:grpSpPr bwMode="auto">
            <a:xfrm>
              <a:off x="4271" y="1816"/>
              <a:ext cx="613" cy="315"/>
              <a:chOff x="716" y="1858"/>
              <a:chExt cx="613" cy="315"/>
            </a:xfrm>
          </p:grpSpPr>
          <p:sp>
            <p:nvSpPr>
              <p:cNvPr id="17432" name="Rectangle 71"/>
              <p:cNvSpPr>
                <a:spLocks noChangeArrowheads="1"/>
              </p:cNvSpPr>
              <p:nvPr/>
            </p:nvSpPr>
            <p:spPr bwMode="auto">
              <a:xfrm>
                <a:off x="716" y="1881"/>
                <a:ext cx="25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×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7433" name="Rectangle 72"/>
              <p:cNvSpPr>
                <a:spLocks noChangeArrowheads="1"/>
              </p:cNvSpPr>
              <p:nvPr/>
            </p:nvSpPr>
            <p:spPr bwMode="auto">
              <a:xfrm>
                <a:off x="1066" y="1858"/>
                <a:ext cx="263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＝</a:t>
                </a:r>
              </a:p>
            </p:txBody>
          </p:sp>
        </p:grpSp>
      </p:grpSp>
      <p:sp>
        <p:nvSpPr>
          <p:cNvPr id="2066" name="Text Box 12"/>
          <p:cNvSpPr txBox="1">
            <a:spLocks noChangeArrowheads="1"/>
          </p:cNvSpPr>
          <p:nvPr/>
        </p:nvSpPr>
        <p:spPr bwMode="auto">
          <a:xfrm>
            <a:off x="7834313" y="2719388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</a:p>
        </p:txBody>
      </p:sp>
      <p:sp>
        <p:nvSpPr>
          <p:cNvPr id="2121" name="Text Box 12"/>
          <p:cNvSpPr txBox="1">
            <a:spLocks noChangeArrowheads="1"/>
          </p:cNvSpPr>
          <p:nvPr/>
        </p:nvSpPr>
        <p:spPr bwMode="auto">
          <a:xfrm>
            <a:off x="6069013" y="2722563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</a:p>
        </p:txBody>
      </p:sp>
      <p:sp>
        <p:nvSpPr>
          <p:cNvPr id="2122" name="Text Box 12"/>
          <p:cNvSpPr txBox="1">
            <a:spLocks noChangeArrowheads="1"/>
          </p:cNvSpPr>
          <p:nvPr/>
        </p:nvSpPr>
        <p:spPr bwMode="auto">
          <a:xfrm>
            <a:off x="4313238" y="2757488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</a:p>
        </p:txBody>
      </p:sp>
      <p:sp>
        <p:nvSpPr>
          <p:cNvPr id="2123" name="Text Box 12"/>
          <p:cNvSpPr txBox="1">
            <a:spLocks noChangeArrowheads="1"/>
          </p:cNvSpPr>
          <p:nvPr/>
        </p:nvSpPr>
        <p:spPr bwMode="auto">
          <a:xfrm>
            <a:off x="2293938" y="2767013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ac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ac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5" dur="500" ac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0" bldLvl="0"/>
      <p:bldP spid="5139" grpId="0" build="allAtOnce" bldLvl="0"/>
      <p:bldP spid="5140" grpId="0" build="allAtOnce" bldLvl="0"/>
      <p:bldP spid="5141" grpId="0" bldLvl="0"/>
      <p:bldP spid="2066" grpId="0"/>
      <p:bldP spid="2066" grpId="1"/>
      <p:bldP spid="2121" grpId="0"/>
      <p:bldP spid="2121" grpId="1"/>
      <p:bldP spid="2122" grpId="0"/>
      <p:bldP spid="2122" grpId="1"/>
      <p:bldP spid="2123" grpId="0"/>
      <p:bldP spid="212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11"/>
          <p:cNvSpPr>
            <a:spLocks noChangeArrowheads="1"/>
          </p:cNvSpPr>
          <p:nvPr/>
        </p:nvSpPr>
        <p:spPr bwMode="auto">
          <a:xfrm>
            <a:off x="1133475" y="1618459"/>
            <a:ext cx="434975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观察下面的算式，你发现了什么？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1070114" y="3761098"/>
            <a:ext cx="4698722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两个因数的分子和分母交换了位置。</a:t>
            </a: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1692275" y="2393950"/>
            <a:ext cx="3095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6</a:t>
            </a:r>
            <a:endParaRPr lang="zh-CN" altLang="en-US" sz="1800">
              <a:solidFill>
                <a:srgbClr val="595959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1692275" y="2781300"/>
            <a:ext cx="309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5</a:t>
            </a:r>
            <a:endParaRPr lang="zh-CN" altLang="en-US" sz="1800" dirty="0">
              <a:solidFill>
                <a:srgbClr val="595959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8442" name="Line 12"/>
          <p:cNvSpPr>
            <a:spLocks noChangeShapeType="1"/>
          </p:cNvSpPr>
          <p:nvPr/>
        </p:nvSpPr>
        <p:spPr bwMode="auto">
          <a:xfrm>
            <a:off x="1709738" y="2852738"/>
            <a:ext cx="2873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1116013" y="2393950"/>
            <a:ext cx="3095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5</a:t>
            </a:r>
            <a:endParaRPr lang="zh-CN" altLang="en-US" sz="1800">
              <a:solidFill>
                <a:srgbClr val="595959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1116013" y="2781300"/>
            <a:ext cx="309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6</a:t>
            </a:r>
          </a:p>
        </p:txBody>
      </p:sp>
      <p:sp>
        <p:nvSpPr>
          <p:cNvPr id="18445" name="Line 15"/>
          <p:cNvSpPr>
            <a:spLocks noChangeShapeType="1"/>
          </p:cNvSpPr>
          <p:nvPr/>
        </p:nvSpPr>
        <p:spPr bwMode="auto">
          <a:xfrm>
            <a:off x="1133475" y="2852738"/>
            <a:ext cx="2889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18446" name="Text Box 16"/>
          <p:cNvSpPr txBox="1">
            <a:spLocks noChangeArrowheads="1"/>
          </p:cNvSpPr>
          <p:nvPr/>
        </p:nvSpPr>
        <p:spPr bwMode="auto">
          <a:xfrm>
            <a:off x="1331913" y="2608263"/>
            <a:ext cx="379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595959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×</a:t>
            </a:r>
          </a:p>
        </p:txBody>
      </p:sp>
      <p:sp>
        <p:nvSpPr>
          <p:cNvPr id="18447" name="Text Box 17"/>
          <p:cNvSpPr txBox="1">
            <a:spLocks noChangeArrowheads="1"/>
          </p:cNvSpPr>
          <p:nvPr/>
        </p:nvSpPr>
        <p:spPr bwMode="auto">
          <a:xfrm>
            <a:off x="2052638" y="2608263"/>
            <a:ext cx="620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=1</a:t>
            </a:r>
          </a:p>
        </p:txBody>
      </p:sp>
      <p:sp>
        <p:nvSpPr>
          <p:cNvPr id="6161" name="Text Box 18"/>
          <p:cNvSpPr txBox="1">
            <a:spLocks noChangeArrowheads="1"/>
          </p:cNvSpPr>
          <p:nvPr/>
        </p:nvSpPr>
        <p:spPr bwMode="auto">
          <a:xfrm>
            <a:off x="3419475" y="2408238"/>
            <a:ext cx="7889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11</a:t>
            </a:r>
          </a:p>
        </p:txBody>
      </p:sp>
      <p:sp>
        <p:nvSpPr>
          <p:cNvPr id="6162" name="Text Box 19"/>
          <p:cNvSpPr txBox="1">
            <a:spLocks noChangeArrowheads="1"/>
          </p:cNvSpPr>
          <p:nvPr/>
        </p:nvSpPr>
        <p:spPr bwMode="auto">
          <a:xfrm>
            <a:off x="3495675" y="2797175"/>
            <a:ext cx="3095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7</a:t>
            </a:r>
            <a:endParaRPr lang="zh-CN" altLang="en-US" sz="1800">
              <a:solidFill>
                <a:srgbClr val="595959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8450" name="Line 20"/>
          <p:cNvSpPr>
            <a:spLocks noChangeShapeType="1"/>
          </p:cNvSpPr>
          <p:nvPr/>
        </p:nvSpPr>
        <p:spPr bwMode="auto">
          <a:xfrm>
            <a:off x="3513138" y="286861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6164" name="Text Box 21"/>
          <p:cNvSpPr txBox="1">
            <a:spLocks noChangeArrowheads="1"/>
          </p:cNvSpPr>
          <p:nvPr/>
        </p:nvSpPr>
        <p:spPr bwMode="auto">
          <a:xfrm>
            <a:off x="2870200" y="2393950"/>
            <a:ext cx="3095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7</a:t>
            </a:r>
            <a:endParaRPr lang="zh-CN" altLang="en-US" sz="1800">
              <a:solidFill>
                <a:srgbClr val="595959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6165" name="Text Box 22"/>
          <p:cNvSpPr txBox="1">
            <a:spLocks noChangeArrowheads="1"/>
          </p:cNvSpPr>
          <p:nvPr/>
        </p:nvSpPr>
        <p:spPr bwMode="auto">
          <a:xfrm>
            <a:off x="2771775" y="2825750"/>
            <a:ext cx="6477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11</a:t>
            </a:r>
          </a:p>
        </p:txBody>
      </p:sp>
      <p:sp>
        <p:nvSpPr>
          <p:cNvPr id="18453" name="Line 23"/>
          <p:cNvSpPr>
            <a:spLocks noChangeShapeType="1"/>
          </p:cNvSpPr>
          <p:nvPr/>
        </p:nvSpPr>
        <p:spPr bwMode="auto">
          <a:xfrm>
            <a:off x="2844800" y="2852738"/>
            <a:ext cx="2873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18454" name="Text Box 24"/>
          <p:cNvSpPr txBox="1">
            <a:spLocks noChangeArrowheads="1"/>
          </p:cNvSpPr>
          <p:nvPr/>
        </p:nvSpPr>
        <p:spPr bwMode="auto">
          <a:xfrm>
            <a:off x="3060700" y="2609850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×</a:t>
            </a:r>
          </a:p>
        </p:txBody>
      </p:sp>
      <p:sp>
        <p:nvSpPr>
          <p:cNvPr id="18455" name="Text Box 25"/>
          <p:cNvSpPr txBox="1">
            <a:spLocks noChangeArrowheads="1"/>
          </p:cNvSpPr>
          <p:nvPr/>
        </p:nvSpPr>
        <p:spPr bwMode="auto">
          <a:xfrm>
            <a:off x="3806825" y="2608263"/>
            <a:ext cx="620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=1</a:t>
            </a:r>
          </a:p>
        </p:txBody>
      </p:sp>
      <p:sp>
        <p:nvSpPr>
          <p:cNvPr id="16409" name="Text Box 26"/>
          <p:cNvSpPr txBox="1">
            <a:spLocks noChangeArrowheads="1"/>
          </p:cNvSpPr>
          <p:nvPr/>
        </p:nvSpPr>
        <p:spPr bwMode="auto">
          <a:xfrm>
            <a:off x="4598988" y="2393950"/>
            <a:ext cx="309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  <a:endParaRPr lang="zh-CN" altLang="en-US" sz="1800">
              <a:solidFill>
                <a:srgbClr val="595959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6410" name="Text Box 27"/>
          <p:cNvSpPr txBox="1">
            <a:spLocks noChangeArrowheads="1"/>
          </p:cNvSpPr>
          <p:nvPr/>
        </p:nvSpPr>
        <p:spPr bwMode="auto">
          <a:xfrm>
            <a:off x="4598988" y="2781300"/>
            <a:ext cx="309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5</a:t>
            </a:r>
          </a:p>
        </p:txBody>
      </p:sp>
      <p:sp>
        <p:nvSpPr>
          <p:cNvPr id="18458" name="Line 28"/>
          <p:cNvSpPr>
            <a:spLocks noChangeShapeType="1"/>
          </p:cNvSpPr>
          <p:nvPr/>
        </p:nvSpPr>
        <p:spPr bwMode="auto">
          <a:xfrm>
            <a:off x="4616450" y="28543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18459" name="Text Box 29"/>
          <p:cNvSpPr txBox="1">
            <a:spLocks noChangeArrowheads="1"/>
          </p:cNvSpPr>
          <p:nvPr/>
        </p:nvSpPr>
        <p:spPr bwMode="auto">
          <a:xfrm>
            <a:off x="4814888" y="2608263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×</a:t>
            </a:r>
          </a:p>
        </p:txBody>
      </p:sp>
      <p:sp>
        <p:nvSpPr>
          <p:cNvPr id="18460" name="Text Box 30"/>
          <p:cNvSpPr txBox="1">
            <a:spLocks noChangeArrowheads="1"/>
          </p:cNvSpPr>
          <p:nvPr/>
        </p:nvSpPr>
        <p:spPr bwMode="auto">
          <a:xfrm>
            <a:off x="5364163" y="2608263"/>
            <a:ext cx="620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=1</a:t>
            </a:r>
          </a:p>
        </p:txBody>
      </p:sp>
      <p:sp>
        <p:nvSpPr>
          <p:cNvPr id="6174" name="Text Box 31"/>
          <p:cNvSpPr txBox="1">
            <a:spLocks noChangeArrowheads="1"/>
          </p:cNvSpPr>
          <p:nvPr/>
        </p:nvSpPr>
        <p:spPr bwMode="auto">
          <a:xfrm>
            <a:off x="5178750" y="2315701"/>
            <a:ext cx="33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5</a:t>
            </a:r>
          </a:p>
        </p:txBody>
      </p:sp>
      <p:sp>
        <p:nvSpPr>
          <p:cNvPr id="18462" name="Text Box 32"/>
          <p:cNvSpPr txBox="1">
            <a:spLocks noChangeArrowheads="1"/>
          </p:cNvSpPr>
          <p:nvPr/>
        </p:nvSpPr>
        <p:spPr bwMode="auto">
          <a:xfrm>
            <a:off x="6418263" y="2608263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×</a:t>
            </a:r>
          </a:p>
        </p:txBody>
      </p:sp>
      <p:sp>
        <p:nvSpPr>
          <p:cNvPr id="18463" name="Text Box 33"/>
          <p:cNvSpPr txBox="1">
            <a:spLocks noChangeArrowheads="1"/>
          </p:cNvSpPr>
          <p:nvPr/>
        </p:nvSpPr>
        <p:spPr bwMode="auto">
          <a:xfrm>
            <a:off x="7181850" y="2609850"/>
            <a:ext cx="55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=1</a:t>
            </a:r>
          </a:p>
        </p:txBody>
      </p:sp>
      <p:sp>
        <p:nvSpPr>
          <p:cNvPr id="6177" name="Text Box 34"/>
          <p:cNvSpPr txBox="1">
            <a:spLocks noChangeArrowheads="1"/>
          </p:cNvSpPr>
          <p:nvPr/>
        </p:nvSpPr>
        <p:spPr bwMode="auto">
          <a:xfrm>
            <a:off x="6719888" y="2361803"/>
            <a:ext cx="538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19</a:t>
            </a:r>
          </a:p>
        </p:txBody>
      </p:sp>
      <p:sp>
        <p:nvSpPr>
          <p:cNvPr id="6178" name="Text Box 35"/>
          <p:cNvSpPr txBox="1">
            <a:spLocks noChangeArrowheads="1"/>
          </p:cNvSpPr>
          <p:nvPr/>
        </p:nvSpPr>
        <p:spPr bwMode="auto">
          <a:xfrm>
            <a:off x="6156325" y="2393950"/>
            <a:ext cx="238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  <a:endParaRPr lang="zh-CN" altLang="en-US" sz="1800">
              <a:solidFill>
                <a:srgbClr val="595959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6179" name="Text Box 36"/>
          <p:cNvSpPr txBox="1">
            <a:spLocks noChangeArrowheads="1"/>
          </p:cNvSpPr>
          <p:nvPr/>
        </p:nvSpPr>
        <p:spPr bwMode="auto">
          <a:xfrm>
            <a:off x="6083300" y="2897188"/>
            <a:ext cx="504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19</a:t>
            </a:r>
          </a:p>
        </p:txBody>
      </p:sp>
      <p:sp>
        <p:nvSpPr>
          <p:cNvPr id="18467" name="Line 37"/>
          <p:cNvSpPr>
            <a:spLocks noChangeShapeType="1"/>
          </p:cNvSpPr>
          <p:nvPr/>
        </p:nvSpPr>
        <p:spPr bwMode="auto">
          <a:xfrm>
            <a:off x="6156325" y="2852738"/>
            <a:ext cx="2873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16428" name="Text Box 39"/>
          <p:cNvSpPr txBox="1">
            <a:spLocks noChangeArrowheads="1"/>
          </p:cNvSpPr>
          <p:nvPr/>
        </p:nvSpPr>
        <p:spPr bwMode="auto">
          <a:xfrm>
            <a:off x="5188742" y="2295063"/>
            <a:ext cx="288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5</a:t>
            </a:r>
            <a:endParaRPr lang="zh-CN" altLang="en-US" sz="1800" dirty="0">
              <a:solidFill>
                <a:srgbClr val="595959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6429" name="Text Box 40"/>
          <p:cNvSpPr txBox="1">
            <a:spLocks noChangeArrowheads="1"/>
          </p:cNvSpPr>
          <p:nvPr/>
        </p:nvSpPr>
        <p:spPr bwMode="auto">
          <a:xfrm>
            <a:off x="5183982" y="2915604"/>
            <a:ext cx="3603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  <a:endParaRPr lang="zh-CN" altLang="en-US" sz="1800" dirty="0">
              <a:solidFill>
                <a:srgbClr val="595959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6430" name="Line 41"/>
          <p:cNvSpPr>
            <a:spLocks noChangeShapeType="1"/>
          </p:cNvSpPr>
          <p:nvPr/>
        </p:nvSpPr>
        <p:spPr bwMode="auto">
          <a:xfrm>
            <a:off x="5164138" y="2854325"/>
            <a:ext cx="26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6186" name="Text Box 43"/>
          <p:cNvSpPr txBox="1">
            <a:spLocks noChangeArrowheads="1"/>
          </p:cNvSpPr>
          <p:nvPr/>
        </p:nvSpPr>
        <p:spPr bwMode="auto">
          <a:xfrm>
            <a:off x="6704012" y="2348706"/>
            <a:ext cx="50323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19</a:t>
            </a:r>
            <a:endParaRPr lang="zh-CN" altLang="en-US" sz="1800">
              <a:solidFill>
                <a:srgbClr val="595959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6187" name="Text Box 44"/>
          <p:cNvSpPr txBox="1">
            <a:spLocks noChangeArrowheads="1"/>
          </p:cNvSpPr>
          <p:nvPr/>
        </p:nvSpPr>
        <p:spPr bwMode="auto">
          <a:xfrm>
            <a:off x="6805613" y="2825750"/>
            <a:ext cx="28733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</a:p>
        </p:txBody>
      </p:sp>
      <p:sp>
        <p:nvSpPr>
          <p:cNvPr id="6188" name="Line 45"/>
          <p:cNvSpPr>
            <a:spLocks noChangeShapeType="1"/>
          </p:cNvSpPr>
          <p:nvPr/>
        </p:nvSpPr>
        <p:spPr bwMode="auto">
          <a:xfrm>
            <a:off x="6802438" y="2852738"/>
            <a:ext cx="2889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6190" name="Text Box 47"/>
          <p:cNvSpPr txBox="1">
            <a:spLocks noChangeArrowheads="1"/>
          </p:cNvSpPr>
          <p:nvPr/>
        </p:nvSpPr>
        <p:spPr bwMode="auto">
          <a:xfrm>
            <a:off x="6703217" y="2347119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79580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79580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79580"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79580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79580">
                                      <p:cBhvr>
                                        <p:cTn id="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79580">
                                      <p:cBhvr>
                                        <p:cTn id="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79580">
                                      <p:cBhvr>
                                        <p:cTn id="5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8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9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79580">
                                      <p:cBhvr>
                                        <p:cTn id="1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4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79580">
                                      <p:cBhvr>
                                        <p:cTn id="1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79580">
                                      <p:cBhvr>
                                        <p:cTn id="1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6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79580">
                                      <p:cBhvr>
                                        <p:cTn id="1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3" grpId="0" bldLvl="0"/>
      <p:bldP spid="6154" grpId="0" bldLvl="0"/>
      <p:bldP spid="6156" grpId="0" bldLvl="0"/>
      <p:bldP spid="6157" grpId="0" bldLvl="0"/>
      <p:bldP spid="6161" grpId="0" bldLvl="0"/>
      <p:bldP spid="6162" grpId="0" bldLvl="0"/>
      <p:bldP spid="6164" grpId="0" bldLvl="0"/>
      <p:bldP spid="6165" grpId="0" bldLvl="0"/>
      <p:bldP spid="16409" grpId="0"/>
      <p:bldP spid="16410" grpId="0"/>
      <p:bldP spid="6174" grpId="0" bldLvl="0"/>
      <p:bldP spid="6174" grpId="1"/>
      <p:bldP spid="6177" grpId="0" bldLvl="0"/>
      <p:bldP spid="6178" grpId="0" bldLvl="0"/>
      <p:bldP spid="6178" grpId="1" bldLvl="0"/>
      <p:bldP spid="6179" grpId="0" bldLvl="0"/>
      <p:bldP spid="16428" grpId="0"/>
      <p:bldP spid="16428" grpId="1"/>
      <p:bldP spid="16428" grpId="2"/>
      <p:bldP spid="16429" grpId="0"/>
      <p:bldP spid="16429" grpId="1"/>
      <p:bldP spid="16429" grpId="2"/>
      <p:bldP spid="6186" grpId="0" bldLvl="0"/>
      <p:bldP spid="6186" grpId="1" bldLvl="0"/>
      <p:bldP spid="6186" grpId="2" bldLvl="0"/>
      <p:bldP spid="6187" grpId="0" bldLvl="0"/>
      <p:bldP spid="6187" grpId="1" bldLvl="0"/>
      <p:bldP spid="6187" grpId="2" bldLvl="0"/>
      <p:bldP spid="6187" grpId="3" bldLvl="0"/>
      <p:bldP spid="6190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538538" y="34290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5" r:id="rId4" imgW="2743200" imgH="5181600" progId="">
                  <p:embed/>
                </p:oleObj>
              </mc:Choice>
              <mc:Fallback>
                <p:oleObj r:id="rId4" imgW="2743200" imgH="5181600" progId="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538" y="342900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Rectangle 11"/>
          <p:cNvSpPr>
            <a:spLocks noChangeArrowheads="1"/>
          </p:cNvSpPr>
          <p:nvPr/>
        </p:nvSpPr>
        <p:spPr bwMode="auto">
          <a:xfrm>
            <a:off x="1015207" y="1398510"/>
            <a:ext cx="3623469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能举几个这样的例子吗？</a:t>
            </a:r>
          </a:p>
        </p:txBody>
      </p:sp>
      <p:grpSp>
        <p:nvGrpSpPr>
          <p:cNvPr id="19462" name="Group 13"/>
          <p:cNvGrpSpPr/>
          <p:nvPr/>
        </p:nvGrpSpPr>
        <p:grpSpPr bwMode="auto">
          <a:xfrm>
            <a:off x="1078706" y="2105433"/>
            <a:ext cx="1311275" cy="768350"/>
            <a:chOff x="612" y="1797"/>
            <a:chExt cx="826" cy="484"/>
          </a:xfrm>
        </p:grpSpPr>
        <p:sp>
          <p:nvSpPr>
            <p:cNvPr id="19541" name="AutoShape 14"/>
            <p:cNvSpPr>
              <a:spLocks noChangeAspect="1" noChangeArrowheads="1" noTextEdit="1"/>
            </p:cNvSpPr>
            <p:nvPr/>
          </p:nvSpPr>
          <p:spPr bwMode="auto">
            <a:xfrm>
              <a:off x="658" y="1797"/>
              <a:ext cx="683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  <p:sp>
          <p:nvSpPr>
            <p:cNvPr id="19542" name="Rectangle 15"/>
            <p:cNvSpPr>
              <a:spLocks noChangeArrowheads="1"/>
            </p:cNvSpPr>
            <p:nvPr/>
          </p:nvSpPr>
          <p:spPr bwMode="auto">
            <a:xfrm>
              <a:off x="1341" y="188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</a:p>
          </p:txBody>
        </p:sp>
        <p:grpSp>
          <p:nvGrpSpPr>
            <p:cNvPr id="19543" name="Group 16"/>
            <p:cNvGrpSpPr/>
            <p:nvPr/>
          </p:nvGrpSpPr>
          <p:grpSpPr bwMode="auto">
            <a:xfrm>
              <a:off x="975" y="1797"/>
              <a:ext cx="106" cy="484"/>
              <a:chOff x="954" y="1808"/>
              <a:chExt cx="106" cy="484"/>
            </a:xfrm>
          </p:grpSpPr>
          <p:sp>
            <p:nvSpPr>
              <p:cNvPr id="19551" name="Line 17"/>
              <p:cNvSpPr>
                <a:spLocks noChangeShapeType="1"/>
              </p:cNvSpPr>
              <p:nvPr/>
            </p:nvSpPr>
            <p:spPr bwMode="auto">
              <a:xfrm>
                <a:off x="954" y="2034"/>
                <a:ext cx="105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9552" name="Rectangle 18"/>
              <p:cNvSpPr>
                <a:spLocks noChangeArrowheads="1"/>
              </p:cNvSpPr>
              <p:nvPr/>
            </p:nvSpPr>
            <p:spPr bwMode="auto">
              <a:xfrm>
                <a:off x="963" y="2059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9553" name="Rectangle 19"/>
              <p:cNvSpPr>
                <a:spLocks noChangeArrowheads="1"/>
              </p:cNvSpPr>
              <p:nvPr/>
            </p:nvSpPr>
            <p:spPr bwMode="auto">
              <a:xfrm>
                <a:off x="963" y="1808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6</a:t>
                </a:r>
              </a:p>
            </p:txBody>
          </p:sp>
        </p:grpSp>
        <p:grpSp>
          <p:nvGrpSpPr>
            <p:cNvPr id="19544" name="Group 20"/>
            <p:cNvGrpSpPr/>
            <p:nvPr/>
          </p:nvGrpSpPr>
          <p:grpSpPr bwMode="auto">
            <a:xfrm>
              <a:off x="612" y="1797"/>
              <a:ext cx="106" cy="484"/>
              <a:chOff x="688" y="1808"/>
              <a:chExt cx="106" cy="484"/>
            </a:xfrm>
          </p:grpSpPr>
          <p:sp>
            <p:nvSpPr>
              <p:cNvPr id="19548" name="Line 21"/>
              <p:cNvSpPr>
                <a:spLocks noChangeShapeType="1"/>
              </p:cNvSpPr>
              <p:nvPr/>
            </p:nvSpPr>
            <p:spPr bwMode="auto">
              <a:xfrm>
                <a:off x="688" y="2034"/>
                <a:ext cx="105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9549" name="Rectangle 22"/>
              <p:cNvSpPr>
                <a:spLocks noChangeArrowheads="1"/>
              </p:cNvSpPr>
              <p:nvPr/>
            </p:nvSpPr>
            <p:spPr bwMode="auto">
              <a:xfrm>
                <a:off x="697" y="2059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9550" name="Rectangle 23"/>
              <p:cNvSpPr>
                <a:spLocks noChangeArrowheads="1"/>
              </p:cNvSpPr>
              <p:nvPr/>
            </p:nvSpPr>
            <p:spPr bwMode="auto">
              <a:xfrm>
                <a:off x="697" y="1808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19545" name="Group 24"/>
            <p:cNvGrpSpPr/>
            <p:nvPr/>
          </p:nvGrpSpPr>
          <p:grpSpPr bwMode="auto">
            <a:xfrm>
              <a:off x="684" y="1864"/>
              <a:ext cx="651" cy="316"/>
              <a:chOff x="684" y="1864"/>
              <a:chExt cx="651" cy="316"/>
            </a:xfrm>
          </p:grpSpPr>
          <p:sp>
            <p:nvSpPr>
              <p:cNvPr id="19546" name="Rectangle 25"/>
              <p:cNvSpPr>
                <a:spLocks noChangeArrowheads="1"/>
              </p:cNvSpPr>
              <p:nvPr/>
            </p:nvSpPr>
            <p:spPr bwMode="auto">
              <a:xfrm>
                <a:off x="684" y="1888"/>
                <a:ext cx="25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×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9547" name="Rectangle 26"/>
              <p:cNvSpPr>
                <a:spLocks noChangeArrowheads="1"/>
              </p:cNvSpPr>
              <p:nvPr/>
            </p:nvSpPr>
            <p:spPr bwMode="auto">
              <a:xfrm>
                <a:off x="1072" y="1864"/>
                <a:ext cx="263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＝</a:t>
                </a:r>
              </a:p>
            </p:txBody>
          </p:sp>
        </p:grpSp>
      </p:grpSp>
      <p:grpSp>
        <p:nvGrpSpPr>
          <p:cNvPr id="19463" name="Group 27"/>
          <p:cNvGrpSpPr/>
          <p:nvPr/>
        </p:nvGrpSpPr>
        <p:grpSpPr bwMode="auto">
          <a:xfrm>
            <a:off x="3023393" y="2048283"/>
            <a:ext cx="1382713" cy="798513"/>
            <a:chOff x="1882" y="1734"/>
            <a:chExt cx="871" cy="503"/>
          </a:xfrm>
        </p:grpSpPr>
        <p:sp>
          <p:nvSpPr>
            <p:cNvPr id="19528" name="AutoShape 28"/>
            <p:cNvSpPr>
              <a:spLocks noChangeAspect="1" noChangeArrowheads="1" noTextEdit="1"/>
            </p:cNvSpPr>
            <p:nvPr/>
          </p:nvSpPr>
          <p:spPr bwMode="auto">
            <a:xfrm>
              <a:off x="1942" y="1734"/>
              <a:ext cx="80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  <p:sp>
          <p:nvSpPr>
            <p:cNvPr id="19529" name="Rectangle 29"/>
            <p:cNvSpPr>
              <a:spLocks noChangeArrowheads="1"/>
            </p:cNvSpPr>
            <p:nvPr/>
          </p:nvSpPr>
          <p:spPr bwMode="auto">
            <a:xfrm>
              <a:off x="2656" y="185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</a:p>
          </p:txBody>
        </p:sp>
        <p:grpSp>
          <p:nvGrpSpPr>
            <p:cNvPr id="19530" name="Group 30"/>
            <p:cNvGrpSpPr/>
            <p:nvPr/>
          </p:nvGrpSpPr>
          <p:grpSpPr bwMode="auto">
            <a:xfrm>
              <a:off x="2289" y="1745"/>
              <a:ext cx="187" cy="485"/>
              <a:chOff x="2289" y="1745"/>
              <a:chExt cx="187" cy="485"/>
            </a:xfrm>
          </p:grpSpPr>
          <p:sp>
            <p:nvSpPr>
              <p:cNvPr id="19538" name="Line 31"/>
              <p:cNvSpPr>
                <a:spLocks noChangeShapeType="1"/>
              </p:cNvSpPr>
              <p:nvPr/>
            </p:nvSpPr>
            <p:spPr bwMode="auto">
              <a:xfrm>
                <a:off x="2297" y="1972"/>
                <a:ext cx="16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9539" name="Rectangle 32"/>
              <p:cNvSpPr>
                <a:spLocks noChangeArrowheads="1"/>
              </p:cNvSpPr>
              <p:nvPr/>
            </p:nvSpPr>
            <p:spPr bwMode="auto">
              <a:xfrm>
                <a:off x="2334" y="1997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19540" name="Rectangle 33"/>
              <p:cNvSpPr>
                <a:spLocks noChangeArrowheads="1"/>
              </p:cNvSpPr>
              <p:nvPr/>
            </p:nvSpPr>
            <p:spPr bwMode="auto">
              <a:xfrm>
                <a:off x="2289" y="1745"/>
                <a:ext cx="18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11</a:t>
                </a:r>
              </a:p>
            </p:txBody>
          </p:sp>
        </p:grpSp>
        <p:grpSp>
          <p:nvGrpSpPr>
            <p:cNvPr id="19531" name="Group 34"/>
            <p:cNvGrpSpPr/>
            <p:nvPr/>
          </p:nvGrpSpPr>
          <p:grpSpPr bwMode="auto">
            <a:xfrm>
              <a:off x="1882" y="1752"/>
              <a:ext cx="187" cy="485"/>
              <a:chOff x="1964" y="1745"/>
              <a:chExt cx="187" cy="485"/>
            </a:xfrm>
          </p:grpSpPr>
          <p:sp>
            <p:nvSpPr>
              <p:cNvPr id="19535" name="Line 35"/>
              <p:cNvSpPr>
                <a:spLocks noChangeShapeType="1"/>
              </p:cNvSpPr>
              <p:nvPr/>
            </p:nvSpPr>
            <p:spPr bwMode="auto">
              <a:xfrm>
                <a:off x="1972" y="1972"/>
                <a:ext cx="16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9536" name="Rectangle 36"/>
              <p:cNvSpPr>
                <a:spLocks noChangeArrowheads="1"/>
              </p:cNvSpPr>
              <p:nvPr/>
            </p:nvSpPr>
            <p:spPr bwMode="auto">
              <a:xfrm>
                <a:off x="1964" y="1997"/>
                <a:ext cx="18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11</a:t>
                </a:r>
              </a:p>
            </p:txBody>
          </p:sp>
          <p:sp>
            <p:nvSpPr>
              <p:cNvPr id="19537" name="Rectangle 37"/>
              <p:cNvSpPr>
                <a:spLocks noChangeArrowheads="1"/>
              </p:cNvSpPr>
              <p:nvPr/>
            </p:nvSpPr>
            <p:spPr bwMode="auto">
              <a:xfrm>
                <a:off x="2009" y="1745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7</a:t>
                </a:r>
              </a:p>
            </p:txBody>
          </p:sp>
        </p:grpSp>
        <p:grpSp>
          <p:nvGrpSpPr>
            <p:cNvPr id="19532" name="Group 38"/>
            <p:cNvGrpSpPr/>
            <p:nvPr/>
          </p:nvGrpSpPr>
          <p:grpSpPr bwMode="auto">
            <a:xfrm>
              <a:off x="2015" y="1821"/>
              <a:ext cx="656" cy="297"/>
              <a:chOff x="673" y="1864"/>
              <a:chExt cx="656" cy="297"/>
            </a:xfrm>
          </p:grpSpPr>
          <p:sp>
            <p:nvSpPr>
              <p:cNvPr id="19533" name="Rectangle 39"/>
              <p:cNvSpPr>
                <a:spLocks noChangeArrowheads="1"/>
              </p:cNvSpPr>
              <p:nvPr/>
            </p:nvSpPr>
            <p:spPr bwMode="auto">
              <a:xfrm>
                <a:off x="673" y="1869"/>
                <a:ext cx="25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×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9534" name="Rectangle 40"/>
              <p:cNvSpPr>
                <a:spLocks noChangeArrowheads="1"/>
              </p:cNvSpPr>
              <p:nvPr/>
            </p:nvSpPr>
            <p:spPr bwMode="auto">
              <a:xfrm>
                <a:off x="1066" y="1864"/>
                <a:ext cx="263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＝</a:t>
                </a:r>
              </a:p>
            </p:txBody>
          </p:sp>
        </p:grpSp>
      </p:grpSp>
      <p:grpSp>
        <p:nvGrpSpPr>
          <p:cNvPr id="19464" name="Group 41"/>
          <p:cNvGrpSpPr/>
          <p:nvPr/>
        </p:nvGrpSpPr>
        <p:grpSpPr bwMode="auto">
          <a:xfrm>
            <a:off x="4923631" y="2048283"/>
            <a:ext cx="1238250" cy="787400"/>
            <a:chOff x="3061" y="1734"/>
            <a:chExt cx="780" cy="496"/>
          </a:xfrm>
        </p:grpSpPr>
        <p:sp>
          <p:nvSpPr>
            <p:cNvPr id="19518" name="AutoShape 42"/>
            <p:cNvSpPr>
              <a:spLocks noChangeAspect="1" noChangeArrowheads="1" noTextEdit="1"/>
            </p:cNvSpPr>
            <p:nvPr/>
          </p:nvSpPr>
          <p:spPr bwMode="auto">
            <a:xfrm>
              <a:off x="3104" y="1734"/>
              <a:ext cx="63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  <p:sp>
          <p:nvSpPr>
            <p:cNvPr id="19519" name="Rectangle 43"/>
            <p:cNvSpPr>
              <a:spLocks noChangeArrowheads="1"/>
            </p:cNvSpPr>
            <p:nvPr/>
          </p:nvSpPr>
          <p:spPr bwMode="auto">
            <a:xfrm>
              <a:off x="3744" y="1845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9520" name="Rectangle 44"/>
            <p:cNvSpPr>
              <a:spLocks noChangeArrowheads="1"/>
            </p:cNvSpPr>
            <p:nvPr/>
          </p:nvSpPr>
          <p:spPr bwMode="auto">
            <a:xfrm>
              <a:off x="3386" y="185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</a:p>
          </p:txBody>
        </p:sp>
        <p:grpSp>
          <p:nvGrpSpPr>
            <p:cNvPr id="19521" name="Group 45"/>
            <p:cNvGrpSpPr/>
            <p:nvPr/>
          </p:nvGrpSpPr>
          <p:grpSpPr bwMode="auto">
            <a:xfrm>
              <a:off x="3061" y="1745"/>
              <a:ext cx="103" cy="485"/>
              <a:chOff x="3134" y="1745"/>
              <a:chExt cx="103" cy="485"/>
            </a:xfrm>
          </p:grpSpPr>
          <p:sp>
            <p:nvSpPr>
              <p:cNvPr id="19525" name="Line 46"/>
              <p:cNvSpPr>
                <a:spLocks noChangeShapeType="1"/>
              </p:cNvSpPr>
              <p:nvPr/>
            </p:nvSpPr>
            <p:spPr bwMode="auto">
              <a:xfrm>
                <a:off x="3134" y="1972"/>
                <a:ext cx="9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9526" name="Rectangle 47"/>
              <p:cNvSpPr>
                <a:spLocks noChangeArrowheads="1"/>
              </p:cNvSpPr>
              <p:nvPr/>
            </p:nvSpPr>
            <p:spPr bwMode="auto">
              <a:xfrm>
                <a:off x="3140" y="1997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9527" name="Rectangle 48"/>
              <p:cNvSpPr>
                <a:spLocks noChangeArrowheads="1"/>
              </p:cNvSpPr>
              <p:nvPr/>
            </p:nvSpPr>
            <p:spPr bwMode="auto">
              <a:xfrm>
                <a:off x="3139" y="1745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19522" name="Group 49"/>
            <p:cNvGrpSpPr/>
            <p:nvPr/>
          </p:nvGrpSpPr>
          <p:grpSpPr bwMode="auto">
            <a:xfrm>
              <a:off x="3133" y="1812"/>
              <a:ext cx="581" cy="301"/>
              <a:chOff x="712" y="1882"/>
              <a:chExt cx="581" cy="301"/>
            </a:xfrm>
          </p:grpSpPr>
          <p:sp>
            <p:nvSpPr>
              <p:cNvPr id="19523" name="Rectangle 50"/>
              <p:cNvSpPr>
                <a:spLocks noChangeArrowheads="1"/>
              </p:cNvSpPr>
              <p:nvPr/>
            </p:nvSpPr>
            <p:spPr bwMode="auto">
              <a:xfrm>
                <a:off x="712" y="1891"/>
                <a:ext cx="25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×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9524" name="Rectangle 51"/>
              <p:cNvSpPr>
                <a:spLocks noChangeArrowheads="1"/>
              </p:cNvSpPr>
              <p:nvPr/>
            </p:nvSpPr>
            <p:spPr bwMode="auto">
              <a:xfrm>
                <a:off x="1030" y="1882"/>
                <a:ext cx="263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＝</a:t>
                </a:r>
              </a:p>
            </p:txBody>
          </p:sp>
        </p:grpSp>
      </p:grpSp>
      <p:grpSp>
        <p:nvGrpSpPr>
          <p:cNvPr id="19465" name="Group 52"/>
          <p:cNvGrpSpPr/>
          <p:nvPr/>
        </p:nvGrpSpPr>
        <p:grpSpPr bwMode="auto">
          <a:xfrm>
            <a:off x="6580981" y="2019708"/>
            <a:ext cx="1366837" cy="798513"/>
            <a:chOff x="4105" y="1734"/>
            <a:chExt cx="861" cy="503"/>
          </a:xfrm>
        </p:grpSpPr>
        <p:sp>
          <p:nvSpPr>
            <p:cNvPr id="19508" name="AutoShape 53"/>
            <p:cNvSpPr>
              <a:spLocks noChangeAspect="1" noChangeArrowheads="1" noTextEdit="1"/>
            </p:cNvSpPr>
            <p:nvPr/>
          </p:nvSpPr>
          <p:spPr bwMode="auto">
            <a:xfrm>
              <a:off x="4164" y="1734"/>
              <a:ext cx="80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  <p:sp>
          <p:nvSpPr>
            <p:cNvPr id="19509" name="Rectangle 54"/>
            <p:cNvSpPr>
              <a:spLocks noChangeArrowheads="1"/>
            </p:cNvSpPr>
            <p:nvPr/>
          </p:nvSpPr>
          <p:spPr bwMode="auto">
            <a:xfrm>
              <a:off x="4858" y="1834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9510" name="Rectangle 55"/>
            <p:cNvSpPr>
              <a:spLocks noChangeArrowheads="1"/>
            </p:cNvSpPr>
            <p:nvPr/>
          </p:nvSpPr>
          <p:spPr bwMode="auto">
            <a:xfrm>
              <a:off x="4444" y="1839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19</a:t>
              </a:r>
            </a:p>
          </p:txBody>
        </p:sp>
        <p:grpSp>
          <p:nvGrpSpPr>
            <p:cNvPr id="19511" name="Group 56"/>
            <p:cNvGrpSpPr/>
            <p:nvPr/>
          </p:nvGrpSpPr>
          <p:grpSpPr bwMode="auto">
            <a:xfrm>
              <a:off x="4105" y="1752"/>
              <a:ext cx="194" cy="485"/>
              <a:chOff x="4186" y="1745"/>
              <a:chExt cx="194" cy="485"/>
            </a:xfrm>
          </p:grpSpPr>
          <p:sp>
            <p:nvSpPr>
              <p:cNvPr id="19515" name="Line 57"/>
              <p:cNvSpPr>
                <a:spLocks noChangeShapeType="1"/>
              </p:cNvSpPr>
              <p:nvPr/>
            </p:nvSpPr>
            <p:spPr bwMode="auto">
              <a:xfrm>
                <a:off x="4194" y="1972"/>
                <a:ext cx="177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9516" name="Rectangle 58"/>
              <p:cNvSpPr>
                <a:spLocks noChangeArrowheads="1"/>
              </p:cNvSpPr>
              <p:nvPr/>
            </p:nvSpPr>
            <p:spPr bwMode="auto">
              <a:xfrm>
                <a:off x="4186" y="1997"/>
                <a:ext cx="19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19</a:t>
                </a:r>
              </a:p>
            </p:txBody>
          </p:sp>
          <p:sp>
            <p:nvSpPr>
              <p:cNvPr id="19517" name="Rectangle 59"/>
              <p:cNvSpPr>
                <a:spLocks noChangeArrowheads="1"/>
              </p:cNvSpPr>
              <p:nvPr/>
            </p:nvSpPr>
            <p:spPr bwMode="auto">
              <a:xfrm>
                <a:off x="4238" y="1745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19512" name="Group 60"/>
            <p:cNvGrpSpPr/>
            <p:nvPr/>
          </p:nvGrpSpPr>
          <p:grpSpPr bwMode="auto">
            <a:xfrm>
              <a:off x="4213" y="1798"/>
              <a:ext cx="635" cy="295"/>
              <a:chOff x="658" y="1840"/>
              <a:chExt cx="635" cy="295"/>
            </a:xfrm>
          </p:grpSpPr>
          <p:sp>
            <p:nvSpPr>
              <p:cNvPr id="19513" name="Rectangle 61"/>
              <p:cNvSpPr>
                <a:spLocks noChangeArrowheads="1"/>
              </p:cNvSpPr>
              <p:nvPr/>
            </p:nvSpPr>
            <p:spPr bwMode="auto">
              <a:xfrm>
                <a:off x="658" y="1843"/>
                <a:ext cx="25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×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9514" name="Rectangle 62"/>
              <p:cNvSpPr>
                <a:spLocks noChangeArrowheads="1"/>
              </p:cNvSpPr>
              <p:nvPr/>
            </p:nvSpPr>
            <p:spPr bwMode="auto">
              <a:xfrm>
                <a:off x="1030" y="1840"/>
                <a:ext cx="263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＝</a:t>
                </a:r>
              </a:p>
            </p:txBody>
          </p:sp>
        </p:grpSp>
      </p:grpSp>
      <p:grpSp>
        <p:nvGrpSpPr>
          <p:cNvPr id="18" name="Group 10"/>
          <p:cNvGrpSpPr/>
          <p:nvPr/>
        </p:nvGrpSpPr>
        <p:grpSpPr bwMode="auto">
          <a:xfrm>
            <a:off x="1960562" y="3026079"/>
            <a:ext cx="1557338" cy="852488"/>
            <a:chOff x="0" y="0"/>
            <a:chExt cx="1557249" cy="843018"/>
          </a:xfrm>
        </p:grpSpPr>
        <p:sp>
          <p:nvSpPr>
            <p:cNvPr id="19500" name="Text Box 7"/>
            <p:cNvSpPr txBox="1">
              <a:spLocks noChangeArrowheads="1"/>
            </p:cNvSpPr>
            <p:nvPr/>
          </p:nvSpPr>
          <p:spPr bwMode="auto">
            <a:xfrm>
              <a:off x="576230" y="29827"/>
              <a:ext cx="309545" cy="455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8</a:t>
              </a:r>
              <a:endParaRPr lang="zh-CN" altLang="en-US" sz="24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19501" name="Text Box 8"/>
            <p:cNvSpPr txBox="1">
              <a:spLocks noChangeArrowheads="1"/>
            </p:cNvSpPr>
            <p:nvPr/>
          </p:nvSpPr>
          <p:spPr bwMode="auto">
            <a:xfrm>
              <a:off x="576230" y="387757"/>
              <a:ext cx="309545" cy="455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7</a:t>
              </a:r>
              <a:endParaRPr lang="zh-CN" altLang="en-US" sz="24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19502" name="Line 9"/>
            <p:cNvSpPr>
              <a:spLocks noChangeShapeType="1"/>
            </p:cNvSpPr>
            <p:nvPr/>
          </p:nvSpPr>
          <p:spPr bwMode="auto">
            <a:xfrm>
              <a:off x="593812" y="459108"/>
              <a:ext cx="287062" cy="127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D584A"/>
                </a:solidFill>
              </a:endParaRPr>
            </a:p>
          </p:txBody>
        </p:sp>
        <p:sp>
          <p:nvSpPr>
            <p:cNvPr id="19503" name="Text Box 10"/>
            <p:cNvSpPr txBox="1">
              <a:spLocks noChangeArrowheads="1"/>
            </p:cNvSpPr>
            <p:nvPr/>
          </p:nvSpPr>
          <p:spPr bwMode="auto">
            <a:xfrm>
              <a:off x="0" y="0"/>
              <a:ext cx="309545" cy="81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78</a:t>
              </a:r>
              <a:endParaRPr lang="zh-CN" altLang="en-US" sz="24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19504" name="Text Box 11"/>
            <p:cNvSpPr txBox="1">
              <a:spLocks noChangeArrowheads="1"/>
            </p:cNvSpPr>
            <p:nvPr/>
          </p:nvSpPr>
          <p:spPr bwMode="auto">
            <a:xfrm>
              <a:off x="0" y="387757"/>
              <a:ext cx="309545" cy="455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19505" name="Line 12"/>
            <p:cNvSpPr>
              <a:spLocks noChangeShapeType="1"/>
            </p:cNvSpPr>
            <p:nvPr/>
          </p:nvSpPr>
          <p:spPr bwMode="auto">
            <a:xfrm>
              <a:off x="17148" y="459108"/>
              <a:ext cx="288968" cy="127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D584A"/>
                </a:solidFill>
              </a:endParaRPr>
            </a:p>
          </p:txBody>
        </p:sp>
        <p:sp>
          <p:nvSpPr>
            <p:cNvPr id="19506" name="Text Box 13"/>
            <p:cNvSpPr txBox="1">
              <a:spLocks noChangeArrowheads="1"/>
            </p:cNvSpPr>
            <p:nvPr/>
          </p:nvSpPr>
          <p:spPr bwMode="auto">
            <a:xfrm>
              <a:off x="198426" y="211932"/>
              <a:ext cx="379391" cy="452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FD584A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×</a:t>
              </a:r>
            </a:p>
          </p:txBody>
        </p:sp>
        <p:sp>
          <p:nvSpPr>
            <p:cNvPr id="19507" name="Text Box 14"/>
            <p:cNvSpPr txBox="1">
              <a:spLocks noChangeArrowheads="1"/>
            </p:cNvSpPr>
            <p:nvPr/>
          </p:nvSpPr>
          <p:spPr bwMode="auto">
            <a:xfrm>
              <a:off x="936572" y="215072"/>
              <a:ext cx="620677" cy="452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=1</a:t>
              </a:r>
            </a:p>
          </p:txBody>
        </p:sp>
      </p:grpSp>
      <p:grpSp>
        <p:nvGrpSpPr>
          <p:cNvPr id="19" name="Group 19"/>
          <p:cNvGrpSpPr/>
          <p:nvPr/>
        </p:nvGrpSpPr>
        <p:grpSpPr bwMode="auto">
          <a:xfrm>
            <a:off x="3725068" y="3071645"/>
            <a:ext cx="1439863" cy="790575"/>
            <a:chOff x="0" y="0"/>
            <a:chExt cx="1385774" cy="790312"/>
          </a:xfrm>
        </p:grpSpPr>
        <p:sp>
          <p:nvSpPr>
            <p:cNvPr id="19493" name="Text Box 23"/>
            <p:cNvSpPr txBox="1">
              <a:spLocks noChangeArrowheads="1"/>
            </p:cNvSpPr>
            <p:nvPr/>
          </p:nvSpPr>
          <p:spPr bwMode="auto">
            <a:xfrm>
              <a:off x="0" y="0"/>
              <a:ext cx="309291" cy="464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  <a:endParaRPr lang="zh-CN" altLang="en-US" sz="1800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grpSp>
          <p:nvGrpSpPr>
            <p:cNvPr id="19494" name="Group 21"/>
            <p:cNvGrpSpPr/>
            <p:nvPr/>
          </p:nvGrpSpPr>
          <p:grpSpPr bwMode="auto">
            <a:xfrm>
              <a:off x="0" y="152723"/>
              <a:ext cx="1385774" cy="637589"/>
              <a:chOff x="0" y="0"/>
              <a:chExt cx="1385774" cy="637589"/>
            </a:xfrm>
          </p:grpSpPr>
          <p:sp>
            <p:nvSpPr>
              <p:cNvPr id="19495" name="Text Box 24"/>
              <p:cNvSpPr txBox="1">
                <a:spLocks noChangeArrowheads="1"/>
              </p:cNvSpPr>
              <p:nvPr/>
            </p:nvSpPr>
            <p:spPr bwMode="auto">
              <a:xfrm>
                <a:off x="0" y="173355"/>
                <a:ext cx="309291" cy="464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170" tIns="46990" rIns="90170" bIns="4699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2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9496" name="Line 25"/>
              <p:cNvSpPr>
                <a:spLocks noChangeShapeType="1"/>
              </p:cNvSpPr>
              <p:nvPr/>
            </p:nvSpPr>
            <p:spPr bwMode="auto">
              <a:xfrm>
                <a:off x="17148" y="245110"/>
                <a:ext cx="287697" cy="63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FD584A"/>
                  </a:solidFill>
                </a:endParaRPr>
              </a:p>
            </p:txBody>
          </p:sp>
          <p:sp>
            <p:nvSpPr>
              <p:cNvPr id="19497" name="Text Box 26"/>
              <p:cNvSpPr txBox="1">
                <a:spLocks noChangeArrowheads="1"/>
              </p:cNvSpPr>
              <p:nvPr/>
            </p:nvSpPr>
            <p:spPr bwMode="auto">
              <a:xfrm>
                <a:off x="215932" y="0"/>
                <a:ext cx="377881" cy="4616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FD584A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×</a:t>
                </a:r>
              </a:p>
            </p:txBody>
          </p:sp>
          <p:sp>
            <p:nvSpPr>
              <p:cNvPr id="19498" name="Text Box 27"/>
              <p:cNvSpPr txBox="1">
                <a:spLocks noChangeArrowheads="1"/>
              </p:cNvSpPr>
              <p:nvPr/>
            </p:nvSpPr>
            <p:spPr bwMode="auto">
              <a:xfrm>
                <a:off x="765288" y="0"/>
                <a:ext cx="620486" cy="4616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=1</a:t>
                </a:r>
              </a:p>
            </p:txBody>
          </p:sp>
          <p:sp>
            <p:nvSpPr>
              <p:cNvPr id="19499" name="Text Box 28"/>
              <p:cNvSpPr txBox="1">
                <a:spLocks noChangeArrowheads="1"/>
              </p:cNvSpPr>
              <p:nvPr/>
            </p:nvSpPr>
            <p:spPr bwMode="auto">
              <a:xfrm>
                <a:off x="549356" y="1270"/>
                <a:ext cx="334694" cy="4616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2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</p:grpSp>
      </p:grpSp>
      <p:sp>
        <p:nvSpPr>
          <p:cNvPr id="19468" name="Text Box 29"/>
          <p:cNvSpPr txBox="1">
            <a:spLocks noChangeArrowheads="1"/>
          </p:cNvSpPr>
          <p:nvPr/>
        </p:nvSpPr>
        <p:spPr bwMode="auto">
          <a:xfrm>
            <a:off x="6651625" y="3140075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9469" name="Text Box 30"/>
          <p:cNvSpPr txBox="1">
            <a:spLocks noChangeArrowheads="1"/>
          </p:cNvSpPr>
          <p:nvPr/>
        </p:nvSpPr>
        <p:spPr bwMode="auto">
          <a:xfrm>
            <a:off x="7264400" y="3140075"/>
            <a:ext cx="619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solidFill>
                <a:schemeClr val="hlink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9470" name="Text Box 31"/>
          <p:cNvSpPr txBox="1">
            <a:spLocks noChangeArrowheads="1"/>
          </p:cNvSpPr>
          <p:nvPr/>
        </p:nvSpPr>
        <p:spPr bwMode="auto">
          <a:xfrm>
            <a:off x="6180138" y="3429000"/>
            <a:ext cx="238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9471" name="Text Box 34"/>
          <p:cNvSpPr txBox="1">
            <a:spLocks noChangeArrowheads="1"/>
          </p:cNvSpPr>
          <p:nvPr/>
        </p:nvSpPr>
        <p:spPr bwMode="auto">
          <a:xfrm>
            <a:off x="6892925" y="31702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7204" name="矩形 105"/>
          <p:cNvSpPr>
            <a:spLocks noChangeArrowheads="1"/>
          </p:cNvSpPr>
          <p:nvPr/>
        </p:nvSpPr>
        <p:spPr bwMode="auto">
          <a:xfrm>
            <a:off x="4930775" y="3068638"/>
            <a:ext cx="996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latin typeface="Times New Roman" panose="02020603050405020304" pitchFamily="18" charset="0"/>
                <a:sym typeface="Times New Roman" panose="02020603050405020304" pitchFamily="18" charset="0"/>
              </a:rPr>
              <a:t>……</a:t>
            </a:r>
            <a:endParaRPr lang="zh-CN" altLang="en-US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" name="Text Box 35"/>
          <p:cNvSpPr txBox="1">
            <a:spLocks noChangeArrowheads="1"/>
          </p:cNvSpPr>
          <p:nvPr/>
        </p:nvSpPr>
        <p:spPr bwMode="auto">
          <a:xfrm>
            <a:off x="900233" y="3230484"/>
            <a:ext cx="122396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例子： </a:t>
            </a:r>
          </a:p>
        </p:txBody>
      </p:sp>
      <p:sp>
        <p:nvSpPr>
          <p:cNvPr id="9254" name="Text Box 39"/>
          <p:cNvSpPr txBox="1">
            <a:spLocks noChangeArrowheads="1"/>
          </p:cNvSpPr>
          <p:nvPr/>
        </p:nvSpPr>
        <p:spPr bwMode="auto">
          <a:xfrm>
            <a:off x="1403350" y="4121150"/>
            <a:ext cx="3683001" cy="399597"/>
          </a:xfrm>
          <a:prstGeom prst="rect">
            <a:avLst/>
          </a:prstGeom>
          <a:noFill/>
          <a:ln>
            <a:noFill/>
          </a:ln>
        </p:spPr>
        <p:txBody>
          <a:bodyPr wrap="square"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乘积是1的两个数互为倒数。</a:t>
            </a:r>
          </a:p>
        </p:txBody>
      </p:sp>
      <p:grpSp>
        <p:nvGrpSpPr>
          <p:cNvPr id="21" name="Group 39"/>
          <p:cNvGrpSpPr/>
          <p:nvPr/>
        </p:nvGrpSpPr>
        <p:grpSpPr bwMode="auto">
          <a:xfrm>
            <a:off x="1333500" y="4578350"/>
            <a:ext cx="3243581" cy="719138"/>
            <a:chOff x="0" y="0"/>
            <a:chExt cx="5106" cy="1135"/>
          </a:xfrm>
        </p:grpSpPr>
        <p:sp>
          <p:nvSpPr>
            <p:cNvPr id="19488" name="Rectangle 41"/>
            <p:cNvSpPr>
              <a:spLocks noChangeArrowheads="1"/>
            </p:cNvSpPr>
            <p:nvPr/>
          </p:nvSpPr>
          <p:spPr bwMode="auto">
            <a:xfrm>
              <a:off x="0" y="0"/>
              <a:ext cx="3741" cy="1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595959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grpSp>
          <p:nvGrpSpPr>
            <p:cNvPr id="19489" name="Group 41"/>
            <p:cNvGrpSpPr/>
            <p:nvPr/>
          </p:nvGrpSpPr>
          <p:grpSpPr bwMode="auto">
            <a:xfrm>
              <a:off x="111" y="118"/>
              <a:ext cx="4995" cy="1002"/>
              <a:chOff x="-2" y="5"/>
              <a:chExt cx="4995" cy="1002"/>
            </a:xfrm>
          </p:grpSpPr>
          <p:graphicFrame>
            <p:nvGraphicFramePr>
              <p:cNvPr id="19490" name="Object 42"/>
              <p:cNvGraphicFramePr>
                <a:graphicFrameLocks noChangeAspect="1"/>
              </p:cNvGraphicFramePr>
              <p:nvPr/>
            </p:nvGraphicFramePr>
            <p:xfrm>
              <a:off x="-2" y="5"/>
              <a:ext cx="462" cy="9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606" name="Equation" r:id="rId6" imgW="139700" imgH="406400" progId="">
                      <p:embed/>
                    </p:oleObj>
                  </mc:Choice>
                  <mc:Fallback>
                    <p:oleObj name="Equation" r:id="rId6" imgW="139700" imgH="406400" progId="">
                      <p:embed/>
                      <p:pic>
                        <p:nvPicPr>
                          <p:cNvPr id="0" name="Picture 1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2" y="5"/>
                            <a:ext cx="462" cy="9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91" name="Object 43"/>
              <p:cNvGraphicFramePr>
                <a:graphicFrameLocks noChangeAspect="1"/>
              </p:cNvGraphicFramePr>
              <p:nvPr/>
            </p:nvGraphicFramePr>
            <p:xfrm>
              <a:off x="1019" y="5"/>
              <a:ext cx="400" cy="10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607" name="Equation" r:id="rId8" imgW="139700" imgH="406400" progId="">
                      <p:embed/>
                    </p:oleObj>
                  </mc:Choice>
                  <mc:Fallback>
                    <p:oleObj name="Equation" r:id="rId8" imgW="139700" imgH="406400" progId="">
                      <p:embed/>
                      <p:pic>
                        <p:nvPicPr>
                          <p:cNvPr id="0" name="Picture 1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19" y="5"/>
                            <a:ext cx="400" cy="100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9492" name="Text Box 45"/>
              <p:cNvSpPr txBox="1">
                <a:spLocks noChangeArrowheads="1"/>
              </p:cNvSpPr>
              <p:nvPr/>
            </p:nvSpPr>
            <p:spPr bwMode="auto">
              <a:xfrm>
                <a:off x="416" y="187"/>
                <a:ext cx="4577" cy="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/>
                </a:pP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和    互为倒数。</a:t>
                </a:r>
              </a:p>
            </p:txBody>
          </p:sp>
        </p:grpSp>
      </p:grpSp>
      <p:grpSp>
        <p:nvGrpSpPr>
          <p:cNvPr id="23" name="Group 56"/>
          <p:cNvGrpSpPr/>
          <p:nvPr/>
        </p:nvGrpSpPr>
        <p:grpSpPr bwMode="auto">
          <a:xfrm>
            <a:off x="4318000" y="4695825"/>
            <a:ext cx="4675188" cy="720725"/>
            <a:chOff x="0" y="2"/>
            <a:chExt cx="7362" cy="1137"/>
          </a:xfrm>
        </p:grpSpPr>
        <p:sp>
          <p:nvSpPr>
            <p:cNvPr id="19480" name="Rectangle 58"/>
            <p:cNvSpPr>
              <a:spLocks noChangeArrowheads="1"/>
            </p:cNvSpPr>
            <p:nvPr/>
          </p:nvSpPr>
          <p:spPr bwMode="auto">
            <a:xfrm>
              <a:off x="0" y="2"/>
              <a:ext cx="3432" cy="1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595959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19481" name="Text Box 59"/>
            <p:cNvSpPr txBox="1">
              <a:spLocks noChangeArrowheads="1"/>
            </p:cNvSpPr>
            <p:nvPr/>
          </p:nvSpPr>
          <p:spPr bwMode="auto">
            <a:xfrm>
              <a:off x="179" y="230"/>
              <a:ext cx="3849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 的倒数是   ，</a:t>
              </a:r>
            </a:p>
          </p:txBody>
        </p:sp>
        <p:sp>
          <p:nvSpPr>
            <p:cNvPr id="19482" name="Rectangle 60"/>
            <p:cNvSpPr>
              <a:spLocks noChangeArrowheads="1"/>
            </p:cNvSpPr>
            <p:nvPr/>
          </p:nvSpPr>
          <p:spPr bwMode="auto">
            <a:xfrm>
              <a:off x="3401" y="4"/>
              <a:ext cx="3300" cy="1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595959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graphicFrame>
          <p:nvGraphicFramePr>
            <p:cNvPr id="19483" name="Object 60"/>
            <p:cNvGraphicFramePr>
              <a:graphicFrameLocks noChangeAspect="1"/>
            </p:cNvGraphicFramePr>
            <p:nvPr/>
          </p:nvGraphicFramePr>
          <p:xfrm>
            <a:off x="5409" y="128"/>
            <a:ext cx="433" cy="8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08" name="Equation" r:id="rId10" imgW="139700" imgH="406400" progId="">
                    <p:embed/>
                  </p:oleObj>
                </mc:Choice>
                <mc:Fallback>
                  <p:oleObj name="Equation" r:id="rId10" imgW="139700" imgH="406400" progId="">
                    <p:embed/>
                    <p:pic>
                      <p:nvPicPr>
                        <p:cNvPr id="0" name="Picture 1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9" y="128"/>
                          <a:ext cx="433" cy="8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84" name="Object 61"/>
            <p:cNvGraphicFramePr>
              <a:graphicFrameLocks noChangeAspect="1"/>
            </p:cNvGraphicFramePr>
            <p:nvPr/>
          </p:nvGraphicFramePr>
          <p:xfrm>
            <a:off x="0" y="118"/>
            <a:ext cx="412" cy="8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09" name="Equation" r:id="rId12" imgW="139700" imgH="406400" progId="">
                    <p:embed/>
                  </p:oleObj>
                </mc:Choice>
                <mc:Fallback>
                  <p:oleObj name="Equation" r:id="rId12" imgW="139700" imgH="406400" progId="">
                    <p:embed/>
                    <p:pic>
                      <p:nvPicPr>
                        <p:cNvPr id="0" name="Picture 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18"/>
                          <a:ext cx="412" cy="8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85" name="Object 62"/>
            <p:cNvGraphicFramePr>
              <a:graphicFrameLocks noChangeAspect="1"/>
            </p:cNvGraphicFramePr>
            <p:nvPr/>
          </p:nvGraphicFramePr>
          <p:xfrm>
            <a:off x="2347" y="95"/>
            <a:ext cx="365" cy="8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0" name="Equation" r:id="rId14" imgW="139700" imgH="406400" progId="">
                    <p:embed/>
                  </p:oleObj>
                </mc:Choice>
                <mc:Fallback>
                  <p:oleObj name="Equation" r:id="rId14" imgW="139700" imgH="406400" progId="">
                    <p:embed/>
                    <p:pic>
                      <p:nvPicPr>
                        <p:cNvPr id="0" name="Picture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7" y="95"/>
                          <a:ext cx="365" cy="8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86" name="Object 63"/>
            <p:cNvGraphicFramePr>
              <a:graphicFrameLocks noChangeAspect="1"/>
            </p:cNvGraphicFramePr>
            <p:nvPr/>
          </p:nvGraphicFramePr>
          <p:xfrm>
            <a:off x="3007" y="137"/>
            <a:ext cx="373" cy="8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1" name="Equation" r:id="rId16" imgW="139700" imgH="406400" progId="">
                    <p:embed/>
                  </p:oleObj>
                </mc:Choice>
                <mc:Fallback>
                  <p:oleObj name="Equation" r:id="rId16" imgW="139700" imgH="406400" progId="">
                    <p:embed/>
                    <p:pic>
                      <p:nvPicPr>
                        <p:cNvPr id="0" name="Picture 1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7" y="137"/>
                          <a:ext cx="373" cy="8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87" name="Text Box 65"/>
            <p:cNvSpPr txBox="1">
              <a:spLocks noChangeArrowheads="1"/>
            </p:cNvSpPr>
            <p:nvPr/>
          </p:nvSpPr>
          <p:spPr bwMode="auto">
            <a:xfrm>
              <a:off x="3306" y="165"/>
              <a:ext cx="4056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的倒数是    。</a:t>
              </a:r>
            </a:p>
          </p:txBody>
        </p:sp>
      </p:grpSp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900550" y="4760816"/>
            <a:ext cx="54338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如： </a:t>
            </a: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3796513" y="4817767"/>
            <a:ext cx="1223962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即：    </a:t>
            </a:r>
          </a:p>
        </p:txBody>
      </p:sp>
      <p:sp>
        <p:nvSpPr>
          <p:cNvPr id="30838" name="Rectangle 11"/>
          <p:cNvSpPr>
            <a:spLocks noChangeArrowheads="1"/>
          </p:cNvSpPr>
          <p:nvPr/>
        </p:nvSpPr>
        <p:spPr bwMode="auto">
          <a:xfrm>
            <a:off x="1015207" y="5824901"/>
            <a:ext cx="4432299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想一想，怎样求一个数的倒数？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4" grpId="0"/>
      <p:bldP spid="2" grpId="0" bldLvl="0"/>
      <p:bldP spid="9254" grpId="0" bldLvl="0"/>
      <p:bldP spid="5" grpId="0" bldLvl="0"/>
      <p:bldP spid="6" grpId="0" bldLvl="0"/>
      <p:bldP spid="308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矩形 18"/>
          <p:cNvSpPr>
            <a:spLocks noChangeArrowheads="1"/>
          </p:cNvSpPr>
          <p:nvPr/>
        </p:nvSpPr>
        <p:spPr bwMode="auto">
          <a:xfrm>
            <a:off x="1000821" y="1773023"/>
            <a:ext cx="7177088" cy="11764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1.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倒数的意义：乘积是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1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的两个数互为倒数。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2.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求一个数倒数的方法：把这个数的分子和分母调换位置。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1"/>
          <p:cNvSpPr>
            <a:spLocks noChangeArrowheads="1"/>
          </p:cNvSpPr>
          <p:nvPr/>
        </p:nvSpPr>
        <p:spPr bwMode="auto">
          <a:xfrm>
            <a:off x="971550" y="1412875"/>
            <a:ext cx="831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755650" y="2500313"/>
            <a:ext cx="3240088" cy="720725"/>
            <a:chOff x="755650" y="2500313"/>
            <a:chExt cx="3239770" cy="721361"/>
          </a:xfrm>
        </p:grpSpPr>
        <p:grpSp>
          <p:nvGrpSpPr>
            <p:cNvPr id="21538" name="Group 5"/>
            <p:cNvGrpSpPr/>
            <p:nvPr/>
          </p:nvGrpSpPr>
          <p:grpSpPr bwMode="auto">
            <a:xfrm>
              <a:off x="755650" y="2500313"/>
              <a:ext cx="3239770" cy="721361"/>
              <a:chOff x="0" y="0"/>
              <a:chExt cx="5103" cy="1135"/>
            </a:xfrm>
          </p:grpSpPr>
          <p:sp>
            <p:nvSpPr>
              <p:cNvPr id="21541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741" cy="1135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800">
                  <a:latin typeface="Times New Roman" panose="02020603050405020304" pitchFamily="18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1542" name="Text Box 11"/>
              <p:cNvSpPr txBox="1">
                <a:spLocks noChangeArrowheads="1"/>
              </p:cNvSpPr>
              <p:nvPr/>
            </p:nvSpPr>
            <p:spPr bwMode="auto">
              <a:xfrm>
                <a:off x="526" y="278"/>
                <a:ext cx="4577" cy="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/>
                </a:pP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和      互为倒数。</a:t>
                </a:r>
              </a:p>
            </p:txBody>
          </p:sp>
        </p:grpSp>
        <p:graphicFrame>
          <p:nvGraphicFramePr>
            <p:cNvPr id="21539" name="Object 36"/>
            <p:cNvGraphicFramePr>
              <a:graphicFrameLocks noChangeAspect="1"/>
            </p:cNvGraphicFramePr>
            <p:nvPr/>
          </p:nvGraphicFramePr>
          <p:xfrm>
            <a:off x="1557923" y="2584062"/>
            <a:ext cx="278115" cy="5841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43" name="Equation" r:id="rId3" imgW="203200" imgH="405765" progId="">
                    <p:embed/>
                  </p:oleObj>
                </mc:Choice>
                <mc:Fallback>
                  <p:oleObj name="Equation" r:id="rId3" imgW="203200" imgH="405765" progId="">
                    <p:embed/>
                    <p:pic>
                      <p:nvPicPr>
                        <p:cNvPr id="0" name="Picture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7923" y="2584062"/>
                          <a:ext cx="278115" cy="5841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40" name="对象 8"/>
            <p:cNvGraphicFramePr>
              <a:graphicFrameLocks noChangeAspect="1"/>
            </p:cNvGraphicFramePr>
            <p:nvPr/>
          </p:nvGraphicFramePr>
          <p:xfrm>
            <a:off x="898525" y="2550402"/>
            <a:ext cx="277812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44" name="Equation" r:id="rId5" imgW="203200" imgH="405765" progId="">
                    <p:embed/>
                  </p:oleObj>
                </mc:Choice>
                <mc:Fallback>
                  <p:oleObj name="Equation" r:id="rId5" imgW="203200" imgH="405765" progId="">
                    <p:embed/>
                    <p:pic>
                      <p:nvPicPr>
                        <p:cNvPr id="0" name="Picture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8525" y="2550402"/>
                          <a:ext cx="277812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组合 13"/>
          <p:cNvGrpSpPr/>
          <p:nvPr/>
        </p:nvGrpSpPr>
        <p:grpSpPr bwMode="auto">
          <a:xfrm>
            <a:off x="1073992" y="3597217"/>
            <a:ext cx="4735512" cy="723900"/>
            <a:chOff x="684054" y="3633308"/>
            <a:chExt cx="4735671" cy="724380"/>
          </a:xfrm>
        </p:grpSpPr>
        <p:grpSp>
          <p:nvGrpSpPr>
            <p:cNvPr id="21527" name="Group 11"/>
            <p:cNvGrpSpPr/>
            <p:nvPr/>
          </p:nvGrpSpPr>
          <p:grpSpPr bwMode="auto">
            <a:xfrm>
              <a:off x="755650" y="3636643"/>
              <a:ext cx="4664075" cy="721045"/>
              <a:chOff x="0" y="2"/>
              <a:chExt cx="7345" cy="1137"/>
            </a:xfrm>
          </p:grpSpPr>
          <p:grpSp>
            <p:nvGrpSpPr>
              <p:cNvPr id="21532" name="Group 12"/>
              <p:cNvGrpSpPr/>
              <p:nvPr/>
            </p:nvGrpSpPr>
            <p:grpSpPr bwMode="auto">
              <a:xfrm>
                <a:off x="0" y="2"/>
                <a:ext cx="4075" cy="1137"/>
                <a:chOff x="0" y="2"/>
                <a:chExt cx="4075" cy="1137"/>
              </a:xfrm>
            </p:grpSpPr>
            <p:sp>
              <p:nvSpPr>
                <p:cNvPr id="21536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2"/>
                  <a:ext cx="3432" cy="1137"/>
                </a:xfrm>
                <a:prstGeom prst="rect">
                  <a:avLst/>
                </a:prstGeom>
                <a:solidFill>
                  <a:schemeClr val="bg2">
                    <a:alpha val="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zh-CN" altLang="en-US" sz="1800">
                    <a:latin typeface="Times New Roman" panose="02020603050405020304" pitchFamily="18" charset="0"/>
                    <a:sym typeface="Times New Roman" panose="02020603050405020304" pitchFamily="18" charset="0"/>
                  </a:endParaRPr>
                </a:p>
              </p:txBody>
            </p:sp>
            <p:sp>
              <p:nvSpPr>
                <p:cNvPr id="2153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25" y="165"/>
                  <a:ext cx="3850" cy="6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None/>
                    <a:defRPr/>
                  </a:pPr>
                  <a:r>
                    <a:rPr lang="zh-CN" altLang="en-US" sz="2200" dirty="0">
                      <a:solidFill>
                        <a:srgbClr val="595959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Times New Roman" panose="02020603050405020304" pitchFamily="18" charset="0"/>
                    </a:rPr>
                    <a:t>是     的倒数，</a:t>
                  </a:r>
                </a:p>
              </p:txBody>
            </p:sp>
          </p:grpSp>
          <p:grpSp>
            <p:nvGrpSpPr>
              <p:cNvPr id="21533" name="Group 17"/>
              <p:cNvGrpSpPr/>
              <p:nvPr/>
            </p:nvGrpSpPr>
            <p:grpSpPr bwMode="auto">
              <a:xfrm>
                <a:off x="3289" y="2"/>
                <a:ext cx="4056" cy="1135"/>
                <a:chOff x="228" y="2"/>
                <a:chExt cx="4056" cy="1135"/>
              </a:xfrm>
            </p:grpSpPr>
            <p:sp>
              <p:nvSpPr>
                <p:cNvPr id="21534" name="Rectangle 19"/>
                <p:cNvSpPr>
                  <a:spLocks noChangeArrowheads="1"/>
                </p:cNvSpPr>
                <p:nvPr/>
              </p:nvSpPr>
              <p:spPr bwMode="auto">
                <a:xfrm>
                  <a:off x="329" y="2"/>
                  <a:ext cx="3300" cy="1135"/>
                </a:xfrm>
                <a:prstGeom prst="rect">
                  <a:avLst/>
                </a:prstGeom>
                <a:solidFill>
                  <a:schemeClr val="bg2">
                    <a:alpha val="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zh-CN" altLang="en-US" sz="1800">
                    <a:latin typeface="Times New Roman" panose="02020603050405020304" pitchFamily="18" charset="0"/>
                    <a:sym typeface="Times New Roman" panose="02020603050405020304" pitchFamily="18" charset="0"/>
                  </a:endParaRPr>
                </a:p>
              </p:txBody>
            </p:sp>
            <p:sp>
              <p:nvSpPr>
                <p:cNvPr id="2153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28" y="165"/>
                  <a:ext cx="4056" cy="6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None/>
                    <a:defRPr/>
                  </a:pPr>
                  <a:r>
                    <a:rPr lang="zh-CN" altLang="en-US" sz="2200" dirty="0">
                      <a:solidFill>
                        <a:srgbClr val="595959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Times New Roman" panose="02020603050405020304" pitchFamily="18" charset="0"/>
                    </a:rPr>
                    <a:t>   是     的倒数。</a:t>
                  </a:r>
                </a:p>
              </p:txBody>
            </p:sp>
          </p:grpSp>
        </p:grpSp>
        <p:graphicFrame>
          <p:nvGraphicFramePr>
            <p:cNvPr id="21528" name="对象 9"/>
            <p:cNvGraphicFramePr>
              <a:graphicFrameLocks noChangeAspect="1"/>
            </p:cNvGraphicFramePr>
            <p:nvPr/>
          </p:nvGraphicFramePr>
          <p:xfrm>
            <a:off x="684054" y="3636789"/>
            <a:ext cx="277813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45" name="Equation" r:id="rId7" imgW="203200" imgH="405765" progId="">
                    <p:embed/>
                  </p:oleObj>
                </mc:Choice>
                <mc:Fallback>
                  <p:oleObj name="Equation" r:id="rId7" imgW="203200" imgH="405765" progId="">
                    <p:embed/>
                    <p:pic>
                      <p:nvPicPr>
                        <p:cNvPr id="0" name="Picture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4054" y="3636789"/>
                          <a:ext cx="277813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29" name="对象 10"/>
            <p:cNvGraphicFramePr>
              <a:graphicFrameLocks noChangeAspect="1"/>
            </p:cNvGraphicFramePr>
            <p:nvPr/>
          </p:nvGraphicFramePr>
          <p:xfrm>
            <a:off x="1332045" y="3676528"/>
            <a:ext cx="27940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46" name="Equation" r:id="rId8" imgW="203200" imgH="405765" progId="">
                    <p:embed/>
                  </p:oleObj>
                </mc:Choice>
                <mc:Fallback>
                  <p:oleObj name="Equation" r:id="rId8" imgW="203200" imgH="405765" progId="">
                    <p:embed/>
                    <p:pic>
                      <p:nvPicPr>
                        <p:cNvPr id="0" name="Picture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2045" y="3676528"/>
                          <a:ext cx="279400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30" name="对象 45"/>
            <p:cNvGraphicFramePr>
              <a:graphicFrameLocks noChangeAspect="1"/>
            </p:cNvGraphicFramePr>
            <p:nvPr/>
          </p:nvGraphicFramePr>
          <p:xfrm>
            <a:off x="2796063" y="3633308"/>
            <a:ext cx="277813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47" name="Equation" r:id="rId10" imgW="203200" imgH="405765" progId="">
                    <p:embed/>
                  </p:oleObj>
                </mc:Choice>
                <mc:Fallback>
                  <p:oleObj name="Equation" r:id="rId10" imgW="203200" imgH="405765" progId="">
                    <p:embed/>
                    <p:pic>
                      <p:nvPicPr>
                        <p:cNvPr id="0" name="Picture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6063" y="3633308"/>
                          <a:ext cx="277813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31" name="对象 46"/>
            <p:cNvGraphicFramePr>
              <a:graphicFrameLocks noChangeAspect="1"/>
            </p:cNvGraphicFramePr>
            <p:nvPr/>
          </p:nvGraphicFramePr>
          <p:xfrm>
            <a:off x="3492015" y="3644997"/>
            <a:ext cx="27940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48" name="Equation" r:id="rId11" imgW="203200" imgH="405765" progId="">
                    <p:embed/>
                  </p:oleObj>
                </mc:Choice>
                <mc:Fallback>
                  <p:oleObj name="Equation" r:id="rId11" imgW="203200" imgH="405765" progId="">
                    <p:embed/>
                    <p:pic>
                      <p:nvPicPr>
                        <p:cNvPr id="0" name="Picture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2015" y="3644997"/>
                          <a:ext cx="279400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组合 14"/>
          <p:cNvGrpSpPr/>
          <p:nvPr/>
        </p:nvGrpSpPr>
        <p:grpSpPr bwMode="auto">
          <a:xfrm>
            <a:off x="1083517" y="4743392"/>
            <a:ext cx="4814887" cy="720725"/>
            <a:chOff x="694237" y="4779643"/>
            <a:chExt cx="4813732" cy="721045"/>
          </a:xfrm>
        </p:grpSpPr>
        <p:grpSp>
          <p:nvGrpSpPr>
            <p:cNvPr id="21518" name="Group 22"/>
            <p:cNvGrpSpPr/>
            <p:nvPr/>
          </p:nvGrpSpPr>
          <p:grpSpPr bwMode="auto">
            <a:xfrm>
              <a:off x="755650" y="4779643"/>
              <a:ext cx="4752319" cy="721045"/>
              <a:chOff x="0" y="2"/>
              <a:chExt cx="7486" cy="1137"/>
            </a:xfrm>
          </p:grpSpPr>
          <p:sp>
            <p:nvSpPr>
              <p:cNvPr id="21523" name="Rectangle 24"/>
              <p:cNvSpPr>
                <a:spLocks noChangeArrowheads="1"/>
              </p:cNvSpPr>
              <p:nvPr/>
            </p:nvSpPr>
            <p:spPr bwMode="auto">
              <a:xfrm>
                <a:off x="0" y="2"/>
                <a:ext cx="3432" cy="1137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800">
                  <a:latin typeface="Times New Roman" panose="02020603050405020304" pitchFamily="18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1524" name="Text Box 25"/>
              <p:cNvSpPr txBox="1">
                <a:spLocks noChangeArrowheads="1"/>
              </p:cNvSpPr>
              <p:nvPr/>
            </p:nvSpPr>
            <p:spPr bwMode="auto">
              <a:xfrm>
                <a:off x="225" y="165"/>
                <a:ext cx="3851" cy="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/>
                </a:pP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的倒数是    ，</a:t>
                </a:r>
              </a:p>
            </p:txBody>
          </p:sp>
          <p:sp>
            <p:nvSpPr>
              <p:cNvPr id="21525" name="Rectangle 26"/>
              <p:cNvSpPr>
                <a:spLocks noChangeArrowheads="1"/>
              </p:cNvSpPr>
              <p:nvPr/>
            </p:nvSpPr>
            <p:spPr bwMode="auto">
              <a:xfrm>
                <a:off x="3401" y="4"/>
                <a:ext cx="3300" cy="1135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800">
                  <a:latin typeface="Times New Roman" panose="02020603050405020304" pitchFamily="18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1526" name="Text Box 31"/>
              <p:cNvSpPr txBox="1">
                <a:spLocks noChangeArrowheads="1"/>
              </p:cNvSpPr>
              <p:nvPr/>
            </p:nvSpPr>
            <p:spPr bwMode="auto">
              <a:xfrm>
                <a:off x="3430" y="165"/>
                <a:ext cx="4056" cy="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/>
                </a:pP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 的倒数是    。</a:t>
                </a:r>
              </a:p>
            </p:txBody>
          </p:sp>
        </p:grpSp>
        <p:graphicFrame>
          <p:nvGraphicFramePr>
            <p:cNvPr id="21519" name="对象 47"/>
            <p:cNvGraphicFramePr>
              <a:graphicFrameLocks noChangeAspect="1"/>
            </p:cNvGraphicFramePr>
            <p:nvPr/>
          </p:nvGraphicFramePr>
          <p:xfrm>
            <a:off x="694237" y="4788773"/>
            <a:ext cx="277813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49" name="Equation" r:id="rId12" imgW="203200" imgH="405765" progId="">
                    <p:embed/>
                  </p:oleObj>
                </mc:Choice>
                <mc:Fallback>
                  <p:oleObj name="Equation" r:id="rId12" imgW="203200" imgH="405765" progId="">
                    <p:embed/>
                    <p:pic>
                      <p:nvPicPr>
                        <p:cNvPr id="0" name="Picture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4237" y="4788773"/>
                          <a:ext cx="277813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20" name="对象 48"/>
            <p:cNvGraphicFramePr>
              <a:graphicFrameLocks noChangeAspect="1"/>
            </p:cNvGraphicFramePr>
            <p:nvPr/>
          </p:nvGraphicFramePr>
          <p:xfrm>
            <a:off x="2247926" y="4819528"/>
            <a:ext cx="27940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50" name="Equation" r:id="rId13" imgW="203200" imgH="405765" progId="">
                    <p:embed/>
                  </p:oleObj>
                </mc:Choice>
                <mc:Fallback>
                  <p:oleObj name="Equation" r:id="rId13" imgW="203200" imgH="405765" progId="">
                    <p:embed/>
                    <p:pic>
                      <p:nvPicPr>
                        <p:cNvPr id="0" name="Picture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7926" y="4819528"/>
                          <a:ext cx="279400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21" name="对象 49"/>
            <p:cNvGraphicFramePr>
              <a:graphicFrameLocks noChangeAspect="1"/>
            </p:cNvGraphicFramePr>
            <p:nvPr/>
          </p:nvGraphicFramePr>
          <p:xfrm>
            <a:off x="2769393" y="4796981"/>
            <a:ext cx="277813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51" name="Equation" r:id="rId14" imgW="203200" imgH="405765" progId="">
                    <p:embed/>
                  </p:oleObj>
                </mc:Choice>
                <mc:Fallback>
                  <p:oleObj name="Equation" r:id="rId14" imgW="203200" imgH="405765" progId="">
                    <p:embed/>
                    <p:pic>
                      <p:nvPicPr>
                        <p:cNvPr id="0" name="Picture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9393" y="4796981"/>
                          <a:ext cx="277813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22" name="对象 50"/>
            <p:cNvGraphicFramePr>
              <a:graphicFrameLocks noChangeAspect="1"/>
            </p:cNvGraphicFramePr>
            <p:nvPr/>
          </p:nvGraphicFramePr>
          <p:xfrm>
            <a:off x="4356003" y="4819528"/>
            <a:ext cx="27940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52" name="Equation" r:id="rId15" imgW="203200" imgH="405765" progId="">
                    <p:embed/>
                  </p:oleObj>
                </mc:Choice>
                <mc:Fallback>
                  <p:oleObj name="Equation" r:id="rId15" imgW="203200" imgH="405765" progId="">
                    <p:embed/>
                    <p:pic>
                      <p:nvPicPr>
                        <p:cNvPr id="0" name="Picture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6003" y="4819528"/>
                          <a:ext cx="279400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组合 11"/>
          <p:cNvGrpSpPr/>
          <p:nvPr/>
        </p:nvGrpSpPr>
        <p:grpSpPr bwMode="auto">
          <a:xfrm>
            <a:off x="1083517" y="1343324"/>
            <a:ext cx="5745163" cy="635000"/>
            <a:chOff x="428625" y="1246781"/>
            <a:chExt cx="5745163" cy="634698"/>
          </a:xfrm>
        </p:grpSpPr>
        <p:sp>
          <p:nvSpPr>
            <p:cNvPr id="21513" name="Text Box 52"/>
            <p:cNvSpPr txBox="1">
              <a:spLocks noChangeArrowheads="1"/>
            </p:cNvSpPr>
            <p:nvPr/>
          </p:nvSpPr>
          <p:spPr bwMode="auto">
            <a:xfrm>
              <a:off x="428625" y="1358335"/>
              <a:ext cx="5745163" cy="396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1.请根据    ×    =1，说说     和     的关系。</a:t>
              </a:r>
            </a:p>
          </p:txBody>
        </p:sp>
        <p:graphicFrame>
          <p:nvGraphicFramePr>
            <p:cNvPr id="21514" name="Object 36"/>
            <p:cNvGraphicFramePr>
              <a:graphicFrameLocks noChangeAspect="1"/>
            </p:cNvGraphicFramePr>
            <p:nvPr/>
          </p:nvGraphicFramePr>
          <p:xfrm>
            <a:off x="1705721" y="1297258"/>
            <a:ext cx="277812" cy="5839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53" name="Equation" r:id="rId16" imgW="203200" imgH="405765" progId="">
                    <p:embed/>
                  </p:oleObj>
                </mc:Choice>
                <mc:Fallback>
                  <p:oleObj name="Equation" r:id="rId16" imgW="203200" imgH="405765" progId="">
                    <p:embed/>
                    <p:pic>
                      <p:nvPicPr>
                        <p:cNvPr id="0" name="Picture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5721" y="1297258"/>
                          <a:ext cx="277812" cy="5839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5" name="对象 2"/>
            <p:cNvGraphicFramePr>
              <a:graphicFrameLocks noChangeAspect="1"/>
            </p:cNvGraphicFramePr>
            <p:nvPr/>
          </p:nvGraphicFramePr>
          <p:xfrm>
            <a:off x="3864008" y="1246781"/>
            <a:ext cx="277812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54" name="Equation" r:id="rId17" imgW="203200" imgH="405765" progId="">
                    <p:embed/>
                  </p:oleObj>
                </mc:Choice>
                <mc:Fallback>
                  <p:oleObj name="Equation" r:id="rId17" imgW="203200" imgH="405765" progId="">
                    <p:embed/>
                    <p:pic>
                      <p:nvPicPr>
                        <p:cNvPr id="0" name="Picture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4008" y="1246781"/>
                          <a:ext cx="277812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6" name="对象 5"/>
            <p:cNvGraphicFramePr>
              <a:graphicFrameLocks noChangeAspect="1"/>
            </p:cNvGraphicFramePr>
            <p:nvPr/>
          </p:nvGraphicFramePr>
          <p:xfrm>
            <a:off x="4580596" y="1260822"/>
            <a:ext cx="27940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55" name="Equation" r:id="rId18" imgW="203200" imgH="405765" progId="">
                    <p:embed/>
                  </p:oleObj>
                </mc:Choice>
                <mc:Fallback>
                  <p:oleObj name="Equation" r:id="rId18" imgW="203200" imgH="405765" progId="">
                    <p:embed/>
                    <p:pic>
                      <p:nvPicPr>
                        <p:cNvPr id="0" name="Picture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0596" y="1260822"/>
                          <a:ext cx="279400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7" name="对象 51"/>
            <p:cNvGraphicFramePr>
              <a:graphicFrameLocks noChangeAspect="1"/>
            </p:cNvGraphicFramePr>
            <p:nvPr/>
          </p:nvGraphicFramePr>
          <p:xfrm>
            <a:off x="2263107" y="1297279"/>
            <a:ext cx="27940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56" name="Equation" r:id="rId19" imgW="203200" imgH="405765" progId="">
                    <p:embed/>
                  </p:oleObj>
                </mc:Choice>
                <mc:Fallback>
                  <p:oleObj name="Equation" r:id="rId19" imgW="203200" imgH="405765" progId="">
                    <p:embed/>
                    <p:pic>
                      <p:nvPicPr>
                        <p:cNvPr id="0" name="Picture 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3107" y="1297279"/>
                          <a:ext cx="279400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1"/>
          <p:cNvSpPr>
            <a:spLocks noChangeArrowheads="1"/>
          </p:cNvSpPr>
          <p:nvPr/>
        </p:nvSpPr>
        <p:spPr bwMode="auto">
          <a:xfrm>
            <a:off x="971550" y="1412875"/>
            <a:ext cx="831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079255" y="5415718"/>
            <a:ext cx="440752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想一想：怎样求一个数的倒数？</a:t>
            </a:r>
          </a:p>
        </p:txBody>
      </p:sp>
      <p:grpSp>
        <p:nvGrpSpPr>
          <p:cNvPr id="15" name="组合 14"/>
          <p:cNvGrpSpPr/>
          <p:nvPr/>
        </p:nvGrpSpPr>
        <p:grpSpPr bwMode="auto">
          <a:xfrm>
            <a:off x="1107960" y="1222832"/>
            <a:ext cx="5929312" cy="731575"/>
            <a:chOff x="628961" y="1249784"/>
            <a:chExt cx="5929312" cy="661698"/>
          </a:xfrm>
        </p:grpSpPr>
        <p:grpSp>
          <p:nvGrpSpPr>
            <p:cNvPr id="22557" name="Group 25"/>
            <p:cNvGrpSpPr/>
            <p:nvPr/>
          </p:nvGrpSpPr>
          <p:grpSpPr bwMode="auto">
            <a:xfrm>
              <a:off x="628961" y="1268413"/>
              <a:ext cx="5929312" cy="643069"/>
              <a:chOff x="203" y="0"/>
              <a:chExt cx="9338" cy="1012"/>
            </a:xfrm>
          </p:grpSpPr>
          <p:sp>
            <p:nvSpPr>
              <p:cNvPr id="22560" name="Text Box 58"/>
              <p:cNvSpPr txBox="1">
                <a:spLocks noChangeArrowheads="1"/>
              </p:cNvSpPr>
              <p:nvPr/>
            </p:nvSpPr>
            <p:spPr bwMode="auto">
              <a:xfrm>
                <a:off x="203" y="112"/>
                <a:ext cx="9338" cy="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/>
                </a:pP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2.请根据      ×19=1，说说     和19的关系。</a:t>
                </a:r>
              </a:p>
            </p:txBody>
          </p:sp>
          <p:graphicFrame>
            <p:nvGraphicFramePr>
              <p:cNvPr id="22561" name="Object 28"/>
              <p:cNvGraphicFramePr>
                <a:graphicFrameLocks noChangeAspect="1"/>
              </p:cNvGraphicFramePr>
              <p:nvPr/>
            </p:nvGraphicFramePr>
            <p:xfrm>
              <a:off x="3058" y="0"/>
              <a:ext cx="458" cy="1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22" r:id="rId3" imgW="2743200" imgH="5181600" progId="">
                      <p:embed/>
                    </p:oleObj>
                  </mc:Choice>
                  <mc:Fallback>
                    <p:oleObj r:id="rId3" imgW="2743200" imgH="5181600" progId="">
                      <p:embed/>
                      <p:pic>
                        <p:nvPicPr>
                          <p:cNvPr id="0" name="Picture 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58" y="0"/>
                            <a:ext cx="458" cy="10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2558" name="Object 36"/>
            <p:cNvGraphicFramePr>
              <a:graphicFrameLocks noChangeAspect="1"/>
            </p:cNvGraphicFramePr>
            <p:nvPr/>
          </p:nvGraphicFramePr>
          <p:xfrm>
            <a:off x="1895179" y="1249784"/>
            <a:ext cx="300854" cy="595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3" name="Equation" r:id="rId5" imgW="215900" imgH="405765" progId="">
                    <p:embed/>
                  </p:oleObj>
                </mc:Choice>
                <mc:Fallback>
                  <p:oleObj name="Equation" r:id="rId5" imgW="215900" imgH="405765" progId="">
                    <p:embed/>
                    <p:pic>
                      <p:nvPicPr>
                        <p:cNvPr id="0" name="Picture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5179" y="1249784"/>
                          <a:ext cx="300854" cy="595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59" name="对象 4"/>
            <p:cNvGraphicFramePr>
              <a:graphicFrameLocks noChangeAspect="1"/>
            </p:cNvGraphicFramePr>
            <p:nvPr/>
          </p:nvGraphicFramePr>
          <p:xfrm>
            <a:off x="4129881" y="1259055"/>
            <a:ext cx="300038" cy="595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4" name="Equation" r:id="rId7" imgW="215900" imgH="405765" progId="">
                    <p:embed/>
                  </p:oleObj>
                </mc:Choice>
                <mc:Fallback>
                  <p:oleObj name="Equation" r:id="rId7" imgW="215900" imgH="405765" progId="">
                    <p:embed/>
                    <p:pic>
                      <p:nvPicPr>
                        <p:cNvPr id="0" name="Picture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9881" y="1259055"/>
                          <a:ext cx="300038" cy="595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组合 11"/>
          <p:cNvGrpSpPr/>
          <p:nvPr/>
        </p:nvGrpSpPr>
        <p:grpSpPr bwMode="auto">
          <a:xfrm>
            <a:off x="1980036" y="2277016"/>
            <a:ext cx="3194050" cy="720725"/>
            <a:chOff x="857250" y="2357438"/>
            <a:chExt cx="3194685" cy="721361"/>
          </a:xfrm>
        </p:grpSpPr>
        <p:grpSp>
          <p:nvGrpSpPr>
            <p:cNvPr id="22553" name="Group 6"/>
            <p:cNvGrpSpPr/>
            <p:nvPr/>
          </p:nvGrpSpPr>
          <p:grpSpPr bwMode="auto">
            <a:xfrm>
              <a:off x="857250" y="2357438"/>
              <a:ext cx="3194685" cy="721361"/>
              <a:chOff x="0" y="0"/>
              <a:chExt cx="5030" cy="1135"/>
            </a:xfrm>
          </p:grpSpPr>
          <p:sp>
            <p:nvSpPr>
              <p:cNvPr id="22555" name="Rectangle 3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741" cy="1135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800">
                  <a:latin typeface="Times New Roman" panose="02020603050405020304" pitchFamily="18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2556" name="Text Box 35"/>
              <p:cNvSpPr txBox="1">
                <a:spLocks noChangeArrowheads="1"/>
              </p:cNvSpPr>
              <p:nvPr/>
            </p:nvSpPr>
            <p:spPr bwMode="auto">
              <a:xfrm>
                <a:off x="453" y="166"/>
                <a:ext cx="4577" cy="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/>
                </a:pP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和19互为倒数。</a:t>
                </a:r>
              </a:p>
            </p:txBody>
          </p:sp>
        </p:grpSp>
        <p:graphicFrame>
          <p:nvGraphicFramePr>
            <p:cNvPr id="22554" name="对象 6"/>
            <p:cNvGraphicFramePr>
              <a:graphicFrameLocks noChangeAspect="1"/>
            </p:cNvGraphicFramePr>
            <p:nvPr/>
          </p:nvGraphicFramePr>
          <p:xfrm>
            <a:off x="958026" y="2389819"/>
            <a:ext cx="300038" cy="595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5" name="Equation" r:id="rId9" imgW="215900" imgH="405765" progId="">
                    <p:embed/>
                  </p:oleObj>
                </mc:Choice>
                <mc:Fallback>
                  <p:oleObj name="Equation" r:id="rId9" imgW="215900" imgH="405765" progId="">
                    <p:embed/>
                    <p:pic>
                      <p:nvPicPr>
                        <p:cNvPr id="0" name="Picture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8026" y="2389819"/>
                          <a:ext cx="300038" cy="595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组合 12"/>
          <p:cNvGrpSpPr/>
          <p:nvPr/>
        </p:nvGrpSpPr>
        <p:grpSpPr bwMode="auto">
          <a:xfrm>
            <a:off x="2014668" y="3316632"/>
            <a:ext cx="3960813" cy="720725"/>
            <a:chOff x="857250" y="3422330"/>
            <a:chExt cx="3960813" cy="721045"/>
          </a:xfrm>
        </p:grpSpPr>
        <p:grpSp>
          <p:nvGrpSpPr>
            <p:cNvPr id="22546" name="Group 10"/>
            <p:cNvGrpSpPr/>
            <p:nvPr/>
          </p:nvGrpSpPr>
          <p:grpSpPr bwMode="auto">
            <a:xfrm>
              <a:off x="857250" y="3422330"/>
              <a:ext cx="3960813" cy="721045"/>
              <a:chOff x="0" y="2"/>
              <a:chExt cx="6236" cy="1138"/>
            </a:xfrm>
          </p:grpSpPr>
          <p:sp>
            <p:nvSpPr>
              <p:cNvPr id="22549" name="Rectangle 37"/>
              <p:cNvSpPr>
                <a:spLocks noChangeArrowheads="1"/>
              </p:cNvSpPr>
              <p:nvPr/>
            </p:nvSpPr>
            <p:spPr bwMode="auto">
              <a:xfrm>
                <a:off x="0" y="2"/>
                <a:ext cx="3432" cy="1137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800">
                  <a:latin typeface="Times New Roman" panose="02020603050405020304" pitchFamily="18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2550" name="Text Box 39"/>
              <p:cNvSpPr txBox="1">
                <a:spLocks noChangeArrowheads="1"/>
              </p:cNvSpPr>
              <p:nvPr/>
            </p:nvSpPr>
            <p:spPr bwMode="auto">
              <a:xfrm>
                <a:off x="345" y="165"/>
                <a:ext cx="3849" cy="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/>
                </a:pP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是19的倒数，</a:t>
                </a:r>
              </a:p>
            </p:txBody>
          </p:sp>
          <p:sp>
            <p:nvSpPr>
              <p:cNvPr id="22551" name="Rectangle 40"/>
              <p:cNvSpPr>
                <a:spLocks noChangeArrowheads="1"/>
              </p:cNvSpPr>
              <p:nvPr/>
            </p:nvSpPr>
            <p:spPr bwMode="auto">
              <a:xfrm>
                <a:off x="3390" y="5"/>
                <a:ext cx="2846" cy="1135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800">
                  <a:latin typeface="Times New Roman" panose="02020603050405020304" pitchFamily="18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2552" name="Text Box 42"/>
              <p:cNvSpPr txBox="1">
                <a:spLocks noChangeArrowheads="1"/>
              </p:cNvSpPr>
              <p:nvPr/>
            </p:nvSpPr>
            <p:spPr bwMode="auto">
              <a:xfrm>
                <a:off x="2922" y="145"/>
                <a:ext cx="3287" cy="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/>
                </a:pPr>
                <a:r>
                  <a:rPr lang="en-US" altLang="zh-CN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19</a:t>
                </a: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是    的倒数。</a:t>
                </a:r>
              </a:p>
            </p:txBody>
          </p:sp>
        </p:grpSp>
        <p:graphicFrame>
          <p:nvGraphicFramePr>
            <p:cNvPr id="22547" name="对象 7"/>
            <p:cNvGraphicFramePr>
              <a:graphicFrameLocks noChangeAspect="1"/>
            </p:cNvGraphicFramePr>
            <p:nvPr/>
          </p:nvGraphicFramePr>
          <p:xfrm>
            <a:off x="874713" y="3422330"/>
            <a:ext cx="300038" cy="595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6" name="Equation" r:id="rId10" imgW="215900" imgH="405765" progId="">
                    <p:embed/>
                  </p:oleObj>
                </mc:Choice>
                <mc:Fallback>
                  <p:oleObj name="Equation" r:id="rId10" imgW="215900" imgH="405765" progId="">
                    <p:embed/>
                    <p:pic>
                      <p:nvPicPr>
                        <p:cNvPr id="0" name="Picture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4713" y="3422330"/>
                          <a:ext cx="300038" cy="595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8" name="对象 8"/>
            <p:cNvGraphicFramePr>
              <a:graphicFrameLocks noChangeAspect="1"/>
            </p:cNvGraphicFramePr>
            <p:nvPr/>
          </p:nvGraphicFramePr>
          <p:xfrm>
            <a:off x="3443478" y="3429000"/>
            <a:ext cx="300038" cy="595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7" name="Equation" r:id="rId11" imgW="215900" imgH="405765" progId="">
                    <p:embed/>
                  </p:oleObj>
                </mc:Choice>
                <mc:Fallback>
                  <p:oleObj name="Equation" r:id="rId11" imgW="215900" imgH="405765" progId="">
                    <p:embed/>
                    <p:pic>
                      <p:nvPicPr>
                        <p:cNvPr id="0" name="Picture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3478" y="3429000"/>
                          <a:ext cx="300038" cy="595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组合 13"/>
          <p:cNvGrpSpPr/>
          <p:nvPr/>
        </p:nvGrpSpPr>
        <p:grpSpPr bwMode="auto">
          <a:xfrm>
            <a:off x="2094336" y="4369746"/>
            <a:ext cx="4059238" cy="720725"/>
            <a:chOff x="828052" y="4493578"/>
            <a:chExt cx="4059861" cy="721995"/>
          </a:xfrm>
        </p:grpSpPr>
        <p:grpSp>
          <p:nvGrpSpPr>
            <p:cNvPr id="22538" name="Group 17"/>
            <p:cNvGrpSpPr/>
            <p:nvPr/>
          </p:nvGrpSpPr>
          <p:grpSpPr bwMode="auto">
            <a:xfrm>
              <a:off x="857250" y="4493578"/>
              <a:ext cx="4030663" cy="721995"/>
              <a:chOff x="0" y="4"/>
              <a:chExt cx="6348" cy="1137"/>
            </a:xfrm>
          </p:grpSpPr>
          <p:grpSp>
            <p:nvGrpSpPr>
              <p:cNvPr id="22541" name="Group 18"/>
              <p:cNvGrpSpPr/>
              <p:nvPr/>
            </p:nvGrpSpPr>
            <p:grpSpPr bwMode="auto">
              <a:xfrm>
                <a:off x="0" y="4"/>
                <a:ext cx="6235" cy="1137"/>
                <a:chOff x="0" y="4"/>
                <a:chExt cx="6235" cy="1137"/>
              </a:xfrm>
            </p:grpSpPr>
            <p:sp>
              <p:nvSpPr>
                <p:cNvPr id="22543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4"/>
                  <a:ext cx="3553" cy="1137"/>
                </a:xfrm>
                <a:prstGeom prst="rect">
                  <a:avLst/>
                </a:prstGeom>
                <a:solidFill>
                  <a:schemeClr val="bg2">
                    <a:alpha val="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zh-CN" altLang="en-US" sz="1800">
                    <a:latin typeface="Times New Roman" panose="02020603050405020304" pitchFamily="18" charset="0"/>
                    <a:sym typeface="Times New Roman" panose="02020603050405020304" pitchFamily="18" charset="0"/>
                  </a:endParaRPr>
                </a:p>
              </p:txBody>
            </p:sp>
            <p:sp>
              <p:nvSpPr>
                <p:cNvPr id="2254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46" y="166"/>
                  <a:ext cx="3849" cy="6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None/>
                    <a:defRPr/>
                  </a:pPr>
                  <a:r>
                    <a:rPr lang="zh-CN" altLang="en-US" sz="2200" dirty="0">
                      <a:solidFill>
                        <a:srgbClr val="595959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Times New Roman" panose="02020603050405020304" pitchFamily="18" charset="0"/>
                    </a:rPr>
                    <a:t>的倒数是19，</a:t>
                  </a:r>
                </a:p>
              </p:txBody>
            </p:sp>
            <p:sp>
              <p:nvSpPr>
                <p:cNvPr id="22545" name="Rectangle 47"/>
                <p:cNvSpPr>
                  <a:spLocks noChangeArrowheads="1"/>
                </p:cNvSpPr>
                <p:nvPr/>
              </p:nvSpPr>
              <p:spPr bwMode="auto">
                <a:xfrm>
                  <a:off x="3521" y="6"/>
                  <a:ext cx="2714" cy="1135"/>
                </a:xfrm>
                <a:prstGeom prst="rect">
                  <a:avLst/>
                </a:prstGeom>
                <a:solidFill>
                  <a:schemeClr val="bg2">
                    <a:alpha val="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zh-CN" altLang="en-US" sz="1800">
                    <a:latin typeface="Times New Roman" panose="02020603050405020304" pitchFamily="18" charset="0"/>
                    <a:sym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2542" name="Text Box 50"/>
              <p:cNvSpPr txBox="1">
                <a:spLocks noChangeArrowheads="1"/>
              </p:cNvSpPr>
              <p:nvPr/>
            </p:nvSpPr>
            <p:spPr bwMode="auto">
              <a:xfrm>
                <a:off x="2948" y="173"/>
                <a:ext cx="3400" cy="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/>
                </a:pP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19的倒数是    。</a:t>
                </a:r>
              </a:p>
            </p:txBody>
          </p:sp>
        </p:grpSp>
        <p:graphicFrame>
          <p:nvGraphicFramePr>
            <p:cNvPr id="22539" name="对象 9"/>
            <p:cNvGraphicFramePr>
              <a:graphicFrameLocks noChangeAspect="1"/>
            </p:cNvGraphicFramePr>
            <p:nvPr/>
          </p:nvGraphicFramePr>
          <p:xfrm>
            <a:off x="828052" y="4537914"/>
            <a:ext cx="300038" cy="595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8" name="Equation" r:id="rId12" imgW="215900" imgH="405765" progId="">
                    <p:embed/>
                  </p:oleObj>
                </mc:Choice>
                <mc:Fallback>
                  <p:oleObj name="Equation" r:id="rId12" imgW="215900" imgH="405765" progId="">
                    <p:embed/>
                    <p:pic>
                      <p:nvPicPr>
                        <p:cNvPr id="0" name="Picture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8052" y="4537914"/>
                          <a:ext cx="300038" cy="595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0" name="对象 10"/>
            <p:cNvGraphicFramePr>
              <a:graphicFrameLocks noChangeAspect="1"/>
            </p:cNvGraphicFramePr>
            <p:nvPr/>
          </p:nvGraphicFramePr>
          <p:xfrm>
            <a:off x="4357943" y="4508985"/>
            <a:ext cx="300038" cy="595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9" name="Equation" r:id="rId13" imgW="215900" imgH="405765" progId="">
                    <p:embed/>
                  </p:oleObj>
                </mc:Choice>
                <mc:Fallback>
                  <p:oleObj name="Equation" r:id="rId13" imgW="215900" imgH="405765" progId="">
                    <p:embed/>
                    <p:pic>
                      <p:nvPicPr>
                        <p:cNvPr id="0" name="Picture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7943" y="4508985"/>
                          <a:ext cx="300038" cy="595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 anchor="t">
        <a:spAutoFit/>
      </a:bodyPr>
      <a:lstStyle>
        <a:defPPr algn="l">
          <a:defRPr sz="2400" b="1" dirty="0">
            <a:solidFill>
              <a:srgbClr val="595959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</Template>
  <TotalTime>0</TotalTime>
  <Words>928</Words>
  <Application>Microsoft Office PowerPoint</Application>
  <PresentationFormat>全屏显示(4:3)</PresentationFormat>
  <Paragraphs>323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4" baseType="lpstr">
      <vt:lpstr>仿宋</vt:lpstr>
      <vt:lpstr>黑体</vt:lpstr>
      <vt:lpstr>华文楷体</vt:lpstr>
      <vt:lpstr>华文新魏</vt:lpstr>
      <vt:lpstr>楷体_GB2312</vt:lpstr>
      <vt:lpstr>宋体</vt:lpstr>
      <vt:lpstr>微软雅黑</vt:lpstr>
      <vt:lpstr>Arial</vt:lpstr>
      <vt:lpstr>Calibri</vt:lpstr>
      <vt:lpstr>Symbol</vt:lpstr>
      <vt:lpstr>Times New Roman</vt:lpstr>
      <vt:lpstr>WWW.2PPT.COM
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2018-09-04T12:43:00Z</dcterms:created>
  <dcterms:modified xsi:type="dcterms:W3CDTF">2023-01-17T01:51:44Z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7C171BAD507E4862AB01C8D05D90025C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