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282" r:id="rId3"/>
    <p:sldId id="258" r:id="rId4"/>
    <p:sldId id="260" r:id="rId5"/>
    <p:sldId id="261" r:id="rId6"/>
    <p:sldId id="265" r:id="rId7"/>
    <p:sldId id="266" r:id="rId8"/>
    <p:sldId id="267" r:id="rId9"/>
    <p:sldId id="269" r:id="rId10"/>
    <p:sldId id="270" r:id="rId11"/>
    <p:sldId id="268" r:id="rId12"/>
    <p:sldId id="279" r:id="rId13"/>
    <p:sldId id="271" r:id="rId14"/>
    <p:sldId id="272" r:id="rId15"/>
    <p:sldId id="290" r:id="rId16"/>
    <p:sldId id="292" r:id="rId17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3600" b="1" kern="1200">
        <a:solidFill>
          <a:srgbClr val="06521E"/>
        </a:solidFill>
        <a:latin typeface="楷体_GB2312" pitchFamily="49" charset="-122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FFFF66"/>
    <a:srgbClr val="FFCC00"/>
    <a:srgbClr val="0066FF"/>
    <a:srgbClr val="CC0099"/>
    <a:srgbClr val="FF66FF"/>
    <a:srgbClr val="FF5050"/>
    <a:srgbClr val="52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8" autoAdjust="0"/>
    <p:restoredTop sz="94678" autoAdjust="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3E451-6ABD-495E-92CC-41564A04138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E6A3C-FC5D-4569-861C-8D75E9E0F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E6A3C-FC5D-4569-861C-8D75E9E0FC5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91894-EB51-47DC-B2B3-9A0C523551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7C62A-5432-4718-B655-DC665D0902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CCBD-D647-4894-BF5E-6E60BBA2EF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B563-0706-4F06-A2AD-3B364930D9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8E5F6-C70D-49B1-888D-A57498619E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B07A4-CBEB-4D30-A97C-AD42698C76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D6F79-B9A0-4981-BB84-D3FACEB196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86244-3E15-4A49-9A96-30595D918B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BD4FD-3C34-407C-B03B-8C98E4619F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EE085-4546-47A4-BCCF-BB22451C8B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4583DC31-4025-40BD-A2DE-CC3B3FF01B3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3116704" y="3933056"/>
            <a:ext cx="3052954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8000" b="1" kern="10" dirty="0">
                <a:ln w="12700" cap="flat">
                  <a:solidFill>
                    <a:srgbClr val="EAEAEA"/>
                  </a:solidFill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圆的认识</a:t>
            </a: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1654942" y="764704"/>
            <a:ext cx="6032500" cy="57606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zh-CN" altLang="en-US" sz="2800" dirty="0" smtClean="0">
                <a:solidFill>
                  <a:srgbClr val="003300"/>
                </a:solidFill>
              </a:rPr>
              <a:t>青岛版六年级数学上册</a:t>
            </a:r>
            <a:endParaRPr lang="zh-CN" altLang="en-US" sz="2800" dirty="0">
              <a:solidFill>
                <a:srgbClr val="0033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70080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800" b="0" spc="600" dirty="0" smtClean="0">
                <a:latin typeface="华康海报体W12(P)" pitchFamily="82" charset="-122"/>
                <a:ea typeface="华康海报体W12(P)" pitchFamily="82" charset="-122"/>
              </a:rPr>
              <a:t>完美的图形</a:t>
            </a:r>
            <a:endParaRPr lang="zh-CN" altLang="en-US" sz="8800" b="0" spc="600" dirty="0"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2315" y="558575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1026"/>
          <p:cNvSpPr>
            <a:spLocks noChangeArrowheads="1"/>
          </p:cNvSpPr>
          <p:nvPr/>
        </p:nvSpPr>
        <p:spPr bwMode="auto">
          <a:xfrm>
            <a:off x="2667000" y="1524000"/>
            <a:ext cx="38100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4572000" y="3429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3962400" y="3124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endParaRPr kumimoji="1" lang="en-US" altLang="zh-CN" sz="32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9" name="Line 1029"/>
          <p:cNvSpPr>
            <a:spLocks noChangeShapeType="1"/>
          </p:cNvSpPr>
          <p:nvPr/>
        </p:nvSpPr>
        <p:spPr bwMode="auto">
          <a:xfrm>
            <a:off x="4572000" y="1524000"/>
            <a:ext cx="0" cy="38100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0" name="Text Box 1030"/>
          <p:cNvSpPr txBox="1">
            <a:spLocks noChangeArrowheads="1"/>
          </p:cNvSpPr>
          <p:nvPr/>
        </p:nvSpPr>
        <p:spPr bwMode="auto">
          <a:xfrm>
            <a:off x="41910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kumimoji="1" lang="en-US" altLang="zh-CN" sz="2400" i="1">
              <a:solidFill>
                <a:srgbClr val="CC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2" name="Line 1032"/>
          <p:cNvSpPr>
            <a:spLocks noChangeShapeType="1"/>
          </p:cNvSpPr>
          <p:nvPr/>
        </p:nvSpPr>
        <p:spPr bwMode="auto">
          <a:xfrm rot="5400000">
            <a:off x="3618707" y="2475706"/>
            <a:ext cx="1905000" cy="1587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3" name="Line 1033"/>
          <p:cNvSpPr>
            <a:spLocks noChangeShapeType="1"/>
          </p:cNvSpPr>
          <p:nvPr/>
        </p:nvSpPr>
        <p:spPr bwMode="auto">
          <a:xfrm rot="2700000">
            <a:off x="4306094" y="4075906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4" name="Line 1034"/>
          <p:cNvSpPr>
            <a:spLocks noChangeShapeType="1"/>
          </p:cNvSpPr>
          <p:nvPr/>
        </p:nvSpPr>
        <p:spPr bwMode="auto">
          <a:xfrm rot="5400000">
            <a:off x="3620294" y="4380706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6" name="Text Box 1036"/>
          <p:cNvSpPr txBox="1">
            <a:spLocks noChangeArrowheads="1"/>
          </p:cNvSpPr>
          <p:nvPr/>
        </p:nvSpPr>
        <p:spPr bwMode="auto">
          <a:xfrm>
            <a:off x="45720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6397" name="Text Box 1037"/>
          <p:cNvSpPr txBox="1">
            <a:spLocks noChangeArrowheads="1"/>
          </p:cNvSpPr>
          <p:nvPr/>
        </p:nvSpPr>
        <p:spPr bwMode="auto">
          <a:xfrm>
            <a:off x="5181600" y="3733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6398" name="Text Box 1038"/>
          <p:cNvSpPr txBox="1">
            <a:spLocks noChangeArrowheads="1"/>
          </p:cNvSpPr>
          <p:nvPr/>
        </p:nvSpPr>
        <p:spPr bwMode="auto">
          <a:xfrm>
            <a:off x="45720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7" grpId="0" autoUpdateAnimBg="0"/>
      <p:bldP spid="163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762000" y="1066800"/>
            <a:ext cx="38100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667000" y="2971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057400" y="26670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endParaRPr kumimoji="1" lang="en-US" altLang="zh-CN" sz="32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667000" y="1066800"/>
            <a:ext cx="0" cy="38100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kumimoji="1" lang="en-US" altLang="zh-CN" sz="2400" i="1">
              <a:solidFill>
                <a:srgbClr val="CC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rot="5400000">
            <a:off x="1731169" y="2018506"/>
            <a:ext cx="1905000" cy="1588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rot="5400000">
            <a:off x="1715294" y="3923506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667000" y="1676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667000" y="3962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895600" y="2819400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486400" y="26670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kumimoji="1" lang="en-US" altLang="zh-CN" sz="32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=r+</a:t>
            </a:r>
            <a:r>
              <a:rPr kumimoji="1" lang="en-US" altLang="zh-CN" sz="3200" i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endParaRPr kumimoji="1" lang="en-US" altLang="zh-CN" sz="240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6019800" y="32004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FF66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486400" y="3810000"/>
            <a:ext cx="12954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4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d=2r</a:t>
            </a:r>
            <a:endParaRPr kumimoji="1" lang="en-US" altLang="zh-CN" sz="4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486400" y="5257800"/>
            <a:ext cx="12954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4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r= </a:t>
            </a:r>
            <a:r>
              <a:rPr kumimoji="1" lang="en-US" altLang="zh-CN" sz="4400" i="1" u="sng" baseline="5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kumimoji="1" lang="en-US" altLang="zh-CN" sz="4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019800" y="5410200"/>
            <a:ext cx="460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US" altLang="zh-CN" sz="4400" i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2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6019800" y="46482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FF66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  <p:bldP spid="14350" grpId="0" autoUpdateAnimBg="0"/>
      <p:bldP spid="14351" grpId="0" animBg="1"/>
      <p:bldP spid="14352" grpId="0" animBg="1" autoUpdateAnimBg="0"/>
      <p:bldP spid="14354" grpId="0" animBg="1" autoUpdateAnimBg="0"/>
      <p:bldP spid="14355" grpId="0" autoUpdateAnimBg="0"/>
      <p:bldP spid="143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Oval 1027"/>
          <p:cNvSpPr>
            <a:spLocks noChangeArrowheads="1"/>
          </p:cNvSpPr>
          <p:nvPr/>
        </p:nvSpPr>
        <p:spPr bwMode="auto">
          <a:xfrm>
            <a:off x="1219200" y="1447800"/>
            <a:ext cx="3048000" cy="3048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Text Box 1028"/>
          <p:cNvSpPr txBox="1">
            <a:spLocks noChangeArrowheads="1"/>
          </p:cNvSpPr>
          <p:nvPr/>
        </p:nvSpPr>
        <p:spPr bwMode="auto">
          <a:xfrm>
            <a:off x="2362200" y="2422525"/>
            <a:ext cx="762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6600" b="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endParaRPr kumimoji="1" lang="en-US" altLang="zh-CN" sz="6600" b="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3" name="Text Box 1029"/>
          <p:cNvSpPr txBox="1">
            <a:spLocks noChangeArrowheads="1"/>
          </p:cNvSpPr>
          <p:nvPr/>
        </p:nvSpPr>
        <p:spPr bwMode="auto">
          <a:xfrm>
            <a:off x="2743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7654" name="Line 1030"/>
          <p:cNvSpPr>
            <a:spLocks noChangeShapeType="1"/>
          </p:cNvSpPr>
          <p:nvPr/>
        </p:nvSpPr>
        <p:spPr bwMode="auto">
          <a:xfrm flipV="1">
            <a:off x="27432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5" name="Oval 1031"/>
          <p:cNvSpPr>
            <a:spLocks noChangeArrowheads="1"/>
          </p:cNvSpPr>
          <p:nvPr/>
        </p:nvSpPr>
        <p:spPr bwMode="auto">
          <a:xfrm>
            <a:off x="5181600" y="1524000"/>
            <a:ext cx="3048000" cy="3048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6" name="Text Box 1032"/>
          <p:cNvSpPr txBox="1">
            <a:spLocks noChangeArrowheads="1"/>
          </p:cNvSpPr>
          <p:nvPr/>
        </p:nvSpPr>
        <p:spPr bwMode="auto">
          <a:xfrm>
            <a:off x="6324600" y="2498725"/>
            <a:ext cx="762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6600" b="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endParaRPr kumimoji="1" lang="en-US" altLang="zh-CN" sz="6600" b="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7" name="Text Box 1033"/>
          <p:cNvSpPr txBox="1">
            <a:spLocks noChangeArrowheads="1"/>
          </p:cNvSpPr>
          <p:nvPr/>
        </p:nvSpPr>
        <p:spPr bwMode="auto">
          <a:xfrm>
            <a:off x="67056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7658" name="Line 1034"/>
          <p:cNvSpPr>
            <a:spLocks noChangeShapeType="1"/>
          </p:cNvSpPr>
          <p:nvPr/>
        </p:nvSpPr>
        <p:spPr bwMode="auto">
          <a:xfrm flipV="1">
            <a:off x="6705600" y="2286000"/>
            <a:ext cx="1295400" cy="7620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035"/>
          <p:cNvSpPr>
            <a:spLocks noChangeShapeType="1"/>
          </p:cNvSpPr>
          <p:nvPr/>
        </p:nvSpPr>
        <p:spPr bwMode="auto">
          <a:xfrm flipV="1">
            <a:off x="32004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0" name="Line 1036"/>
          <p:cNvSpPr>
            <a:spLocks noChangeShapeType="1"/>
          </p:cNvSpPr>
          <p:nvPr/>
        </p:nvSpPr>
        <p:spPr bwMode="auto">
          <a:xfrm flipV="1">
            <a:off x="35052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037"/>
          <p:cNvSpPr>
            <a:spLocks noChangeShapeType="1"/>
          </p:cNvSpPr>
          <p:nvPr/>
        </p:nvSpPr>
        <p:spPr bwMode="auto">
          <a:xfrm flipV="1">
            <a:off x="39624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2" name="Line 1038"/>
          <p:cNvSpPr>
            <a:spLocks noChangeShapeType="1"/>
          </p:cNvSpPr>
          <p:nvPr/>
        </p:nvSpPr>
        <p:spPr bwMode="auto">
          <a:xfrm flipV="1">
            <a:off x="43434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3" name="Line 1039"/>
          <p:cNvSpPr>
            <a:spLocks noChangeShapeType="1"/>
          </p:cNvSpPr>
          <p:nvPr/>
        </p:nvSpPr>
        <p:spPr bwMode="auto">
          <a:xfrm flipV="1">
            <a:off x="49530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4" name="Line 1040"/>
          <p:cNvSpPr>
            <a:spLocks noChangeShapeType="1"/>
          </p:cNvSpPr>
          <p:nvPr/>
        </p:nvSpPr>
        <p:spPr bwMode="auto">
          <a:xfrm flipV="1">
            <a:off x="54102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5" name="Line 1041"/>
          <p:cNvSpPr>
            <a:spLocks noChangeShapeType="1"/>
          </p:cNvSpPr>
          <p:nvPr/>
        </p:nvSpPr>
        <p:spPr bwMode="auto">
          <a:xfrm flipV="1">
            <a:off x="58674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6" name="Line 1042"/>
          <p:cNvSpPr>
            <a:spLocks noChangeShapeType="1"/>
          </p:cNvSpPr>
          <p:nvPr/>
        </p:nvSpPr>
        <p:spPr bwMode="auto">
          <a:xfrm flipV="1">
            <a:off x="6324600" y="2209800"/>
            <a:ext cx="1295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7" name="Line 1043"/>
          <p:cNvSpPr>
            <a:spLocks noChangeShapeType="1"/>
          </p:cNvSpPr>
          <p:nvPr/>
        </p:nvSpPr>
        <p:spPr bwMode="auto">
          <a:xfrm flipV="1">
            <a:off x="6732588" y="2276475"/>
            <a:ext cx="1295400" cy="7921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8" name="Text Box 1044"/>
          <p:cNvSpPr txBox="1">
            <a:spLocks noChangeArrowheads="1"/>
          </p:cNvSpPr>
          <p:nvPr/>
        </p:nvSpPr>
        <p:spPr bwMode="auto">
          <a:xfrm>
            <a:off x="1116013" y="5157788"/>
            <a:ext cx="7010400" cy="5794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等圆</a:t>
            </a:r>
            <a:r>
              <a:rPr kumimoji="1" lang="zh-CN" altLang="en-US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kumimoji="1" lang="zh-CN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半径</a:t>
            </a:r>
            <a:r>
              <a:rPr kumimoji="1" lang="zh-CN" altLang="en-US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都</a:t>
            </a:r>
            <a:r>
              <a:rPr kumimoji="1" lang="zh-CN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相等，直径</a:t>
            </a:r>
            <a:r>
              <a:rPr kumimoji="1" lang="zh-CN" altLang="en-US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也都</a:t>
            </a:r>
            <a:r>
              <a:rPr kumimoji="1" lang="zh-CN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相等</a:t>
            </a:r>
            <a:r>
              <a:rPr kumimoji="1" lang="zh-CN" altLang="en-US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7669" name="Line 1045"/>
          <p:cNvSpPr>
            <a:spLocks noChangeShapeType="1"/>
          </p:cNvSpPr>
          <p:nvPr/>
        </p:nvSpPr>
        <p:spPr bwMode="auto">
          <a:xfrm>
            <a:off x="1258888" y="2997200"/>
            <a:ext cx="2952750" cy="0"/>
          </a:xfrm>
          <a:prstGeom prst="line">
            <a:avLst/>
          </a:prstGeom>
          <a:noFill/>
          <a:ln w="76200" cap="sq">
            <a:solidFill>
              <a:srgbClr val="FFFF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70" name="Line 1046"/>
          <p:cNvSpPr>
            <a:spLocks noChangeShapeType="1"/>
          </p:cNvSpPr>
          <p:nvPr/>
        </p:nvSpPr>
        <p:spPr bwMode="auto">
          <a:xfrm>
            <a:off x="5219700" y="3068638"/>
            <a:ext cx="2952750" cy="0"/>
          </a:xfrm>
          <a:prstGeom prst="line">
            <a:avLst/>
          </a:prstGeom>
          <a:noFill/>
          <a:ln w="76200" cap="sq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77" name="Text Box 1053" descr="纸袋"/>
          <p:cNvSpPr txBox="1">
            <a:spLocks noChangeArrowheads="1"/>
          </p:cNvSpPr>
          <p:nvPr/>
        </p:nvSpPr>
        <p:spPr bwMode="auto">
          <a:xfrm>
            <a:off x="1187450" y="3429000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kumimoji="1" lang="zh-CN" altLang="zh-CN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78" name="Line 1054"/>
          <p:cNvSpPr>
            <a:spLocks noChangeShapeType="1"/>
          </p:cNvSpPr>
          <p:nvPr/>
        </p:nvSpPr>
        <p:spPr bwMode="auto">
          <a:xfrm>
            <a:off x="1258888" y="2997200"/>
            <a:ext cx="2952750" cy="0"/>
          </a:xfrm>
          <a:prstGeom prst="line">
            <a:avLst/>
          </a:prstGeom>
          <a:noFill/>
          <a:ln w="76200" cap="sq">
            <a:solidFill>
              <a:srgbClr val="FFFF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83033E-7 L 0.43715 0.010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58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 autoUpdateAnimBg="0"/>
      <p:bldP spid="27678" grpId="0" animBg="1"/>
      <p:bldP spid="2767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3200" i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练习</a:t>
            </a:r>
            <a:r>
              <a:rPr kumimoji="1" lang="zh-CN" altLang="en-US" sz="3200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kumimoji="1"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95400" y="1066800"/>
            <a:ext cx="5638800" cy="270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判断。</a:t>
            </a:r>
            <a:endParaRPr kumimoji="1"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）在同一个圆内可以画无数条直径。     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）所有的圆的直径都相等。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）等圆的半径都相等。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）两端都在圆上的线段叫做直径。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95400" y="40386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口答。</a:t>
            </a:r>
            <a:endParaRPr kumimoji="1"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91440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600200" y="495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 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米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600200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米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524000" y="54864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1524000" y="4876800"/>
            <a:ext cx="7010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4384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48006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814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019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590800" y="4953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0.24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810000" y="5562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0.86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5029200" y="4953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1.42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324600" y="5562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1.04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3152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7696200" y="4953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2.6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7239000" y="160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          )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239000" y="2133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          )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2390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          )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72390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          )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7696200" y="255905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7772400" y="161448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772400" y="21478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kumimoji="1" lang="en-US" altLang="zh-CN" sz="24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772400" y="32146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kumimoji="1" lang="en-US" altLang="zh-CN" sz="24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2590800" y="556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0.48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3810000" y="4953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0.43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5029200" y="556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2.84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6324600" y="4953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0.52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696200" y="556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" grpId="0" autoUpdateAnimBg="0"/>
      <p:bldP spid="17450" grpId="0" autoUpdateAnimBg="0"/>
      <p:bldP spid="17451" grpId="0" autoUpdateAnimBg="0"/>
      <p:bldP spid="17452" grpId="0" autoUpdateAnimBg="0"/>
      <p:bldP spid="17453" grpId="0" autoUpdateAnimBg="0"/>
      <p:bldP spid="17454" grpId="0" autoUpdateAnimBg="0"/>
      <p:bldP spid="17455" grpId="0" autoUpdateAnimBg="0"/>
      <p:bldP spid="17456" grpId="0" autoUpdateAnimBg="0"/>
      <p:bldP spid="174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3200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练习</a:t>
            </a:r>
            <a:r>
              <a:rPr kumimoji="1" lang="zh-CN" altLang="en-US" sz="320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kumimoji="1"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730885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选择题。</a:t>
            </a:r>
            <a:endParaRPr kumimoji="1"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）画圆时，圆规两脚间的距离是（         ）。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半径长度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直径长度     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）从圆心到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     )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任意一点的线段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叫半径。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圆心       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圆外    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圆上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）通过圆心并且两端都在圆上的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     )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叫直径。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直径        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线段             </a:t>
            </a:r>
            <a:r>
              <a:rPr kumimoji="1"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射线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553200" y="1676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657600" y="2743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400800" y="3886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  <p:bldP spid="19471" grpId="0" autoUpdateAnimBg="0"/>
      <p:bldP spid="194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25538"/>
            <a:ext cx="6870700" cy="1131887"/>
          </a:xfrm>
        </p:spPr>
        <p:txBody>
          <a:bodyPr/>
          <a:lstStyle/>
          <a:p>
            <a:r>
              <a:rPr lang="zh-CN" altLang="en-US" dirty="0"/>
              <a:t>教学目标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872"/>
            <a:ext cx="82804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知识目标：使大家认识圆，知道圆的各部分名称。 </a:t>
            </a:r>
          </a:p>
          <a:p>
            <a:pPr>
              <a:buFontTx/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能力目标：</a:t>
            </a:r>
          </a:p>
          <a:p>
            <a:pPr>
              <a:buFontTx/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）掌握圆的特征；</a:t>
            </a:r>
          </a:p>
          <a:p>
            <a:pPr>
              <a:buFontTx/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）理解和掌握在同一个圆里半径和直径的关系。 </a:t>
            </a:r>
          </a:p>
          <a:p>
            <a:pPr>
              <a:buFontTx/>
              <a:buNone/>
            </a:pPr>
            <a:r>
              <a:rPr lang="en-US" altLang="zh-CN" sz="2800" dirty="0"/>
              <a:t>3.</a:t>
            </a:r>
            <a:r>
              <a:rPr lang="zh-CN" altLang="en-US" sz="2800" dirty="0"/>
              <a:t>情感目标：培养大家观察、分析、抽象、概括等思维能力。 </a:t>
            </a:r>
          </a:p>
        </p:txBody>
      </p:sp>
      <p:sp>
        <p:nvSpPr>
          <p:cNvPr id="71684" name="Text Box 4" descr="纸袋"/>
          <p:cNvSpPr txBox="1">
            <a:spLocks noChangeArrowheads="1"/>
          </p:cNvSpPr>
          <p:nvPr/>
        </p:nvSpPr>
        <p:spPr bwMode="auto">
          <a:xfrm>
            <a:off x="539750" y="476250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/>
              <a:t>本课小结（你达标了吗）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514600" y="2590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kumimoji="1" lang="zh-CN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47813" y="3716338"/>
            <a:ext cx="5638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kumimoji="1"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为什么车轮都要做成圆的，车轴应装在哪里？</a:t>
            </a:r>
          </a:p>
        </p:txBody>
      </p:sp>
      <p:grpSp>
        <p:nvGrpSpPr>
          <p:cNvPr id="74758" name="Group 6"/>
          <p:cNvGrpSpPr/>
          <p:nvPr/>
        </p:nvGrpSpPr>
        <p:grpSpPr bwMode="auto">
          <a:xfrm>
            <a:off x="755650" y="2276475"/>
            <a:ext cx="2703513" cy="1524000"/>
            <a:chOff x="476" y="754"/>
            <a:chExt cx="1703" cy="960"/>
          </a:xfrm>
        </p:grpSpPr>
        <p:sp>
          <p:nvSpPr>
            <p:cNvPr id="74754" name="Oval 2"/>
            <p:cNvSpPr>
              <a:spLocks noChangeArrowheads="1"/>
            </p:cNvSpPr>
            <p:nvPr/>
          </p:nvSpPr>
          <p:spPr bwMode="auto">
            <a:xfrm rot="-10822794">
              <a:off x="476" y="754"/>
              <a:ext cx="961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691" y="952"/>
              <a:ext cx="14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sz="4400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想一想</a:t>
              </a:r>
              <a:endParaRPr kumimoji="1" lang="zh-CN" altLang="en-US" sz="4000" dirty="0">
                <a:solidFill>
                  <a:srgbClr val="FF99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4759" name="Text Box 7" descr="纸袋"/>
          <p:cNvSpPr txBox="1">
            <a:spLocks noChangeArrowheads="1"/>
          </p:cNvSpPr>
          <p:nvPr/>
        </p:nvSpPr>
        <p:spPr bwMode="auto">
          <a:xfrm>
            <a:off x="1096963" y="188913"/>
            <a:ext cx="5057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zh-CN" altLang="en-US" sz="2400" dirty="0"/>
              <a:t>补充</a:t>
            </a:r>
          </a:p>
          <a:p>
            <a:pPr algn="l"/>
            <a:r>
              <a:rPr lang="zh-CN" altLang="en-US" sz="2400" dirty="0"/>
              <a:t>墨子云：圆，一中同长也。</a:t>
            </a:r>
          </a:p>
          <a:p>
            <a:pPr algn="l"/>
            <a:r>
              <a:rPr lang="zh-CN" altLang="en-US" sz="2400" dirty="0"/>
              <a:t>这一发现比西方整整早了一千多年。</a:t>
            </a: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572000" y="2276475"/>
            <a:ext cx="1079500" cy="1152525"/>
          </a:xfrm>
          <a:prstGeom prst="ellipse">
            <a:avLst/>
          </a:prstGeom>
          <a:solidFill>
            <a:srgbClr val="524856"/>
          </a:solidFill>
          <a:ln w="9525">
            <a:solidFill>
              <a:srgbClr val="00009E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5003800" y="2781300"/>
            <a:ext cx="142875" cy="14446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5076825" y="2276475"/>
            <a:ext cx="0" cy="576263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4572000" y="2852738"/>
            <a:ext cx="504825" cy="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5076825" y="2852738"/>
            <a:ext cx="0" cy="576262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5076825" y="2852738"/>
            <a:ext cx="358775" cy="4318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4767" name="Text Box 15" descr="纸袋"/>
          <p:cNvSpPr txBox="1">
            <a:spLocks noChangeArrowheads="1"/>
          </p:cNvSpPr>
          <p:nvPr/>
        </p:nvSpPr>
        <p:spPr bwMode="auto">
          <a:xfrm>
            <a:off x="1438275" y="5005111"/>
            <a:ext cx="7705725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sz="2400" dirty="0"/>
              <a:t>圆形的车轮在滚动时，车轴到地面的距离始终保持不。这样</a:t>
            </a:r>
            <a:r>
              <a:rPr lang="zh-CN" altLang="en-US" sz="2400" dirty="0" smtClean="0"/>
              <a:t>，车</a:t>
            </a:r>
            <a:r>
              <a:rPr lang="zh-CN" altLang="en-US" sz="2400" dirty="0"/>
              <a:t>辆在前进过程中就会保持平稳。</a:t>
            </a:r>
          </a:p>
          <a:p>
            <a:pPr algn="l"/>
            <a:r>
              <a:rPr lang="zh-CN" altLang="en-US" sz="2400" dirty="0"/>
              <a:t>所以，车轮要做成圆的</a:t>
            </a:r>
            <a:r>
              <a:rPr lang="zh-CN" altLang="en-US" sz="2400" dirty="0" smtClean="0"/>
              <a:t>。 </a:t>
            </a:r>
            <a:endParaRPr lang="zh-CN" altLang="en-US" sz="2400" dirty="0"/>
          </a:p>
        </p:txBody>
      </p:sp>
      <p:sp>
        <p:nvSpPr>
          <p:cNvPr id="74768" name="Text Box 16" descr="纸袋"/>
          <p:cNvSpPr txBox="1">
            <a:spLocks noChangeArrowheads="1"/>
          </p:cNvSpPr>
          <p:nvPr/>
        </p:nvSpPr>
        <p:spPr bwMode="auto">
          <a:xfrm>
            <a:off x="1187450" y="1484313"/>
            <a:ext cx="170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000" dirty="0"/>
              <a:t>你有何感想？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5" name="Group 29"/>
          <p:cNvGrpSpPr/>
          <p:nvPr/>
        </p:nvGrpSpPr>
        <p:grpSpPr bwMode="auto">
          <a:xfrm>
            <a:off x="1219200" y="1219200"/>
            <a:ext cx="1752600" cy="1754188"/>
            <a:chOff x="768" y="768"/>
            <a:chExt cx="1104" cy="1105"/>
          </a:xfrm>
        </p:grpSpPr>
        <p:sp>
          <p:nvSpPr>
            <p:cNvPr id="39938" name="Line 2"/>
            <p:cNvSpPr>
              <a:spLocks noChangeShapeType="1"/>
            </p:cNvSpPr>
            <p:nvPr/>
          </p:nvSpPr>
          <p:spPr bwMode="auto">
            <a:xfrm>
              <a:off x="768" y="7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39" name="Line 3"/>
            <p:cNvSpPr>
              <a:spLocks noChangeShapeType="1"/>
            </p:cNvSpPr>
            <p:nvPr/>
          </p:nvSpPr>
          <p:spPr bwMode="auto">
            <a:xfrm rot="5400000">
              <a:off x="1319" y="1321"/>
              <a:ext cx="1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 rot="-5400000">
              <a:off x="1319" y="217"/>
              <a:ext cx="1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1872" y="7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958" name="Text Box 22" descr="纸袋"/>
          <p:cNvSpPr txBox="1">
            <a:spLocks noChangeArrowheads="1"/>
          </p:cNvSpPr>
          <p:nvPr/>
        </p:nvSpPr>
        <p:spPr bwMode="auto">
          <a:xfrm>
            <a:off x="1295400" y="3168650"/>
            <a:ext cx="1600200" cy="466725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</a:ln>
          <a:effectLst>
            <a:prstShdw prst="shdw18" dist="17961" dir="13500000">
              <a:srgbClr val="FF505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正方形</a:t>
            </a:r>
          </a:p>
        </p:txBody>
      </p:sp>
      <p:grpSp>
        <p:nvGrpSpPr>
          <p:cNvPr id="39967" name="Group 31"/>
          <p:cNvGrpSpPr/>
          <p:nvPr/>
        </p:nvGrpSpPr>
        <p:grpSpPr bwMode="auto">
          <a:xfrm>
            <a:off x="3429000" y="1219200"/>
            <a:ext cx="2743200" cy="1754188"/>
            <a:chOff x="2160" y="768"/>
            <a:chExt cx="1728" cy="1105"/>
          </a:xfrm>
        </p:grpSpPr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>
              <a:off x="2160" y="7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 rot="5400000">
              <a:off x="3023" y="1009"/>
              <a:ext cx="1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 rot="-5400000">
              <a:off x="3023" y="-95"/>
              <a:ext cx="1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>
              <a:off x="3888" y="76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959" name="Text Box 23" descr="纸袋"/>
          <p:cNvSpPr txBox="1">
            <a:spLocks noChangeArrowheads="1"/>
          </p:cNvSpPr>
          <p:nvPr/>
        </p:nvSpPr>
        <p:spPr bwMode="auto">
          <a:xfrm>
            <a:off x="4038600" y="3190875"/>
            <a:ext cx="1676400" cy="466725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</a:ln>
          <a:effectLst>
            <a:prstShdw prst="shdw18" dist="17961" dir="13500000">
              <a:srgbClr val="FF505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长方形</a:t>
            </a:r>
          </a:p>
        </p:txBody>
      </p:sp>
      <p:grpSp>
        <p:nvGrpSpPr>
          <p:cNvPr id="39969" name="Group 33"/>
          <p:cNvGrpSpPr/>
          <p:nvPr/>
        </p:nvGrpSpPr>
        <p:grpSpPr bwMode="auto">
          <a:xfrm>
            <a:off x="6934200" y="1066800"/>
            <a:ext cx="1827213" cy="1906588"/>
            <a:chOff x="4368" y="672"/>
            <a:chExt cx="1151" cy="1201"/>
          </a:xfrm>
        </p:grpSpPr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 rot="5400000">
              <a:off x="4919" y="1321"/>
              <a:ext cx="1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V="1">
              <a:off x="4368" y="672"/>
              <a:ext cx="57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rot="423635">
              <a:off x="4866" y="717"/>
              <a:ext cx="653" cy="1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960" name="Text Box 24" descr="纸袋"/>
          <p:cNvSpPr txBox="1">
            <a:spLocks noChangeArrowheads="1"/>
          </p:cNvSpPr>
          <p:nvPr/>
        </p:nvSpPr>
        <p:spPr bwMode="auto">
          <a:xfrm>
            <a:off x="7138988" y="3176588"/>
            <a:ext cx="1295400" cy="466725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</a:ln>
          <a:effectLst>
            <a:prstShdw prst="shdw18" dist="17961" dir="13500000">
              <a:srgbClr val="FF505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三角形</a:t>
            </a:r>
          </a:p>
        </p:txBody>
      </p:sp>
      <p:grpSp>
        <p:nvGrpSpPr>
          <p:cNvPr id="39977" name="Group 41"/>
          <p:cNvGrpSpPr/>
          <p:nvPr/>
        </p:nvGrpSpPr>
        <p:grpSpPr bwMode="auto">
          <a:xfrm>
            <a:off x="827088" y="4149725"/>
            <a:ext cx="2514600" cy="1371600"/>
            <a:chOff x="528" y="2592"/>
            <a:chExt cx="1584" cy="864"/>
          </a:xfrm>
        </p:grpSpPr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528" y="3456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9972" name="Group 36"/>
            <p:cNvGrpSpPr/>
            <p:nvPr/>
          </p:nvGrpSpPr>
          <p:grpSpPr bwMode="auto">
            <a:xfrm>
              <a:off x="528" y="2592"/>
              <a:ext cx="1584" cy="864"/>
              <a:chOff x="528" y="2592"/>
              <a:chExt cx="1584" cy="864"/>
            </a:xfrm>
          </p:grpSpPr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>
                <a:off x="816" y="2592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7" name="Line 11"/>
              <p:cNvSpPr>
                <a:spLocks noChangeShapeType="1"/>
              </p:cNvSpPr>
              <p:nvPr/>
            </p:nvSpPr>
            <p:spPr bwMode="auto">
              <a:xfrm flipV="1">
                <a:off x="528" y="2592"/>
                <a:ext cx="288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8" name="Line 12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288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9961" name="Text Box 25" descr="纸袋"/>
          <p:cNvSpPr txBox="1">
            <a:spLocks noChangeArrowheads="1"/>
          </p:cNvSpPr>
          <p:nvPr/>
        </p:nvSpPr>
        <p:spPr bwMode="auto">
          <a:xfrm>
            <a:off x="1476375" y="5949950"/>
            <a:ext cx="2133600" cy="466725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</a:ln>
          <a:effectLst>
            <a:prstShdw prst="shdw18" dist="17961" dir="13500000">
              <a:srgbClr val="FF505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平行四边形</a:t>
            </a:r>
          </a:p>
        </p:txBody>
      </p:sp>
      <p:grpSp>
        <p:nvGrpSpPr>
          <p:cNvPr id="39974" name="Group 38"/>
          <p:cNvGrpSpPr/>
          <p:nvPr/>
        </p:nvGrpSpPr>
        <p:grpSpPr bwMode="auto">
          <a:xfrm>
            <a:off x="3657600" y="4114800"/>
            <a:ext cx="2989263" cy="1296988"/>
            <a:chOff x="2304" y="2592"/>
            <a:chExt cx="1883" cy="817"/>
          </a:xfrm>
        </p:grpSpPr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 rot="-5400000">
              <a:off x="3119" y="2593"/>
              <a:ext cx="1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2592" y="259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flipV="1">
              <a:off x="2304" y="2592"/>
              <a:ext cx="288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rot="18843810" flipV="1">
              <a:off x="3605" y="2625"/>
              <a:ext cx="426" cy="7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962" name="Text Box 26" descr="纸袋"/>
          <p:cNvSpPr txBox="1">
            <a:spLocks noChangeArrowheads="1"/>
          </p:cNvSpPr>
          <p:nvPr/>
        </p:nvSpPr>
        <p:spPr bwMode="auto">
          <a:xfrm>
            <a:off x="4273550" y="5632450"/>
            <a:ext cx="1447800" cy="466725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</a:ln>
          <a:effectLst>
            <a:prstShdw prst="shdw18" dist="17961" dir="13500000">
              <a:srgbClr val="FF505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梯形</a:t>
            </a:r>
          </a:p>
        </p:txBody>
      </p:sp>
      <p:grpSp>
        <p:nvGrpSpPr>
          <p:cNvPr id="39976" name="Group 40"/>
          <p:cNvGrpSpPr/>
          <p:nvPr/>
        </p:nvGrpSpPr>
        <p:grpSpPr bwMode="auto">
          <a:xfrm>
            <a:off x="7086600" y="4114800"/>
            <a:ext cx="1371600" cy="2001838"/>
            <a:chOff x="4464" y="2592"/>
            <a:chExt cx="864" cy="1261"/>
          </a:xfrm>
        </p:grpSpPr>
        <p:sp>
          <p:nvSpPr>
            <p:cNvPr id="39953" name="Oval 17"/>
            <p:cNvSpPr>
              <a:spLocks noChangeArrowheads="1"/>
            </p:cNvSpPr>
            <p:nvPr/>
          </p:nvSpPr>
          <p:spPr bwMode="auto">
            <a:xfrm>
              <a:off x="4464" y="2592"/>
              <a:ext cx="864" cy="864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3" name="Text Box 27" descr="纸袋"/>
            <p:cNvSpPr txBox="1">
              <a:spLocks noChangeArrowheads="1"/>
            </p:cNvSpPr>
            <p:nvPr/>
          </p:nvSpPr>
          <p:spPr bwMode="auto">
            <a:xfrm>
              <a:off x="4571" y="3559"/>
              <a:ext cx="672" cy="294"/>
            </a:xfrm>
            <a:prstGeom prst="rect">
              <a:avLst/>
            </a:prstGeom>
            <a:noFill/>
            <a:ln w="9525">
              <a:solidFill>
                <a:srgbClr val="FF5050"/>
              </a:solidFill>
              <a:miter lim="800000"/>
            </a:ln>
            <a:effectLst>
              <a:prstShdw prst="shdw18" dist="17961" dir="13500000">
                <a:srgbClr val="FF505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>
                  <a:solidFill>
                    <a:srgbClr val="FF505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 animBg="1"/>
      <p:bldP spid="39959" grpId="0" animBg="1"/>
      <p:bldP spid="39960" grpId="0" animBg="1"/>
      <p:bldP spid="39961" grpId="0" animBg="1"/>
      <p:bldP spid="399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硬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260648"/>
            <a:ext cx="2571750" cy="250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钟表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82600"/>
            <a:ext cx="2590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桌面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275" y="3140968"/>
            <a:ext cx="3962400" cy="290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汽车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64844" y="3933056"/>
            <a:ext cx="4176712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2" name="Group 38"/>
          <p:cNvGrpSpPr/>
          <p:nvPr/>
        </p:nvGrpSpPr>
        <p:grpSpPr bwMode="auto">
          <a:xfrm>
            <a:off x="3048000" y="3429000"/>
            <a:ext cx="3352800" cy="3048000"/>
            <a:chOff x="1920" y="2160"/>
            <a:chExt cx="2112" cy="1920"/>
          </a:xfrm>
        </p:grpSpPr>
        <p:sp>
          <p:nvSpPr>
            <p:cNvPr id="6146" name="Oval 2"/>
            <p:cNvSpPr>
              <a:spLocks noChangeArrowheads="1"/>
            </p:cNvSpPr>
            <p:nvPr/>
          </p:nvSpPr>
          <p:spPr bwMode="auto">
            <a:xfrm>
              <a:off x="1920" y="2160"/>
              <a:ext cx="1920" cy="19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rot="-16188510">
              <a:off x="2879" y="2143"/>
              <a:ext cx="1" cy="19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2640" y="2756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6600" b="0">
                  <a:solidFill>
                    <a:srgbClr val="FF505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endParaRPr kumimoji="1" lang="en-US" altLang="zh-CN" sz="6600" b="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2880" y="305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400" i="1">
                  <a:solidFill>
                    <a:srgbClr val="FF505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592" y="324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>
                  <a:solidFill>
                    <a:srgbClr val="FF5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圆心</a:t>
              </a: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2880" y="2622"/>
              <a:ext cx="816" cy="4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3168" y="2823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1800" b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kumimoji="1" lang="zh-CN" altLang="en-US" sz="2400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半径</a:t>
              </a:r>
              <a:r>
                <a:rPr kumimoji="1" lang="en-US" altLang="zh-CN" sz="2400" i="1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1968" y="2814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1800" b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kumimoji="1" lang="zh-CN" altLang="en-US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直径 </a:t>
              </a:r>
              <a:r>
                <a:rPr kumimoji="1" lang="en-US" altLang="zh-CN" sz="2400" i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3360" y="2276"/>
              <a:ext cx="672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6600" b="0">
                  <a:solidFill>
                    <a:srgbClr val="FF66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endParaRPr kumimoji="1" lang="en-US" altLang="zh-CN" sz="6600" b="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77" name="Text Box 33" descr="纸袋"/>
          <p:cNvSpPr txBox="1">
            <a:spLocks noChangeArrowheads="1"/>
          </p:cNvSpPr>
          <p:nvPr/>
        </p:nvSpPr>
        <p:spPr bwMode="auto">
          <a:xfrm>
            <a:off x="250825" y="620713"/>
            <a:ext cx="8604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圆心：</a:t>
            </a:r>
            <a:r>
              <a:rPr kumimoji="1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圆中心上的一点叫做圆心，用字母</a:t>
            </a:r>
            <a:r>
              <a:rPr kumimoji="1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kumimoji="1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表示。</a:t>
            </a:r>
          </a:p>
        </p:txBody>
      </p:sp>
      <p:sp>
        <p:nvSpPr>
          <p:cNvPr id="6179" name="Text Box 35" descr="纸袋"/>
          <p:cNvSpPr txBox="1">
            <a:spLocks noChangeArrowheads="1"/>
          </p:cNvSpPr>
          <p:nvPr/>
        </p:nvSpPr>
        <p:spPr bwMode="auto">
          <a:xfrm>
            <a:off x="215899" y="1268413"/>
            <a:ext cx="8207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半径：</a:t>
            </a:r>
            <a:r>
              <a:rPr kumimoji="1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连接圆心和圆上任意一点的线段，叫做半径，用字母</a:t>
            </a:r>
            <a:r>
              <a:rPr kumimoji="1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r>
              <a:rPr kumimoji="1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表示。</a:t>
            </a:r>
          </a:p>
        </p:txBody>
      </p:sp>
      <p:sp>
        <p:nvSpPr>
          <p:cNvPr id="6181" name="Text Box 37" descr="纸袋"/>
          <p:cNvSpPr txBox="1">
            <a:spLocks noChangeArrowheads="1"/>
          </p:cNvSpPr>
          <p:nvPr/>
        </p:nvSpPr>
        <p:spPr bwMode="auto">
          <a:xfrm>
            <a:off x="250825" y="2422525"/>
            <a:ext cx="8137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直径：</a:t>
            </a:r>
            <a:r>
              <a:rPr kumimoji="1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通过圆心，并且两端都在圆上的线段，叫做直径，用字母</a:t>
            </a:r>
            <a:r>
              <a:rPr kumimoji="1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kumimoji="1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/>
      <p:bldP spid="6179" grpId="0"/>
      <p:bldP spid="6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3124200" y="1981200"/>
            <a:ext cx="2895600" cy="2895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910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200400" y="2971800"/>
            <a:ext cx="2743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124200" y="36576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4572000" y="3124200"/>
            <a:ext cx="914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4800600" y="23622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8956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943600" y="3733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33800" y="175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410200" y="5181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6670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381500" y="4800600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3340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72000" y="27082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932363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4213" y="609600"/>
            <a:ext cx="743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图中哪些是半径？哪些是直径？哪些不是，为什么？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72000" y="3429000"/>
            <a:ext cx="1371600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200400" y="2971800"/>
            <a:ext cx="1371600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200400" y="2971800"/>
            <a:ext cx="2743200" cy="914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93" name="Group 25"/>
          <p:cNvGrpSpPr/>
          <p:nvPr/>
        </p:nvGrpSpPr>
        <p:grpSpPr bwMode="auto">
          <a:xfrm>
            <a:off x="3962400" y="2133600"/>
            <a:ext cx="1524000" cy="3276600"/>
            <a:chOff x="2496" y="1344"/>
            <a:chExt cx="960" cy="2064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2496" y="1344"/>
              <a:ext cx="960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517" y="1344"/>
              <a:ext cx="38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2667000" y="1524000"/>
            <a:ext cx="38100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0" y="3429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endParaRPr kumimoji="1" lang="en-US" altLang="zh-CN" sz="32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0" y="34290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rot="1992406">
            <a:off x="4419600" y="3962400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667000" y="34290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rot="5400000">
            <a:off x="3620294" y="24757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rot="1593903">
            <a:off x="2743200" y="2971800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572000" y="34290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rot="18249324">
            <a:off x="4153694" y="26281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rot="7058033">
            <a:off x="3163094" y="43045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rot="16200000">
            <a:off x="3620294" y="43807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-762920">
            <a:off x="4572000" y="3200400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-1658033">
            <a:off x="4495800" y="2971800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-2725105">
            <a:off x="4306094" y="2704306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572000" y="34290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18249324">
            <a:off x="4153694" y="2628106"/>
            <a:ext cx="1905000" cy="1588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rot="17375204">
            <a:off x="3925094" y="2551906"/>
            <a:ext cx="1905000" cy="1588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rot="5400000">
            <a:off x="3620294" y="2475706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rot="18249324">
            <a:off x="4153694" y="26281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3886200" y="1676400"/>
            <a:ext cx="6858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3200400" y="2057400"/>
            <a:ext cx="1371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rot="1593903">
            <a:off x="2743200" y="2971800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rot="5400000">
            <a:off x="3620294" y="24757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743200" y="2971800"/>
            <a:ext cx="1828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rot="1593903">
            <a:off x="2743200" y="2971800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2667000" y="34290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2667000" y="34290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2819400" y="3429000"/>
            <a:ext cx="1752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3124200" y="3429000"/>
            <a:ext cx="14478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rot="7058033">
            <a:off x="3163094" y="4304506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rot="7058033">
            <a:off x="3163094" y="43045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V="1">
            <a:off x="4114800" y="3429000"/>
            <a:ext cx="4572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 rot="16200000">
            <a:off x="3620294" y="4380706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rot="16200000">
            <a:off x="3620294" y="4380706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4572000" y="3429000"/>
            <a:ext cx="6096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4572000" y="3429000"/>
            <a:ext cx="11430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 rot="1992406">
            <a:off x="4419600" y="3962400"/>
            <a:ext cx="1905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 rot="1992406">
            <a:off x="4419600" y="3962400"/>
            <a:ext cx="190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1981200" y="5715000"/>
            <a:ext cx="55435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同圆内，半径有无数条，长度都相等。</a:t>
            </a:r>
          </a:p>
        </p:txBody>
      </p:sp>
      <p:sp>
        <p:nvSpPr>
          <p:cNvPr id="11315" name="Text Box 51" descr="纸袋"/>
          <p:cNvSpPr txBox="1">
            <a:spLocks noChangeArrowheads="1"/>
          </p:cNvSpPr>
          <p:nvPr/>
        </p:nvSpPr>
        <p:spPr bwMode="auto">
          <a:xfrm>
            <a:off x="539750" y="476250"/>
            <a:ext cx="8135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请同学们</a:t>
            </a:r>
            <a:r>
              <a:rPr kumimoji="1"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请同学们观察下面的动画，思考，一个圆内有多少条半径，他们的长度有什么关系？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9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 animBg="1"/>
      <p:bldP spid="11274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2" grpId="0" animBg="1"/>
      <p:bldP spid="11283" grpId="0" animBg="1"/>
      <p:bldP spid="11284" grpId="0" animBg="1"/>
      <p:bldP spid="11285" grpId="0" animBg="1"/>
      <p:bldP spid="11288" grpId="0" animBg="1"/>
      <p:bldP spid="11289" grpId="0" animBg="1"/>
      <p:bldP spid="11290" grpId="0" animBg="1"/>
      <p:bldP spid="11291" grpId="0" animBg="1"/>
      <p:bldP spid="11293" grpId="0" animBg="1"/>
      <p:bldP spid="11294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  <p:bldP spid="11312" grpId="0" animBg="1"/>
      <p:bldP spid="11313" grpId="0" animBg="1"/>
      <p:bldP spid="11314" grpId="0" animBg="1" autoUpdateAnimBg="0"/>
      <p:bldP spid="11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667000" y="1524000"/>
            <a:ext cx="38100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0" y="3429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62400" y="3124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endParaRPr kumimoji="1" lang="en-US" altLang="zh-CN" sz="32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2667000" y="34290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4572000" y="1524000"/>
            <a:ext cx="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3124200" y="2209800"/>
            <a:ext cx="28956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 flipV="1">
            <a:off x="3124200" y="2133600"/>
            <a:ext cx="28956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3352800" y="1981200"/>
            <a:ext cx="24384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3505200" y="1828800"/>
            <a:ext cx="213360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3810000" y="1676400"/>
            <a:ext cx="15240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4191000" y="1524000"/>
            <a:ext cx="76200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2667000" y="34290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rot="664556">
            <a:off x="2667000" y="3429000"/>
            <a:ext cx="3810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 rot="1401037">
            <a:off x="2667000" y="3429000"/>
            <a:ext cx="3810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 rot="2374471">
            <a:off x="2667000" y="3429000"/>
            <a:ext cx="3810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2667000" y="34290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3352800" y="1981200"/>
            <a:ext cx="2438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3505200" y="1828800"/>
            <a:ext cx="21336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3810000" y="1676400"/>
            <a:ext cx="15240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4191000" y="1524000"/>
            <a:ext cx="762000" cy="381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572000" y="1524000"/>
            <a:ext cx="0" cy="381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rot="2374471">
            <a:off x="2667000" y="3429000"/>
            <a:ext cx="3810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3352800" y="1981200"/>
            <a:ext cx="24384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3505200" y="1828800"/>
            <a:ext cx="213360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3810000" y="1676400"/>
            <a:ext cx="15240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4191000" y="1524000"/>
            <a:ext cx="76200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4572000" y="1524000"/>
            <a:ext cx="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 flipH="1">
            <a:off x="4114800" y="1600200"/>
            <a:ext cx="91440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rot="180384" flipH="1">
            <a:off x="3657600" y="1752600"/>
            <a:ext cx="1828800" cy="3352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 flipV="1">
            <a:off x="3124200" y="2133600"/>
            <a:ext cx="28956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1981200" y="5715000"/>
            <a:ext cx="62626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同圆内，直径有无数条，长度都相等。</a:t>
            </a:r>
          </a:p>
        </p:txBody>
      </p:sp>
      <p:sp>
        <p:nvSpPr>
          <p:cNvPr id="12361" name="Text Box 73" descr="纸袋"/>
          <p:cNvSpPr txBox="1">
            <a:spLocks noChangeArrowheads="1"/>
          </p:cNvSpPr>
          <p:nvPr/>
        </p:nvSpPr>
        <p:spPr bwMode="auto">
          <a:xfrm>
            <a:off x="0" y="404813"/>
            <a:ext cx="601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kumimoji="1" lang="zh-CN" altLang="zh-CN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2" name="Text Box 74" descr="纸袋"/>
          <p:cNvSpPr txBox="1">
            <a:spLocks noChangeArrowheads="1"/>
          </p:cNvSpPr>
          <p:nvPr/>
        </p:nvSpPr>
        <p:spPr bwMode="auto">
          <a:xfrm>
            <a:off x="323850" y="260350"/>
            <a:ext cx="882015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请同学们请同学们观察下面的动画，思考，一个圆内有多少条直径，他们的长度有什么关系？</a:t>
            </a:r>
          </a:p>
          <a:p>
            <a:pPr algn="l" eaLnBrk="1" hangingPunct="1">
              <a:spcBef>
                <a:spcPct val="50000"/>
              </a:spcBef>
            </a:pPr>
            <a:endParaRPr kumimoji="1" lang="en-US" altLang="zh-CN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1" grpId="0" animBg="1"/>
      <p:bldP spid="12332" grpId="0" animBg="1"/>
      <p:bldP spid="1233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2" grpId="0" animBg="1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 animBg="1"/>
      <p:bldP spid="12356" grpId="0" animBg="1"/>
      <p:bldP spid="12357" grpId="0" animBg="1"/>
      <p:bldP spid="12358" grpId="0" animBg="1"/>
      <p:bldP spid="12359" grpId="0" animBg="1"/>
      <p:bldP spid="12360" grpId="0" animBg="1" autoUpdateAnimBg="0"/>
      <p:bldP spid="12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2667000" y="1524000"/>
            <a:ext cx="38100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0" y="3429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62400" y="3124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endParaRPr kumimoji="1" lang="en-US" altLang="zh-CN" sz="32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2667000" y="3429000"/>
            <a:ext cx="1905000" cy="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4572000" y="3429000"/>
            <a:ext cx="190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572000" y="1524000"/>
            <a:ext cx="0" cy="38100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1910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kumimoji="1" lang="en-US" altLang="zh-CN" sz="2400" i="1">
              <a:solidFill>
                <a:srgbClr val="CC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53340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35814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4" grpId="0" animBg="1"/>
      <p:bldP spid="13345" grpId="0" animBg="1"/>
      <p:bldP spid="13348" grpId="0" animBg="1"/>
      <p:bldP spid="13349" grpId="0" autoUpdateAnimBg="0"/>
      <p:bldP spid="13347" grpId="0" autoUpdateAnimBg="0"/>
      <p:bldP spid="133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667000" y="1524000"/>
            <a:ext cx="38100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0" y="3429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3200" i="1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62400" y="3124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•</a:t>
            </a:r>
            <a:endParaRPr kumimoji="1" lang="en-US" altLang="zh-CN" sz="3200">
              <a:solidFill>
                <a:srgbClr val="FF505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572000" y="1524000"/>
            <a:ext cx="0" cy="38100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910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kumimoji="1" lang="en-US" altLang="zh-CN" sz="2400" i="1">
              <a:solidFill>
                <a:srgbClr val="CC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rot="2700000">
            <a:off x="2934494" y="2780506"/>
            <a:ext cx="1905000" cy="1588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rot="5400000">
            <a:off x="3618707" y="2475706"/>
            <a:ext cx="1905000" cy="1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733800" y="2362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5720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572000" y="34290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3340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  <p:bldP spid="15375" grpId="0" autoUpdateAnimBg="0"/>
      <p:bldP spid="15376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1111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111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none" lIns="90000" tIns="46800" rIns="90000" bIns="4680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rgbClr val="06521E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none" lIns="90000" tIns="46800" rIns="90000" bIns="4680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rgbClr val="06521E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lnDef>
  </a:objectDefaults>
  <a:extraClrSchemeLst>
    <a:extraClrScheme>
      <a:clrScheme name="1111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1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1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1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1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1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1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1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1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1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1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1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111111</Template>
  <TotalTime>0</TotalTime>
  <Words>580</Words>
  <Application>Microsoft Office PowerPoint</Application>
  <PresentationFormat>全屏显示(4:3)</PresentationFormat>
  <Paragraphs>123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汉仪小隶书简</vt:lpstr>
      <vt:lpstr>华康海报体W12(P)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教学目标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2021-12-31T01:55:47Z</dcterms:created>
  <dcterms:modified xsi:type="dcterms:W3CDTF">2023-01-17T01:51:49Z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7E4CD2D289C14D13985BAE435379A583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