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361" r:id="rId3"/>
    <p:sldId id="410" r:id="rId4"/>
    <p:sldId id="270" r:id="rId5"/>
    <p:sldId id="397" r:id="rId6"/>
    <p:sldId id="307" r:id="rId7"/>
    <p:sldId id="407" r:id="rId8"/>
    <p:sldId id="408" r:id="rId9"/>
    <p:sldId id="349" r:id="rId10"/>
    <p:sldId id="409" r:id="rId11"/>
    <p:sldId id="405" r:id="rId12"/>
    <p:sldId id="406" r:id="rId13"/>
    <p:sldId id="376" r:id="rId14"/>
    <p:sldId id="402" r:id="rId15"/>
    <p:sldId id="377" r:id="rId16"/>
    <p:sldId id="381" r:id="rId17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33FF"/>
    <a:srgbClr val="FFFF66"/>
    <a:srgbClr val="FF99FF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806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1B7C161-316A-47C5-B5F3-97A563E51A2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D2DE841-FE29-4DA2-8B05-152FF68AF4B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DE841-FE29-4DA2-8B05-152FF68AF4B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60D55C4F-C051-4F61-A9EA-73F6F772AD31}" type="slidenum">
              <a:rPr lang="zh-CN" altLang="en-US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407077D-0C1D-443F-A5AE-9D857261ABD2}" type="slidenum">
              <a:rPr lang="zh-CN" altLang="en-US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7DA36-3948-4B93-9E39-433A48AB3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7DB9F-0C75-4D93-90B7-2F8C0C49D7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DD520-C2BF-4F96-8629-B2DAD79AC7B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6BFBF-DFAC-4637-AA7B-9B367D02DC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194CD-EC83-4251-A16E-D50DE4AF31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534A5-E403-4F1D-A0BB-CD72594BF9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5BDBD-D0E6-453C-8CAD-A91116444C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F01FD-D9D4-4019-BE41-76DEE7DB54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A6766-29A5-4B60-9ECA-1DBA7A47EE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6EF3E-F8DF-4402-A7C5-5CA8BB588D7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F0A55-EEBF-4255-9FE6-AD3BF09F57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957A5-0F8C-4BAA-B43D-F79F3F8D522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F919E-7FC9-455C-887A-541DAEBA99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5A654-702D-4B91-BE84-24B9B4EA3E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F682C-48EC-4622-8003-3E30A82A89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07031-F8A5-4F4D-8446-F3731DA54F2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9E864-5DFD-4586-ADA6-51FE2226B2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D7CBB-AEE1-4628-AA3C-FE204013A7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77926-72A6-4F0D-AA3E-44BD724B7B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02D3F-281E-4822-9E82-F8EDEC14D56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92899-3DAC-43B5-BB46-E85585469F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1A774-6C18-47B5-949A-E01BD64127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3FCC21C-399B-4BC7-82D0-61C8670DB3A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FCCD3A4-4DEB-42BE-A761-70F6087A679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dirty="0"/>
          </a:p>
        </p:txBody>
      </p:sp>
      <p:pic>
        <p:nvPicPr>
          <p:cNvPr id="5122" name="图片 24" descr="小花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53534">
            <a:off x="7737475" y="5399087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图片 25" descr="中间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6094" y="5532438"/>
            <a:ext cx="9128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5" y="1061061"/>
            <a:ext cx="8152248" cy="2165537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5126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Box 3"/>
          <p:cNvSpPr txBox="1">
            <a:spLocks noChangeArrowheads="1"/>
          </p:cNvSpPr>
          <p:nvPr/>
        </p:nvSpPr>
        <p:spPr bwMode="auto">
          <a:xfrm>
            <a:off x="-46038" y="1457325"/>
            <a:ext cx="919003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Unit </a:t>
            </a:r>
            <a:r>
              <a:rPr lang="en-US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  Christmas</a:t>
            </a:r>
            <a:endParaRPr lang="zh-CN" altLang="en-US" sz="4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129" name="TextBox 4"/>
          <p:cNvSpPr txBox="1">
            <a:spLocks noChangeArrowheads="1"/>
          </p:cNvSpPr>
          <p:nvPr/>
        </p:nvSpPr>
        <p:spPr bwMode="auto">
          <a:xfrm>
            <a:off x="3236113" y="2649538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年级上册 </a:t>
            </a:r>
          </a:p>
        </p:txBody>
      </p:sp>
      <p:pic>
        <p:nvPicPr>
          <p:cNvPr id="5130" name="图片 70" descr="蝴蝶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688971" y="3408394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5132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613" y="13350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613" y="197643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613" y="26177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425" y="13350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425" y="197643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425" y="26177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3751594"/>
            <a:ext cx="9144000" cy="75982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36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23 It’s Christmas Morning ! </a:t>
            </a:r>
            <a:endParaRPr lang="zh-CN" altLang="en-US" sz="3600" b="1" dirty="0"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01735" y="588302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54000" indent="-2540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987350" y="241348"/>
            <a:ext cx="36036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prstClr val="white">
                      <a:alpha val="65000"/>
                    </a:prstClr>
                  </a:outerShdw>
                </a:effectLst>
                <a:latin typeface="Arial Black" panose="020B0A04020102020204"/>
                <a:cs typeface="Arial Black" panose="020B0A04020102020204"/>
              </a:rPr>
              <a:t>2. Let’s do it!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prstClr val="white">
                    <a:alpha val="65000"/>
                  </a:prstClr>
                </a:outerShdw>
              </a:effectLst>
              <a:latin typeface="Arial Black" panose="020B0A04020102020204"/>
              <a:cs typeface="Arial Black" panose="020B0A04020102020204"/>
            </a:endParaRPr>
          </a:p>
        </p:txBody>
      </p:sp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196975" y="1684338"/>
            <a:ext cx="8101013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Read Part 1. Then tick or cross.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1.  People open gifts on Christmas morning.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2.  Jenny thinks her mum and dad brought the gifts.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3.  Lynn thinks the gifts are from Santa.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4.  Li Ming gets a camera for Christmas.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5.  Li Ming’ s gift is for Mr. and Mrs. Smith.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 6.  Santa wrote the names on the gifts.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23950" y="2338388"/>
            <a:ext cx="493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43000" y="2895600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143000" y="3455988"/>
            <a:ext cx="49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169988" y="4003675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176338" y="4546600"/>
            <a:ext cx="49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√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208088" y="5095875"/>
            <a:ext cx="493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52538" y="2455863"/>
            <a:ext cx="249237" cy="249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1268413" y="3017838"/>
            <a:ext cx="249237" cy="249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1268413" y="3576638"/>
            <a:ext cx="249237" cy="249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290638" y="4114800"/>
            <a:ext cx="249237" cy="249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308100" y="4668838"/>
            <a:ext cx="250825" cy="249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1306513" y="5213350"/>
            <a:ext cx="249237" cy="249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1979265" y="145812"/>
            <a:ext cx="574016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prstClr val="white">
                      <a:alpha val="65000"/>
                    </a:prstClr>
                  </a:outerShdw>
                </a:effectLst>
                <a:latin typeface="Arial Black" panose="020B0A04020102020204"/>
                <a:cs typeface="Arial Black" panose="020B0A04020102020204"/>
              </a:rPr>
              <a:t>3. Listen and repeat.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prstClr val="white">
                    <a:alpha val="65000"/>
                  </a:prstClr>
                </a:outerShdw>
              </a:effectLst>
              <a:latin typeface="Arial Black" panose="020B0A04020102020204"/>
              <a:cs typeface="Arial Black" panose="020B0A04020102020204"/>
            </a:endParaRPr>
          </a:p>
        </p:txBody>
      </p:sp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374775" y="915988"/>
            <a:ext cx="6681788" cy="563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'What  time is it </a:t>
            </a:r>
            <a:r>
              <a:rPr lang="zh-CN" altLang="en-US" sz="2400" b="1">
                <a:latin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It’s 'half 'past  six.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'Where are you  from?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I am from  China. 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'How did I 'do,  Danny?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You 'learn 'fast,  Li  Ming.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'When is the 'Spring  Festival?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It is in  January or  February.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'Who is  singing?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The 'woman is  singing.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3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65350" y="1039813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87688" y="1373188"/>
            <a:ext cx="381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51188" y="1601788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38513" y="2154238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31925" y="3057525"/>
            <a:ext cx="381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2238" y="2703513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4750" y="3622675"/>
            <a:ext cx="381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0413" y="3224213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09950" y="3805238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63750" y="4729163"/>
            <a:ext cx="381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2088" y="4306888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3363" y="5207000"/>
            <a:ext cx="381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1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32025" y="5045075"/>
            <a:ext cx="333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5075" y="4911725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7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41563" y="5453063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41675" y="5997575"/>
            <a:ext cx="3524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254000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136650" y="1370013"/>
            <a:ext cx="7808913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一、选单词或短语填空。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Please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    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(open/turn on)the 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window, Lily!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Please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   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( open/turn on)the   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light,  Tom!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7411" name="组合 22"/>
          <p:cNvGrpSpPr/>
          <p:nvPr/>
        </p:nvGrpSpPr>
        <p:grpSpPr bwMode="auto">
          <a:xfrm>
            <a:off x="6513513" y="1125538"/>
            <a:ext cx="2432050" cy="368300"/>
            <a:chOff x="6895772" y="1125558"/>
            <a:chExt cx="2656393" cy="368280"/>
          </a:xfrm>
        </p:grpSpPr>
        <p:sp>
          <p:nvSpPr>
            <p:cNvPr id="22" name="矩形 21"/>
            <p:cNvSpPr/>
            <p:nvPr/>
          </p:nvSpPr>
          <p:spPr>
            <a:xfrm>
              <a:off x="6925248" y="1143019"/>
              <a:ext cx="2626917" cy="35081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7413" name="文本框 17"/>
            <p:cNvSpPr txBox="1">
              <a:spLocks noChangeArrowheads="1"/>
            </p:cNvSpPr>
            <p:nvPr/>
          </p:nvSpPr>
          <p:spPr bwMode="auto">
            <a:xfrm>
              <a:off x="6895772" y="1125558"/>
              <a:ext cx="646412" cy="337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6888" y="2187575"/>
            <a:ext cx="819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open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62263" y="3702050"/>
            <a:ext cx="1168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turn on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1327150" y="5248275"/>
            <a:ext cx="7153275" cy="949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点拨：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>
            <a:spLocks noChangeArrowheads="1"/>
          </p:cNvSpPr>
          <p:nvPr/>
        </p:nvSpPr>
        <p:spPr bwMode="auto">
          <a:xfrm>
            <a:off x="2151063" y="5130800"/>
            <a:ext cx="6315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open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指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用手或某工具打开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turn on 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指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打开某种电器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，如电灯或者电视机等的开关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pic>
        <p:nvPicPr>
          <p:cNvPr id="17418" name="Picture 2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40500" y="2033588"/>
            <a:ext cx="166211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9" name="Picture 2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13525" y="3748088"/>
            <a:ext cx="1589088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22" name="矩形 21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8435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18436" name="TextBox 20"/>
          <p:cNvSpPr txBox="1">
            <a:spLocks noChangeArrowheads="1"/>
          </p:cNvSpPr>
          <p:nvPr/>
        </p:nvSpPr>
        <p:spPr bwMode="auto">
          <a:xfrm>
            <a:off x="914400" y="1363663"/>
            <a:ext cx="80772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、情景选择。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你的好朋友丽丽问你明天会不会下雨，你想说不会，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你应该这样回答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     ）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              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No, it isn’t.                 B. No, it didn’t.       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C.  No, I don’t think so.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437" name="TextBox 1"/>
          <p:cNvSpPr txBox="1">
            <a:spLocks noChangeArrowheads="1"/>
          </p:cNvSpPr>
          <p:nvPr/>
        </p:nvSpPr>
        <p:spPr bwMode="auto">
          <a:xfrm>
            <a:off x="922338" y="4298950"/>
            <a:ext cx="78184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、单项选择。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Lynn is her 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sister.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A. a         B. few        C. little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862263" y="4964113"/>
            <a:ext cx="49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/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3406775" y="2573338"/>
            <a:ext cx="49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/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40" name="Picture 1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64300" y="4476750"/>
            <a:ext cx="1143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254000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22"/>
          <p:cNvGrpSpPr/>
          <p:nvPr/>
        </p:nvGrpSpPr>
        <p:grpSpPr bwMode="auto">
          <a:xfrm>
            <a:off x="6513513" y="1125538"/>
            <a:ext cx="2432050" cy="368300"/>
            <a:chOff x="6895771" y="1125559"/>
            <a:chExt cx="2656393" cy="368279"/>
          </a:xfrm>
        </p:grpSpPr>
        <p:sp>
          <p:nvSpPr>
            <p:cNvPr id="24" name="矩形 23"/>
            <p:cNvSpPr/>
            <p:nvPr/>
          </p:nvSpPr>
          <p:spPr>
            <a:xfrm>
              <a:off x="6925247" y="1143020"/>
              <a:ext cx="2626917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19459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412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19460" name="TextBox 17"/>
          <p:cNvSpPr txBox="1">
            <a:spLocks noChangeArrowheads="1"/>
          </p:cNvSpPr>
          <p:nvPr/>
        </p:nvSpPr>
        <p:spPr bwMode="auto">
          <a:xfrm>
            <a:off x="1019175" y="1490663"/>
            <a:ext cx="6723063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四、根据图片，选出合适的单词填空，补全句子。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There is a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(few/ little)juice in the glass.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1044575" y="4427538"/>
            <a:ext cx="7358063" cy="1754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点拨：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870075" y="4419600"/>
            <a:ext cx="63150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little 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few 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都表示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一点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little 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修饰不可数名词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few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修饰可数名词，由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juice</a:t>
            </a: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是不</a:t>
            </a:r>
            <a:endParaRPr lang="en-US" altLang="zh-CN" sz="2400" b="1" dirty="0">
              <a:solidFill>
                <a:srgbClr val="0066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可数名词可知答案。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76525" y="2046288"/>
            <a:ext cx="781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little</a:t>
            </a:r>
            <a:endParaRPr lang="zh-CN" altLang="en-US" sz="24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pic>
        <p:nvPicPr>
          <p:cNvPr id="19464" name="Picture 1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3838" y="2673350"/>
            <a:ext cx="10763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254000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280988"/>
            <a:ext cx="25860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633413" y="1485900"/>
            <a:ext cx="8010525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本节课我们学习了以下知识，请同学们一定加强巩固，以便能和同学们进行灵活交流哦！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728663" y="2946400"/>
            <a:ext cx="753268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09725" indent="-1609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重点词汇：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open  little  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重点短语：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take a picture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重点句式：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Did+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主语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动词原形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其他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I don’t think so.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2047875" y="4700588"/>
            <a:ext cx="56769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What presents do you want?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23495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4" descr="C:\Documents and Settings\Administrator\桌面\五英JJ课件刘永霞勿删\图片\20131214114140126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6138" y="1647825"/>
            <a:ext cx="3063875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6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19625" y="1438275"/>
            <a:ext cx="347662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2194377" y="238216"/>
            <a:ext cx="502765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cs typeface="Arial Black" panose="020B0A04020102020204"/>
              </a:rPr>
              <a:t>1. Open our gifts</a:t>
            </a:r>
            <a:endParaRPr kumimoji="1" lang="zh-CN" altLang="en-US" sz="40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cs typeface="Arial Black" panose="020B0A04020102020204"/>
            </a:endParaRPr>
          </a:p>
        </p:txBody>
      </p:sp>
      <p:sp>
        <p:nvSpPr>
          <p:cNvPr id="7170" name="矩形 1"/>
          <p:cNvSpPr>
            <a:spLocks noChangeArrowheads="1"/>
          </p:cNvSpPr>
          <p:nvPr/>
        </p:nvSpPr>
        <p:spPr bwMode="auto">
          <a:xfrm>
            <a:off x="512763" y="1206500"/>
            <a:ext cx="8485187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Jenny: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It’s Christmas morning! This morning we open </a:t>
            </a: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our gifts!</a:t>
            </a: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Lynn: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Did Santa bring gifts?</a:t>
            </a: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Jenny: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Come on, Lynn! Let’s go and see!</a:t>
            </a: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Lynn: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He did! He did bring gifts!</a:t>
            </a: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“Who brought these gifts, Jenny?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Li Ming asks.  “Did </a:t>
            </a: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Santa bring them?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“I don’ t think so. I think Mum and Dad brought them, but Lynn is little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！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She </a:t>
            </a: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thinks Santa brought them!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Jenny says to Li Ming. </a:t>
            </a: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Lynn sees a  gift. It has her name on it! She opens it. “Look! Santa brought me </a:t>
            </a:r>
          </a:p>
          <a:p>
            <a:pPr marL="986155" indent="-986155" defTabSz="446405">
              <a:lnSpc>
                <a:spcPct val="150000"/>
              </a:lnSpc>
              <a:tabLst>
                <a:tab pos="98552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toys!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”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she says.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654800" y="1651000"/>
            <a:ext cx="2016125" cy="14493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dirty="0"/>
          </a:p>
        </p:txBody>
      </p:sp>
      <p:pic>
        <p:nvPicPr>
          <p:cNvPr id="7172" name="Picture 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29413" y="1784350"/>
            <a:ext cx="1862137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4"/>
          <p:cNvSpPr txBox="1">
            <a:spLocks noChangeArrowheads="1"/>
          </p:cNvSpPr>
          <p:nvPr/>
        </p:nvSpPr>
        <p:spPr bwMode="auto">
          <a:xfrm>
            <a:off x="698500" y="1257300"/>
            <a:ext cx="8027988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“Look, Li Ming! You have a gift, too. It’ s from Santa!</a:t>
            </a:r>
            <a:r>
              <a:rPr lang="zh-CN" altLang="en-US" sz="2000">
                <a:latin typeface="Times New Roman" panose="02020603050405020304" pitchFamily="18" charset="0"/>
              </a:rPr>
              <a:t>”</a:t>
            </a:r>
            <a:r>
              <a:rPr lang="en-US" altLang="zh-CN" sz="2000">
                <a:latin typeface="Times New Roman" panose="02020603050405020304" pitchFamily="18" charset="0"/>
              </a:rPr>
              <a:t>Lynn gives Li Ming the gift.  “Open it, Li Ming!</a:t>
            </a:r>
            <a:r>
              <a:rPr lang="zh-CN" altLang="en-US" sz="2000">
                <a:latin typeface="Times New Roman" panose="02020603050405020304" pitchFamily="18" charset="0"/>
              </a:rPr>
              <a:t>”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“Oh</a:t>
            </a:r>
            <a:r>
              <a:rPr lang="zh-CN" altLang="en-US" sz="2000">
                <a:latin typeface="Times New Roman" panose="02020603050405020304" pitchFamily="18" charset="0"/>
              </a:rPr>
              <a:t>！</a:t>
            </a:r>
            <a:r>
              <a:rPr lang="en-US" altLang="zh-CN" sz="2000">
                <a:latin typeface="Times New Roman" panose="02020603050405020304" pitchFamily="18" charset="0"/>
              </a:rPr>
              <a:t>It’s a camera!</a:t>
            </a:r>
            <a:r>
              <a:rPr lang="zh-CN" altLang="en-US" sz="2000">
                <a:latin typeface="Times New Roman" panose="02020603050405020304" pitchFamily="18" charset="0"/>
              </a:rPr>
              <a:t>”</a:t>
            </a:r>
            <a:r>
              <a:rPr lang="en-US" altLang="zh-CN" sz="2000">
                <a:latin typeface="Times New Roman" panose="02020603050405020304" pitchFamily="18" charset="0"/>
              </a:rPr>
              <a:t>says Li Ming. 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“I wanted a camera! Now I can take  pictures and send them to my mother and father!</a:t>
            </a:r>
            <a:r>
              <a:rPr lang="zh-CN" altLang="en-US" sz="2000">
                <a:latin typeface="Times New Roman" panose="02020603050405020304" pitchFamily="18" charset="0"/>
              </a:rPr>
              <a:t>”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Then Li Ming gives his gift to Mr. and Mrs. Smith.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</a:rPr>
              <a:t>Li Ming : </a:t>
            </a:r>
            <a:r>
              <a:rPr lang="en-US" altLang="zh-CN" sz="2000">
                <a:latin typeface="Times New Roman" panose="02020603050405020304" pitchFamily="18" charset="0"/>
              </a:rPr>
              <a:t>This is for everyone. It’s from me!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</a:rPr>
              <a:t>Mr. and Mrs. Smith :  </a:t>
            </a:r>
            <a:r>
              <a:rPr lang="en-US" altLang="zh-CN" sz="2000">
                <a:latin typeface="Times New Roman" panose="02020603050405020304" pitchFamily="18" charset="0"/>
              </a:rPr>
              <a:t>Oh! Thank you, Li Ming! Is it from China?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</a:rPr>
              <a:t>Li Ming :  </a:t>
            </a:r>
            <a:r>
              <a:rPr lang="en-US" altLang="zh-CN" sz="2000">
                <a:latin typeface="Times New Roman" panose="02020603050405020304" pitchFamily="18" charset="0"/>
              </a:rPr>
              <a:t>Yes! It’s a Chinese lantern. I asked my mother to send it.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</a:rPr>
              <a:t>Jenny’s: </a:t>
            </a:r>
            <a:r>
              <a:rPr lang="en-US" altLang="zh-CN" sz="2000">
                <a:latin typeface="Times New Roman" panose="02020603050405020304" pitchFamily="18" charset="0"/>
              </a:rPr>
              <a:t>It’s wonderful!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本框 25"/>
          <p:cNvSpPr txBox="1"/>
          <p:nvPr/>
        </p:nvSpPr>
        <p:spPr>
          <a:xfrm>
            <a:off x="2194377" y="238216"/>
            <a:ext cx="502765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cs typeface="Arial Black" panose="020B0A04020102020204"/>
              </a:rPr>
              <a:t>1. Open our gifts</a:t>
            </a:r>
            <a:endParaRPr kumimoji="1" lang="zh-CN" altLang="en-US" sz="40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cs typeface="Arial Black" panose="020B0A04020102020204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225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文本框 17"/>
          <p:cNvSpPr txBox="1">
            <a:spLocks noChangeArrowheads="1"/>
          </p:cNvSpPr>
          <p:nvPr/>
        </p:nvSpPr>
        <p:spPr bwMode="auto">
          <a:xfrm>
            <a:off x="3530600" y="1646238"/>
            <a:ext cx="29987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open /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əʊpən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v.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打开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598613" y="17002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000"/>
          </a:p>
        </p:txBody>
      </p:sp>
      <p:sp>
        <p:nvSpPr>
          <p:cNvPr id="9220" name="文本框 19"/>
          <p:cNvSpPr txBox="1">
            <a:spLocks noChangeArrowheads="1"/>
          </p:cNvSpPr>
          <p:nvPr/>
        </p:nvSpPr>
        <p:spPr bwMode="auto">
          <a:xfrm>
            <a:off x="2052638" y="1739900"/>
            <a:ext cx="170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304" name="TextBox 8"/>
          <p:cNvSpPr txBox="1">
            <a:spLocks noChangeArrowheads="1"/>
          </p:cNvSpPr>
          <p:nvPr/>
        </p:nvSpPr>
        <p:spPr bwMode="auto">
          <a:xfrm>
            <a:off x="2560638" y="2376488"/>
            <a:ext cx="63230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Please open the door.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请打开门。</a:t>
            </a:r>
          </a:p>
        </p:txBody>
      </p:sp>
      <p:pic>
        <p:nvPicPr>
          <p:cNvPr id="9222" name="图片 9" descr="book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7088" y="1622425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矩形 1"/>
          <p:cNvSpPr>
            <a:spLocks noChangeArrowheads="1"/>
          </p:cNvSpPr>
          <p:nvPr/>
        </p:nvSpPr>
        <p:spPr bwMode="auto">
          <a:xfrm>
            <a:off x="1703388" y="2482850"/>
            <a:ext cx="111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sz="2400" dirty="0">
              <a:ea typeface="黑体" panose="02010609060101010101" pitchFamily="49" charset="-122"/>
            </a:endParaRPr>
          </a:p>
        </p:txBody>
      </p:sp>
      <p:sp>
        <p:nvSpPr>
          <p:cNvPr id="24" name="TextBox 8"/>
          <p:cNvSpPr txBox="1">
            <a:spLocks noChangeArrowheads="1"/>
          </p:cNvSpPr>
          <p:nvPr/>
        </p:nvSpPr>
        <p:spPr bwMode="auto">
          <a:xfrm>
            <a:off x="2709863" y="3775075"/>
            <a:ext cx="4230687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open the book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打开书 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open the box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打开箱子</a:t>
            </a:r>
          </a:p>
        </p:txBody>
      </p:sp>
      <p:sp>
        <p:nvSpPr>
          <p:cNvPr id="9225" name="矩形 16"/>
          <p:cNvSpPr>
            <a:spLocks noChangeArrowheads="1"/>
          </p:cNvSpPr>
          <p:nvPr/>
        </p:nvSpPr>
        <p:spPr bwMode="auto">
          <a:xfrm>
            <a:off x="1706563" y="3213100"/>
            <a:ext cx="2039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加法记忆法：</a:t>
            </a:r>
            <a:endParaRPr lang="en-US" altLang="zh-CN" sz="2400" b="1" dirty="0">
              <a:solidFill>
                <a:srgbClr val="3333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8" name="矩形 2"/>
          <p:cNvSpPr>
            <a:spLocks noChangeArrowheads="1"/>
          </p:cNvSpPr>
          <p:nvPr/>
        </p:nvSpPr>
        <p:spPr bwMode="auto">
          <a:xfrm>
            <a:off x="3460750" y="3074988"/>
            <a:ext cx="35702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 +  pen(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钢笔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  = open</a:t>
            </a:r>
          </a:p>
        </p:txBody>
      </p:sp>
      <p:sp>
        <p:nvSpPr>
          <p:cNvPr id="9227" name="TextBox 1"/>
          <p:cNvSpPr txBox="1">
            <a:spLocks noChangeArrowheads="1"/>
          </p:cNvSpPr>
          <p:nvPr/>
        </p:nvSpPr>
        <p:spPr bwMode="auto">
          <a:xfrm>
            <a:off x="1822450" y="3917950"/>
            <a:ext cx="11128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endParaRPr lang="zh-CN" altLang="en-US" sz="2400" dirty="0">
              <a:ea typeface="黑体" panose="02010609060101010101" pitchFamily="49" charset="-122"/>
            </a:endParaRPr>
          </a:p>
        </p:txBody>
      </p:sp>
      <p:sp>
        <p:nvSpPr>
          <p:cNvPr id="9228" name="TextBox 1"/>
          <p:cNvSpPr txBox="1">
            <a:spLocks noChangeArrowheads="1"/>
          </p:cNvSpPr>
          <p:nvPr/>
        </p:nvSpPr>
        <p:spPr bwMode="auto">
          <a:xfrm>
            <a:off x="1770063" y="4983163"/>
            <a:ext cx="1731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词形变化：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243263" y="4881563"/>
            <a:ext cx="50053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open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（原形）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  opened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（过去式）</a:t>
            </a:r>
          </a:p>
        </p:txBody>
      </p:sp>
      <p:sp>
        <p:nvSpPr>
          <p:cNvPr id="9230" name="矩形 3"/>
          <p:cNvSpPr>
            <a:spLocks noChangeArrowheads="1"/>
          </p:cNvSpPr>
          <p:nvPr/>
        </p:nvSpPr>
        <p:spPr bwMode="auto">
          <a:xfrm>
            <a:off x="1819275" y="5595938"/>
            <a:ext cx="142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反义词：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982913" y="5499100"/>
            <a:ext cx="22558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close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）关上</a:t>
            </a:r>
          </a:p>
        </p:txBody>
      </p:sp>
      <p:sp>
        <p:nvSpPr>
          <p:cNvPr id="27" name="矩形 26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9233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24" grpId="0"/>
      <p:bldP spid="28" grpId="0"/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225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矩形 1"/>
          <p:cNvSpPr>
            <a:spLocks noChangeArrowheads="1"/>
          </p:cNvSpPr>
          <p:nvPr/>
        </p:nvSpPr>
        <p:spPr bwMode="auto">
          <a:xfrm>
            <a:off x="700088" y="1354138"/>
            <a:ext cx="2039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图示记忆法：</a:t>
            </a:r>
            <a:endParaRPr lang="zh-CN" altLang="en-US" sz="2400">
              <a:solidFill>
                <a:srgbClr val="3333FF"/>
              </a:solidFill>
              <a:ea typeface="黑体" panose="02010609060101010101" pitchFamily="49" charset="-122"/>
            </a:endParaRPr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1876425" y="3470275"/>
            <a:ext cx="6850063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open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turn on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的区别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open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指“用手或某工具打开”，而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turn on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指“打开某种电器”，如电灯或者电视机等的开关。</a:t>
            </a:r>
          </a:p>
        </p:txBody>
      </p:sp>
      <p:sp>
        <p:nvSpPr>
          <p:cNvPr id="10244" name="TextBox 1"/>
          <p:cNvSpPr txBox="1">
            <a:spLocks noChangeArrowheads="1"/>
          </p:cNvSpPr>
          <p:nvPr/>
        </p:nvSpPr>
        <p:spPr bwMode="auto">
          <a:xfrm>
            <a:off x="1042988" y="3609975"/>
            <a:ext cx="80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zh-CN" altLang="en-US" sz="2400" dirty="0">
              <a:ea typeface="黑体" panose="02010609060101010101" pitchFamily="49" charset="-122"/>
            </a:endParaRPr>
          </a:p>
        </p:txBody>
      </p:sp>
      <p:sp>
        <p:nvSpPr>
          <p:cNvPr id="8207" name="矩形 32"/>
          <p:cNvSpPr>
            <a:spLocks noChangeArrowheads="1"/>
          </p:cNvSpPr>
          <p:nvPr/>
        </p:nvSpPr>
        <p:spPr bwMode="auto">
          <a:xfrm>
            <a:off x="2279650" y="2917825"/>
            <a:ext cx="2174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open (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打开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) 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208" name="矩形 33"/>
          <p:cNvSpPr>
            <a:spLocks noChangeArrowheads="1"/>
          </p:cNvSpPr>
          <p:nvPr/>
        </p:nvSpPr>
        <p:spPr bwMode="auto">
          <a:xfrm>
            <a:off x="4946650" y="2938463"/>
            <a:ext cx="21780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/>
              <a:t> 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close (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关闭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0247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900" y="3641725"/>
            <a:ext cx="3238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2" name="Picture 2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3975" y="1816100"/>
            <a:ext cx="3967163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矩形 20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0250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23" name="矩形 38"/>
          <p:cNvSpPr>
            <a:spLocks noChangeArrowheads="1"/>
          </p:cNvSpPr>
          <p:nvPr/>
        </p:nvSpPr>
        <p:spPr bwMode="auto">
          <a:xfrm>
            <a:off x="1627188" y="5099050"/>
            <a:ext cx="7077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It’s hot in the classroom.  Please _____the door.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A. open</a:t>
            </a:r>
            <a:r>
              <a:rPr lang="zh-CN" altLang="en-US" sz="2400" b="1" dirty="0">
                <a:latin typeface="Times New Roman" panose="02020603050405020304" pitchFamily="18" charset="0"/>
              </a:rPr>
              <a:t>　    　</a:t>
            </a:r>
            <a:r>
              <a:rPr lang="en-US" altLang="zh-CN" sz="2400" b="1" dirty="0">
                <a:latin typeface="Times New Roman" panose="02020603050405020304" pitchFamily="18" charset="0"/>
              </a:rPr>
              <a:t>B. close</a:t>
            </a:r>
            <a:r>
              <a:rPr lang="zh-CN" altLang="en-US" sz="2400" b="1" dirty="0">
                <a:latin typeface="Times New Roman" panose="02020603050405020304" pitchFamily="18" charset="0"/>
              </a:rPr>
              <a:t>　    </a:t>
            </a:r>
            <a:r>
              <a:rPr lang="en-US" altLang="zh-CN" sz="2400" b="1" dirty="0">
                <a:latin typeface="Times New Roman" panose="02020603050405020304" pitchFamily="18" charset="0"/>
              </a:rPr>
              <a:t>C. clean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2" name="TextBox 3"/>
          <p:cNvSpPr txBox="1">
            <a:spLocks noChangeArrowheads="1"/>
          </p:cNvSpPr>
          <p:nvPr/>
        </p:nvSpPr>
        <p:spPr bwMode="auto">
          <a:xfrm>
            <a:off x="860425" y="5232400"/>
            <a:ext cx="9921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pic>
        <p:nvPicPr>
          <p:cNvPr id="10253" name="图片 29" descr="花盆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8013" y="5233988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142038" y="5278438"/>
            <a:ext cx="371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0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8207" grpId="0"/>
      <p:bldP spid="8208" grpId="0"/>
      <p:bldP spid="23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225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矩形 41"/>
          <p:cNvSpPr>
            <a:spLocks noChangeArrowheads="1"/>
          </p:cNvSpPr>
          <p:nvPr/>
        </p:nvSpPr>
        <p:spPr bwMode="auto">
          <a:xfrm>
            <a:off x="2833688" y="1617663"/>
            <a:ext cx="380523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don’t think so.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我不这样认为。</a:t>
            </a:r>
          </a:p>
        </p:txBody>
      </p:sp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1627188" y="2444750"/>
            <a:ext cx="70993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这句话实际上相当于：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don’t think Santa brought these gifts.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在英语中通常用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think so.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来表示赞同对方的观点，用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don’t  think so. 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来表示不赞同对方的观点。</a:t>
            </a:r>
          </a:p>
        </p:txBody>
      </p:sp>
      <p:sp>
        <p:nvSpPr>
          <p:cNvPr id="11268" name="矩形 1"/>
          <p:cNvSpPr>
            <a:spLocks noChangeArrowheads="1"/>
          </p:cNvSpPr>
          <p:nvPr/>
        </p:nvSpPr>
        <p:spPr bwMode="auto">
          <a:xfrm>
            <a:off x="765175" y="4048125"/>
            <a:ext cx="9588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sz="2000" dirty="0">
              <a:ea typeface="黑体" panose="02010609060101010101" pitchFamily="49" charset="-122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547813" y="4041775"/>
            <a:ext cx="69500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—Do you think it’s going to snow tomorrow?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你认为明天会下雪吗？</a:t>
            </a:r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—Yes, I think so.  / No, I don’t think so.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是的，我认为明天会下雪。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/ </a:t>
            </a:r>
            <a:r>
              <a:rPr lang="zh-CN" altLang="en-US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不，我认为明天不会下雪。</a:t>
            </a:r>
          </a:p>
        </p:txBody>
      </p:sp>
      <p:sp>
        <p:nvSpPr>
          <p:cNvPr id="11270" name="TextBox 47"/>
          <p:cNvSpPr txBox="1">
            <a:spLocks noChangeArrowheads="1"/>
          </p:cNvSpPr>
          <p:nvPr/>
        </p:nvSpPr>
        <p:spPr bwMode="auto">
          <a:xfrm>
            <a:off x="741363" y="2436813"/>
            <a:ext cx="9588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用法：</a:t>
            </a:r>
          </a:p>
        </p:txBody>
      </p:sp>
      <p:pic>
        <p:nvPicPr>
          <p:cNvPr id="1127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5025" y="1638300"/>
            <a:ext cx="187166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50" y="1490663"/>
            <a:ext cx="1085850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文本框 19"/>
          <p:cNvSpPr txBox="1">
            <a:spLocks noChangeArrowheads="1"/>
          </p:cNvSpPr>
          <p:nvPr/>
        </p:nvSpPr>
        <p:spPr bwMode="auto">
          <a:xfrm>
            <a:off x="1377950" y="1597025"/>
            <a:ext cx="13652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275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17"/>
          <p:cNvSpPr txBox="1">
            <a:spLocks noChangeArrowheads="1"/>
          </p:cNvSpPr>
          <p:nvPr/>
        </p:nvSpPr>
        <p:spPr bwMode="auto">
          <a:xfrm>
            <a:off x="2625725" y="1635125"/>
            <a:ext cx="5200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little /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lɪtl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幼小的；少许的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847725" y="17129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2291" name="文本框 19"/>
          <p:cNvSpPr txBox="1">
            <a:spLocks noChangeArrowheads="1"/>
          </p:cNvSpPr>
          <p:nvPr/>
        </p:nvSpPr>
        <p:spPr bwMode="auto">
          <a:xfrm>
            <a:off x="1182688" y="1730375"/>
            <a:ext cx="1704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3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2293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7182" name="TextBox 8"/>
          <p:cNvSpPr txBox="1">
            <a:spLocks noChangeArrowheads="1"/>
          </p:cNvSpPr>
          <p:nvPr/>
        </p:nvSpPr>
        <p:spPr bwMode="auto">
          <a:xfrm>
            <a:off x="1679575" y="2625725"/>
            <a:ext cx="5683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have a little sister.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我有一个小妹妹。</a:t>
            </a:r>
          </a:p>
        </p:txBody>
      </p:sp>
      <p:pic>
        <p:nvPicPr>
          <p:cNvPr id="12295" name="图片 9" descr="book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738" y="1600200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2974975" y="3397250"/>
            <a:ext cx="4456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litter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）垃圾</a:t>
            </a:r>
          </a:p>
        </p:txBody>
      </p:sp>
      <p:sp>
        <p:nvSpPr>
          <p:cNvPr id="12297" name="矩形 2"/>
          <p:cNvSpPr>
            <a:spLocks noChangeArrowheads="1"/>
          </p:cNvSpPr>
          <p:nvPr/>
        </p:nvSpPr>
        <p:spPr bwMode="auto">
          <a:xfrm>
            <a:off x="774700" y="3489325"/>
            <a:ext cx="2089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形近词记忆法：</a:t>
            </a:r>
            <a:endParaRPr lang="zh-CN" altLang="en-US" sz="2400" dirty="0">
              <a:solidFill>
                <a:srgbClr val="3333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8" name="TextBox 1"/>
          <p:cNvSpPr txBox="1">
            <a:spLocks noChangeArrowheads="1"/>
          </p:cNvSpPr>
          <p:nvPr/>
        </p:nvSpPr>
        <p:spPr bwMode="auto">
          <a:xfrm>
            <a:off x="752475" y="2733675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299" name="TextBox 1"/>
          <p:cNvSpPr txBox="1">
            <a:spLocks noChangeArrowheads="1"/>
          </p:cNvSpPr>
          <p:nvPr/>
        </p:nvSpPr>
        <p:spPr bwMode="auto">
          <a:xfrm>
            <a:off x="1133475" y="4144963"/>
            <a:ext cx="803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11363" y="4019550"/>
            <a:ext cx="67151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little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意为“幼小的”时，常带有感情色彩，含有“喜欢、爱怜”的意味。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little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意为“少许的”时，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 little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意为“少量的，一点儿”，与不可数名词连用。</a:t>
            </a:r>
          </a:p>
        </p:txBody>
      </p:sp>
      <p:pic>
        <p:nvPicPr>
          <p:cNvPr id="12301" name="Picture 2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4225" y="4176713"/>
            <a:ext cx="3238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225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  <p:bldP spid="20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3314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920750" y="1541463"/>
            <a:ext cx="2041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图示记忆法：</a:t>
            </a:r>
            <a:endParaRPr lang="zh-CN" altLang="en-US" sz="2400">
              <a:solidFill>
                <a:srgbClr val="3333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77" name="TextBox 26"/>
          <p:cNvSpPr txBox="1">
            <a:spLocks noChangeArrowheads="1"/>
          </p:cNvSpPr>
          <p:nvPr/>
        </p:nvSpPr>
        <p:spPr bwMode="auto">
          <a:xfrm>
            <a:off x="2157413" y="3109913"/>
            <a:ext cx="25257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little milk </a:t>
            </a:r>
          </a:p>
          <a:p>
            <a:pPr algn="ctr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几乎没有牛奶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) 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  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78" name="TextBox 27"/>
          <p:cNvSpPr txBox="1">
            <a:spLocks noChangeArrowheads="1"/>
          </p:cNvSpPr>
          <p:nvPr/>
        </p:nvSpPr>
        <p:spPr bwMode="auto">
          <a:xfrm>
            <a:off x="5218113" y="3133725"/>
            <a:ext cx="2246312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 little milk </a:t>
            </a:r>
          </a:p>
          <a:p>
            <a:pPr algn="ctr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有一点儿牛奶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18" name="TextBox 3"/>
          <p:cNvSpPr txBox="1">
            <a:spLocks noChangeArrowheads="1"/>
          </p:cNvSpPr>
          <p:nvPr/>
        </p:nvSpPr>
        <p:spPr bwMode="auto">
          <a:xfrm>
            <a:off x="1014413" y="4491038"/>
            <a:ext cx="99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典例</a:t>
            </a:r>
          </a:p>
        </p:txBody>
      </p:sp>
      <p:pic>
        <p:nvPicPr>
          <p:cNvPr id="13319" name="图片 29" descr="花盆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9300" y="4481513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1" name="TextBox 30"/>
          <p:cNvSpPr txBox="1">
            <a:spLocks noChangeArrowheads="1"/>
          </p:cNvSpPr>
          <p:nvPr/>
        </p:nvSpPr>
        <p:spPr bwMode="auto">
          <a:xfrm>
            <a:off x="1895475" y="4352925"/>
            <a:ext cx="6483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Mary is a</a:t>
            </a:r>
            <a:r>
              <a:rPr lang="en-US" altLang="zh-CN" sz="2400" b="1" u="sng">
                <a:latin typeface="Times New Roman" panose="02020603050405020304" pitchFamily="18" charset="0"/>
                <a:ea typeface="黑体" panose="02010609060101010101" pitchFamily="49" charset="-122"/>
              </a:rPr>
              <a:t>   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girl. She looks very lovely.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A. few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　　　 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B. one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C.  little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497263" y="4483100"/>
            <a:ext cx="4079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>
            <a:off x="911225" y="5632450"/>
            <a:ext cx="7127875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点拨：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1711325" y="5549900"/>
            <a:ext cx="6315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句意是：玛丽是一个小女孩。她看起来很可爱。</a:t>
            </a:r>
            <a:endParaRPr lang="zh-CN" altLang="en-US" sz="2400" b="1">
              <a:solidFill>
                <a:srgbClr val="0066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1287" name="Picture 2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9750" y="1966913"/>
            <a:ext cx="3355975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225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/>
      <p:bldP spid="11278" grpId="0"/>
      <p:bldP spid="11281" grpId="0"/>
      <p:bldP spid="32" grpId="0"/>
      <p:bldP spid="33" grpId="0" animBg="1"/>
      <p:bldP spid="34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961</Words>
  <Application>Microsoft Office PowerPoint</Application>
  <PresentationFormat>全屏显示(4:3)</PresentationFormat>
  <Paragraphs>143</Paragraphs>
  <Slides>15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Kozuka Gothic Pro H</vt:lpstr>
      <vt:lpstr>Malgun Gothic</vt:lpstr>
      <vt:lpstr>方正大黑简体</vt:lpstr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WWW.2PPT.COM
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2023-01-17T01:51:54Z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E8744C8D83B44B90BA75176E403468FC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