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284" r:id="rId2"/>
    <p:sldId id="257" r:id="rId3"/>
    <p:sldId id="258" r:id="rId4"/>
    <p:sldId id="259" r:id="rId5"/>
    <p:sldId id="289" r:id="rId6"/>
    <p:sldId id="290" r:id="rId7"/>
    <p:sldId id="262" r:id="rId8"/>
    <p:sldId id="264" r:id="rId9"/>
    <p:sldId id="265" r:id="rId10"/>
    <p:sldId id="261" r:id="rId11"/>
    <p:sldId id="286" r:id="rId12"/>
    <p:sldId id="287" r:id="rId13"/>
    <p:sldId id="266" r:id="rId14"/>
    <p:sldId id="268" r:id="rId15"/>
    <p:sldId id="288" r:id="rId16"/>
    <p:sldId id="294" r:id="rId17"/>
    <p:sldId id="295" r:id="rId18"/>
    <p:sldId id="291" r:id="rId19"/>
    <p:sldId id="292" r:id="rId20"/>
    <p:sldId id="293" r:id="rId21"/>
    <p:sldId id="280" r:id="rId22"/>
    <p:sldId id="272" r:id="rId23"/>
    <p:sldId id="273" r:id="rId24"/>
    <p:sldId id="274" r:id="rId25"/>
    <p:sldId id="281" r:id="rId26"/>
    <p:sldId id="296" r:id="rId27"/>
    <p:sldId id="297" r:id="rId28"/>
    <p:sldId id="298" r:id="rId29"/>
    <p:sldId id="276" r:id="rId30"/>
    <p:sldId id="275" r:id="rId31"/>
    <p:sldId id="285" r:id="rId32"/>
  </p:sldIdLst>
  <p:sldSz cx="9144000" cy="6858000" type="screen4x3"/>
  <p:notesSz cx="6858000" cy="9144000"/>
  <p:defaultTextStyle>
    <a:defPPr>
      <a:defRPr lang="zh-CN"/>
    </a:defPPr>
    <a:lvl1pPr algn="l" rtl="0" fontAlgn="base">
      <a:spcBef>
        <a:spcPct val="0"/>
      </a:spcBef>
      <a:spcAft>
        <a:spcPct val="0"/>
      </a:spcAft>
      <a:defRPr sz="2800" b="1"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800" b="1"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800" b="1"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800" b="1"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800"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33CC33"/>
    <a:srgbClr val="3333FF"/>
    <a:srgbClr val="CC0000"/>
    <a:srgbClr val="800000"/>
    <a:srgbClr val="FFFF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2" autoAdjust="0"/>
    <p:restoredTop sz="94660"/>
  </p:normalViewPr>
  <p:slideViewPr>
    <p:cSldViewPr>
      <p:cViewPr>
        <p:scale>
          <a:sx n="100" d="100"/>
          <a:sy n="100" d="100"/>
        </p:scale>
        <p:origin x="-25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83B5D-E259-45E5-AF88-ECB72C545E6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F7B76-FD80-406B-878C-BEFFA3C7A71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BF7B76-FD80-406B-878C-BEFFA3C7A716}"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2BECAA2A-B90B-4308-8BCE-E5B783E29C51}" type="slidenum">
              <a:rPr lang="en-US" altLang="zh-CN"/>
              <a:t>‹#›</a:t>
            </a:fld>
            <a:endParaRPr lang="en-US" altLang="zh-CN"/>
          </a:p>
        </p:txBody>
      </p:sp>
    </p:spTree>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0192BC3C-2B79-4D78-9165-06FFC146D1FE}" type="slidenum">
              <a:rPr lang="en-US" altLang="zh-CN"/>
              <a:t>‹#›</a:t>
            </a:fld>
            <a:endParaRPr lang="en-US" altLang="zh-CN"/>
          </a:p>
        </p:txBody>
      </p:sp>
    </p:spTree>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E57F7CF9-D8CD-48BC-BB64-F4C0E2746389}" type="slidenum">
              <a:rPr lang="en-US" altLang="zh-CN"/>
              <a:t>‹#›</a:t>
            </a:fld>
            <a:endParaRPr lang="en-US" altLang="zh-CN"/>
          </a:p>
        </p:txBody>
      </p:sp>
    </p:spTree>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B364BCE-E092-4419-9CFB-29E4BB512A83}" type="slidenum">
              <a:rPr lang="en-US" altLang="zh-CN"/>
              <a:t>‹#›</a:t>
            </a:fld>
            <a:endParaRPr lang="en-US" altLang="zh-CN"/>
          </a:p>
        </p:txBody>
      </p:sp>
    </p:spTree>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6B77D8F-1CF2-46A5-AA33-78767AE9E6EF}" type="slidenum">
              <a:rPr lang="en-US" altLang="zh-CN"/>
              <a:t>‹#›</a:t>
            </a:fld>
            <a:endParaRPr lang="en-US" altLang="zh-CN"/>
          </a:p>
        </p:txBody>
      </p:sp>
    </p:spTree>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DC781D0D-621D-4C80-A230-9A1AB0E8C1CD}" type="slidenum">
              <a:rPr lang="en-US" altLang="zh-CN"/>
              <a:t>‹#›</a:t>
            </a:fld>
            <a:endParaRPr lang="en-US" altLang="zh-CN"/>
          </a:p>
        </p:txBody>
      </p:sp>
    </p:spTree>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A6E6BE97-78EA-43C6-AA7C-3E0ADE36C5C2}" type="slidenum">
              <a:rPr lang="en-US" altLang="zh-CN"/>
              <a:t>‹#›</a:t>
            </a:fld>
            <a:endParaRPr lang="en-US" altLang="zh-CN"/>
          </a:p>
        </p:txBody>
      </p:sp>
    </p:spTree>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DC293435-2056-46A2-B78B-0C2830E95792}" type="slidenum">
              <a:rPr lang="en-US" altLang="zh-CN"/>
              <a:t>‹#›</a:t>
            </a:fld>
            <a:endParaRPr lang="en-US" altLang="zh-CN"/>
          </a:p>
        </p:txBody>
      </p:sp>
    </p:spTree>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D17B609F-D4CB-46AD-8A1A-DFCC31340A84}" type="slidenum">
              <a:rPr lang="en-US" altLang="zh-CN"/>
              <a:t>‹#›</a:t>
            </a:fld>
            <a:endParaRPr lang="en-US" altLang="zh-CN"/>
          </a:p>
        </p:txBody>
      </p:sp>
    </p:spTree>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00CA5BD-EC4C-4DF9-802B-A8EE560BEA44}" type="slidenum">
              <a:rPr lang="en-US" altLang="zh-CN"/>
              <a:t>‹#›</a:t>
            </a:fld>
            <a:endParaRPr lang="en-US" altLang="zh-CN"/>
          </a:p>
        </p:txBody>
      </p:sp>
    </p:spTree>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EDAE3030-D088-485F-9F87-2A1E74A95264}" type="slidenum">
              <a:rPr lang="en-US" altLang="zh-CN"/>
              <a:t>‹#›</a:t>
            </a:fld>
            <a:endParaRPr lang="en-US" altLang="zh-CN"/>
          </a:p>
        </p:txBody>
      </p:sp>
    </p:spTree>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b="0" smtClean="0">
                <a:ea typeface="宋体"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b="0" smtClean="0">
                <a:ea typeface="宋体"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b="0" smtClean="0">
                <a:ea typeface="宋体" panose="02010600030101010101" pitchFamily="2" charset="-122"/>
              </a:defRPr>
            </a:lvl1pPr>
          </a:lstStyle>
          <a:p>
            <a:pPr>
              <a:defRPr/>
            </a:pPr>
            <a:fld id="{FDFB3DAC-2EC5-4ABE-B8C1-C95AFCE4E34A}"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ircle/>
    <p:sndAc>
      <p:stSnd>
        <p:snd r:embed="rId13" name="wind.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38142;&#25509;&#36164;&#28304;/P61%20U3-T1D-1.sw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38142;&#25509;&#36164;&#28304;/U3TID-1.mp3" TargetMode="External"/><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2.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381000" y="1066801"/>
            <a:ext cx="8229600" cy="3082280"/>
          </a:xfrm>
        </p:spPr>
        <p:txBody>
          <a:bodyPr/>
          <a:lstStyle/>
          <a:p>
            <a:pPr algn="ctr">
              <a:buFontTx/>
              <a:buNone/>
            </a:pPr>
            <a:r>
              <a:rPr lang="en-US" altLang="zh-CN" sz="4000" b="1" dirty="0" smtClean="0">
                <a:solidFill>
                  <a:srgbClr val="333399"/>
                </a:solidFill>
                <a:latin typeface="Times New Roman" panose="02020603050405020304" pitchFamily="18" charset="0"/>
                <a:cs typeface="Times New Roman" panose="02020603050405020304" pitchFamily="18" charset="0"/>
              </a:rPr>
              <a:t>Unit 3  Topic 1 </a:t>
            </a:r>
          </a:p>
          <a:p>
            <a:pPr algn="ctr">
              <a:buFontTx/>
              <a:buNone/>
            </a:pPr>
            <a:r>
              <a:rPr lang="en-US" altLang="zh-CN" sz="6000" b="1" dirty="0" smtClean="0">
                <a:solidFill>
                  <a:srgbClr val="333399"/>
                </a:solidFill>
                <a:latin typeface="Times New Roman" panose="02020603050405020304" pitchFamily="18" charset="0"/>
              </a:rPr>
              <a:t>What’s your hobby ?</a:t>
            </a:r>
          </a:p>
          <a:p>
            <a:pPr algn="ctr">
              <a:buFontTx/>
              <a:buNone/>
            </a:pPr>
            <a:endParaRPr lang="en-US" altLang="zh-CN" sz="2400" b="1" dirty="0" smtClean="0">
              <a:solidFill>
                <a:srgbClr val="333399"/>
              </a:solidFill>
              <a:latin typeface="Times New Roman" panose="02020603050405020304" pitchFamily="18" charset="0"/>
            </a:endParaRPr>
          </a:p>
          <a:p>
            <a:pPr algn="ctr">
              <a:buFontTx/>
              <a:buNone/>
            </a:pPr>
            <a:r>
              <a:rPr lang="en-US" altLang="zh-CN" sz="4000" b="1" dirty="0" smtClean="0">
                <a:latin typeface="Times New Roman" panose="02020603050405020304" pitchFamily="18" charset="0"/>
              </a:rPr>
              <a:t>Section D</a:t>
            </a:r>
            <a:r>
              <a:rPr lang="en-US" altLang="zh-CN" b="1" dirty="0" smtClean="0">
                <a:latin typeface="Times New Roman" panose="02020603050405020304" pitchFamily="18" charset="0"/>
              </a:rPr>
              <a:t> </a:t>
            </a:r>
          </a:p>
        </p:txBody>
      </p:sp>
      <p:sp>
        <p:nvSpPr>
          <p:cNvPr id="3" name="矩形 2"/>
          <p:cNvSpPr/>
          <p:nvPr/>
        </p:nvSpPr>
        <p:spPr>
          <a:xfrm>
            <a:off x="2931808" y="5445224"/>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6" descr="p59-1a-1"/>
          <p:cNvPicPr>
            <a:picLocks noChangeAspect="1" noChangeArrowheads="1"/>
          </p:cNvPicPr>
          <p:nvPr/>
        </p:nvPicPr>
        <p:blipFill>
          <a:blip r:embed="rId2" cstate="email"/>
          <a:srcRect/>
          <a:stretch>
            <a:fillRect/>
          </a:stretch>
        </p:blipFill>
        <p:spPr bwMode="auto">
          <a:xfrm>
            <a:off x="2051050" y="981075"/>
            <a:ext cx="5543550"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17"/>
          <p:cNvSpPr txBox="1">
            <a:spLocks noChangeArrowheads="1"/>
          </p:cNvSpPr>
          <p:nvPr/>
        </p:nvSpPr>
        <p:spPr bwMode="auto">
          <a:xfrm>
            <a:off x="1187450" y="4292600"/>
            <a:ext cx="75596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0">
                <a:solidFill>
                  <a:srgbClr val="FF0066"/>
                </a:solidFill>
                <a:latin typeface="Comic Sans MS" panose="030F0702030302020204" pitchFamily="66" charset="0"/>
              </a:rPr>
              <a:t>This is my pet. Its name is Pink. Do you like it? Can you describe it?</a:t>
            </a:r>
          </a:p>
        </p:txBody>
      </p:sp>
    </p:spTree>
  </p:cSld>
  <p:clrMapOvr>
    <a:masterClrMapping/>
  </p:clrMapOvr>
  <p:transition spd="med">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23850" y="1125538"/>
            <a:ext cx="8569325"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a:latin typeface="Times New Roman" panose="02020603050405020304" pitchFamily="18" charset="0"/>
              </a:rPr>
              <a:t>       Pets are special. They may be everyday pets like dogs or cats, or they may be dangerous pets like snakes. All pets provide their owners with love and comfort in their lives.</a:t>
            </a:r>
          </a:p>
          <a:p>
            <a:r>
              <a:rPr lang="en-US" altLang="zh-CN" sz="3200">
                <a:latin typeface="Times New Roman" panose="02020603050405020304" pitchFamily="18" charset="0"/>
              </a:rPr>
              <a:t>        My favorite pet is a pig.  I call him pink, because his color is light pink. He is very clever and I keep him in the house. He is clean. He likes water and I often help him take a bath in the pond behind my house. He enjoys eating fruit and vegetables, and he doesn’t mind </a:t>
            </a:r>
          </a:p>
        </p:txBody>
      </p:sp>
      <p:pic>
        <p:nvPicPr>
          <p:cNvPr id="40963" name="Picture 3" descr="视频">
            <a:hlinkClick r:id="rId2" action="ppaction://hlinkfile"/>
          </p:cNvPr>
          <p:cNvPicPr>
            <a:picLocks noChangeAspect="1" noChangeArrowheads="1"/>
          </p:cNvPicPr>
          <p:nvPr/>
        </p:nvPicPr>
        <p:blipFill>
          <a:blip r:embed="rId3"/>
          <a:srcRect/>
          <a:stretch>
            <a:fillRect/>
          </a:stretch>
        </p:blipFill>
        <p:spPr bwMode="auto">
          <a:xfrm>
            <a:off x="7524750" y="260350"/>
            <a:ext cx="941388" cy="1152525"/>
          </a:xfrm>
          <a:prstGeom prst="rect">
            <a:avLst/>
          </a:prstGeom>
          <a:noFill/>
          <a:extLst>
            <a:ext uri="{909E8E84-426E-40DD-AFC4-6F175D3DCCD1}">
              <a14:hiddenFill xmlns:a14="http://schemas.microsoft.com/office/drawing/2010/main">
                <a:solidFill>
                  <a:srgbClr val="FFFFFF"/>
                </a:solidFill>
              </a14:hiddenFill>
            </a:ext>
          </a:extLst>
        </p:spPr>
      </p:pic>
      <p:sp>
        <p:nvSpPr>
          <p:cNvPr id="40965" name="Rectangle 5"/>
          <p:cNvSpPr>
            <a:spLocks noChangeArrowheads="1"/>
          </p:cNvSpPr>
          <p:nvPr/>
        </p:nvSpPr>
        <p:spPr bwMode="auto">
          <a:xfrm>
            <a:off x="1116013" y="476250"/>
            <a:ext cx="3267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dirty="0">
                <a:solidFill>
                  <a:schemeClr val="accent2"/>
                </a:solidFill>
                <a:latin typeface="Times New Roman" panose="02020603050405020304" pitchFamily="18" charset="0"/>
              </a:rPr>
              <a:t>Read the passage.</a:t>
            </a:r>
            <a:endParaRPr lang="zh-CN" altLang="en-US" sz="3200" dirty="0">
              <a:solidFill>
                <a:schemeClr val="accent2"/>
              </a:solidFill>
              <a:latin typeface="Times New Roman" panose="02020603050405020304" pitchFamily="18" charset="0"/>
            </a:endParaRPr>
          </a:p>
        </p:txBody>
      </p:sp>
      <p:sp>
        <p:nvSpPr>
          <p:cNvPr id="40966" name="WordArt 6"/>
          <p:cNvSpPr>
            <a:spLocks noChangeArrowheads="1" noChangeShapeType="1" noTextEdit="1"/>
          </p:cNvSpPr>
          <p:nvPr/>
        </p:nvSpPr>
        <p:spPr bwMode="auto">
          <a:xfrm>
            <a:off x="827088" y="620713"/>
            <a:ext cx="288925" cy="431800"/>
          </a:xfrm>
          <a:prstGeom prst="rect">
            <a:avLst/>
          </a:prstGeom>
        </p:spPr>
        <p:txBody>
          <a:bodyPr wrap="none" fromWordArt="1">
            <a:prstTxWarp prst="textPlain">
              <a:avLst>
                <a:gd name="adj" fmla="val 50000"/>
              </a:avLst>
            </a:prstTxWarp>
          </a:bodyPr>
          <a:lstStyle/>
          <a:p>
            <a:pPr algn="ctr"/>
            <a:r>
              <a:rPr lang="en-US" altLang="zh-CN" sz="4400" kern="10">
                <a:ln w="31750">
                  <a:solidFill>
                    <a:srgbClr val="FF00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中宋" panose="02010600040101010101" charset="-122"/>
                <a:ea typeface="华文中宋" panose="02010600040101010101" charset="-122"/>
              </a:rPr>
              <a:t>1</a:t>
            </a:r>
            <a:endParaRPr lang="zh-CN" altLang="en-US" sz="4400" kern="10">
              <a:ln w="31750">
                <a:solidFill>
                  <a:srgbClr val="FF00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中宋" panose="02010600040101010101" charset="-122"/>
              <a:ea typeface="华文中宋" panose="02010600040101010101" charset="-122"/>
            </a:endParaRPr>
          </a:p>
        </p:txBody>
      </p:sp>
    </p:spTree>
  </p:cSld>
  <p:clrMapOvr>
    <a:masterClrMapping/>
  </p:clrMapOvr>
  <p:transition spd="med">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ChangeArrowheads="1"/>
          </p:cNvSpPr>
          <p:nvPr/>
        </p:nvSpPr>
        <p:spPr bwMode="auto">
          <a:xfrm>
            <a:off x="395288" y="476250"/>
            <a:ext cx="80645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a:latin typeface="Times New Roman" panose="02020603050405020304" pitchFamily="18" charset="0"/>
              </a:rPr>
              <a:t>whether they are good or not. Pink likes walking, too. So I often take him out for a walk. He always follows me, just like a little friend. I love him very much. He is very special to me.</a:t>
            </a:r>
          </a:p>
        </p:txBody>
      </p:sp>
      <p:pic>
        <p:nvPicPr>
          <p:cNvPr id="41990" name="Picture 6" descr="Section D- 1"/>
          <p:cNvPicPr>
            <a:picLocks noChangeAspect="1" noChangeArrowheads="1"/>
          </p:cNvPicPr>
          <p:nvPr/>
        </p:nvPicPr>
        <p:blipFill>
          <a:blip r:embed="rId2"/>
          <a:srcRect/>
          <a:stretch>
            <a:fillRect/>
          </a:stretch>
        </p:blipFill>
        <p:spPr bwMode="auto">
          <a:xfrm>
            <a:off x="2195513" y="3213100"/>
            <a:ext cx="4537075" cy="2840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6"/>
          <p:cNvSpPr>
            <a:spLocks noChangeArrowheads="1"/>
          </p:cNvSpPr>
          <p:nvPr/>
        </p:nvSpPr>
        <p:spPr bwMode="auto">
          <a:xfrm>
            <a:off x="395288" y="260350"/>
            <a:ext cx="4338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dirty="0"/>
              <a:t>Then  answer questions.</a:t>
            </a:r>
          </a:p>
        </p:txBody>
      </p:sp>
      <p:sp>
        <p:nvSpPr>
          <p:cNvPr id="11270" name="Text Box 7"/>
          <p:cNvSpPr txBox="1">
            <a:spLocks noChangeArrowheads="1"/>
          </p:cNvSpPr>
          <p:nvPr/>
        </p:nvSpPr>
        <p:spPr bwMode="auto">
          <a:xfrm>
            <a:off x="611188" y="1196975"/>
            <a:ext cx="7921625" cy="4367213"/>
          </a:xfrm>
          <a:prstGeom prst="rect">
            <a:avLst/>
          </a:prstGeom>
          <a:noFill/>
          <a:ln w="76200" cap="rnd">
            <a:solidFill>
              <a:srgbClr val="00FF00"/>
            </a:solidFill>
            <a:prstDash val="sysDot"/>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dirty="0"/>
              <a:t>1.What’s the color of Pink’s skin?</a:t>
            </a:r>
          </a:p>
          <a:p>
            <a:pPr eaLnBrk="1" hangingPunct="1">
              <a:spcBef>
                <a:spcPct val="50000"/>
              </a:spcBef>
            </a:pPr>
            <a:endParaRPr lang="en-US" altLang="zh-CN" sz="2400" dirty="0"/>
          </a:p>
          <a:p>
            <a:pPr eaLnBrk="1" hangingPunct="1">
              <a:spcBef>
                <a:spcPct val="50000"/>
              </a:spcBef>
            </a:pPr>
            <a:r>
              <a:rPr lang="en-US" altLang="zh-CN" sz="2400" dirty="0"/>
              <a:t>2. What is Pink like?</a:t>
            </a:r>
          </a:p>
          <a:p>
            <a:pPr eaLnBrk="1" hangingPunct="1">
              <a:spcBef>
                <a:spcPct val="50000"/>
              </a:spcBef>
            </a:pPr>
            <a:endParaRPr lang="en-US" altLang="zh-CN" sz="2400" dirty="0"/>
          </a:p>
          <a:p>
            <a:pPr eaLnBrk="1" hangingPunct="1">
              <a:spcBef>
                <a:spcPct val="50000"/>
              </a:spcBef>
            </a:pPr>
            <a:r>
              <a:rPr lang="en-US" altLang="zh-CN" sz="2400" dirty="0"/>
              <a:t>3. What does Pink like eating?</a:t>
            </a:r>
          </a:p>
          <a:p>
            <a:pPr eaLnBrk="1" hangingPunct="1">
              <a:spcBef>
                <a:spcPct val="50000"/>
              </a:spcBef>
            </a:pPr>
            <a:endParaRPr lang="en-US" altLang="zh-CN" sz="2400" dirty="0"/>
          </a:p>
          <a:p>
            <a:pPr eaLnBrk="1" hangingPunct="1">
              <a:spcBef>
                <a:spcPct val="50000"/>
              </a:spcBef>
            </a:pPr>
            <a:r>
              <a:rPr lang="en-US" altLang="zh-CN" sz="2400" dirty="0"/>
              <a:t>4. What else does he like?</a:t>
            </a:r>
          </a:p>
          <a:p>
            <a:pPr eaLnBrk="1" hangingPunct="1">
              <a:spcBef>
                <a:spcPct val="50000"/>
              </a:spcBef>
            </a:pPr>
            <a:endParaRPr lang="en-US" altLang="zh-CN" sz="2400" dirty="0"/>
          </a:p>
        </p:txBody>
      </p:sp>
      <p:sp>
        <p:nvSpPr>
          <p:cNvPr id="13320" name="Text Box 8"/>
          <p:cNvSpPr txBox="1">
            <a:spLocks noChangeArrowheads="1"/>
          </p:cNvSpPr>
          <p:nvPr/>
        </p:nvSpPr>
        <p:spPr bwMode="auto">
          <a:xfrm>
            <a:off x="827088" y="1773238"/>
            <a:ext cx="5724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0" dirty="0">
                <a:solidFill>
                  <a:srgbClr val="FF0066"/>
                </a:solidFill>
                <a:latin typeface="Comic Sans MS" panose="030F0702030302020204" pitchFamily="66" charset="0"/>
              </a:rPr>
              <a:t>The color of his skin is light pink.</a:t>
            </a:r>
          </a:p>
        </p:txBody>
      </p:sp>
      <p:sp>
        <p:nvSpPr>
          <p:cNvPr id="13321" name="Text Box 9"/>
          <p:cNvSpPr txBox="1">
            <a:spLocks noChangeArrowheads="1"/>
          </p:cNvSpPr>
          <p:nvPr/>
        </p:nvSpPr>
        <p:spPr bwMode="auto">
          <a:xfrm>
            <a:off x="971550" y="2852738"/>
            <a:ext cx="51847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0" dirty="0">
                <a:solidFill>
                  <a:srgbClr val="FF0066"/>
                </a:solidFill>
                <a:latin typeface="Comic Sans MS" panose="030F0702030302020204" pitchFamily="66" charset="0"/>
              </a:rPr>
              <a:t>He is very clever and clean.</a:t>
            </a:r>
          </a:p>
        </p:txBody>
      </p:sp>
      <p:sp>
        <p:nvSpPr>
          <p:cNvPr id="13322" name="Rectangle 10"/>
          <p:cNvSpPr>
            <a:spLocks noChangeArrowheads="1"/>
          </p:cNvSpPr>
          <p:nvPr/>
        </p:nvSpPr>
        <p:spPr bwMode="auto">
          <a:xfrm>
            <a:off x="1042988" y="3933825"/>
            <a:ext cx="621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b="0" dirty="0">
                <a:solidFill>
                  <a:srgbClr val="FF0066"/>
                </a:solidFill>
                <a:latin typeface="Comic Sans MS" panose="030F0702030302020204" pitchFamily="66" charset="0"/>
              </a:rPr>
              <a:t>He likes eating fruit and vegetables.</a:t>
            </a:r>
          </a:p>
        </p:txBody>
      </p:sp>
      <p:sp>
        <p:nvSpPr>
          <p:cNvPr id="13323" name="Rectangle 11"/>
          <p:cNvSpPr>
            <a:spLocks noChangeArrowheads="1"/>
          </p:cNvSpPr>
          <p:nvPr/>
        </p:nvSpPr>
        <p:spPr bwMode="auto">
          <a:xfrm>
            <a:off x="1042988" y="4941888"/>
            <a:ext cx="4651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b="0" dirty="0">
                <a:solidFill>
                  <a:srgbClr val="FF0066"/>
                </a:solidFill>
                <a:latin typeface="Comic Sans MS" panose="030F0702030302020204" pitchFamily="66" charset="0"/>
              </a:rPr>
              <a:t>He likes water and walking.</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20">
                                            <p:txEl>
                                              <p:pRg st="0" end="0"/>
                                            </p:txEl>
                                          </p:spTgt>
                                        </p:tgtEl>
                                        <p:attrNameLst>
                                          <p:attrName>style.visibility</p:attrName>
                                        </p:attrNameLst>
                                      </p:cBhvr>
                                      <p:to>
                                        <p:strVal val="visible"/>
                                      </p:to>
                                    </p:set>
                                    <p:animEffect transition="in" filter="blinds(horizontal)">
                                      <p:cBhvr>
                                        <p:cTn id="7" dur="500"/>
                                        <p:tgtEl>
                                          <p:spTgt spid="133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21">
                                            <p:txEl>
                                              <p:pRg st="0" end="0"/>
                                            </p:txEl>
                                          </p:spTgt>
                                        </p:tgtEl>
                                        <p:attrNameLst>
                                          <p:attrName>style.visibility</p:attrName>
                                        </p:attrNameLst>
                                      </p:cBhvr>
                                      <p:to>
                                        <p:strVal val="visible"/>
                                      </p:to>
                                    </p:set>
                                    <p:animEffect transition="in" filter="blinds(horizontal)">
                                      <p:cBhvr>
                                        <p:cTn id="12" dur="500"/>
                                        <p:tgtEl>
                                          <p:spTgt spid="133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22">
                                            <p:txEl>
                                              <p:pRg st="0" end="0"/>
                                            </p:txEl>
                                          </p:spTgt>
                                        </p:tgtEl>
                                        <p:attrNameLst>
                                          <p:attrName>style.visibility</p:attrName>
                                        </p:attrNameLst>
                                      </p:cBhvr>
                                      <p:to>
                                        <p:strVal val="visible"/>
                                      </p:to>
                                    </p:set>
                                    <p:animEffect transition="in" filter="blinds(horizontal)">
                                      <p:cBhvr>
                                        <p:cTn id="17" dur="500"/>
                                        <p:tgtEl>
                                          <p:spTgt spid="1332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23">
                                            <p:txEl>
                                              <p:pRg st="0" end="0"/>
                                            </p:txEl>
                                          </p:spTgt>
                                        </p:tgtEl>
                                        <p:attrNameLst>
                                          <p:attrName>style.visibility</p:attrName>
                                        </p:attrNameLst>
                                      </p:cBhvr>
                                      <p:to>
                                        <p:strVal val="visible"/>
                                      </p:to>
                                    </p:set>
                                    <p:animEffect transition="in" filter="blinds(horizontal)">
                                      <p:cBhvr>
                                        <p:cTn id="22" dur="500"/>
                                        <p:tgtEl>
                                          <p:spTgt spid="13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5" descr="写作"/>
          <p:cNvPicPr>
            <a:picLocks noChangeAspect="1" noChangeArrowheads="1"/>
          </p:cNvPicPr>
          <p:nvPr/>
        </p:nvPicPr>
        <p:blipFill>
          <a:blip r:embed="rId2" cstate="email"/>
          <a:srcRect/>
          <a:stretch>
            <a:fillRect/>
          </a:stretch>
        </p:blipFill>
        <p:spPr bwMode="auto">
          <a:xfrm>
            <a:off x="395288" y="0"/>
            <a:ext cx="52387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7"/>
          <p:cNvSpPr txBox="1">
            <a:spLocks noChangeArrowheads="1"/>
          </p:cNvSpPr>
          <p:nvPr/>
        </p:nvSpPr>
        <p:spPr bwMode="auto">
          <a:xfrm>
            <a:off x="323850" y="981075"/>
            <a:ext cx="7921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t>Listen and read the passage and complete the table on Page 62.</a:t>
            </a:r>
          </a:p>
        </p:txBody>
      </p:sp>
      <p:sp>
        <p:nvSpPr>
          <p:cNvPr id="12296" name="WordArt 8"/>
          <p:cNvSpPr>
            <a:spLocks noChangeArrowheads="1" noChangeShapeType="1" noTextEdit="1"/>
          </p:cNvSpPr>
          <p:nvPr/>
        </p:nvSpPr>
        <p:spPr bwMode="auto">
          <a:xfrm>
            <a:off x="1476375" y="188913"/>
            <a:ext cx="3514725" cy="636587"/>
          </a:xfrm>
          <a:prstGeom prst="rect">
            <a:avLst/>
          </a:prstGeom>
        </p:spPr>
        <p:txBody>
          <a:bodyPr wrap="none" fromWordArt="1">
            <a:prstTxWarp prst="textPlain">
              <a:avLst>
                <a:gd name="adj" fmla="val 50000"/>
              </a:avLst>
            </a:prstTxWarp>
          </a:bodyPr>
          <a:lstStyle/>
          <a:p>
            <a:pPr algn="ctr"/>
            <a:r>
              <a:rPr lang="en-US" altLang="zh-CN" sz="4400" kern="10">
                <a:ln w="22225">
                  <a:solidFill>
                    <a:srgbClr val="FF0000"/>
                  </a:solidFill>
                  <a:round/>
                </a:ln>
                <a:gradFill rotWithShape="0">
                  <a:gsLst>
                    <a:gs pos="0">
                      <a:srgbClr val="FFFF00"/>
                    </a:gs>
                    <a:gs pos="100000">
                      <a:srgbClr val="FF9933"/>
                    </a:gs>
                  </a:gsLst>
                  <a:path path="rect">
                    <a:fillToRect r="100000" b="100000"/>
                  </a:path>
                </a:gradFill>
                <a:effectLst>
                  <a:outerShdw dist="35921" dir="2700000" algn="ctr" rotWithShape="0">
                    <a:srgbClr val="C0C0C0">
                      <a:alpha val="80000"/>
                    </a:srgbClr>
                  </a:outerShdw>
                </a:effectLst>
                <a:latin typeface="Comic Sans MS" panose="030F0702030302020204"/>
              </a:rPr>
              <a:t>Read and fill</a:t>
            </a:r>
            <a:endParaRPr lang="zh-CN" altLang="en-US" sz="4400" kern="10">
              <a:ln w="22225">
                <a:solidFill>
                  <a:srgbClr val="FF0000"/>
                </a:solidFill>
                <a:round/>
              </a:ln>
              <a:gradFill rotWithShape="0">
                <a:gsLst>
                  <a:gs pos="0">
                    <a:srgbClr val="FFFF00"/>
                  </a:gs>
                  <a:gs pos="100000">
                    <a:srgbClr val="FF9933"/>
                  </a:gs>
                </a:gsLst>
                <a:path path="rect">
                  <a:fillToRect r="100000" b="100000"/>
                </a:path>
              </a:gradFill>
              <a:effectLst>
                <a:outerShdw dist="35921" dir="2700000" algn="ctr" rotWithShape="0">
                  <a:srgbClr val="C0C0C0">
                    <a:alpha val="80000"/>
                  </a:srgbClr>
                </a:outerShdw>
              </a:effectLst>
              <a:latin typeface="Comic Sans MS" panose="030F0702030302020204"/>
            </a:endParaRPr>
          </a:p>
        </p:txBody>
      </p:sp>
      <p:graphicFrame>
        <p:nvGraphicFramePr>
          <p:cNvPr id="12346" name="Group 58"/>
          <p:cNvGraphicFramePr>
            <a:graphicFrameLocks noGrp="1"/>
          </p:cNvGraphicFramePr>
          <p:nvPr/>
        </p:nvGraphicFramePr>
        <p:xfrm>
          <a:off x="468313" y="1989138"/>
          <a:ext cx="8207375" cy="4695762"/>
        </p:xfrm>
        <a:graphic>
          <a:graphicData uri="http://schemas.openxmlformats.org/drawingml/2006/table">
            <a:tbl>
              <a:tblPr/>
              <a:tblGrid>
                <a:gridCol w="2447925">
                  <a:extLst>
                    <a:ext uri="{9D8B030D-6E8A-4147-A177-3AD203B41FA5}">
                      <a16:colId xmlns:a16="http://schemas.microsoft.com/office/drawing/2014/main" val="20000"/>
                    </a:ext>
                  </a:extLst>
                </a:gridCol>
                <a:gridCol w="5759450">
                  <a:extLst>
                    <a:ext uri="{9D8B030D-6E8A-4147-A177-3AD203B41FA5}">
                      <a16:colId xmlns:a16="http://schemas.microsoft.com/office/drawing/2014/main" val="20001"/>
                    </a:ext>
                  </a:extLst>
                </a:gridCol>
              </a:tblGrid>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Everyday pet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dogs, cats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extLst>
                  <a:ext uri="{0D108BD9-81ED-4DB2-BD59-A6C34878D82A}">
                    <a16:rowId xmlns:a16="http://schemas.microsoft.com/office/drawing/2014/main" val="10000"/>
                  </a:ext>
                </a:extLst>
              </a:tr>
              <a:tr h="579438">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Dangerous pet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______</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extLst>
                  <a:ext uri="{0D108BD9-81ED-4DB2-BD59-A6C34878D82A}">
                    <a16:rowId xmlns:a16="http://schemas.microsoft.com/office/drawing/2014/main" val="10001"/>
                  </a:ext>
                </a:extLst>
              </a:tr>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Function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a:t>
                      </a: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provide their owners with  ____ and</a:t>
                      </a:r>
                    </a:p>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_______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extLst>
                  <a:ext uri="{0D108BD9-81ED-4DB2-BD59-A6C34878D82A}">
                    <a16:rowId xmlns:a16="http://schemas.microsoft.com/office/drawing/2014/main" val="10002"/>
                  </a:ext>
                </a:extLst>
              </a:tr>
              <a:tr h="581025">
                <a:tc rowSpan="4">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4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4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My favorite pet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A pig — Pink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extLst>
                  <a:ext uri="{0D108BD9-81ED-4DB2-BD59-A6C34878D82A}">
                    <a16:rowId xmlns:a16="http://schemas.microsoft.com/office/drawing/2014/main" val="10003"/>
                  </a:ext>
                </a:extLst>
              </a:tr>
              <a:tr h="581025">
                <a:tc vMerge="1">
                  <a:txBody>
                    <a:bodyPr/>
                    <a:lstStyle/>
                    <a:p>
                      <a:endParaRPr lang="zh-CN"/>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He is very  ______ and ______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extLst>
                  <a:ext uri="{0D108BD9-81ED-4DB2-BD59-A6C34878D82A}">
                    <a16:rowId xmlns:a16="http://schemas.microsoft.com/office/drawing/2014/main" val="10004"/>
                  </a:ext>
                </a:extLst>
              </a:tr>
              <a:tr h="579438">
                <a:tc vMerge="1">
                  <a:txBody>
                    <a:bodyPr/>
                    <a:lstStyle/>
                    <a:p>
                      <a:endParaRPr lang="zh-CN"/>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He enjoys eating  _____ and</a:t>
                      </a:r>
                    </a:p>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__________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extLst>
                  <a:ext uri="{0D108BD9-81ED-4DB2-BD59-A6C34878D82A}">
                    <a16:rowId xmlns:a16="http://schemas.microsoft.com/office/drawing/2014/main" val="10005"/>
                  </a:ext>
                </a:extLst>
              </a:tr>
              <a:tr h="581025">
                <a:tc vMerge="1">
                  <a:txBody>
                    <a:bodyPr/>
                    <a:lstStyle/>
                    <a:p>
                      <a:endParaRPr lang="zh-CN"/>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He likes ________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alpha val="70000"/>
                      </a:srgbClr>
                    </a:solidFill>
                  </a:tcPr>
                </a:tc>
                <a:extLst>
                  <a:ext uri="{0D108BD9-81ED-4DB2-BD59-A6C34878D82A}">
                    <a16:rowId xmlns:a16="http://schemas.microsoft.com/office/drawing/2014/main" val="10006"/>
                  </a:ext>
                </a:extLst>
              </a:tr>
            </a:tbl>
          </a:graphicData>
        </a:graphic>
      </p:graphicFrame>
      <p:sp>
        <p:nvSpPr>
          <p:cNvPr id="12335" name="Rectangle 47"/>
          <p:cNvSpPr>
            <a:spLocks noChangeArrowheads="1"/>
          </p:cNvSpPr>
          <p:nvPr/>
        </p:nvSpPr>
        <p:spPr bwMode="auto">
          <a:xfrm>
            <a:off x="3059113" y="2565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pPr>
            <a:r>
              <a:rPr lang="en-US" altLang="zh-CN" sz="2400">
                <a:solidFill>
                  <a:srgbClr val="FF0000"/>
                </a:solidFill>
              </a:rPr>
              <a:t>snakes</a:t>
            </a:r>
          </a:p>
        </p:txBody>
      </p:sp>
      <p:sp>
        <p:nvSpPr>
          <p:cNvPr id="12336" name="Rectangle 48"/>
          <p:cNvSpPr>
            <a:spLocks noChangeArrowheads="1"/>
          </p:cNvSpPr>
          <p:nvPr/>
        </p:nvSpPr>
        <p:spPr bwMode="auto">
          <a:xfrm>
            <a:off x="7092950" y="3141663"/>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0000"/>
                </a:solidFill>
              </a:rPr>
              <a:t>love</a:t>
            </a:r>
            <a:endParaRPr lang="zh-CN" altLang="en-US" sz="2400">
              <a:solidFill>
                <a:srgbClr val="FF0000"/>
              </a:solidFill>
            </a:endParaRPr>
          </a:p>
        </p:txBody>
      </p:sp>
      <p:sp>
        <p:nvSpPr>
          <p:cNvPr id="12339" name="Rectangle 51"/>
          <p:cNvSpPr>
            <a:spLocks noChangeArrowheads="1"/>
          </p:cNvSpPr>
          <p:nvPr/>
        </p:nvSpPr>
        <p:spPr bwMode="auto">
          <a:xfrm>
            <a:off x="3132138" y="3573463"/>
            <a:ext cx="1319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0000"/>
                </a:solidFill>
              </a:rPr>
              <a:t>comfort</a:t>
            </a:r>
            <a:endParaRPr lang="zh-CN" altLang="en-US" sz="2400">
              <a:solidFill>
                <a:srgbClr val="FF0000"/>
              </a:solidFill>
            </a:endParaRPr>
          </a:p>
        </p:txBody>
      </p:sp>
      <p:sp>
        <p:nvSpPr>
          <p:cNvPr id="12340" name="Rectangle 52"/>
          <p:cNvSpPr>
            <a:spLocks noChangeArrowheads="1"/>
          </p:cNvSpPr>
          <p:nvPr/>
        </p:nvSpPr>
        <p:spPr bwMode="auto">
          <a:xfrm>
            <a:off x="4716463" y="4652963"/>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0000"/>
                </a:solidFill>
              </a:rPr>
              <a:t>clever</a:t>
            </a:r>
            <a:endParaRPr lang="zh-CN" altLang="en-US" sz="2400">
              <a:solidFill>
                <a:srgbClr val="FF0000"/>
              </a:solidFill>
            </a:endParaRPr>
          </a:p>
        </p:txBody>
      </p:sp>
      <p:sp>
        <p:nvSpPr>
          <p:cNvPr id="12341" name="Rectangle 53"/>
          <p:cNvSpPr>
            <a:spLocks noChangeArrowheads="1"/>
          </p:cNvSpPr>
          <p:nvPr/>
        </p:nvSpPr>
        <p:spPr bwMode="auto">
          <a:xfrm>
            <a:off x="6732588" y="4581525"/>
            <a:ext cx="963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0000"/>
                </a:solidFill>
              </a:rPr>
              <a:t>clean</a:t>
            </a:r>
            <a:endParaRPr lang="zh-CN" altLang="en-US" sz="2400">
              <a:solidFill>
                <a:srgbClr val="FF0000"/>
              </a:solidFill>
            </a:endParaRPr>
          </a:p>
        </p:txBody>
      </p:sp>
      <p:sp>
        <p:nvSpPr>
          <p:cNvPr id="12344" name="Rectangle 56"/>
          <p:cNvSpPr>
            <a:spLocks noChangeArrowheads="1"/>
          </p:cNvSpPr>
          <p:nvPr/>
        </p:nvSpPr>
        <p:spPr bwMode="auto">
          <a:xfrm>
            <a:off x="5795963" y="5157788"/>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0000"/>
                </a:solidFill>
              </a:rPr>
              <a:t>fruit</a:t>
            </a:r>
            <a:endParaRPr lang="zh-CN" altLang="en-US" sz="2400">
              <a:solidFill>
                <a:srgbClr val="FF0000"/>
              </a:solidFill>
            </a:endParaRPr>
          </a:p>
        </p:txBody>
      </p:sp>
      <p:sp>
        <p:nvSpPr>
          <p:cNvPr id="12347" name="Rectangle 59"/>
          <p:cNvSpPr>
            <a:spLocks noChangeArrowheads="1"/>
          </p:cNvSpPr>
          <p:nvPr/>
        </p:nvSpPr>
        <p:spPr bwMode="auto">
          <a:xfrm>
            <a:off x="3203575" y="5589588"/>
            <a:ext cx="176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0000"/>
                </a:solidFill>
              </a:rPr>
              <a:t>vegetables</a:t>
            </a:r>
            <a:endParaRPr lang="zh-CN" altLang="en-US" sz="2400">
              <a:solidFill>
                <a:srgbClr val="FF0000"/>
              </a:solidFill>
            </a:endParaRPr>
          </a:p>
        </p:txBody>
      </p:sp>
      <p:sp>
        <p:nvSpPr>
          <p:cNvPr id="12348" name="Rectangle 60"/>
          <p:cNvSpPr>
            <a:spLocks noChangeArrowheads="1"/>
          </p:cNvSpPr>
          <p:nvPr/>
        </p:nvSpPr>
        <p:spPr bwMode="auto">
          <a:xfrm>
            <a:off x="4356100" y="6092825"/>
            <a:ext cx="1300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a:solidFill>
                  <a:srgbClr val="FF0000"/>
                </a:solidFill>
              </a:rPr>
              <a:t>walking</a:t>
            </a:r>
            <a:endParaRPr lang="zh-CN" altLang="en-US" sz="2400">
              <a:solidFill>
                <a:srgbClr val="FF0000"/>
              </a:solidFill>
            </a:endParaRPr>
          </a:p>
        </p:txBody>
      </p:sp>
      <p:pic>
        <p:nvPicPr>
          <p:cNvPr id="12350" name="Picture 62" descr="00132">
            <a:hlinkClick r:id="rId3" action="ppaction://hlinkfile"/>
          </p:cNvPr>
          <p:cNvPicPr>
            <a:picLocks noChangeAspect="1" noChangeArrowheads="1"/>
          </p:cNvPicPr>
          <p:nvPr/>
        </p:nvPicPr>
        <p:blipFill>
          <a:blip r:embed="rId4" cstate="email"/>
          <a:srcRect/>
          <a:stretch>
            <a:fillRect/>
          </a:stretch>
        </p:blipFill>
        <p:spPr bwMode="auto">
          <a:xfrm>
            <a:off x="7885113" y="260350"/>
            <a:ext cx="990600" cy="89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335"/>
                                        </p:tgtEl>
                                        <p:attrNameLst>
                                          <p:attrName>style.visibility</p:attrName>
                                        </p:attrNameLst>
                                      </p:cBhvr>
                                      <p:to>
                                        <p:strVal val="visible"/>
                                      </p:to>
                                    </p:set>
                                    <p:animEffect transition="in" filter="strips(downLeft)">
                                      <p:cBhvr>
                                        <p:cTn id="7" dur="500"/>
                                        <p:tgtEl>
                                          <p:spTgt spid="123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336"/>
                                        </p:tgtEl>
                                        <p:attrNameLst>
                                          <p:attrName>style.visibility</p:attrName>
                                        </p:attrNameLst>
                                      </p:cBhvr>
                                      <p:to>
                                        <p:strVal val="visible"/>
                                      </p:to>
                                    </p:set>
                                    <p:animEffect transition="in" filter="circle(in)">
                                      <p:cBhvr>
                                        <p:cTn id="12" dur="2000"/>
                                        <p:tgtEl>
                                          <p:spTgt spid="12336"/>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2339"/>
                                        </p:tgtEl>
                                        <p:attrNameLst>
                                          <p:attrName>style.visibility</p:attrName>
                                        </p:attrNameLst>
                                      </p:cBhvr>
                                      <p:to>
                                        <p:strVal val="visible"/>
                                      </p:to>
                                    </p:set>
                                    <p:anim calcmode="lin" valueType="num">
                                      <p:cBhvr>
                                        <p:cTn id="17" dur="1000" fill="hold"/>
                                        <p:tgtEl>
                                          <p:spTgt spid="12339"/>
                                        </p:tgtEl>
                                        <p:attrNameLst>
                                          <p:attrName>ppt_w</p:attrName>
                                        </p:attrNameLst>
                                      </p:cBhvr>
                                      <p:tavLst>
                                        <p:tav tm="0">
                                          <p:val>
                                            <p:strVal val="#ppt_w*0.70"/>
                                          </p:val>
                                        </p:tav>
                                        <p:tav tm="100000">
                                          <p:val>
                                            <p:strVal val="#ppt_w"/>
                                          </p:val>
                                        </p:tav>
                                      </p:tavLst>
                                    </p:anim>
                                    <p:anim calcmode="lin" valueType="num">
                                      <p:cBhvr>
                                        <p:cTn id="18" dur="1000" fill="hold"/>
                                        <p:tgtEl>
                                          <p:spTgt spid="12339"/>
                                        </p:tgtEl>
                                        <p:attrNameLst>
                                          <p:attrName>ppt_h</p:attrName>
                                        </p:attrNameLst>
                                      </p:cBhvr>
                                      <p:tavLst>
                                        <p:tav tm="0">
                                          <p:val>
                                            <p:strVal val="#ppt_h"/>
                                          </p:val>
                                        </p:tav>
                                        <p:tav tm="100000">
                                          <p:val>
                                            <p:strVal val="#ppt_h"/>
                                          </p:val>
                                        </p:tav>
                                      </p:tavLst>
                                    </p:anim>
                                    <p:animEffect transition="in" filter="fade">
                                      <p:cBhvr>
                                        <p:cTn id="19" dur="1000"/>
                                        <p:tgtEl>
                                          <p:spTgt spid="12339"/>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2340"/>
                                        </p:tgtEl>
                                        <p:attrNameLst>
                                          <p:attrName>style.visibility</p:attrName>
                                        </p:attrNameLst>
                                      </p:cBhvr>
                                      <p:to>
                                        <p:strVal val="visible"/>
                                      </p:to>
                                    </p:set>
                                    <p:animEffect transition="in" filter="checkerboard(across)">
                                      <p:cBhvr>
                                        <p:cTn id="24" dur="500"/>
                                        <p:tgtEl>
                                          <p:spTgt spid="12340"/>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12341"/>
                                        </p:tgtEl>
                                        <p:attrNameLst>
                                          <p:attrName>style.visibility</p:attrName>
                                        </p:attrNameLst>
                                      </p:cBhvr>
                                      <p:to>
                                        <p:strVal val="visible"/>
                                      </p:to>
                                    </p:set>
                                    <p:animEffect transition="in" filter="wheel(4)">
                                      <p:cBhvr>
                                        <p:cTn id="29" dur="2000"/>
                                        <p:tgtEl>
                                          <p:spTgt spid="12341"/>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2344"/>
                                        </p:tgtEl>
                                        <p:attrNameLst>
                                          <p:attrName>style.visibility</p:attrName>
                                        </p:attrNameLst>
                                      </p:cBhvr>
                                      <p:to>
                                        <p:strVal val="visible"/>
                                      </p:to>
                                    </p:set>
                                    <p:animEffect transition="in" filter="checkerboard(across)">
                                      <p:cBhvr>
                                        <p:cTn id="34" dur="500"/>
                                        <p:tgtEl>
                                          <p:spTgt spid="12344"/>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2347"/>
                                        </p:tgtEl>
                                        <p:attrNameLst>
                                          <p:attrName>style.visibility</p:attrName>
                                        </p:attrNameLst>
                                      </p:cBhvr>
                                      <p:to>
                                        <p:strVal val="visible"/>
                                      </p:to>
                                    </p:set>
                                    <p:anim calcmode="discrete" valueType="clr">
                                      <p:cBhvr override="childStyle">
                                        <p:cTn id="39" dur="80"/>
                                        <p:tgtEl>
                                          <p:spTgt spid="12347"/>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2347"/>
                                        </p:tgtEl>
                                        <p:attrNameLst>
                                          <p:attrName>fillcolor</p:attrName>
                                        </p:attrNameLst>
                                      </p:cBhvr>
                                      <p:tavLst>
                                        <p:tav tm="0">
                                          <p:val>
                                            <p:clrVal>
                                              <a:schemeClr val="accent2"/>
                                            </p:clrVal>
                                          </p:val>
                                        </p:tav>
                                        <p:tav tm="50000">
                                          <p:val>
                                            <p:clrVal>
                                              <a:schemeClr val="hlink"/>
                                            </p:clrVal>
                                          </p:val>
                                        </p:tav>
                                      </p:tavLst>
                                    </p:anim>
                                    <p:set>
                                      <p:cBhvr>
                                        <p:cTn id="41" dur="80"/>
                                        <p:tgtEl>
                                          <p:spTgt spid="12347"/>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12348"/>
                                        </p:tgtEl>
                                        <p:attrNameLst>
                                          <p:attrName>style.visibility</p:attrName>
                                        </p:attrNameLst>
                                      </p:cBhvr>
                                      <p:to>
                                        <p:strVal val="visible"/>
                                      </p:to>
                                    </p:set>
                                    <p:anim calcmode="discrete" valueType="clr">
                                      <p:cBhvr override="childStyle">
                                        <p:cTn id="46" dur="80"/>
                                        <p:tgtEl>
                                          <p:spTgt spid="12348"/>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2348"/>
                                        </p:tgtEl>
                                        <p:attrNameLst>
                                          <p:attrName>fillcolor</p:attrName>
                                        </p:attrNameLst>
                                      </p:cBhvr>
                                      <p:tavLst>
                                        <p:tav tm="0">
                                          <p:val>
                                            <p:clrVal>
                                              <a:schemeClr val="accent2"/>
                                            </p:clrVal>
                                          </p:val>
                                        </p:tav>
                                        <p:tav tm="50000">
                                          <p:val>
                                            <p:clrVal>
                                              <a:schemeClr val="hlink"/>
                                            </p:clrVal>
                                          </p:val>
                                        </p:tav>
                                      </p:tavLst>
                                    </p:anim>
                                    <p:set>
                                      <p:cBhvr>
                                        <p:cTn id="48" dur="80"/>
                                        <p:tgtEl>
                                          <p:spTgt spid="123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5" grpId="0"/>
      <p:bldP spid="12336" grpId="0"/>
      <p:bldP spid="12339" grpId="0"/>
      <p:bldP spid="12340" grpId="0"/>
      <p:bldP spid="12341" grpId="0"/>
      <p:bldP spid="12344" grpId="0"/>
      <p:bldP spid="12347" grpId="0"/>
      <p:bldP spid="123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827088" y="188913"/>
            <a:ext cx="75612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3333FF"/>
                </a:solidFill>
                <a:latin typeface="Times New Roman" panose="02020603050405020304" pitchFamily="18" charset="0"/>
              </a:rPr>
              <a:t>Discuss the following questions in groups, using the words in the boxes. Then report your ideas to the class. </a:t>
            </a:r>
          </a:p>
        </p:txBody>
      </p:sp>
      <p:sp>
        <p:nvSpPr>
          <p:cNvPr id="43011" name="Rectangle 5"/>
          <p:cNvSpPr>
            <a:spLocks noChangeArrowheads="1"/>
          </p:cNvSpPr>
          <p:nvPr/>
        </p:nvSpPr>
        <p:spPr bwMode="auto">
          <a:xfrm>
            <a:off x="755650" y="1412875"/>
            <a:ext cx="4572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t>What pet do/don’t you like?</a:t>
            </a:r>
          </a:p>
          <a:p>
            <a:endParaRPr lang="en-US" altLang="zh-CN" sz="2400"/>
          </a:p>
          <a:p>
            <a:r>
              <a:rPr lang="en-US" altLang="zh-CN" sz="2400"/>
              <a:t>What does it look like ?</a:t>
            </a:r>
          </a:p>
          <a:p>
            <a:endParaRPr lang="en-US" altLang="zh-CN" sz="2400"/>
          </a:p>
          <a:p>
            <a:r>
              <a:rPr lang="en-US" altLang="zh-CN" sz="2400"/>
              <a:t>Why do/don’t you like it ?</a:t>
            </a:r>
          </a:p>
          <a:p>
            <a:endParaRPr lang="en-US" altLang="zh-CN" sz="2400"/>
          </a:p>
          <a:p>
            <a:endParaRPr lang="en-US" altLang="zh-CN" sz="2400"/>
          </a:p>
        </p:txBody>
      </p:sp>
      <p:pic>
        <p:nvPicPr>
          <p:cNvPr id="43012" name="Picture 6" descr="20071126175527337"/>
          <p:cNvPicPr>
            <a:picLocks noChangeAspect="1" noChangeArrowheads="1" noCrop="1"/>
          </p:cNvPicPr>
          <p:nvPr/>
        </p:nvPicPr>
        <p:blipFill>
          <a:blip r:embed="rId2" cstate="email"/>
          <a:srcRect/>
          <a:stretch>
            <a:fillRect/>
          </a:stretch>
        </p:blipFill>
        <p:spPr bwMode="auto">
          <a:xfrm>
            <a:off x="250825" y="1341438"/>
            <a:ext cx="550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7" descr="20071126175527337"/>
          <p:cNvPicPr>
            <a:picLocks noChangeAspect="1" noChangeArrowheads="1" noCrop="1"/>
          </p:cNvPicPr>
          <p:nvPr/>
        </p:nvPicPr>
        <p:blipFill>
          <a:blip r:embed="rId2" cstate="email"/>
          <a:srcRect/>
          <a:stretch>
            <a:fillRect/>
          </a:stretch>
        </p:blipFill>
        <p:spPr bwMode="auto">
          <a:xfrm>
            <a:off x="250825" y="2060575"/>
            <a:ext cx="550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8" descr="20071126175527337"/>
          <p:cNvPicPr>
            <a:picLocks noChangeAspect="1" noChangeArrowheads="1" noCrop="1"/>
          </p:cNvPicPr>
          <p:nvPr/>
        </p:nvPicPr>
        <p:blipFill>
          <a:blip r:embed="rId2" cstate="email"/>
          <a:srcRect/>
          <a:stretch>
            <a:fillRect/>
          </a:stretch>
        </p:blipFill>
        <p:spPr bwMode="auto">
          <a:xfrm>
            <a:off x="250825" y="2781300"/>
            <a:ext cx="550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5" name="AutoShape 14"/>
          <p:cNvSpPr>
            <a:spLocks noChangeArrowheads="1"/>
          </p:cNvSpPr>
          <p:nvPr/>
        </p:nvSpPr>
        <p:spPr bwMode="auto">
          <a:xfrm>
            <a:off x="6877050" y="1916113"/>
            <a:ext cx="1655763" cy="1941512"/>
          </a:xfrm>
          <a:prstGeom prst="roundRect">
            <a:avLst>
              <a:gd name="adj" fmla="val 12606"/>
            </a:avLst>
          </a:prstGeom>
          <a:solidFill>
            <a:schemeClr val="bg1"/>
          </a:solidFill>
          <a:ln w="9525">
            <a:solidFill>
              <a:schemeClr val="tx1"/>
            </a:solidFill>
            <a:round/>
          </a:ln>
        </p:spPr>
        <p:txBody>
          <a:bodyPr wrap="none" anchor="ctr"/>
          <a:lstStyle/>
          <a:p>
            <a:endParaRPr lang="en-US" altLang="zh-CN" sz="2000"/>
          </a:p>
          <a:p>
            <a:r>
              <a:rPr lang="en-US" altLang="zh-CN" sz="2000">
                <a:solidFill>
                  <a:srgbClr val="FF0066"/>
                </a:solidFill>
              </a:rPr>
              <a:t>dirty   </a:t>
            </a:r>
          </a:p>
          <a:p>
            <a:r>
              <a:rPr lang="en-US" altLang="zh-CN" sz="2000">
                <a:solidFill>
                  <a:srgbClr val="FF0066"/>
                </a:solidFill>
              </a:rPr>
              <a:t>unfriendly</a:t>
            </a:r>
          </a:p>
          <a:p>
            <a:r>
              <a:rPr lang="en-US" altLang="zh-CN" sz="2000">
                <a:solidFill>
                  <a:srgbClr val="FF0066"/>
                </a:solidFill>
              </a:rPr>
              <a:t>lazy   </a:t>
            </a:r>
          </a:p>
          <a:p>
            <a:r>
              <a:rPr lang="en-US" altLang="zh-CN" sz="2000">
                <a:solidFill>
                  <a:srgbClr val="FF0066"/>
                </a:solidFill>
              </a:rPr>
              <a:t>ugly  </a:t>
            </a:r>
          </a:p>
          <a:p>
            <a:r>
              <a:rPr lang="en-US" altLang="zh-CN" sz="2000">
                <a:solidFill>
                  <a:srgbClr val="FF0066"/>
                </a:solidFill>
              </a:rPr>
              <a:t>stupid</a:t>
            </a:r>
          </a:p>
        </p:txBody>
      </p:sp>
      <p:sp>
        <p:nvSpPr>
          <p:cNvPr id="43016" name="矩形 14"/>
          <p:cNvSpPr>
            <a:spLocks noChangeArrowheads="1"/>
          </p:cNvSpPr>
          <p:nvPr/>
        </p:nvSpPr>
        <p:spPr bwMode="auto">
          <a:xfrm>
            <a:off x="4643438" y="2133600"/>
            <a:ext cx="19431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000">
                <a:solidFill>
                  <a:srgbClr val="FF00FF"/>
                </a:solidFill>
              </a:rPr>
              <a:t>clever  clean   friendly</a:t>
            </a:r>
          </a:p>
          <a:p>
            <a:pPr>
              <a:lnSpc>
                <a:spcPct val="130000"/>
              </a:lnSpc>
            </a:pPr>
            <a:r>
              <a:rPr lang="en-US" altLang="zh-CN" sz="2000">
                <a:solidFill>
                  <a:srgbClr val="FF00FF"/>
                </a:solidFill>
              </a:rPr>
              <a:t>beautiful    funny </a:t>
            </a:r>
            <a:endParaRPr lang="en-US" altLang="zh-CN">
              <a:solidFill>
                <a:srgbClr val="FF00FF"/>
              </a:solidFill>
            </a:endParaRPr>
          </a:p>
        </p:txBody>
      </p:sp>
      <p:sp>
        <p:nvSpPr>
          <p:cNvPr id="18" name="圆角矩形 17"/>
          <p:cNvSpPr/>
          <p:nvPr/>
        </p:nvSpPr>
        <p:spPr>
          <a:xfrm>
            <a:off x="4572000" y="1928813"/>
            <a:ext cx="2000250" cy="20050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zh-CN" altLang="en-US" b="0">
              <a:solidFill>
                <a:srgbClr val="FFFFFF"/>
              </a:solidFill>
            </a:endParaRPr>
          </a:p>
        </p:txBody>
      </p:sp>
      <p:sp>
        <p:nvSpPr>
          <p:cNvPr id="43018" name="TextBox 18"/>
          <p:cNvSpPr txBox="1">
            <a:spLocks noChangeArrowheads="1"/>
          </p:cNvSpPr>
          <p:nvPr/>
        </p:nvSpPr>
        <p:spPr bwMode="auto">
          <a:xfrm>
            <a:off x="395288" y="4292600"/>
            <a:ext cx="77533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b="0">
                <a:solidFill>
                  <a:srgbClr val="FF00FF"/>
                </a:solidFill>
                <a:latin typeface="Comic Sans MS" panose="030F0702030302020204" pitchFamily="66" charset="0"/>
              </a:rPr>
              <a:t>You can begin like this:</a:t>
            </a:r>
          </a:p>
          <a:p>
            <a:pPr eaLnBrk="1" hangingPunct="1"/>
            <a:r>
              <a:rPr lang="en-US" altLang="zh-CN" b="0">
                <a:solidFill>
                  <a:srgbClr val="CC0000"/>
                </a:solidFill>
                <a:latin typeface="Comic Sans MS" panose="030F0702030302020204" pitchFamily="66" charset="0"/>
              </a:rPr>
              <a:t>        </a:t>
            </a:r>
          </a:p>
          <a:p>
            <a:pPr eaLnBrk="1" hangingPunct="1"/>
            <a:r>
              <a:rPr lang="en-US" altLang="zh-CN" b="0">
                <a:solidFill>
                  <a:srgbClr val="CC0000"/>
                </a:solidFill>
                <a:latin typeface="Comic Sans MS" panose="030F0702030302020204" pitchFamily="66" charset="0"/>
              </a:rPr>
              <a:t>     My favorite pet is a dog. It’s … I don’t like</a:t>
            </a:r>
          </a:p>
          <a:p>
            <a:pPr eaLnBrk="1" hangingPunct="1"/>
            <a:r>
              <a:rPr lang="en-US" altLang="zh-CN" b="0">
                <a:solidFill>
                  <a:srgbClr val="CC0000"/>
                </a:solidFill>
                <a:latin typeface="Comic Sans MS" panose="030F0702030302020204" pitchFamily="66" charset="0"/>
              </a:rPr>
              <a:t>pet pigs …</a:t>
            </a:r>
            <a:endParaRPr lang="zh-CN" altLang="en-US" b="0">
              <a:solidFill>
                <a:srgbClr val="CC0000"/>
              </a:solidFill>
              <a:latin typeface="Comic Sans MS" panose="030F0702030302020204" pitchFamily="66" charset="0"/>
            </a:endParaRPr>
          </a:p>
        </p:txBody>
      </p:sp>
      <p:sp>
        <p:nvSpPr>
          <p:cNvPr id="43019" name="WordArt 11" descr="图片7"/>
          <p:cNvSpPr>
            <a:spLocks noChangeArrowheads="1" noChangeShapeType="1" noTextEdit="1"/>
          </p:cNvSpPr>
          <p:nvPr/>
        </p:nvSpPr>
        <p:spPr bwMode="auto">
          <a:xfrm>
            <a:off x="323850" y="188913"/>
            <a:ext cx="314325"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4400" kern="10">
                <a:ln w="31750">
                  <a:solidFill>
                    <a:srgbClr val="FF0000"/>
                  </a:solidFill>
                  <a:round/>
                </a:ln>
                <a:blipFill dpi="0" rotWithShape="1">
                  <a:blip r:embed="rId3"/>
                  <a:srcRect/>
                  <a:stretch>
                    <a:fillRect/>
                  </a:stretch>
                </a:blipFill>
                <a:latin typeface="Century Gothic" panose="020B0502020202020204"/>
              </a:rPr>
              <a:t>2</a:t>
            </a:r>
            <a:endParaRPr lang="zh-CN" altLang="en-US" sz="4400" kern="10">
              <a:ln w="31750">
                <a:solidFill>
                  <a:srgbClr val="FF0000"/>
                </a:solidFill>
                <a:round/>
              </a:ln>
              <a:blipFill dpi="0" rotWithShape="1">
                <a:blip r:embed="rId3"/>
                <a:srcRect/>
                <a:stretch>
                  <a:fillRect/>
                </a:stretch>
              </a:blipFill>
              <a:latin typeface="Century Gothic" panose="020B0502020202020204"/>
            </a:endParaRPr>
          </a:p>
        </p:txBody>
      </p:sp>
    </p:spTree>
  </p:cSld>
  <p:clrMapOvr>
    <a:masterClrMapping/>
  </p:clrMapOvr>
  <p:transition spd="med">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468313" y="1916113"/>
            <a:ext cx="8280400" cy="3746500"/>
          </a:xfrm>
          <a:prstGeom prst="rect">
            <a:avLst/>
          </a:prstGeom>
          <a:solidFill>
            <a:srgbClr val="FFCCFF">
              <a:alpha val="50000"/>
            </a:srgbClr>
          </a:solidFill>
          <a:ln w="31750">
            <a:solidFill>
              <a:srgbClr val="00FFFF"/>
            </a:solidFill>
            <a:miter lim="800000"/>
          </a:ln>
        </p:spPr>
        <p:txBody>
          <a:bodyPr>
            <a:spAutoFit/>
          </a:bodyPr>
          <a:lstStyle/>
          <a:p>
            <a:r>
              <a:rPr lang="en-US" altLang="zh-CN" sz="3400" dirty="0">
                <a:latin typeface="Times New Roman" panose="02020603050405020304" pitchFamily="18" charset="0"/>
              </a:rPr>
              <a:t>I </a:t>
            </a:r>
            <a:r>
              <a:rPr lang="en-US" altLang="zh-CN" sz="3400" i="1" dirty="0">
                <a:latin typeface="Arial Black" panose="020B0A04020102020204" pitchFamily="34" charset="0"/>
              </a:rPr>
              <a:t>used to</a:t>
            </a:r>
            <a:r>
              <a:rPr lang="en-US" altLang="zh-CN" sz="3400" dirty="0">
                <a:latin typeface="Times New Roman" panose="02020603050405020304" pitchFamily="18" charset="0"/>
              </a:rPr>
              <a:t> collect stamps, but now I hate it.</a:t>
            </a:r>
          </a:p>
          <a:p>
            <a:r>
              <a:rPr lang="en-US" altLang="zh-CN" sz="3400" dirty="0">
                <a:latin typeface="Times New Roman" panose="02020603050405020304" pitchFamily="18" charset="0"/>
              </a:rPr>
              <a:t>I </a:t>
            </a:r>
            <a:r>
              <a:rPr lang="en-US" altLang="zh-CN" sz="3400" i="1" dirty="0">
                <a:latin typeface="Arial Black" panose="020B0A04020102020204" pitchFamily="34" charset="0"/>
              </a:rPr>
              <a:t>didn't use to</a:t>
            </a:r>
            <a:r>
              <a:rPr lang="en-US" altLang="zh-CN" sz="3400" dirty="0">
                <a:latin typeface="Times New Roman" panose="02020603050405020304" pitchFamily="18" charset="0"/>
              </a:rPr>
              <a:t> play soccer, but now I enjoy it.</a:t>
            </a:r>
          </a:p>
          <a:p>
            <a:r>
              <a:rPr lang="en-US" altLang="zh-CN" sz="3400" i="1" dirty="0">
                <a:latin typeface="Arial Black" panose="020B0A04020102020204" pitchFamily="34" charset="0"/>
              </a:rPr>
              <a:t>Did</a:t>
            </a:r>
            <a:r>
              <a:rPr lang="en-US" altLang="zh-CN" sz="3400" dirty="0">
                <a:latin typeface="Times New Roman" panose="02020603050405020304" pitchFamily="18" charset="0"/>
              </a:rPr>
              <a:t> you </a:t>
            </a:r>
            <a:r>
              <a:rPr lang="en-US" altLang="zh-CN" sz="3400" i="1" dirty="0">
                <a:latin typeface="Arial Black" panose="020B0A04020102020204" pitchFamily="34" charset="0"/>
              </a:rPr>
              <a:t>use to</a:t>
            </a:r>
            <a:r>
              <a:rPr lang="en-US" altLang="zh-CN" sz="3400" dirty="0">
                <a:latin typeface="Times New Roman" panose="02020603050405020304" pitchFamily="18" charset="0"/>
              </a:rPr>
              <a:t> go swimming during the summer vacation? </a:t>
            </a:r>
          </a:p>
          <a:p>
            <a:r>
              <a:rPr lang="en-US" altLang="zh-CN" sz="3400" dirty="0">
                <a:latin typeface="Times New Roman" panose="02020603050405020304" pitchFamily="18" charset="0"/>
              </a:rPr>
              <a:t>Yes, I did. / No, I didn’t.</a:t>
            </a:r>
          </a:p>
          <a:p>
            <a:r>
              <a:rPr lang="en-US" altLang="zh-CN" sz="3400" dirty="0">
                <a:latin typeface="Times New Roman" panose="02020603050405020304" pitchFamily="18" charset="0"/>
              </a:rPr>
              <a:t>What hobbies </a:t>
            </a:r>
            <a:r>
              <a:rPr lang="en-US" altLang="zh-CN" sz="3400" i="1" dirty="0">
                <a:latin typeface="Arial Black" panose="020B0A04020102020204" pitchFamily="34" charset="0"/>
              </a:rPr>
              <a:t>did</a:t>
            </a:r>
            <a:r>
              <a:rPr lang="en-US" altLang="zh-CN" sz="3400" dirty="0">
                <a:latin typeface="Times New Roman" panose="02020603050405020304" pitchFamily="18" charset="0"/>
              </a:rPr>
              <a:t> you </a:t>
            </a:r>
            <a:r>
              <a:rPr lang="en-US" altLang="zh-CN" sz="3400" i="1" dirty="0">
                <a:latin typeface="Arial Black" panose="020B0A04020102020204" pitchFamily="34" charset="0"/>
              </a:rPr>
              <a:t>use to</a:t>
            </a:r>
            <a:r>
              <a:rPr lang="en-US" altLang="zh-CN" sz="3400" dirty="0">
                <a:latin typeface="Times New Roman" panose="02020603050405020304" pitchFamily="18" charset="0"/>
              </a:rPr>
              <a:t> have? </a:t>
            </a:r>
          </a:p>
        </p:txBody>
      </p:sp>
      <p:sp>
        <p:nvSpPr>
          <p:cNvPr id="49155" name="Rectangle 3"/>
          <p:cNvSpPr>
            <a:spLocks noChangeArrowheads="1"/>
          </p:cNvSpPr>
          <p:nvPr/>
        </p:nvSpPr>
        <p:spPr bwMode="auto">
          <a:xfrm>
            <a:off x="2700338" y="284163"/>
            <a:ext cx="50942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400" dirty="0">
                <a:solidFill>
                  <a:schemeClr val="accent2"/>
                </a:solidFill>
              </a:rPr>
              <a:t>3a Grammar focus</a:t>
            </a:r>
          </a:p>
        </p:txBody>
      </p:sp>
      <p:sp>
        <p:nvSpPr>
          <p:cNvPr id="49156" name="AutoShape 4"/>
          <p:cNvSpPr>
            <a:spLocks noChangeArrowheads="1"/>
          </p:cNvSpPr>
          <p:nvPr/>
        </p:nvSpPr>
        <p:spPr bwMode="auto">
          <a:xfrm>
            <a:off x="468313" y="1125538"/>
            <a:ext cx="2665412" cy="720725"/>
          </a:xfrm>
          <a:prstGeom prst="flowChartAlternateProcess">
            <a:avLst/>
          </a:prstGeom>
          <a:solidFill>
            <a:srgbClr val="FFFFCC"/>
          </a:solidFill>
          <a:ln w="34925">
            <a:solidFill>
              <a:srgbClr val="CCFFFF"/>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4000" i="1" dirty="0">
                <a:latin typeface="Arial Black" panose="020B0A04020102020204" pitchFamily="34" charset="0"/>
              </a:rPr>
              <a:t>Used to</a:t>
            </a:r>
          </a:p>
        </p:txBody>
      </p:sp>
    </p:spTree>
  </p:cSld>
  <p:clrMapOvr>
    <a:masterClrMapping/>
  </p:clrMapOvr>
  <p:transition spd="med">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684213" y="1196975"/>
            <a:ext cx="8064500" cy="47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400" dirty="0">
                <a:solidFill>
                  <a:srgbClr val="FF3300"/>
                </a:solidFill>
                <a:latin typeface="Times New Roman" panose="02020603050405020304" pitchFamily="18" charset="0"/>
              </a:rPr>
              <a:t>whether ... or not</a:t>
            </a:r>
            <a:r>
              <a:rPr lang="en-US" altLang="zh-CN" sz="4400" dirty="0"/>
              <a:t>   </a:t>
            </a:r>
          </a:p>
          <a:p>
            <a:r>
              <a:rPr lang="zh-CN" altLang="en-US" sz="4400" dirty="0">
                <a:latin typeface="楷体_GB2312" pitchFamily="49" charset="-122"/>
                <a:ea typeface="楷体_GB2312" pitchFamily="49" charset="-122"/>
              </a:rPr>
              <a:t>不论是否</a:t>
            </a:r>
            <a:r>
              <a:rPr lang="en-US" altLang="zh-CN" sz="3200" dirty="0">
                <a:latin typeface="宋体" panose="02010600030101010101" pitchFamily="2" charset="-122"/>
              </a:rPr>
              <a:t>……</a:t>
            </a:r>
            <a:endParaRPr lang="en-US" altLang="zh-CN" sz="1200" dirty="0"/>
          </a:p>
          <a:p>
            <a:r>
              <a:rPr lang="en-US" altLang="zh-CN" sz="3600" dirty="0">
                <a:latin typeface="Times New Roman" panose="02020603050405020304" pitchFamily="18" charset="0"/>
              </a:rPr>
              <a:t>You have to get up early every day whether it rains or not.</a:t>
            </a:r>
          </a:p>
          <a:p>
            <a:r>
              <a:rPr lang="zh-CN" altLang="en-US" sz="3600" dirty="0">
                <a:latin typeface="Times New Roman" panose="02020603050405020304" pitchFamily="18" charset="0"/>
                <a:ea typeface="楷体_GB2312" pitchFamily="49" charset="-122"/>
              </a:rPr>
              <a:t>你必须天天早点起床，不论是否下雨。</a:t>
            </a:r>
          </a:p>
          <a:p>
            <a:r>
              <a:rPr lang="en-US" altLang="zh-CN" sz="3600" dirty="0">
                <a:latin typeface="Times New Roman" panose="02020603050405020304" pitchFamily="18" charset="0"/>
              </a:rPr>
              <a:t>Whether we go or not matters little.  </a:t>
            </a:r>
          </a:p>
          <a:p>
            <a:r>
              <a:rPr lang="zh-CN" altLang="en-US" sz="3600" dirty="0">
                <a:latin typeface="Times New Roman" panose="02020603050405020304" pitchFamily="18" charset="0"/>
                <a:ea typeface="楷体_GB2312" pitchFamily="49" charset="-122"/>
              </a:rPr>
              <a:t>不论我们是否去，关系不大。</a:t>
            </a:r>
          </a:p>
          <a:p>
            <a:endParaRPr lang="zh-CN" altLang="en-US" sz="3600" dirty="0">
              <a:latin typeface="Times New Roman" panose="02020603050405020304" pitchFamily="18" charset="0"/>
              <a:ea typeface="楷体_GB2312" pitchFamily="49" charset="-122"/>
            </a:endParaRPr>
          </a:p>
        </p:txBody>
      </p:sp>
      <p:sp>
        <p:nvSpPr>
          <p:cNvPr id="50179" name="Text Box 3"/>
          <p:cNvSpPr txBox="1">
            <a:spLocks noChangeArrowheads="1"/>
          </p:cNvSpPr>
          <p:nvPr/>
        </p:nvSpPr>
        <p:spPr bwMode="auto">
          <a:xfrm>
            <a:off x="2268538" y="260350"/>
            <a:ext cx="51847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400" dirty="0">
                <a:solidFill>
                  <a:schemeClr val="accent2"/>
                </a:solidFill>
              </a:rPr>
              <a:t>Language points</a:t>
            </a:r>
          </a:p>
        </p:txBody>
      </p:sp>
    </p:spTree>
  </p:cSld>
  <p:clrMapOvr>
    <a:masterClrMapping/>
  </p:clrMapOvr>
  <p:transition spd="med">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755650" y="836613"/>
            <a:ext cx="8208963" cy="533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4400" dirty="0">
                <a:solidFill>
                  <a:srgbClr val="FF3300"/>
                </a:solidFill>
                <a:latin typeface="Times New Roman" panose="02020603050405020304" pitchFamily="18" charset="0"/>
              </a:rPr>
              <a:t>if </a:t>
            </a:r>
            <a:r>
              <a:rPr lang="zh-CN" altLang="en-US" sz="4400" dirty="0">
                <a:solidFill>
                  <a:srgbClr val="FF3300"/>
                </a:solidFill>
                <a:latin typeface="Times New Roman" panose="02020603050405020304" pitchFamily="18" charset="0"/>
                <a:ea typeface="楷体_GB2312" pitchFamily="49" charset="-122"/>
              </a:rPr>
              <a:t>与</a:t>
            </a:r>
            <a:r>
              <a:rPr lang="zh-CN" altLang="en-US" sz="4400" dirty="0">
                <a:solidFill>
                  <a:srgbClr val="FF3300"/>
                </a:solidFill>
                <a:latin typeface="Times New Roman" panose="02020603050405020304" pitchFamily="18" charset="0"/>
              </a:rPr>
              <a:t> </a:t>
            </a:r>
            <a:r>
              <a:rPr lang="en-US" altLang="zh-CN" sz="4400" dirty="0">
                <a:solidFill>
                  <a:srgbClr val="FF3300"/>
                </a:solidFill>
                <a:latin typeface="Times New Roman" panose="02020603050405020304" pitchFamily="18" charset="0"/>
              </a:rPr>
              <a:t>whether </a:t>
            </a:r>
            <a:r>
              <a:rPr lang="zh-CN" altLang="en-US" sz="4400" dirty="0">
                <a:solidFill>
                  <a:srgbClr val="FF3300"/>
                </a:solidFill>
                <a:latin typeface="Times New Roman" panose="02020603050405020304" pitchFamily="18" charset="0"/>
                <a:ea typeface="楷体_GB2312" pitchFamily="49" charset="-122"/>
              </a:rPr>
              <a:t>的区别：</a:t>
            </a:r>
          </a:p>
          <a:p>
            <a:endParaRPr lang="zh-CN" altLang="en-US" sz="1200" dirty="0">
              <a:solidFill>
                <a:srgbClr val="000099"/>
              </a:solidFill>
              <a:latin typeface="Times New Roman" panose="02020603050405020304" pitchFamily="18" charset="0"/>
            </a:endParaRPr>
          </a:p>
          <a:p>
            <a:r>
              <a:rPr lang="zh-CN" altLang="en-US" sz="3600" dirty="0">
                <a:latin typeface="Times New Roman" panose="02020603050405020304" pitchFamily="18" charset="0"/>
                <a:ea typeface="楷体_GB2312" pitchFamily="49" charset="-122"/>
              </a:rPr>
              <a:t>二者在引导宾语从句时一般可换用。如：</a:t>
            </a:r>
          </a:p>
          <a:p>
            <a:r>
              <a:rPr lang="en-US" altLang="zh-CN" sz="3600" dirty="0">
                <a:latin typeface="Times New Roman" panose="02020603050405020304" pitchFamily="18" charset="0"/>
              </a:rPr>
              <a:t>I want to know if/whether it is going to rain tomorrow. </a:t>
            </a:r>
          </a:p>
          <a:p>
            <a:r>
              <a:rPr lang="zh-CN" altLang="en-US" sz="3600" dirty="0">
                <a:latin typeface="Times New Roman" panose="02020603050405020304" pitchFamily="18" charset="0"/>
                <a:ea typeface="楷体_GB2312" pitchFamily="49" charset="-122"/>
              </a:rPr>
              <a:t>我想知道明天是否下雨。</a:t>
            </a:r>
          </a:p>
          <a:p>
            <a:r>
              <a:rPr lang="en-US" altLang="zh-CN" sz="3600" dirty="0">
                <a:latin typeface="Times New Roman" panose="02020603050405020304" pitchFamily="18" charset="0"/>
              </a:rPr>
              <a:t>He asked me if/whether the stranger told a lie.</a:t>
            </a:r>
            <a:r>
              <a:rPr lang="en-US" altLang="zh-CN" sz="3600" dirty="0">
                <a:solidFill>
                  <a:srgbClr val="CC0000"/>
                </a:solidFill>
                <a:latin typeface="Times New Roman" panose="02020603050405020304" pitchFamily="18" charset="0"/>
              </a:rPr>
              <a:t> </a:t>
            </a:r>
          </a:p>
          <a:p>
            <a:r>
              <a:rPr lang="zh-CN" altLang="en-US" sz="3600" dirty="0">
                <a:latin typeface="Times New Roman" panose="02020603050405020304" pitchFamily="18" charset="0"/>
                <a:ea typeface="楷体_GB2312" pitchFamily="49" charset="-122"/>
              </a:rPr>
              <a:t>他不明白那个陌生人是否说的是假话。</a:t>
            </a:r>
          </a:p>
        </p:txBody>
      </p:sp>
    </p:spTree>
  </p:cSld>
  <p:clrMapOvr>
    <a:masterClrMapping/>
  </p:clrMapOvr>
  <p:transition spd="med">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11188" y="476250"/>
            <a:ext cx="8281987" cy="588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4400">
                <a:solidFill>
                  <a:srgbClr val="FF3300"/>
                </a:solidFill>
                <a:latin typeface="Times New Roman" panose="02020603050405020304" pitchFamily="18" charset="0"/>
                <a:ea typeface="黑体" panose="02010609060101010101" pitchFamily="49" charset="-122"/>
              </a:rPr>
              <a:t>但下列几种情况不能互换：</a:t>
            </a:r>
          </a:p>
          <a:p>
            <a:endParaRPr lang="zh-CN" altLang="en-US" sz="1200">
              <a:solidFill>
                <a:srgbClr val="FF6600"/>
              </a:solidFill>
              <a:latin typeface="Times New Roman" panose="02020603050405020304" pitchFamily="18" charset="0"/>
            </a:endParaRPr>
          </a:p>
          <a:p>
            <a:r>
              <a:rPr lang="en-US" altLang="zh-CN" sz="3600">
                <a:latin typeface="Times New Roman" panose="02020603050405020304" pitchFamily="18" charset="0"/>
              </a:rPr>
              <a:t>1</a:t>
            </a:r>
            <a:r>
              <a:rPr lang="zh-CN" altLang="en-US" sz="3600">
                <a:latin typeface="Times New Roman" panose="02020603050405020304" pitchFamily="18" charset="0"/>
              </a:rPr>
              <a:t>）</a:t>
            </a:r>
            <a:r>
              <a:rPr lang="en-US" altLang="zh-CN" sz="3600">
                <a:latin typeface="Times New Roman" panose="02020603050405020304" pitchFamily="18" charset="0"/>
              </a:rPr>
              <a:t>whether </a:t>
            </a:r>
            <a:r>
              <a:rPr lang="zh-CN" altLang="en-US" sz="3600">
                <a:latin typeface="Times New Roman" panose="02020603050405020304" pitchFamily="18" charset="0"/>
                <a:ea typeface="楷体_GB2312" pitchFamily="49" charset="-122"/>
              </a:rPr>
              <a:t>后可紧接</a:t>
            </a:r>
            <a:r>
              <a:rPr lang="en-US" altLang="zh-CN" sz="3600">
                <a:latin typeface="Times New Roman" panose="02020603050405020304" pitchFamily="18" charset="0"/>
              </a:rPr>
              <a:t>or not, </a:t>
            </a:r>
            <a:r>
              <a:rPr lang="zh-CN" altLang="en-US" sz="3600">
                <a:latin typeface="Times New Roman" panose="02020603050405020304" pitchFamily="18" charset="0"/>
                <a:ea typeface="楷体_GB2312" pitchFamily="49" charset="-122"/>
              </a:rPr>
              <a:t>而</a:t>
            </a:r>
            <a:r>
              <a:rPr lang="en-US" altLang="zh-CN" sz="3600">
                <a:latin typeface="Times New Roman" panose="02020603050405020304" pitchFamily="18" charset="0"/>
              </a:rPr>
              <a:t>if</a:t>
            </a:r>
            <a:r>
              <a:rPr lang="zh-CN" altLang="en-US" sz="3600">
                <a:latin typeface="Times New Roman" panose="02020603050405020304" pitchFamily="18" charset="0"/>
                <a:ea typeface="楷体_GB2312" pitchFamily="49" charset="-122"/>
              </a:rPr>
              <a:t>一般不能。</a:t>
            </a:r>
          </a:p>
          <a:p>
            <a:r>
              <a:rPr lang="en-US" altLang="zh-CN" sz="3600">
                <a:latin typeface="Times New Roman" panose="02020603050405020304" pitchFamily="18" charset="0"/>
              </a:rPr>
              <a:t>Let me know whether or not you can come. </a:t>
            </a:r>
          </a:p>
          <a:p>
            <a:r>
              <a:rPr lang="zh-CN" altLang="en-US" sz="3600">
                <a:latin typeface="Times New Roman" panose="02020603050405020304" pitchFamily="18" charset="0"/>
                <a:ea typeface="楷体_GB2312" pitchFamily="49" charset="-122"/>
              </a:rPr>
              <a:t>你能来还是不能来，请告诉我一声。</a:t>
            </a:r>
          </a:p>
          <a:p>
            <a:r>
              <a:rPr lang="en-US" altLang="zh-CN" sz="3600">
                <a:latin typeface="Times New Roman" panose="02020603050405020304" pitchFamily="18" charset="0"/>
              </a:rPr>
              <a:t>2</a:t>
            </a:r>
            <a:r>
              <a:rPr lang="zh-CN" altLang="en-US" sz="3600">
                <a:latin typeface="Times New Roman" panose="02020603050405020304" pitchFamily="18" charset="0"/>
              </a:rPr>
              <a:t>）</a:t>
            </a:r>
            <a:r>
              <a:rPr lang="en-US" altLang="zh-CN" sz="3600">
                <a:latin typeface="Times New Roman" panose="02020603050405020304" pitchFamily="18" charset="0"/>
              </a:rPr>
              <a:t>whether </a:t>
            </a:r>
            <a:r>
              <a:rPr lang="zh-CN" altLang="en-US" sz="3600">
                <a:latin typeface="楷体_GB2312" pitchFamily="49" charset="-122"/>
                <a:ea typeface="楷体_GB2312" pitchFamily="49" charset="-122"/>
              </a:rPr>
              <a:t>引导的宾语从句可移到主句前，</a:t>
            </a:r>
            <a:r>
              <a:rPr lang="en-US" altLang="zh-CN" sz="3600">
                <a:latin typeface="Times New Roman" panose="02020603050405020304" pitchFamily="18" charset="0"/>
                <a:ea typeface="楷体_GB2312" pitchFamily="49" charset="-122"/>
              </a:rPr>
              <a:t>if </a:t>
            </a:r>
            <a:r>
              <a:rPr lang="zh-CN" altLang="en-US" sz="3600">
                <a:latin typeface="楷体_GB2312" pitchFamily="49" charset="-122"/>
                <a:ea typeface="楷体_GB2312" pitchFamily="49" charset="-122"/>
              </a:rPr>
              <a:t>则不能。</a:t>
            </a:r>
          </a:p>
          <a:p>
            <a:r>
              <a:rPr lang="en-US" altLang="zh-CN" sz="3600">
                <a:latin typeface="Times New Roman" panose="02020603050405020304" pitchFamily="18" charset="0"/>
              </a:rPr>
              <a:t>Whether this is true or not, I can not say. </a:t>
            </a:r>
            <a:r>
              <a:rPr lang="zh-CN" altLang="en-US" sz="3600">
                <a:latin typeface="Times New Roman" panose="02020603050405020304" pitchFamily="18" charset="0"/>
                <a:ea typeface="楷体_GB2312" pitchFamily="49" charset="-122"/>
              </a:rPr>
              <a:t>这件事是否真实，我说不上。</a:t>
            </a:r>
          </a:p>
        </p:txBody>
      </p:sp>
    </p:spTree>
  </p:cSld>
  <p:clrMapOvr>
    <a:masterClrMapping/>
  </p:clrMapOvr>
  <p:transition spd="med">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4"/>
          <p:cNvSpPr>
            <a:spLocks noChangeArrowheads="1" noChangeShapeType="1" noTextEdit="1"/>
          </p:cNvSpPr>
          <p:nvPr/>
        </p:nvSpPr>
        <p:spPr bwMode="auto">
          <a:xfrm>
            <a:off x="611188" y="620713"/>
            <a:ext cx="3168650" cy="1223962"/>
          </a:xfrm>
          <a:prstGeom prst="rect">
            <a:avLst/>
          </a:prstGeom>
        </p:spPr>
        <p:txBody>
          <a:bodyPr spcFirstLastPara="1" wrap="none" fromWordArt="1">
            <a:prstTxWarp prst="textArchUp">
              <a:avLst>
                <a:gd name="adj" fmla="val 10800004"/>
              </a:avLst>
            </a:prstTxWarp>
          </a:bodyPr>
          <a:lstStyle/>
          <a:p>
            <a:pPr algn="ctr"/>
            <a:r>
              <a:rPr lang="en-US" altLang="zh-CN" sz="3600" kern="10" dirty="0">
                <a:ln w="9525">
                  <a:solidFill>
                    <a:schemeClr val="tx1"/>
                  </a:solidFill>
                  <a:round/>
                </a:ln>
                <a:solidFill>
                  <a:srgbClr val="333300"/>
                </a:solidFill>
                <a:latin typeface="Baskerville Old Face" panose="02020602080505020303"/>
              </a:rPr>
              <a:t>Group work</a:t>
            </a:r>
            <a:endParaRPr lang="zh-CN" altLang="en-US" sz="3600" kern="10" dirty="0">
              <a:ln w="9525">
                <a:solidFill>
                  <a:schemeClr val="tx1"/>
                </a:solidFill>
                <a:round/>
              </a:ln>
              <a:solidFill>
                <a:srgbClr val="333300"/>
              </a:solidFill>
              <a:latin typeface="Baskerville Old Face" panose="02020602080505020303"/>
            </a:endParaRPr>
          </a:p>
        </p:txBody>
      </p:sp>
      <p:sp>
        <p:nvSpPr>
          <p:cNvPr id="3075" name="Rectangle 5"/>
          <p:cNvSpPr>
            <a:spLocks noChangeArrowheads="1"/>
          </p:cNvSpPr>
          <p:nvPr/>
        </p:nvSpPr>
        <p:spPr bwMode="auto">
          <a:xfrm>
            <a:off x="1258888" y="2349500"/>
            <a:ext cx="55451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dirty="0">
                <a:solidFill>
                  <a:srgbClr val="FF0000"/>
                </a:solidFill>
                <a:latin typeface="Comic Sans MS" panose="030F0702030302020204" pitchFamily="66" charset="0"/>
                <a:ea typeface="Arial Unicode MS" pitchFamily="34" charset="-122"/>
              </a:rPr>
              <a:t>List hobbies as many</a:t>
            </a:r>
          </a:p>
          <a:p>
            <a:r>
              <a:rPr lang="en-US" altLang="zh-CN" sz="3600" dirty="0">
                <a:solidFill>
                  <a:srgbClr val="FF0000"/>
                </a:solidFill>
                <a:latin typeface="Comic Sans MS" panose="030F0702030302020204" pitchFamily="66" charset="0"/>
                <a:ea typeface="Arial Unicode MS" pitchFamily="34" charset="-122"/>
              </a:rPr>
              <a:t> </a:t>
            </a:r>
          </a:p>
          <a:p>
            <a:r>
              <a:rPr lang="en-US" altLang="zh-CN" sz="3600" dirty="0">
                <a:solidFill>
                  <a:srgbClr val="FF0000"/>
                </a:solidFill>
                <a:latin typeface="Comic Sans MS" panose="030F0702030302020204" pitchFamily="66" charset="0"/>
                <a:ea typeface="Arial Unicode MS" pitchFamily="34" charset="-122"/>
              </a:rPr>
              <a:t>as you can.</a:t>
            </a:r>
          </a:p>
        </p:txBody>
      </p:sp>
    </p:spTree>
  </p:cSld>
  <p:clrMapOvr>
    <a:masterClrMapping/>
  </p:clrMapOvr>
  <p:transition spd="med">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755650" y="620713"/>
            <a:ext cx="80645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a:solidFill>
                  <a:srgbClr val="FF3300"/>
                </a:solidFill>
              </a:rPr>
              <a:t>3</a:t>
            </a:r>
            <a:r>
              <a:rPr lang="zh-CN" altLang="en-US" sz="3600">
                <a:solidFill>
                  <a:srgbClr val="FF3300"/>
                </a:solidFill>
              </a:rPr>
              <a:t>）</a:t>
            </a:r>
            <a:r>
              <a:rPr lang="zh-CN" altLang="en-US" sz="3600">
                <a:solidFill>
                  <a:srgbClr val="FF3300"/>
                </a:solidFill>
                <a:ea typeface="楷体_GB2312" pitchFamily="49" charset="-122"/>
              </a:rPr>
              <a:t>不定式前用</a:t>
            </a:r>
            <a:r>
              <a:rPr lang="en-US" altLang="zh-CN" sz="3600">
                <a:solidFill>
                  <a:srgbClr val="FF3300"/>
                </a:solidFill>
                <a:latin typeface="Times New Roman" panose="02020603050405020304" pitchFamily="18" charset="0"/>
              </a:rPr>
              <a:t>whether</a:t>
            </a:r>
            <a:r>
              <a:rPr lang="en-US" altLang="zh-CN" sz="3600">
                <a:solidFill>
                  <a:srgbClr val="FF3300"/>
                </a:solidFill>
              </a:rPr>
              <a:t>, </a:t>
            </a:r>
            <a:r>
              <a:rPr lang="zh-CN" altLang="en-US" sz="3600">
                <a:solidFill>
                  <a:srgbClr val="FF3300"/>
                </a:solidFill>
                <a:ea typeface="楷体_GB2312" pitchFamily="49" charset="-122"/>
              </a:rPr>
              <a:t>不用</a:t>
            </a:r>
            <a:r>
              <a:rPr lang="en-US" altLang="zh-CN" sz="3600">
                <a:solidFill>
                  <a:srgbClr val="FF3300"/>
                </a:solidFill>
                <a:latin typeface="Times New Roman" panose="02020603050405020304" pitchFamily="18" charset="0"/>
              </a:rPr>
              <a:t>if</a:t>
            </a:r>
            <a:r>
              <a:rPr lang="zh-CN" altLang="en-US" sz="3600">
                <a:solidFill>
                  <a:srgbClr val="FF3300"/>
                </a:solidFill>
              </a:rPr>
              <a:t>。</a:t>
            </a:r>
            <a:r>
              <a:rPr lang="zh-CN" altLang="en-US" sz="3600"/>
              <a:t> </a:t>
            </a:r>
          </a:p>
          <a:p>
            <a:r>
              <a:rPr lang="zh-CN" altLang="en-US" sz="3600">
                <a:ea typeface="楷体_GB2312" pitchFamily="49" charset="-122"/>
              </a:rPr>
              <a:t>如：</a:t>
            </a:r>
          </a:p>
          <a:p>
            <a:r>
              <a:rPr lang="en-US" altLang="zh-CN" sz="3600">
                <a:latin typeface="Times New Roman" panose="02020603050405020304" pitchFamily="18" charset="0"/>
              </a:rPr>
              <a:t>I haven’t decided whether to go to the cinema or to stay at home.</a:t>
            </a:r>
          </a:p>
          <a:p>
            <a:r>
              <a:rPr lang="zh-CN" altLang="en-US" sz="3600">
                <a:ea typeface="楷体_GB2312" pitchFamily="49" charset="-122"/>
              </a:rPr>
              <a:t>我还没有决定是看电影还是留在家里。</a:t>
            </a:r>
          </a:p>
          <a:p>
            <a:r>
              <a:rPr lang="en-US" altLang="zh-CN" sz="3600">
                <a:solidFill>
                  <a:srgbClr val="FF3300"/>
                </a:solidFill>
              </a:rPr>
              <a:t>4</a:t>
            </a:r>
            <a:r>
              <a:rPr lang="zh-CN" altLang="en-US" sz="3600">
                <a:solidFill>
                  <a:srgbClr val="FF3300"/>
                </a:solidFill>
              </a:rPr>
              <a:t>）</a:t>
            </a:r>
            <a:r>
              <a:rPr lang="zh-CN" altLang="en-US" sz="3600">
                <a:solidFill>
                  <a:srgbClr val="FF3300"/>
                </a:solidFill>
                <a:ea typeface="楷体_GB2312" pitchFamily="49" charset="-122"/>
              </a:rPr>
              <a:t>介词后可用</a:t>
            </a:r>
            <a:r>
              <a:rPr lang="en-US" altLang="zh-CN" sz="3600">
                <a:solidFill>
                  <a:srgbClr val="FF3300"/>
                </a:solidFill>
                <a:latin typeface="Times New Roman" panose="02020603050405020304" pitchFamily="18" charset="0"/>
              </a:rPr>
              <a:t>whether</a:t>
            </a:r>
            <a:r>
              <a:rPr lang="zh-CN" altLang="en-US" sz="3600">
                <a:solidFill>
                  <a:srgbClr val="FF3300"/>
                </a:solidFill>
              </a:rPr>
              <a:t>，</a:t>
            </a:r>
            <a:r>
              <a:rPr lang="zh-CN" altLang="en-US" sz="3600">
                <a:solidFill>
                  <a:srgbClr val="FF3300"/>
                </a:solidFill>
                <a:ea typeface="楷体_GB2312" pitchFamily="49" charset="-122"/>
              </a:rPr>
              <a:t>不用</a:t>
            </a:r>
            <a:r>
              <a:rPr lang="en-US" altLang="zh-CN" sz="3600">
                <a:solidFill>
                  <a:srgbClr val="FF3300"/>
                </a:solidFill>
                <a:latin typeface="Times New Roman" panose="02020603050405020304" pitchFamily="18" charset="0"/>
              </a:rPr>
              <a:t>if</a:t>
            </a:r>
            <a:r>
              <a:rPr lang="en-US" altLang="zh-CN" sz="3600">
                <a:solidFill>
                  <a:srgbClr val="FF3300"/>
                </a:solidFill>
              </a:rPr>
              <a:t> </a:t>
            </a:r>
            <a:r>
              <a:rPr lang="zh-CN" altLang="en-US" sz="3600">
                <a:solidFill>
                  <a:srgbClr val="FF3300"/>
                </a:solidFill>
              </a:rPr>
              <a:t>。</a:t>
            </a:r>
            <a:r>
              <a:rPr lang="zh-CN" altLang="en-US" sz="3600"/>
              <a:t> </a:t>
            </a:r>
          </a:p>
          <a:p>
            <a:r>
              <a:rPr lang="zh-CN" altLang="en-US" sz="3600">
                <a:ea typeface="楷体_GB2312" pitchFamily="49" charset="-122"/>
              </a:rPr>
              <a:t>如：</a:t>
            </a:r>
          </a:p>
          <a:p>
            <a:r>
              <a:rPr lang="en-US" altLang="zh-CN" sz="3600">
                <a:latin typeface="Times New Roman" panose="02020603050405020304" pitchFamily="18" charset="0"/>
              </a:rPr>
              <a:t>I haven’t settled the question of whether I’ll go back home. </a:t>
            </a:r>
            <a:r>
              <a:rPr lang="zh-CN" altLang="en-US" sz="3600">
                <a:ea typeface="楷体_GB2312" pitchFamily="49" charset="-122"/>
              </a:rPr>
              <a:t>我还没有决定是否回家。</a:t>
            </a:r>
          </a:p>
        </p:txBody>
      </p:sp>
    </p:spTree>
  </p:cSld>
  <p:clrMapOvr>
    <a:masterClrMapping/>
  </p:clrMapOvr>
  <p:transition spd="med">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WordArt 4"/>
          <p:cNvSpPr>
            <a:spLocks noChangeArrowheads="1" noChangeShapeType="1" noTextEdit="1"/>
          </p:cNvSpPr>
          <p:nvPr/>
        </p:nvSpPr>
        <p:spPr bwMode="auto">
          <a:xfrm>
            <a:off x="2700338" y="188913"/>
            <a:ext cx="2781300" cy="781050"/>
          </a:xfrm>
          <a:prstGeom prst="rect">
            <a:avLst/>
          </a:prstGeom>
        </p:spPr>
        <p:txBody>
          <a:bodyPr wrap="none" fromWordArt="1">
            <a:prstTxWarp prst="textWave4">
              <a:avLst>
                <a:gd name="adj1" fmla="val 6500"/>
                <a:gd name="adj2" fmla="val 0"/>
              </a:avLst>
            </a:prstTxWarp>
          </a:bodyPr>
          <a:lstStyle/>
          <a:p>
            <a:pPr algn="ctr"/>
            <a:r>
              <a:rPr lang="en-US" altLang="zh-CN" sz="4400" kern="10" dirty="0">
                <a:ln w="28575">
                  <a:solidFill>
                    <a:srgbClr val="FF0000"/>
                  </a:solidFill>
                  <a:round/>
                </a:ln>
                <a:blipFill dpi="0" rotWithShape="0">
                  <a:blip r:embed="rId2"/>
                  <a:srcRect/>
                  <a:stretch>
                    <a:fillRect/>
                  </a:stretch>
                </a:blipFill>
                <a:effectLst>
                  <a:outerShdw dist="35921" dir="2700000" sy="50000" kx="2115830" algn="bl" rotWithShape="0">
                    <a:srgbClr val="C0C0C0">
                      <a:alpha val="80000"/>
                    </a:srgbClr>
                  </a:outerShdw>
                </a:effectLst>
                <a:latin typeface="Comic Sans MS" panose="030F0702030302020204"/>
              </a:rPr>
              <a:t>key points</a:t>
            </a:r>
            <a:endParaRPr lang="zh-CN" altLang="en-US" sz="4400" kern="10" dirty="0">
              <a:ln w="28575">
                <a:solidFill>
                  <a:srgbClr val="FF0000"/>
                </a:solidFill>
                <a:round/>
              </a:ln>
              <a:blipFill dpi="0" rotWithShape="0">
                <a:blip r:embed="rId2"/>
                <a:srcRect/>
                <a:stretch>
                  <a:fillRect/>
                </a:stretch>
              </a:blipFill>
              <a:effectLst>
                <a:outerShdw dist="35921" dir="2700000" sy="50000" kx="2115830" algn="bl" rotWithShape="0">
                  <a:srgbClr val="C0C0C0">
                    <a:alpha val="80000"/>
                  </a:srgbClr>
                </a:outerShdw>
              </a:effectLst>
              <a:latin typeface="Comic Sans MS" panose="030F0702030302020204"/>
            </a:endParaRPr>
          </a:p>
        </p:txBody>
      </p:sp>
      <p:sp>
        <p:nvSpPr>
          <p:cNvPr id="34821" name="Text Box 5"/>
          <p:cNvSpPr txBox="1">
            <a:spLocks noChangeArrowheads="1"/>
          </p:cNvSpPr>
          <p:nvPr/>
        </p:nvSpPr>
        <p:spPr bwMode="auto">
          <a:xfrm>
            <a:off x="539750" y="1052513"/>
            <a:ext cx="8280400" cy="5008562"/>
          </a:xfrm>
          <a:prstGeom prst="rect">
            <a:avLst/>
          </a:prstGeom>
          <a:solidFill>
            <a:srgbClr val="FFFFFF">
              <a:alpha val="7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33400" indent="-533400" eaLnBrk="0" hangingPunct="0">
              <a:defRPr sz="2800">
                <a:solidFill>
                  <a:schemeClr val="tx1"/>
                </a:solidFill>
                <a:latin typeface="Arial" panose="020B0604020202020204" pitchFamily="34" charset="0"/>
                <a:ea typeface="宋体" panose="02010600030101010101" pitchFamily="2" charset="-122"/>
              </a:defRPr>
            </a:lvl1pPr>
            <a:lvl2pPr marL="990600" indent="-533400" eaLnBrk="0" hangingPunct="0">
              <a:defRPr sz="2800">
                <a:solidFill>
                  <a:schemeClr val="tx1"/>
                </a:solidFill>
                <a:latin typeface="Arial" panose="020B0604020202020204" pitchFamily="34" charset="0"/>
                <a:ea typeface="宋体" panose="02010600030101010101" pitchFamily="2" charset="-122"/>
              </a:defRPr>
            </a:lvl2pPr>
            <a:lvl3pPr marL="1447800" indent="-533400" eaLnBrk="0" hangingPunct="0">
              <a:defRPr sz="2800">
                <a:solidFill>
                  <a:schemeClr val="tx1"/>
                </a:solidFill>
                <a:latin typeface="Arial" panose="020B0604020202020204" pitchFamily="34" charset="0"/>
                <a:ea typeface="宋体" panose="02010600030101010101" pitchFamily="2" charset="-122"/>
              </a:defRPr>
            </a:lvl3pPr>
            <a:lvl4pPr marL="1905000" indent="-533400" eaLnBrk="0" hangingPunct="0">
              <a:defRPr sz="2800">
                <a:solidFill>
                  <a:schemeClr val="tx1"/>
                </a:solidFill>
                <a:latin typeface="Arial" panose="020B0604020202020204" pitchFamily="34" charset="0"/>
                <a:ea typeface="宋体" panose="02010600030101010101" pitchFamily="2" charset="-122"/>
              </a:defRPr>
            </a:lvl4pPr>
            <a:lvl5pPr marL="2362200" indent="-533400" eaLnBrk="0" hangingPunct="0">
              <a:defRPr sz="2800">
                <a:solidFill>
                  <a:schemeClr val="tx1"/>
                </a:solidFill>
                <a:latin typeface="Arial" panose="020B0604020202020204" pitchFamily="34" charset="0"/>
                <a:ea typeface="宋体" panose="02010600030101010101" pitchFamily="2" charset="-122"/>
              </a:defRPr>
            </a:lvl5pPr>
            <a:lvl6pPr marL="28194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32766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7338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41910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dirty="0">
                <a:solidFill>
                  <a:srgbClr val="CC0000"/>
                </a:solidFill>
              </a:rPr>
              <a:t>  All pets provide their owners with love and </a:t>
            </a:r>
          </a:p>
          <a:p>
            <a:pPr eaLnBrk="1" hangingPunct="1">
              <a:spcBef>
                <a:spcPct val="50000"/>
              </a:spcBef>
            </a:pPr>
            <a:r>
              <a:rPr lang="en-US" altLang="zh-CN" dirty="0">
                <a:solidFill>
                  <a:srgbClr val="CC0000"/>
                </a:solidFill>
              </a:rPr>
              <a:t>  comfort in their lives.</a:t>
            </a:r>
            <a:r>
              <a:rPr lang="zh-CN" altLang="en-US" dirty="0">
                <a:solidFill>
                  <a:srgbClr val="CC0000"/>
                </a:solidFill>
              </a:rPr>
              <a:t> </a:t>
            </a:r>
          </a:p>
          <a:p>
            <a:pPr eaLnBrk="1" hangingPunct="1">
              <a:spcBef>
                <a:spcPct val="50000"/>
              </a:spcBef>
            </a:pPr>
            <a:r>
              <a:rPr lang="zh-CN" altLang="en-US" dirty="0">
                <a:solidFill>
                  <a:srgbClr val="CC0000"/>
                </a:solidFill>
              </a:rPr>
              <a:t> </a:t>
            </a:r>
            <a:r>
              <a:rPr lang="zh-CN" altLang="en-US" dirty="0"/>
              <a:t>宠物能给主人的生活带来爱和安慰。</a:t>
            </a:r>
          </a:p>
          <a:p>
            <a:pPr eaLnBrk="1" hangingPunct="1">
              <a:spcBef>
                <a:spcPct val="50000"/>
              </a:spcBef>
            </a:pPr>
            <a:r>
              <a:rPr lang="zh-CN" altLang="en-US" dirty="0"/>
              <a:t>  </a:t>
            </a:r>
            <a:r>
              <a:rPr lang="en-US" altLang="zh-CN" dirty="0">
                <a:solidFill>
                  <a:srgbClr val="3333FF"/>
                </a:solidFill>
              </a:rPr>
              <a:t>provide sb. with  </a:t>
            </a:r>
            <a:r>
              <a:rPr lang="en-US" altLang="zh-CN" dirty="0" err="1">
                <a:solidFill>
                  <a:srgbClr val="3333FF"/>
                </a:solidFill>
              </a:rPr>
              <a:t>sth</a:t>
            </a:r>
            <a:r>
              <a:rPr lang="en-US" altLang="zh-CN" dirty="0">
                <a:solidFill>
                  <a:srgbClr val="3333FF"/>
                </a:solidFill>
              </a:rPr>
              <a:t>.  </a:t>
            </a:r>
            <a:r>
              <a:rPr lang="zh-CN" altLang="en-US" dirty="0">
                <a:solidFill>
                  <a:srgbClr val="3333FF"/>
                </a:solidFill>
              </a:rPr>
              <a:t>为某人提供某物</a:t>
            </a:r>
          </a:p>
          <a:p>
            <a:pPr eaLnBrk="1" hangingPunct="1">
              <a:spcBef>
                <a:spcPct val="50000"/>
              </a:spcBef>
            </a:pPr>
            <a:r>
              <a:rPr lang="zh-CN" altLang="en-US" dirty="0">
                <a:solidFill>
                  <a:srgbClr val="FF0000"/>
                </a:solidFill>
              </a:rPr>
              <a:t> </a:t>
            </a:r>
            <a:r>
              <a:rPr lang="en-US" altLang="zh-CN" dirty="0">
                <a:solidFill>
                  <a:srgbClr val="FF0000"/>
                </a:solidFill>
              </a:rPr>
              <a:t>= provide </a:t>
            </a:r>
            <a:r>
              <a:rPr lang="en-US" altLang="zh-CN" dirty="0" err="1">
                <a:solidFill>
                  <a:srgbClr val="FF0000"/>
                </a:solidFill>
              </a:rPr>
              <a:t>sth</a:t>
            </a:r>
            <a:r>
              <a:rPr lang="en-US" altLang="zh-CN" dirty="0">
                <a:solidFill>
                  <a:srgbClr val="FF0000"/>
                </a:solidFill>
              </a:rPr>
              <a:t>. for sb.</a:t>
            </a:r>
          </a:p>
          <a:p>
            <a:pPr eaLnBrk="1" hangingPunct="1">
              <a:spcBef>
                <a:spcPct val="50000"/>
              </a:spcBef>
            </a:pPr>
            <a:r>
              <a:rPr lang="en-US" altLang="zh-CN" dirty="0"/>
              <a:t> </a:t>
            </a:r>
            <a:r>
              <a:rPr lang="en-US" altLang="zh-CN" dirty="0" err="1"/>
              <a:t>Eg</a:t>
            </a:r>
            <a:r>
              <a:rPr lang="en-US" altLang="zh-CN" dirty="0"/>
              <a:t>: </a:t>
            </a:r>
            <a:r>
              <a:rPr lang="zh-CN" altLang="en-US" dirty="0"/>
              <a:t>学校为孩子们提供午餐。</a:t>
            </a:r>
          </a:p>
          <a:p>
            <a:pPr eaLnBrk="1" hangingPunct="1">
              <a:spcBef>
                <a:spcPct val="50000"/>
              </a:spcBef>
            </a:pPr>
            <a:r>
              <a:rPr lang="zh-CN" altLang="en-US" dirty="0"/>
              <a:t> </a:t>
            </a:r>
            <a:r>
              <a:rPr lang="en-US" altLang="zh-CN" dirty="0"/>
              <a:t>The school  _______ lunch ____  children.</a:t>
            </a:r>
          </a:p>
          <a:p>
            <a:pPr eaLnBrk="1" hangingPunct="1">
              <a:spcBef>
                <a:spcPct val="50000"/>
              </a:spcBef>
            </a:pPr>
            <a:r>
              <a:rPr lang="en-US" altLang="zh-CN" dirty="0"/>
              <a:t> = The school  _______ the children ____ lunch.</a:t>
            </a:r>
          </a:p>
        </p:txBody>
      </p:sp>
      <p:sp>
        <p:nvSpPr>
          <p:cNvPr id="34822" name="Rectangle 6"/>
          <p:cNvSpPr>
            <a:spLocks noChangeArrowheads="1"/>
          </p:cNvSpPr>
          <p:nvPr/>
        </p:nvSpPr>
        <p:spPr bwMode="auto">
          <a:xfrm>
            <a:off x="2771775" y="4868863"/>
            <a:ext cx="15875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3333FF"/>
                </a:solidFill>
                <a:latin typeface="Comic Sans MS" panose="030F0702030302020204" pitchFamily="66" charset="0"/>
              </a:rPr>
              <a:t>provides</a:t>
            </a:r>
            <a:endParaRPr lang="zh-CN" altLang="en-US">
              <a:solidFill>
                <a:srgbClr val="3333FF"/>
              </a:solidFill>
              <a:latin typeface="Comic Sans MS" panose="030F0702030302020204" pitchFamily="66" charset="0"/>
            </a:endParaRPr>
          </a:p>
        </p:txBody>
      </p:sp>
      <p:sp>
        <p:nvSpPr>
          <p:cNvPr id="34823" name="Rectangle 7"/>
          <p:cNvSpPr>
            <a:spLocks noChangeArrowheads="1"/>
          </p:cNvSpPr>
          <p:nvPr/>
        </p:nvSpPr>
        <p:spPr bwMode="auto">
          <a:xfrm>
            <a:off x="5292725" y="4868863"/>
            <a:ext cx="8302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0">
                <a:solidFill>
                  <a:srgbClr val="3333FF"/>
                </a:solidFill>
                <a:latin typeface="Comic Sans MS" panose="030F0702030302020204" pitchFamily="66" charset="0"/>
              </a:rPr>
              <a:t> </a:t>
            </a:r>
            <a:r>
              <a:rPr lang="en-US" altLang="zh-CN">
                <a:solidFill>
                  <a:srgbClr val="3333FF"/>
                </a:solidFill>
                <a:latin typeface="Comic Sans MS" panose="030F0702030302020204" pitchFamily="66" charset="0"/>
              </a:rPr>
              <a:t>for</a:t>
            </a:r>
            <a:endParaRPr lang="zh-CN" altLang="en-US">
              <a:solidFill>
                <a:srgbClr val="3333FF"/>
              </a:solidFill>
              <a:latin typeface="Comic Sans MS" panose="030F0702030302020204" pitchFamily="66" charset="0"/>
            </a:endParaRPr>
          </a:p>
        </p:txBody>
      </p:sp>
      <p:sp>
        <p:nvSpPr>
          <p:cNvPr id="34824" name="Rectangle 8"/>
          <p:cNvSpPr>
            <a:spLocks noChangeArrowheads="1"/>
          </p:cNvSpPr>
          <p:nvPr/>
        </p:nvSpPr>
        <p:spPr bwMode="auto">
          <a:xfrm>
            <a:off x="3059113" y="5516563"/>
            <a:ext cx="15875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3333FF"/>
                </a:solidFill>
                <a:latin typeface="Comic Sans MS" panose="030F0702030302020204" pitchFamily="66" charset="0"/>
              </a:rPr>
              <a:t>provides</a:t>
            </a:r>
            <a:endParaRPr lang="zh-CN" altLang="en-US">
              <a:solidFill>
                <a:srgbClr val="3333FF"/>
              </a:solidFill>
              <a:latin typeface="Comic Sans MS" panose="030F0702030302020204" pitchFamily="66" charset="0"/>
            </a:endParaRPr>
          </a:p>
        </p:txBody>
      </p:sp>
      <p:sp>
        <p:nvSpPr>
          <p:cNvPr id="34825" name="Rectangle 9"/>
          <p:cNvSpPr>
            <a:spLocks noChangeArrowheads="1"/>
          </p:cNvSpPr>
          <p:nvPr/>
        </p:nvSpPr>
        <p:spPr bwMode="auto">
          <a:xfrm>
            <a:off x="6659563" y="5589588"/>
            <a:ext cx="9001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3333FF"/>
                </a:solidFill>
                <a:latin typeface="Comic Sans MS" panose="030F0702030302020204" pitchFamily="66" charset="0"/>
              </a:rPr>
              <a:t>with</a:t>
            </a:r>
            <a:endParaRPr lang="zh-CN" altLang="en-US">
              <a:solidFill>
                <a:srgbClr val="3333FF"/>
              </a:solidFill>
              <a:latin typeface="Comic Sans MS" panose="030F0702030302020204" pitchFamily="66"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4821">
                                            <p:txEl>
                                              <p:pRg st="3" end="3"/>
                                            </p:txEl>
                                          </p:spTgt>
                                        </p:tgtEl>
                                        <p:attrNameLst>
                                          <p:attrName>style.visibility</p:attrName>
                                        </p:attrNameLst>
                                      </p:cBhvr>
                                      <p:to>
                                        <p:strVal val="visible"/>
                                      </p:to>
                                    </p:set>
                                    <p:anim calcmode="lin" valueType="num">
                                      <p:cBhvr>
                                        <p:cTn id="7" dur="1000" fill="hold"/>
                                        <p:tgtEl>
                                          <p:spTgt spid="34821">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34821">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3482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4821">
                                            <p:txEl>
                                              <p:pRg st="4" end="4"/>
                                            </p:txEl>
                                          </p:spTgt>
                                        </p:tgtEl>
                                        <p:attrNameLst>
                                          <p:attrName>style.visibility</p:attrName>
                                        </p:attrNameLst>
                                      </p:cBhvr>
                                      <p:to>
                                        <p:strVal val="visible"/>
                                      </p:to>
                                    </p:set>
                                    <p:animEffect transition="in" filter="checkerboard(across)">
                                      <p:cBhvr>
                                        <p:cTn id="14" dur="500"/>
                                        <p:tgtEl>
                                          <p:spTgt spid="34821">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4821">
                                            <p:txEl>
                                              <p:pRg st="5" end="5"/>
                                            </p:txEl>
                                          </p:spTgt>
                                        </p:tgtEl>
                                        <p:attrNameLst>
                                          <p:attrName>style.visibility</p:attrName>
                                        </p:attrNameLst>
                                      </p:cBhvr>
                                      <p:to>
                                        <p:strVal val="visible"/>
                                      </p:to>
                                    </p:set>
                                    <p:animEffect transition="in" filter="circle(in)">
                                      <p:cBhvr>
                                        <p:cTn id="19" dur="2000"/>
                                        <p:tgtEl>
                                          <p:spTgt spid="34821">
                                            <p:txEl>
                                              <p:pRg st="5" end="5"/>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4821">
                                            <p:txEl>
                                              <p:pRg st="6" end="6"/>
                                            </p:txEl>
                                          </p:spTgt>
                                        </p:tgtEl>
                                        <p:attrNameLst>
                                          <p:attrName>style.visibility</p:attrName>
                                        </p:attrNameLst>
                                      </p:cBhvr>
                                      <p:to>
                                        <p:strVal val="visible"/>
                                      </p:to>
                                    </p:set>
                                    <p:animEffect transition="in" filter="circle(in)">
                                      <p:cBhvr>
                                        <p:cTn id="22" dur="2000"/>
                                        <p:tgtEl>
                                          <p:spTgt spid="34821">
                                            <p:txEl>
                                              <p:pRg st="6" end="6"/>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4821">
                                            <p:txEl>
                                              <p:pRg st="7" end="7"/>
                                            </p:txEl>
                                          </p:spTgt>
                                        </p:tgtEl>
                                        <p:attrNameLst>
                                          <p:attrName>style.visibility</p:attrName>
                                        </p:attrNameLst>
                                      </p:cBhvr>
                                      <p:to>
                                        <p:strVal val="visible"/>
                                      </p:to>
                                    </p:set>
                                    <p:animEffect transition="in" filter="circle(in)">
                                      <p:cBhvr>
                                        <p:cTn id="25" dur="2000"/>
                                        <p:tgtEl>
                                          <p:spTgt spid="34821">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34822"/>
                                        </p:tgtEl>
                                        <p:attrNameLst>
                                          <p:attrName>style.visibility</p:attrName>
                                        </p:attrNameLst>
                                      </p:cBhvr>
                                      <p:to>
                                        <p:strVal val="visible"/>
                                      </p:to>
                                    </p:set>
                                    <p:anim calcmode="lin" valueType="num">
                                      <p:cBhvr>
                                        <p:cTn id="30" dur="1000" fill="hold"/>
                                        <p:tgtEl>
                                          <p:spTgt spid="34822"/>
                                        </p:tgtEl>
                                        <p:attrNameLst>
                                          <p:attrName>ppt_w</p:attrName>
                                        </p:attrNameLst>
                                      </p:cBhvr>
                                      <p:tavLst>
                                        <p:tav tm="0">
                                          <p:val>
                                            <p:strVal val="#ppt_w*0.70"/>
                                          </p:val>
                                        </p:tav>
                                        <p:tav tm="100000">
                                          <p:val>
                                            <p:strVal val="#ppt_w"/>
                                          </p:val>
                                        </p:tav>
                                      </p:tavLst>
                                    </p:anim>
                                    <p:anim calcmode="lin" valueType="num">
                                      <p:cBhvr>
                                        <p:cTn id="31" dur="1000" fill="hold"/>
                                        <p:tgtEl>
                                          <p:spTgt spid="34822"/>
                                        </p:tgtEl>
                                        <p:attrNameLst>
                                          <p:attrName>ppt_h</p:attrName>
                                        </p:attrNameLst>
                                      </p:cBhvr>
                                      <p:tavLst>
                                        <p:tav tm="0">
                                          <p:val>
                                            <p:strVal val="#ppt_h"/>
                                          </p:val>
                                        </p:tav>
                                        <p:tav tm="100000">
                                          <p:val>
                                            <p:strVal val="#ppt_h"/>
                                          </p:val>
                                        </p:tav>
                                      </p:tavLst>
                                    </p:anim>
                                    <p:animEffect transition="in" filter="fade">
                                      <p:cBhvr>
                                        <p:cTn id="32" dur="1000"/>
                                        <p:tgtEl>
                                          <p:spTgt spid="3482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4823"/>
                                        </p:tgtEl>
                                        <p:attrNameLst>
                                          <p:attrName>style.visibility</p:attrName>
                                        </p:attrNameLst>
                                      </p:cBhvr>
                                      <p:to>
                                        <p:strVal val="visible"/>
                                      </p:to>
                                    </p:set>
                                    <p:animEffect transition="in" filter="checkerboard(across)">
                                      <p:cBhvr>
                                        <p:cTn id="37" dur="500"/>
                                        <p:tgtEl>
                                          <p:spTgt spid="34823"/>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4824"/>
                                        </p:tgtEl>
                                        <p:attrNameLst>
                                          <p:attrName>style.visibility</p:attrName>
                                        </p:attrNameLst>
                                      </p:cBhvr>
                                      <p:to>
                                        <p:strVal val="visible"/>
                                      </p:to>
                                    </p:set>
                                    <p:anim calcmode="discrete" valueType="clr">
                                      <p:cBhvr override="childStyle">
                                        <p:cTn id="42" dur="80"/>
                                        <p:tgtEl>
                                          <p:spTgt spid="34824"/>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4824"/>
                                        </p:tgtEl>
                                        <p:attrNameLst>
                                          <p:attrName>fillcolor</p:attrName>
                                        </p:attrNameLst>
                                      </p:cBhvr>
                                      <p:tavLst>
                                        <p:tav tm="0">
                                          <p:val>
                                            <p:clrVal>
                                              <a:schemeClr val="accent2"/>
                                            </p:clrVal>
                                          </p:val>
                                        </p:tav>
                                        <p:tav tm="50000">
                                          <p:val>
                                            <p:clrVal>
                                              <a:schemeClr val="hlink"/>
                                            </p:clrVal>
                                          </p:val>
                                        </p:tav>
                                      </p:tavLst>
                                    </p:anim>
                                    <p:set>
                                      <p:cBhvr>
                                        <p:cTn id="44" dur="80"/>
                                        <p:tgtEl>
                                          <p:spTgt spid="34824"/>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34825"/>
                                        </p:tgtEl>
                                        <p:attrNameLst>
                                          <p:attrName>style.visibility</p:attrName>
                                        </p:attrNameLst>
                                      </p:cBhvr>
                                      <p:to>
                                        <p:strVal val="visible"/>
                                      </p:to>
                                    </p:set>
                                    <p:anim calcmode="discrete" valueType="clr">
                                      <p:cBhvr override="childStyle">
                                        <p:cTn id="49" dur="80"/>
                                        <p:tgtEl>
                                          <p:spTgt spid="34825"/>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4825"/>
                                        </p:tgtEl>
                                        <p:attrNameLst>
                                          <p:attrName>fillcolor</p:attrName>
                                        </p:attrNameLst>
                                      </p:cBhvr>
                                      <p:tavLst>
                                        <p:tav tm="0">
                                          <p:val>
                                            <p:clrVal>
                                              <a:schemeClr val="accent2"/>
                                            </p:clrVal>
                                          </p:val>
                                        </p:tav>
                                        <p:tav tm="50000">
                                          <p:val>
                                            <p:clrVal>
                                              <a:schemeClr val="hlink"/>
                                            </p:clrVal>
                                          </p:val>
                                        </p:tav>
                                      </p:tavLst>
                                    </p:anim>
                                    <p:set>
                                      <p:cBhvr>
                                        <p:cTn id="51" dur="80"/>
                                        <p:tgtEl>
                                          <p:spTgt spid="348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P spid="34823" grpId="0"/>
      <p:bldP spid="34824" grpId="0"/>
      <p:bldP spid="348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7561263" y="469900"/>
            <a:ext cx="15827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sz="1800"/>
          </a:p>
        </p:txBody>
      </p:sp>
      <p:sp>
        <p:nvSpPr>
          <p:cNvPr id="14341" name="Rectangle 5"/>
          <p:cNvSpPr>
            <a:spLocks noChangeArrowheads="1"/>
          </p:cNvSpPr>
          <p:nvPr/>
        </p:nvSpPr>
        <p:spPr bwMode="auto">
          <a:xfrm>
            <a:off x="649288" y="2276475"/>
            <a:ext cx="18748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000">
                <a:solidFill>
                  <a:srgbClr val="3333FF"/>
                </a:solidFill>
              </a:rPr>
              <a:t>Grammar</a:t>
            </a:r>
          </a:p>
        </p:txBody>
      </p:sp>
      <p:sp>
        <p:nvSpPr>
          <p:cNvPr id="14343" name="AutoShape 7"/>
          <p:cNvSpPr>
            <a:spLocks noChangeArrowheads="1"/>
          </p:cNvSpPr>
          <p:nvPr/>
        </p:nvSpPr>
        <p:spPr bwMode="auto">
          <a:xfrm>
            <a:off x="649288" y="2925763"/>
            <a:ext cx="1724025" cy="581025"/>
          </a:xfrm>
          <a:prstGeom prst="flowChartAlternateProcess">
            <a:avLst/>
          </a:prstGeom>
          <a:solidFill>
            <a:srgbClr val="FFFF99"/>
          </a:solidFill>
          <a:ln w="28575" algn="ctr">
            <a:solidFill>
              <a:schemeClr val="tx1"/>
            </a:solidFill>
            <a:miter lim="800000"/>
          </a:ln>
        </p:spPr>
        <p:txBody>
          <a:bodyPr anchor="ctr">
            <a:spAutoFit/>
          </a:bodyPr>
          <a:lstStyle/>
          <a:p>
            <a:endParaRPr lang="zh-CN" altLang="en-US" b="0"/>
          </a:p>
        </p:txBody>
      </p:sp>
      <p:sp>
        <p:nvSpPr>
          <p:cNvPr id="14344" name="Text Box 8"/>
          <p:cNvSpPr txBox="1">
            <a:spLocks noChangeArrowheads="1"/>
          </p:cNvSpPr>
          <p:nvPr/>
        </p:nvSpPr>
        <p:spPr bwMode="auto">
          <a:xfrm>
            <a:off x="649288" y="2925763"/>
            <a:ext cx="18716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i="1"/>
              <a:t>Used to</a:t>
            </a:r>
          </a:p>
        </p:txBody>
      </p:sp>
      <p:graphicFrame>
        <p:nvGraphicFramePr>
          <p:cNvPr id="14379" name="Group 43"/>
          <p:cNvGraphicFramePr>
            <a:graphicFrameLocks noGrp="1"/>
          </p:cNvGraphicFramePr>
          <p:nvPr/>
        </p:nvGraphicFramePr>
        <p:xfrm>
          <a:off x="649288" y="3502025"/>
          <a:ext cx="8131175" cy="2466976"/>
        </p:xfrm>
        <a:graphic>
          <a:graphicData uri="http://schemas.openxmlformats.org/drawingml/2006/table">
            <a:tbl>
              <a:tblPr/>
              <a:tblGrid>
                <a:gridCol w="8131175">
                  <a:extLst>
                    <a:ext uri="{9D8B030D-6E8A-4147-A177-3AD203B41FA5}">
                      <a16:colId xmlns:a16="http://schemas.microsoft.com/office/drawing/2014/main" val="20000"/>
                    </a:ext>
                  </a:extLst>
                </a:gridCol>
              </a:tblGrid>
              <a:tr h="755650">
                <a:tc>
                  <a:txBody>
                    <a:bodyPr/>
                    <a:lstStyle/>
                    <a:p>
                      <a:pPr marL="0" marR="0" lvl="0" indent="0" algn="just"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I used to  _______ baseball cards.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3300"/>
                      </a:solidFill>
                      <a:prstDash val="dot"/>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584200">
                <a:tc>
                  <a:txBody>
                    <a:bodyPr/>
                    <a:lstStyle/>
                    <a:p>
                      <a:pPr marL="0" marR="0" lvl="0" indent="0" algn="just"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I ____ ____ enjoy pop music, but now I don’t like it.</a:t>
                      </a:r>
                      <a:endPar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3300"/>
                      </a:solidFill>
                      <a:prstDash val="dot"/>
                      <a:round/>
                      <a:headEnd type="none" w="med" len="med"/>
                      <a:tailEnd type="none" w="med" len="med"/>
                    </a:lnT>
                    <a:lnB w="28575" cap="flat" cmpd="sng" algn="ctr">
                      <a:solidFill>
                        <a:srgbClr val="FF3300"/>
                      </a:solidFill>
                      <a:prstDash val="dot"/>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531813">
                <a:tc>
                  <a:txBody>
                    <a:bodyPr/>
                    <a:lstStyle/>
                    <a:p>
                      <a:pPr marL="0" marR="0" lvl="0" indent="0" algn="just"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I ______ _____ go shopping, but now I like it.</a:t>
                      </a:r>
                      <a:endPar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3300"/>
                      </a:solidFill>
                      <a:prstDash val="dot"/>
                      <a:round/>
                      <a:headEnd type="none" w="med" len="med"/>
                      <a:tailEnd type="none" w="med" len="med"/>
                    </a:lnT>
                    <a:lnB w="28575" cap="flat" cmpd="sng" algn="ctr">
                      <a:solidFill>
                        <a:srgbClr val="FF3300"/>
                      </a:solidFill>
                      <a:prstDash val="dot"/>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595313">
                <a:tc>
                  <a:txBody>
                    <a:bodyPr/>
                    <a:lstStyle/>
                    <a:p>
                      <a:pPr marL="0" marR="0" lvl="0" indent="0" algn="just"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What hobbies  ______ you _______ have?</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3300"/>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bl>
          </a:graphicData>
        </a:graphic>
      </p:graphicFrame>
      <p:pic>
        <p:nvPicPr>
          <p:cNvPr id="14365" name="Picture 29" descr="8f3340d9a8d1786010df9b55"/>
          <p:cNvPicPr>
            <a:picLocks noChangeAspect="1" noChangeArrowheads="1"/>
          </p:cNvPicPr>
          <p:nvPr/>
        </p:nvPicPr>
        <p:blipFill>
          <a:blip r:embed="rId2" cstate="email"/>
          <a:srcRect/>
          <a:stretch>
            <a:fillRect/>
          </a:stretch>
        </p:blipFill>
        <p:spPr bwMode="auto">
          <a:xfrm>
            <a:off x="360363" y="693738"/>
            <a:ext cx="865187" cy="1008062"/>
          </a:xfrm>
          <a:prstGeom prst="rect">
            <a:avLst/>
          </a:prstGeom>
          <a:noFill/>
          <a:extLst>
            <a:ext uri="{909E8E84-426E-40DD-AFC4-6F175D3DCCD1}">
              <a14:hiddenFill xmlns:a14="http://schemas.microsoft.com/office/drawing/2010/main">
                <a:solidFill>
                  <a:srgbClr val="FFFFFF"/>
                </a:solidFill>
              </a14:hiddenFill>
            </a:ext>
          </a:extLst>
        </p:spPr>
      </p:pic>
      <p:sp>
        <p:nvSpPr>
          <p:cNvPr id="14366" name="WordArt 30"/>
          <p:cNvSpPr>
            <a:spLocks noChangeArrowheads="1" noChangeShapeType="1" noTextEdit="1"/>
          </p:cNvSpPr>
          <p:nvPr/>
        </p:nvSpPr>
        <p:spPr bwMode="auto">
          <a:xfrm>
            <a:off x="936625" y="360363"/>
            <a:ext cx="6181725" cy="647700"/>
          </a:xfrm>
          <a:prstGeom prst="rect">
            <a:avLst/>
          </a:prstGeom>
        </p:spPr>
        <p:txBody>
          <a:bodyPr wrap="none" fromWordArt="1">
            <a:prstTxWarp prst="textPlain">
              <a:avLst>
                <a:gd name="adj" fmla="val 50000"/>
              </a:avLst>
            </a:prstTxWarp>
          </a:bodyPr>
          <a:lstStyle/>
          <a:p>
            <a:pPr algn="ctr"/>
            <a:r>
              <a:rPr lang="en-US" altLang="zh-CN" sz="4800" kern="10">
                <a:ln w="22225">
                  <a:solidFill>
                    <a:srgbClr val="FF0000"/>
                  </a:solidFill>
                  <a:round/>
                </a:ln>
                <a:gradFill rotWithShape="0">
                  <a:gsLst>
                    <a:gs pos="0">
                      <a:srgbClr val="FFFF00"/>
                    </a:gs>
                    <a:gs pos="100000">
                      <a:srgbClr val="FF9933"/>
                    </a:gs>
                  </a:gsLst>
                  <a:path path="rect">
                    <a:fillToRect r="100000" b="100000"/>
                  </a:path>
                </a:gradFill>
                <a:effectLst>
                  <a:outerShdw dist="35921" dir="2700000" algn="ctr" rotWithShape="0">
                    <a:srgbClr val="C0C0C0">
                      <a:alpha val="80000"/>
                    </a:srgbClr>
                  </a:outerShdw>
                </a:effectLst>
                <a:latin typeface="Comic Sans MS" panose="030F0702030302020204"/>
              </a:rPr>
              <a:t>Check your memory !</a:t>
            </a:r>
            <a:endParaRPr lang="zh-CN" altLang="en-US" sz="4800" kern="10">
              <a:ln w="22225">
                <a:solidFill>
                  <a:srgbClr val="FF0000"/>
                </a:solidFill>
                <a:round/>
              </a:ln>
              <a:gradFill rotWithShape="0">
                <a:gsLst>
                  <a:gs pos="0">
                    <a:srgbClr val="FFFF00"/>
                  </a:gs>
                  <a:gs pos="100000">
                    <a:srgbClr val="FF9933"/>
                  </a:gs>
                </a:gsLst>
                <a:path path="rect">
                  <a:fillToRect r="100000" b="100000"/>
                </a:path>
              </a:gradFill>
              <a:effectLst>
                <a:outerShdw dist="35921" dir="2700000" algn="ctr" rotWithShape="0">
                  <a:srgbClr val="C0C0C0">
                    <a:alpha val="80000"/>
                  </a:srgbClr>
                </a:outerShdw>
              </a:effectLst>
              <a:latin typeface="Comic Sans MS" panose="030F0702030302020204"/>
            </a:endParaRPr>
          </a:p>
        </p:txBody>
      </p:sp>
      <p:sp>
        <p:nvSpPr>
          <p:cNvPr id="14370" name="Rectangle 34"/>
          <p:cNvSpPr>
            <a:spLocks noChangeArrowheads="1"/>
          </p:cNvSpPr>
          <p:nvPr/>
        </p:nvSpPr>
        <p:spPr bwMode="auto">
          <a:xfrm>
            <a:off x="2160588" y="3644900"/>
            <a:ext cx="12938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0">
                <a:solidFill>
                  <a:srgbClr val="FF0000"/>
                </a:solidFill>
                <a:latin typeface="Comic Sans MS" panose="030F0702030302020204" pitchFamily="66" charset="0"/>
              </a:rPr>
              <a:t>collect</a:t>
            </a:r>
            <a:endParaRPr lang="zh-CN" altLang="en-US" b="0">
              <a:solidFill>
                <a:srgbClr val="FF0000"/>
              </a:solidFill>
              <a:latin typeface="Comic Sans MS" panose="030F0702030302020204" pitchFamily="66" charset="0"/>
            </a:endParaRPr>
          </a:p>
        </p:txBody>
      </p:sp>
      <p:sp>
        <p:nvSpPr>
          <p:cNvPr id="14371" name="Rectangle 35"/>
          <p:cNvSpPr>
            <a:spLocks noChangeArrowheads="1"/>
          </p:cNvSpPr>
          <p:nvPr/>
        </p:nvSpPr>
        <p:spPr bwMode="auto">
          <a:xfrm>
            <a:off x="865188" y="4294188"/>
            <a:ext cx="1514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0">
                <a:solidFill>
                  <a:srgbClr val="FF0000"/>
                </a:solidFill>
                <a:latin typeface="Comic Sans MS" panose="030F0702030302020204" pitchFamily="66" charset="0"/>
              </a:rPr>
              <a:t>used  to</a:t>
            </a:r>
            <a:endParaRPr lang="zh-CN" altLang="en-US" b="0">
              <a:solidFill>
                <a:srgbClr val="FF0000"/>
              </a:solidFill>
              <a:latin typeface="Comic Sans MS" panose="030F0702030302020204" pitchFamily="66" charset="0"/>
            </a:endParaRPr>
          </a:p>
        </p:txBody>
      </p:sp>
      <p:sp>
        <p:nvSpPr>
          <p:cNvPr id="14373" name="Rectangle 37"/>
          <p:cNvSpPr>
            <a:spLocks noChangeArrowheads="1"/>
          </p:cNvSpPr>
          <p:nvPr/>
        </p:nvSpPr>
        <p:spPr bwMode="auto">
          <a:xfrm>
            <a:off x="865188" y="4868863"/>
            <a:ext cx="21605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0">
                <a:solidFill>
                  <a:srgbClr val="FF0000"/>
                </a:solidFill>
                <a:latin typeface="Comic Sans MS" panose="030F0702030302020204" pitchFamily="66" charset="0"/>
              </a:rPr>
              <a:t>usedn’t  to</a:t>
            </a:r>
            <a:endParaRPr lang="zh-CN" altLang="en-US" b="0">
              <a:solidFill>
                <a:srgbClr val="FF0000"/>
              </a:solidFill>
              <a:latin typeface="Comic Sans MS" panose="030F0702030302020204" pitchFamily="66" charset="0"/>
            </a:endParaRPr>
          </a:p>
        </p:txBody>
      </p:sp>
      <p:sp>
        <p:nvSpPr>
          <p:cNvPr id="14375" name="Rectangle 39"/>
          <p:cNvSpPr>
            <a:spLocks noChangeArrowheads="1"/>
          </p:cNvSpPr>
          <p:nvPr/>
        </p:nvSpPr>
        <p:spPr bwMode="auto">
          <a:xfrm>
            <a:off x="3168650" y="5445125"/>
            <a:ext cx="7032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0">
                <a:solidFill>
                  <a:srgbClr val="FF0000"/>
                </a:solidFill>
                <a:latin typeface="Comic Sans MS" panose="030F0702030302020204" pitchFamily="66" charset="0"/>
              </a:rPr>
              <a:t>did</a:t>
            </a:r>
            <a:endParaRPr lang="zh-CN" altLang="en-US" b="0">
              <a:solidFill>
                <a:srgbClr val="FF0000"/>
              </a:solidFill>
              <a:latin typeface="Comic Sans MS" panose="030F0702030302020204" pitchFamily="66" charset="0"/>
            </a:endParaRPr>
          </a:p>
        </p:txBody>
      </p:sp>
      <p:sp>
        <p:nvSpPr>
          <p:cNvPr id="14377" name="Text Box 41"/>
          <p:cNvSpPr txBox="1">
            <a:spLocks noChangeArrowheads="1"/>
          </p:cNvSpPr>
          <p:nvPr/>
        </p:nvSpPr>
        <p:spPr bwMode="auto">
          <a:xfrm>
            <a:off x="1225550" y="1052513"/>
            <a:ext cx="75612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Comic Sans MS" panose="030F0702030302020204" pitchFamily="66" charset="0"/>
              </a:rPr>
              <a:t>Read through Sections A-C and fill in the blanks with the correct words.</a:t>
            </a:r>
          </a:p>
        </p:txBody>
      </p:sp>
      <p:sp>
        <p:nvSpPr>
          <p:cNvPr id="14380" name="Rectangle 44"/>
          <p:cNvSpPr>
            <a:spLocks noChangeArrowheads="1"/>
          </p:cNvSpPr>
          <p:nvPr/>
        </p:nvSpPr>
        <p:spPr bwMode="auto">
          <a:xfrm>
            <a:off x="4826000" y="5445125"/>
            <a:ext cx="11985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b="0">
                <a:solidFill>
                  <a:srgbClr val="FF0000"/>
                </a:solidFill>
                <a:latin typeface="Comic Sans MS" panose="030F0702030302020204" pitchFamily="66" charset="0"/>
              </a:rPr>
              <a:t>use to</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70"/>
                                        </p:tgtEl>
                                        <p:attrNameLst>
                                          <p:attrName>style.visibility</p:attrName>
                                        </p:attrNameLst>
                                      </p:cBhvr>
                                      <p:to>
                                        <p:strVal val="visible"/>
                                      </p:to>
                                    </p:set>
                                    <p:animEffect transition="in" filter="diamond(in)">
                                      <p:cBhvr>
                                        <p:cTn id="7" dur="2000"/>
                                        <p:tgtEl>
                                          <p:spTgt spid="1437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4371"/>
                                        </p:tgtEl>
                                        <p:attrNameLst>
                                          <p:attrName>style.visibility</p:attrName>
                                        </p:attrNameLst>
                                      </p:cBhvr>
                                      <p:to>
                                        <p:strVal val="visible"/>
                                      </p:to>
                                    </p:set>
                                    <p:animEffect transition="in" filter="wheel(4)">
                                      <p:cBhvr>
                                        <p:cTn id="12" dur="2000"/>
                                        <p:tgtEl>
                                          <p:spTgt spid="14371"/>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4373"/>
                                        </p:tgtEl>
                                        <p:attrNameLst>
                                          <p:attrName>style.visibility</p:attrName>
                                        </p:attrNameLst>
                                      </p:cBhvr>
                                      <p:to>
                                        <p:strVal val="visible"/>
                                      </p:to>
                                    </p:set>
                                    <p:anim calcmode="discrete" valueType="clr">
                                      <p:cBhvr override="childStyle">
                                        <p:cTn id="17" dur="80"/>
                                        <p:tgtEl>
                                          <p:spTgt spid="14373"/>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4373"/>
                                        </p:tgtEl>
                                        <p:attrNameLst>
                                          <p:attrName>fillcolor</p:attrName>
                                        </p:attrNameLst>
                                      </p:cBhvr>
                                      <p:tavLst>
                                        <p:tav tm="0">
                                          <p:val>
                                            <p:clrVal>
                                              <a:schemeClr val="accent2"/>
                                            </p:clrVal>
                                          </p:val>
                                        </p:tav>
                                        <p:tav tm="50000">
                                          <p:val>
                                            <p:clrVal>
                                              <a:schemeClr val="hlink"/>
                                            </p:clrVal>
                                          </p:val>
                                        </p:tav>
                                      </p:tavLst>
                                    </p:anim>
                                    <p:set>
                                      <p:cBhvr>
                                        <p:cTn id="19" dur="80"/>
                                        <p:tgtEl>
                                          <p:spTgt spid="14373"/>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4375"/>
                                        </p:tgtEl>
                                        <p:attrNameLst>
                                          <p:attrName>style.visibility</p:attrName>
                                        </p:attrNameLst>
                                      </p:cBhvr>
                                      <p:to>
                                        <p:strVal val="visible"/>
                                      </p:to>
                                    </p:set>
                                    <p:animEffect transition="in" filter="wheel(4)">
                                      <p:cBhvr>
                                        <p:cTn id="24" dur="2000"/>
                                        <p:tgtEl>
                                          <p:spTgt spid="14375"/>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14380"/>
                                        </p:tgtEl>
                                        <p:attrNameLst>
                                          <p:attrName>style.visibility</p:attrName>
                                        </p:attrNameLst>
                                      </p:cBhvr>
                                      <p:to>
                                        <p:strVal val="visible"/>
                                      </p:to>
                                    </p:set>
                                    <p:animEffect transition="in" filter="wheel(4)">
                                      <p:cBhvr>
                                        <p:cTn id="29" dur="2000"/>
                                        <p:tgtEl>
                                          <p:spTgt spid="14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0" grpId="0"/>
      <p:bldP spid="14371" grpId="0"/>
      <p:bldP spid="14373" grpId="0"/>
      <p:bldP spid="14375" grpId="0"/>
      <p:bldP spid="1438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习惯用语"/>
          <p:cNvPicPr>
            <a:picLocks noChangeAspect="1" noChangeArrowheads="1"/>
          </p:cNvPicPr>
          <p:nvPr/>
        </p:nvPicPr>
        <p:blipFill>
          <a:blip r:embed="rId2" cstate="email"/>
          <a:srcRect/>
          <a:stretch>
            <a:fillRect/>
          </a:stretch>
        </p:blipFill>
        <p:spPr bwMode="auto">
          <a:xfrm>
            <a:off x="323850" y="260350"/>
            <a:ext cx="162083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6"/>
          <p:cNvSpPr>
            <a:spLocks noChangeArrowheads="1"/>
          </p:cNvSpPr>
          <p:nvPr/>
        </p:nvSpPr>
        <p:spPr bwMode="auto">
          <a:xfrm>
            <a:off x="2195513" y="404813"/>
            <a:ext cx="25114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latin typeface="Arial Black" panose="020B0A04020102020204" pitchFamily="34" charset="0"/>
              </a:rPr>
              <a:t>Functions </a:t>
            </a:r>
          </a:p>
        </p:txBody>
      </p:sp>
      <p:graphicFrame>
        <p:nvGraphicFramePr>
          <p:cNvPr id="15411" name="Group 51"/>
          <p:cNvGraphicFramePr>
            <a:graphicFrameLocks noGrp="1"/>
          </p:cNvGraphicFramePr>
          <p:nvPr/>
        </p:nvGraphicFramePr>
        <p:xfrm>
          <a:off x="179388" y="2133600"/>
          <a:ext cx="8748712" cy="2078038"/>
        </p:xfrm>
        <a:graphic>
          <a:graphicData uri="http://schemas.openxmlformats.org/drawingml/2006/table">
            <a:tbl>
              <a:tblPr/>
              <a:tblGrid>
                <a:gridCol w="8748712">
                  <a:extLst>
                    <a:ext uri="{9D8B030D-6E8A-4147-A177-3AD203B41FA5}">
                      <a16:colId xmlns:a16="http://schemas.microsoft.com/office/drawing/2014/main" val="20000"/>
                    </a:ext>
                  </a:extLst>
                </a:gridCol>
              </a:tblGrid>
              <a:tr h="647700">
                <a:tc>
                  <a:txBody>
                    <a:bodyPr/>
                    <a:lstStyle/>
                    <a:p>
                      <a:pPr marL="0" marR="0" lvl="0" indent="0" algn="l" defTabSz="914400" rtl="0" eaLnBrk="1" fontAlgn="t" latinLnBrk="0" hangingPunct="1">
                        <a:lnSpc>
                          <a:spcPct val="150000"/>
                        </a:lnSpc>
                        <a:spcBef>
                          <a:spcPct val="20000"/>
                        </a:spcBef>
                        <a:spcAft>
                          <a:spcPct val="0"/>
                        </a:spcAft>
                        <a:buClrTx/>
                        <a:buSzTx/>
                        <a:buFontTx/>
                        <a:buNone/>
                      </a:pPr>
                      <a:r>
                        <a:rPr kumimoji="0" lang="en-US" altLang="zh-CN" sz="24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I am interested in  ______ basketball.  I like ________ poems.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FF3300"/>
                      </a:solidFill>
                      <a:prstDash val="dot"/>
                      <a:round/>
                      <a:headEnd type="none" w="med" len="med"/>
                      <a:tailEnd type="none" w="med" len="med"/>
                    </a:lnB>
                    <a:lnTlToBr>
                      <a:noFill/>
                    </a:lnTlToBr>
                    <a:lnBlToTr>
                      <a:noFill/>
                    </a:lnBlToTr>
                    <a:solidFill>
                      <a:srgbClr val="FFFFFF">
                        <a:alpha val="60001"/>
                      </a:srgbClr>
                    </a:solidFill>
                  </a:tcPr>
                </a:tc>
                <a:extLst>
                  <a:ext uri="{0D108BD9-81ED-4DB2-BD59-A6C34878D82A}">
                    <a16:rowId xmlns:a16="http://schemas.microsoft.com/office/drawing/2014/main" val="10000"/>
                  </a:ext>
                </a:extLst>
              </a:tr>
              <a:tr h="692150">
                <a:tc>
                  <a:txBody>
                    <a:bodyPr/>
                    <a:lstStyle/>
                    <a:p>
                      <a:pPr marL="0" marR="0" lvl="0" indent="0" algn="l" defTabSz="914400" rtl="0" eaLnBrk="1" fontAlgn="t" latinLnBrk="0" hangingPunct="1">
                        <a:lnSpc>
                          <a:spcPct val="150000"/>
                        </a:lnSpc>
                        <a:spcBef>
                          <a:spcPct val="20000"/>
                        </a:spcBef>
                        <a:spcAft>
                          <a:spcPct val="0"/>
                        </a:spcAft>
                        <a:buClrTx/>
                        <a:buSzTx/>
                        <a:buFontTx/>
                        <a:buNone/>
                      </a:pPr>
                      <a:r>
                        <a:rPr kumimoji="0" lang="en-US" altLang="zh-CN" sz="24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I love singing and playing the ______.   I am fond _____ acting.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3300"/>
                      </a:solidFill>
                      <a:prstDash val="dot"/>
                      <a:round/>
                      <a:headEnd type="none" w="med" len="med"/>
                      <a:tailEnd type="none" w="med" len="med"/>
                    </a:lnT>
                    <a:lnB w="28575" cap="flat" cmpd="sng" algn="ctr">
                      <a:solidFill>
                        <a:srgbClr val="FF3300"/>
                      </a:solidFill>
                      <a:prstDash val="dot"/>
                      <a:round/>
                      <a:headEnd type="none" w="med" len="med"/>
                      <a:tailEnd type="none" w="med" len="med"/>
                    </a:lnB>
                    <a:lnTlToBr>
                      <a:noFill/>
                    </a:lnTlToBr>
                    <a:lnBlToTr>
                      <a:noFill/>
                    </a:lnBlToTr>
                    <a:solidFill>
                      <a:srgbClr val="FFFFFF">
                        <a:alpha val="60001"/>
                      </a:srgbClr>
                    </a:solidFill>
                  </a:tcPr>
                </a:tc>
                <a:extLst>
                  <a:ext uri="{0D108BD9-81ED-4DB2-BD59-A6C34878D82A}">
                    <a16:rowId xmlns:a16="http://schemas.microsoft.com/office/drawing/2014/main" val="10001"/>
                  </a:ext>
                </a:extLst>
              </a:tr>
              <a:tr h="738188">
                <a:tc>
                  <a:txBody>
                    <a:bodyPr/>
                    <a:lstStyle/>
                    <a:p>
                      <a:pPr marL="0" marR="0" lvl="0" indent="0" algn="l" defTabSz="914400" rtl="0" eaLnBrk="1" fontAlgn="t" latinLnBrk="0" hangingPunct="1">
                        <a:lnSpc>
                          <a:spcPct val="150000"/>
                        </a:lnSpc>
                        <a:spcBef>
                          <a:spcPct val="20000"/>
                        </a:spcBef>
                        <a:spcAft>
                          <a:spcPct val="0"/>
                        </a:spcAft>
                        <a:buClrTx/>
                        <a:buSzTx/>
                        <a:buFontTx/>
                        <a:buNone/>
                      </a:pPr>
                      <a:r>
                        <a:rPr kumimoji="0" lang="en-US" altLang="zh-CN" sz="24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I prefer __________ soccer.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FF3300"/>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alpha val="60001"/>
                      </a:srgbClr>
                    </a:solidFill>
                  </a:tcPr>
                </a:tc>
                <a:extLst>
                  <a:ext uri="{0D108BD9-81ED-4DB2-BD59-A6C34878D82A}">
                    <a16:rowId xmlns:a16="http://schemas.microsoft.com/office/drawing/2014/main" val="10002"/>
                  </a:ext>
                </a:extLst>
              </a:tr>
            </a:tbl>
          </a:graphicData>
        </a:graphic>
      </p:graphicFrame>
      <p:sp>
        <p:nvSpPr>
          <p:cNvPr id="15387" name="Rectangle 29"/>
          <p:cNvSpPr>
            <a:spLocks noChangeArrowheads="1"/>
          </p:cNvSpPr>
          <p:nvPr/>
        </p:nvSpPr>
        <p:spPr bwMode="auto">
          <a:xfrm>
            <a:off x="7667625" y="187325"/>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endParaRPr lang="zh-CN" altLang="zh-CN" sz="3200" b="0"/>
          </a:p>
        </p:txBody>
      </p:sp>
      <p:sp>
        <p:nvSpPr>
          <p:cNvPr id="15392" name="Rectangle 32"/>
          <p:cNvSpPr>
            <a:spLocks noChangeArrowheads="1"/>
          </p:cNvSpPr>
          <p:nvPr/>
        </p:nvSpPr>
        <p:spPr bwMode="auto">
          <a:xfrm>
            <a:off x="1547813" y="3573463"/>
            <a:ext cx="1154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0">
                <a:solidFill>
                  <a:srgbClr val="FF0000"/>
                </a:solidFill>
                <a:latin typeface="Comic Sans MS" panose="030F0702030302020204" pitchFamily="66" charset="0"/>
              </a:rPr>
              <a:t>playing</a:t>
            </a:r>
            <a:endParaRPr lang="zh-CN" altLang="en-US" sz="2400" b="0">
              <a:solidFill>
                <a:srgbClr val="FF0000"/>
              </a:solidFill>
              <a:latin typeface="Comic Sans MS" panose="030F0702030302020204" pitchFamily="66" charset="0"/>
            </a:endParaRPr>
          </a:p>
        </p:txBody>
      </p:sp>
      <p:sp>
        <p:nvSpPr>
          <p:cNvPr id="15393" name="Rectangle 33"/>
          <p:cNvSpPr>
            <a:spLocks noChangeArrowheads="1"/>
          </p:cNvSpPr>
          <p:nvPr/>
        </p:nvSpPr>
        <p:spPr bwMode="auto">
          <a:xfrm>
            <a:off x="7164388" y="2924175"/>
            <a:ext cx="500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0">
                <a:solidFill>
                  <a:srgbClr val="FF0000"/>
                </a:solidFill>
                <a:latin typeface="Comic Sans MS" panose="030F0702030302020204" pitchFamily="66" charset="0"/>
              </a:rPr>
              <a:t>of</a:t>
            </a:r>
            <a:endParaRPr lang="zh-CN" altLang="en-US" sz="2400" b="0">
              <a:solidFill>
                <a:srgbClr val="FF0000"/>
              </a:solidFill>
              <a:latin typeface="Comic Sans MS" panose="030F0702030302020204" pitchFamily="66" charset="0"/>
            </a:endParaRPr>
          </a:p>
        </p:txBody>
      </p:sp>
      <p:sp>
        <p:nvSpPr>
          <p:cNvPr id="15394" name="Rectangle 34"/>
          <p:cNvSpPr>
            <a:spLocks noChangeArrowheads="1"/>
          </p:cNvSpPr>
          <p:nvPr/>
        </p:nvSpPr>
        <p:spPr bwMode="auto">
          <a:xfrm>
            <a:off x="2700338" y="2276475"/>
            <a:ext cx="1154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0">
                <a:solidFill>
                  <a:srgbClr val="FF0000"/>
                </a:solidFill>
                <a:latin typeface="Comic Sans MS" panose="030F0702030302020204" pitchFamily="66" charset="0"/>
              </a:rPr>
              <a:t>playing</a:t>
            </a:r>
            <a:endParaRPr lang="zh-CN" altLang="en-US" sz="2400" b="0">
              <a:solidFill>
                <a:srgbClr val="FF0000"/>
              </a:solidFill>
              <a:latin typeface="Comic Sans MS" panose="030F0702030302020204" pitchFamily="66" charset="0"/>
            </a:endParaRPr>
          </a:p>
        </p:txBody>
      </p:sp>
      <p:sp>
        <p:nvSpPr>
          <p:cNvPr id="15406" name="Rectangle 46"/>
          <p:cNvSpPr>
            <a:spLocks noChangeArrowheads="1"/>
          </p:cNvSpPr>
          <p:nvPr/>
        </p:nvSpPr>
        <p:spPr bwMode="auto">
          <a:xfrm>
            <a:off x="6227763" y="2276475"/>
            <a:ext cx="1290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0">
                <a:solidFill>
                  <a:srgbClr val="FF0000"/>
                </a:solidFill>
                <a:latin typeface="Comic Sans MS" panose="030F0702030302020204" pitchFamily="66" charset="0"/>
              </a:rPr>
              <a:t>reciting</a:t>
            </a:r>
            <a:endParaRPr lang="zh-CN" altLang="en-US" sz="2400" b="0">
              <a:solidFill>
                <a:srgbClr val="FF0000"/>
              </a:solidFill>
              <a:latin typeface="Comic Sans MS" panose="030F0702030302020204" pitchFamily="66" charset="0"/>
            </a:endParaRPr>
          </a:p>
        </p:txBody>
      </p:sp>
      <p:sp>
        <p:nvSpPr>
          <p:cNvPr id="15407" name="Rectangle 47"/>
          <p:cNvSpPr>
            <a:spLocks noChangeArrowheads="1"/>
          </p:cNvSpPr>
          <p:nvPr/>
        </p:nvSpPr>
        <p:spPr bwMode="auto">
          <a:xfrm>
            <a:off x="4211638" y="2924175"/>
            <a:ext cx="103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0">
                <a:solidFill>
                  <a:srgbClr val="FF0000"/>
                </a:solidFill>
                <a:latin typeface="Comic Sans MS" panose="030F0702030302020204" pitchFamily="66" charset="0"/>
              </a:rPr>
              <a:t>guitar</a:t>
            </a:r>
            <a:endParaRPr lang="zh-CN" altLang="en-US" sz="2400" b="0">
              <a:solidFill>
                <a:srgbClr val="FF0000"/>
              </a:solidFill>
              <a:latin typeface="Comic Sans MS" panose="030F0702030302020204" pitchFamily="66"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94"/>
                                        </p:tgtEl>
                                        <p:attrNameLst>
                                          <p:attrName>style.visibility</p:attrName>
                                        </p:attrNameLst>
                                      </p:cBhvr>
                                      <p:to>
                                        <p:strVal val="visible"/>
                                      </p:to>
                                    </p:set>
                                    <p:animEffect transition="in" filter="diamond(in)">
                                      <p:cBhvr>
                                        <p:cTn id="7" dur="2000"/>
                                        <p:tgtEl>
                                          <p:spTgt spid="1539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406"/>
                                        </p:tgtEl>
                                        <p:attrNameLst>
                                          <p:attrName>style.visibility</p:attrName>
                                        </p:attrNameLst>
                                      </p:cBhvr>
                                      <p:to>
                                        <p:strVal val="visible"/>
                                      </p:to>
                                    </p:set>
                                    <p:animEffect transition="in" filter="diamond(in)">
                                      <p:cBhvr>
                                        <p:cTn id="12" dur="2000"/>
                                        <p:tgtEl>
                                          <p:spTgt spid="1540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407"/>
                                        </p:tgtEl>
                                        <p:attrNameLst>
                                          <p:attrName>style.visibility</p:attrName>
                                        </p:attrNameLst>
                                      </p:cBhvr>
                                      <p:to>
                                        <p:strVal val="visible"/>
                                      </p:to>
                                    </p:set>
                                    <p:animEffect transition="in" filter="diamond(in)">
                                      <p:cBhvr>
                                        <p:cTn id="17" dur="2000"/>
                                        <p:tgtEl>
                                          <p:spTgt spid="1540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93"/>
                                        </p:tgtEl>
                                        <p:attrNameLst>
                                          <p:attrName>style.visibility</p:attrName>
                                        </p:attrNameLst>
                                      </p:cBhvr>
                                      <p:to>
                                        <p:strVal val="visible"/>
                                      </p:to>
                                    </p:set>
                                    <p:animEffect transition="in" filter="dissolve">
                                      <p:cBhvr>
                                        <p:cTn id="22" dur="500"/>
                                        <p:tgtEl>
                                          <p:spTgt spid="1539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392"/>
                                        </p:tgtEl>
                                        <p:attrNameLst>
                                          <p:attrName>style.visibility</p:attrName>
                                        </p:attrNameLst>
                                      </p:cBhvr>
                                      <p:to>
                                        <p:strVal val="visible"/>
                                      </p:to>
                                    </p:set>
                                    <p:animEffect transition="in" filter="checkerboard(across)">
                                      <p:cBhvr>
                                        <p:cTn id="27" dur="500"/>
                                        <p:tgtEl>
                                          <p:spTgt spid="15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2" grpId="0"/>
      <p:bldP spid="15393" grpId="0"/>
      <p:bldP spid="15394" grpId="0"/>
      <p:bldP spid="15406" grpId="0"/>
      <p:bldP spid="1540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WordArt 5"/>
          <p:cNvSpPr>
            <a:spLocks noChangeArrowheads="1" noChangeShapeType="1" noTextEdit="1"/>
          </p:cNvSpPr>
          <p:nvPr/>
        </p:nvSpPr>
        <p:spPr bwMode="auto">
          <a:xfrm>
            <a:off x="3348038" y="188913"/>
            <a:ext cx="2303462" cy="431800"/>
          </a:xfrm>
          <a:prstGeom prst="rect">
            <a:avLst/>
          </a:prstGeom>
        </p:spPr>
        <p:txBody>
          <a:bodyPr wrap="none" fromWordArt="1">
            <a:prstTxWarp prst="textPlain">
              <a:avLst>
                <a:gd name="adj" fmla="val 50000"/>
              </a:avLst>
            </a:prstTxWarp>
          </a:bodyPr>
          <a:lstStyle/>
          <a:p>
            <a:pPr algn="ctr"/>
            <a:r>
              <a:rPr lang="en-US" altLang="zh-CN" sz="3600" kern="10">
                <a:ln w="25400">
                  <a:solidFill>
                    <a:srgbClr val="FF0000"/>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Lucida Sans" panose="020B0602030504020204"/>
              </a:rPr>
              <a:t>Project</a:t>
            </a:r>
            <a:endParaRPr lang="zh-CN" altLang="en-US" sz="3600" kern="10">
              <a:ln w="25400">
                <a:solidFill>
                  <a:srgbClr val="FF0000"/>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Lucida Sans" panose="020B0602030504020204"/>
            </a:endParaRPr>
          </a:p>
        </p:txBody>
      </p:sp>
      <p:graphicFrame>
        <p:nvGraphicFramePr>
          <p:cNvPr id="16431" name="Group 47"/>
          <p:cNvGraphicFramePr>
            <a:graphicFrameLocks noGrp="1"/>
          </p:cNvGraphicFramePr>
          <p:nvPr/>
        </p:nvGraphicFramePr>
        <p:xfrm>
          <a:off x="611188" y="3573463"/>
          <a:ext cx="7921625" cy="2125663"/>
        </p:xfrm>
        <a:graphic>
          <a:graphicData uri="http://schemas.openxmlformats.org/drawingml/2006/table">
            <a:tbl>
              <a:tblPr/>
              <a:tblGrid>
                <a:gridCol w="1981200">
                  <a:extLst>
                    <a:ext uri="{9D8B030D-6E8A-4147-A177-3AD203B41FA5}">
                      <a16:colId xmlns:a16="http://schemas.microsoft.com/office/drawing/2014/main" val="20000"/>
                    </a:ext>
                  </a:extLst>
                </a:gridCol>
                <a:gridCol w="1979612">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979613">
                  <a:extLst>
                    <a:ext uri="{9D8B030D-6E8A-4147-A177-3AD203B41FA5}">
                      <a16:colId xmlns:a16="http://schemas.microsoft.com/office/drawing/2014/main" val="20003"/>
                    </a:ext>
                  </a:extLst>
                </a:gridCol>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Name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6EBA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In the past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0F0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Now</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9C5A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Reason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3498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Z</a:t>
                      </a: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hang Ming</a:t>
                      </a: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6EBA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 </a:t>
                      </a: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read stories</a:t>
                      </a: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0F0A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a:t>
                      </a: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wim</a:t>
                      </a: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9C5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keep fit</a:t>
                      </a: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365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6EBA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0F0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9C5A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6EBA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0F0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9C5A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
        <p:nvSpPr>
          <p:cNvPr id="16429" name="Text Box 45"/>
          <p:cNvSpPr txBox="1">
            <a:spLocks noChangeArrowheads="1"/>
          </p:cNvSpPr>
          <p:nvPr/>
        </p:nvSpPr>
        <p:spPr bwMode="auto">
          <a:xfrm>
            <a:off x="468313" y="1341438"/>
            <a:ext cx="8424862" cy="1768475"/>
          </a:xfrm>
          <a:prstGeom prst="rect">
            <a:avLst/>
          </a:prstGeom>
          <a:solidFill>
            <a:srgbClr val="FFFFFF">
              <a:alpha val="7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33400" indent="-533400" eaLnBrk="0" hangingPunct="0">
              <a:defRPr sz="2800">
                <a:solidFill>
                  <a:schemeClr val="tx1"/>
                </a:solidFill>
                <a:latin typeface="Arial" panose="020B0604020202020204" pitchFamily="34" charset="0"/>
                <a:ea typeface="宋体" panose="02010600030101010101" pitchFamily="2" charset="-122"/>
              </a:defRPr>
            </a:lvl1pPr>
            <a:lvl2pPr marL="990600" indent="-533400" eaLnBrk="0" hangingPunct="0">
              <a:defRPr sz="2800">
                <a:solidFill>
                  <a:schemeClr val="tx1"/>
                </a:solidFill>
                <a:latin typeface="Arial" panose="020B0604020202020204" pitchFamily="34" charset="0"/>
                <a:ea typeface="宋体" panose="02010600030101010101" pitchFamily="2" charset="-122"/>
              </a:defRPr>
            </a:lvl2pPr>
            <a:lvl3pPr marL="1447800" indent="-533400" eaLnBrk="0" hangingPunct="0">
              <a:defRPr sz="2800">
                <a:solidFill>
                  <a:schemeClr val="tx1"/>
                </a:solidFill>
                <a:latin typeface="Arial" panose="020B0604020202020204" pitchFamily="34" charset="0"/>
                <a:ea typeface="宋体" panose="02010600030101010101" pitchFamily="2" charset="-122"/>
              </a:defRPr>
            </a:lvl3pPr>
            <a:lvl4pPr marL="1905000" indent="-533400" eaLnBrk="0" hangingPunct="0">
              <a:defRPr sz="2800">
                <a:solidFill>
                  <a:schemeClr val="tx1"/>
                </a:solidFill>
                <a:latin typeface="Arial" panose="020B0604020202020204" pitchFamily="34" charset="0"/>
                <a:ea typeface="宋体" panose="02010600030101010101" pitchFamily="2" charset="-122"/>
              </a:defRPr>
            </a:lvl4pPr>
            <a:lvl5pPr marL="2362200" indent="-533400" eaLnBrk="0" hangingPunct="0">
              <a:defRPr sz="2800">
                <a:solidFill>
                  <a:schemeClr val="tx1"/>
                </a:solidFill>
                <a:latin typeface="Arial" panose="020B0604020202020204" pitchFamily="34" charset="0"/>
                <a:ea typeface="宋体" panose="02010600030101010101" pitchFamily="2" charset="-122"/>
              </a:defRPr>
            </a:lvl5pPr>
            <a:lvl6pPr marL="28194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32766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7338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4191000" indent="-5334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a:t>Survey the people around you about their hobbies and complete the</a:t>
            </a:r>
          </a:p>
          <a:p>
            <a:pPr eaLnBrk="1" hangingPunct="1">
              <a:spcBef>
                <a:spcPct val="50000"/>
              </a:spcBef>
            </a:pPr>
            <a:r>
              <a:rPr lang="en-US" altLang="zh-CN" sz="2000"/>
              <a:t>table. The following questions may help you.</a:t>
            </a:r>
          </a:p>
          <a:p>
            <a:pPr eaLnBrk="1" hangingPunct="1">
              <a:spcBef>
                <a:spcPct val="50000"/>
              </a:spcBef>
            </a:pPr>
            <a:r>
              <a:rPr lang="en-US" altLang="zh-CN" sz="2000"/>
              <a:t>1) What did you use to do ?</a:t>
            </a:r>
          </a:p>
          <a:p>
            <a:pPr eaLnBrk="1" hangingPunct="1">
              <a:spcBef>
                <a:spcPct val="50000"/>
              </a:spcBef>
            </a:pPr>
            <a:r>
              <a:rPr lang="en-US" altLang="zh-CN" sz="2000"/>
              <a:t>2) What’s your hobby now ? And why ?</a:t>
            </a:r>
          </a:p>
        </p:txBody>
      </p:sp>
      <p:sp>
        <p:nvSpPr>
          <p:cNvPr id="16430" name="Text Box 46"/>
          <p:cNvSpPr txBox="1">
            <a:spLocks noChangeArrowheads="1"/>
          </p:cNvSpPr>
          <p:nvPr/>
        </p:nvSpPr>
        <p:spPr bwMode="auto">
          <a:xfrm>
            <a:off x="611188" y="620713"/>
            <a:ext cx="8532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3333FF"/>
                </a:solidFill>
              </a:rPr>
              <a:t>Surveying Your Classmates About Their Hobbies</a:t>
            </a:r>
          </a:p>
        </p:txBody>
      </p:sp>
    </p:spTree>
  </p:cSld>
  <p:clrMapOvr>
    <a:masterClrMapping/>
  </p:clrMapOvr>
  <p:transition spd="med">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2008999726251_2"/>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516688" y="333375"/>
            <a:ext cx="1800225" cy="3600450"/>
          </a:xfrm>
          <a:prstGeom prst="rect">
            <a:avLst/>
          </a:prstGeom>
          <a:noFill/>
          <a:extLst>
            <a:ext uri="{909E8E84-426E-40DD-AFC4-6F175D3DCCD1}">
              <a14:hiddenFill xmlns:a14="http://schemas.microsoft.com/office/drawing/2010/main">
                <a:solidFill>
                  <a:srgbClr val="FFFFFF"/>
                </a:solidFill>
              </a14:hiddenFill>
            </a:ext>
          </a:extLst>
        </p:spPr>
      </p:pic>
      <p:sp>
        <p:nvSpPr>
          <p:cNvPr id="35845" name="Text Box 5"/>
          <p:cNvSpPr txBox="1">
            <a:spLocks noChangeArrowheads="1"/>
          </p:cNvSpPr>
          <p:nvPr/>
        </p:nvSpPr>
        <p:spPr bwMode="auto">
          <a:xfrm>
            <a:off x="468313" y="404813"/>
            <a:ext cx="56880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latin typeface="Arial Black" panose="020B0A04020102020204" pitchFamily="34" charset="0"/>
              </a:rPr>
              <a:t>Report your survey results to the class.</a:t>
            </a:r>
          </a:p>
        </p:txBody>
      </p:sp>
      <p:sp>
        <p:nvSpPr>
          <p:cNvPr id="35847" name="AutoShape 7"/>
          <p:cNvSpPr>
            <a:spLocks noChangeArrowheads="1"/>
          </p:cNvSpPr>
          <p:nvPr/>
        </p:nvSpPr>
        <p:spPr bwMode="auto">
          <a:xfrm>
            <a:off x="971550" y="3068638"/>
            <a:ext cx="4824413" cy="2665412"/>
          </a:xfrm>
          <a:prstGeom prst="wedgeRoundRectCallout">
            <a:avLst>
              <a:gd name="adj1" fmla="val 70333"/>
              <a:gd name="adj2" fmla="val -119685"/>
              <a:gd name="adj3" fmla="val 16667"/>
            </a:avLst>
          </a:prstGeom>
          <a:solidFill>
            <a:srgbClr val="FFFFFF"/>
          </a:solidFill>
          <a:ln w="38100">
            <a:solidFill>
              <a:srgbClr val="FF33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a:t>       </a:t>
            </a:r>
            <a:r>
              <a:rPr lang="en-US" altLang="zh-CN">
                <a:latin typeface="Comic Sans MS" panose="030F0702030302020204" pitchFamily="66" charset="0"/>
              </a:rPr>
              <a:t>Zhang Ming used to read stories, but now he likes swimming because he thinks it can keep him fit</a:t>
            </a:r>
            <a:r>
              <a:rPr lang="en-US" altLang="zh-CN"/>
              <a:t> …</a:t>
            </a:r>
            <a:endParaRPr lang="zh-CN" altLang="en-US"/>
          </a:p>
        </p:txBody>
      </p:sp>
      <p:sp>
        <p:nvSpPr>
          <p:cNvPr id="35848" name="Text Box 8"/>
          <p:cNvSpPr txBox="1">
            <a:spLocks noChangeArrowheads="1"/>
          </p:cNvSpPr>
          <p:nvPr/>
        </p:nvSpPr>
        <p:spPr bwMode="auto">
          <a:xfrm>
            <a:off x="611188" y="1916113"/>
            <a:ext cx="3673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3333FF"/>
                </a:solidFill>
              </a:rPr>
              <a:t>You can say it like this:</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5847"/>
                                        </p:tgtEl>
                                        <p:attrNameLst>
                                          <p:attrName>style.visibility</p:attrName>
                                        </p:attrNameLst>
                                      </p:cBhvr>
                                      <p:to>
                                        <p:strVal val="visible"/>
                                      </p:to>
                                    </p:set>
                                    <p:animEffect transition="in" filter="circle(in)">
                                      <p:cBhvr>
                                        <p:cTn id="7" dur="20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411413" y="260350"/>
            <a:ext cx="41052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4800" dirty="0">
                <a:solidFill>
                  <a:schemeClr val="accent2"/>
                </a:solidFill>
              </a:rPr>
              <a:t>Exercises </a:t>
            </a:r>
          </a:p>
        </p:txBody>
      </p:sp>
      <p:sp>
        <p:nvSpPr>
          <p:cNvPr id="51203" name="Text Box 3"/>
          <p:cNvSpPr txBox="1">
            <a:spLocks noChangeArrowheads="1"/>
          </p:cNvSpPr>
          <p:nvPr/>
        </p:nvSpPr>
        <p:spPr bwMode="auto">
          <a:xfrm>
            <a:off x="431800" y="981075"/>
            <a:ext cx="817245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1325" indent="-441325" eaLnBrk="0" hangingPunct="0">
              <a:defRPr sz="2800">
                <a:solidFill>
                  <a:schemeClr val="tx1"/>
                </a:solidFill>
                <a:latin typeface="Arial" panose="020B0604020202020204" pitchFamily="34" charset="0"/>
                <a:ea typeface="宋体" panose="02010600030101010101" pitchFamily="2" charset="-122"/>
              </a:defRPr>
            </a:lvl1pPr>
            <a:lvl2pPr marL="963930" indent="-342900" eaLnBrk="0" hangingPunct="0">
              <a:defRPr sz="2800">
                <a:solidFill>
                  <a:schemeClr val="tx1"/>
                </a:solidFill>
                <a:latin typeface="Arial" panose="020B0604020202020204" pitchFamily="34" charset="0"/>
                <a:ea typeface="宋体" panose="02010600030101010101" pitchFamily="2" charset="-122"/>
              </a:defRPr>
            </a:lvl2pPr>
            <a:lvl3pPr marL="1485900" indent="-342900" eaLnBrk="0" hangingPunct="0">
              <a:defRPr sz="2800">
                <a:solidFill>
                  <a:schemeClr val="tx1"/>
                </a:solidFill>
                <a:latin typeface="Arial" panose="020B0604020202020204" pitchFamily="34" charset="0"/>
                <a:ea typeface="宋体" panose="02010600030101010101" pitchFamily="2" charset="-122"/>
              </a:defRPr>
            </a:lvl3pPr>
            <a:lvl4pPr marL="2008505" indent="-342900" eaLnBrk="0" hangingPunct="0">
              <a:defRPr sz="2800">
                <a:solidFill>
                  <a:schemeClr val="tx1"/>
                </a:solidFill>
                <a:latin typeface="Arial" panose="020B0604020202020204" pitchFamily="34" charset="0"/>
                <a:ea typeface="宋体" panose="02010600030101010101" pitchFamily="2" charset="-122"/>
              </a:defRPr>
            </a:lvl4pPr>
            <a:lvl5pPr marL="2530475" indent="-342900" eaLnBrk="0" hangingPunct="0">
              <a:defRPr sz="2800">
                <a:solidFill>
                  <a:schemeClr val="tx1"/>
                </a:solidFill>
                <a:latin typeface="Arial" panose="020B0604020202020204" pitchFamily="34" charset="0"/>
                <a:ea typeface="宋体" panose="02010600030101010101" pitchFamily="2" charset="-122"/>
              </a:defRPr>
            </a:lvl5pPr>
            <a:lvl6pPr marL="2987675" indent="-3429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3444875" indent="-3429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902075" indent="-3429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4359275" indent="-3429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latin typeface="Times New Roman" panose="02020603050405020304" pitchFamily="18" charset="0"/>
                <a:ea typeface="楷体_GB2312" pitchFamily="49" charset="-122"/>
              </a:rPr>
              <a:t>用所给词的适当形式填空。</a:t>
            </a:r>
          </a:p>
          <a:p>
            <a:pPr eaLnBrk="1" hangingPunct="1"/>
            <a:r>
              <a:rPr lang="en-US" altLang="zh-CN" sz="3600" dirty="0">
                <a:latin typeface="Times New Roman" panose="02020603050405020304" pitchFamily="18" charset="0"/>
              </a:rPr>
              <a:t>1. I am interested in _______ basketball.  (play)</a:t>
            </a:r>
          </a:p>
          <a:p>
            <a:pPr eaLnBrk="1" hangingPunct="1"/>
            <a:r>
              <a:rPr lang="en-US" altLang="zh-CN" sz="3600" dirty="0">
                <a:latin typeface="Times New Roman" panose="02020603050405020304" pitchFamily="18" charset="0"/>
              </a:rPr>
              <a:t>2. A: Why not _____ out and do some outdoor activities?  (go)</a:t>
            </a:r>
          </a:p>
          <a:p>
            <a:pPr eaLnBrk="1" hangingPunct="1"/>
            <a:r>
              <a:rPr lang="en-US" altLang="zh-CN" sz="3600" dirty="0">
                <a:latin typeface="Times New Roman" panose="02020603050405020304" pitchFamily="18" charset="0"/>
              </a:rPr>
              <a:t>    B: Sounds good! Maybe I need a change. </a:t>
            </a:r>
          </a:p>
          <a:p>
            <a:pPr eaLnBrk="1" hangingPunct="1"/>
            <a:r>
              <a:rPr lang="en-US" altLang="zh-CN" sz="3600" dirty="0">
                <a:latin typeface="Times New Roman" panose="02020603050405020304" pitchFamily="18" charset="0"/>
              </a:rPr>
              <a:t>3. I used to ______ to music, but now I don’t like it.  (listen)</a:t>
            </a:r>
          </a:p>
        </p:txBody>
      </p:sp>
      <p:sp>
        <p:nvSpPr>
          <p:cNvPr id="51204" name="Rectangle 4"/>
          <p:cNvSpPr>
            <a:spLocks noChangeArrowheads="1"/>
          </p:cNvSpPr>
          <p:nvPr/>
        </p:nvSpPr>
        <p:spPr bwMode="auto">
          <a:xfrm>
            <a:off x="4452938" y="1492250"/>
            <a:ext cx="1631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a:solidFill>
                  <a:srgbClr val="FF0000"/>
                </a:solidFill>
                <a:latin typeface="Times New Roman" panose="02020603050405020304" pitchFamily="18" charset="0"/>
              </a:rPr>
              <a:t>playing</a:t>
            </a:r>
          </a:p>
        </p:txBody>
      </p:sp>
      <p:sp>
        <p:nvSpPr>
          <p:cNvPr id="51205" name="Rectangle 5"/>
          <p:cNvSpPr>
            <a:spLocks noChangeArrowheads="1"/>
          </p:cNvSpPr>
          <p:nvPr/>
        </p:nvSpPr>
        <p:spPr bwMode="auto">
          <a:xfrm>
            <a:off x="3570288" y="2636838"/>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a:solidFill>
                  <a:srgbClr val="FF0000"/>
                </a:solidFill>
                <a:latin typeface="Times New Roman" panose="02020603050405020304" pitchFamily="18" charset="0"/>
              </a:rPr>
              <a:t>go</a:t>
            </a:r>
          </a:p>
        </p:txBody>
      </p:sp>
      <p:sp>
        <p:nvSpPr>
          <p:cNvPr id="51206" name="Rectangle 6"/>
          <p:cNvSpPr>
            <a:spLocks noChangeArrowheads="1"/>
          </p:cNvSpPr>
          <p:nvPr/>
        </p:nvSpPr>
        <p:spPr bwMode="auto">
          <a:xfrm>
            <a:off x="2841625" y="4803775"/>
            <a:ext cx="122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a:solidFill>
                  <a:srgbClr val="FF0000"/>
                </a:solidFill>
                <a:latin typeface="Times New Roman" panose="02020603050405020304" pitchFamily="18" charset="0"/>
              </a:rPr>
              <a:t>listen</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additive="base">
                                        <p:cTn id="7" dur="500" fill="hold"/>
                                        <p:tgtEl>
                                          <p:spTgt spid="51204"/>
                                        </p:tgtEl>
                                        <p:attrNameLst>
                                          <p:attrName>ppt_x</p:attrName>
                                        </p:attrNameLst>
                                      </p:cBhvr>
                                      <p:tavLst>
                                        <p:tav tm="0">
                                          <p:val>
                                            <p:strVal val="#ppt_x"/>
                                          </p:val>
                                        </p:tav>
                                        <p:tav tm="100000">
                                          <p:val>
                                            <p:strVal val="#ppt_x"/>
                                          </p:val>
                                        </p:tav>
                                      </p:tavLst>
                                    </p:anim>
                                    <p:anim calcmode="lin" valueType="num">
                                      <p:cBhvr additive="base">
                                        <p:cTn id="8" dur="500" fill="hold"/>
                                        <p:tgtEl>
                                          <p:spTgt spid="5120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05"/>
                                        </p:tgtEl>
                                        <p:attrNameLst>
                                          <p:attrName>style.visibility</p:attrName>
                                        </p:attrNameLst>
                                      </p:cBhvr>
                                      <p:to>
                                        <p:strVal val="visible"/>
                                      </p:to>
                                    </p:set>
                                    <p:anim calcmode="lin" valueType="num">
                                      <p:cBhvr additive="base">
                                        <p:cTn id="11" dur="500" fill="hold"/>
                                        <p:tgtEl>
                                          <p:spTgt spid="51205"/>
                                        </p:tgtEl>
                                        <p:attrNameLst>
                                          <p:attrName>ppt_x</p:attrName>
                                        </p:attrNameLst>
                                      </p:cBhvr>
                                      <p:tavLst>
                                        <p:tav tm="0">
                                          <p:val>
                                            <p:strVal val="#ppt_x"/>
                                          </p:val>
                                        </p:tav>
                                        <p:tav tm="100000">
                                          <p:val>
                                            <p:strVal val="#ppt_x"/>
                                          </p:val>
                                        </p:tav>
                                      </p:tavLst>
                                    </p:anim>
                                    <p:anim calcmode="lin" valueType="num">
                                      <p:cBhvr additive="base">
                                        <p:cTn id="12" dur="500" fill="hold"/>
                                        <p:tgtEl>
                                          <p:spTgt spid="5120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06"/>
                                        </p:tgtEl>
                                        <p:attrNameLst>
                                          <p:attrName>style.visibility</p:attrName>
                                        </p:attrNameLst>
                                      </p:cBhvr>
                                      <p:to>
                                        <p:strVal val="visible"/>
                                      </p:to>
                                    </p:set>
                                    <p:anim calcmode="lin" valueType="num">
                                      <p:cBhvr additive="base">
                                        <p:cTn id="15" dur="500" fill="hold"/>
                                        <p:tgtEl>
                                          <p:spTgt spid="51206"/>
                                        </p:tgtEl>
                                        <p:attrNameLst>
                                          <p:attrName>ppt_x</p:attrName>
                                        </p:attrNameLst>
                                      </p:cBhvr>
                                      <p:tavLst>
                                        <p:tav tm="0">
                                          <p:val>
                                            <p:strVal val="#ppt_x"/>
                                          </p:val>
                                        </p:tav>
                                        <p:tav tm="100000">
                                          <p:val>
                                            <p:strVal val="#ppt_x"/>
                                          </p:val>
                                        </p:tav>
                                      </p:tavLst>
                                    </p:anim>
                                    <p:anim calcmode="lin" valueType="num">
                                      <p:cBhvr additive="base">
                                        <p:cTn id="16" dur="500" fill="hold"/>
                                        <p:tgtEl>
                                          <p:spTgt spid="512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5" grpId="0"/>
      <p:bldP spid="5120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11188" y="1677988"/>
            <a:ext cx="8353425" cy="375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533400" indent="-533400">
              <a:lnSpc>
                <a:spcPct val="120000"/>
              </a:lnSpc>
            </a:pPr>
            <a:r>
              <a:rPr lang="en-US" altLang="zh-CN" sz="4000" dirty="0">
                <a:latin typeface="Times New Roman" panose="02020603050405020304" pitchFamily="18" charset="0"/>
              </a:rPr>
              <a:t>4. A: _____ she _____ to go hiking.  (use).</a:t>
            </a:r>
          </a:p>
          <a:p>
            <a:pPr marL="533400" indent="-533400">
              <a:lnSpc>
                <a:spcPct val="120000"/>
              </a:lnSpc>
            </a:pPr>
            <a:r>
              <a:rPr lang="en-US" altLang="zh-CN" sz="4000" dirty="0">
                <a:latin typeface="Times New Roman" panose="02020603050405020304" pitchFamily="18" charset="0"/>
              </a:rPr>
              <a:t>    B: Yes, she did. </a:t>
            </a:r>
          </a:p>
          <a:p>
            <a:pPr marL="533400" indent="-533400">
              <a:lnSpc>
                <a:spcPct val="120000"/>
              </a:lnSpc>
            </a:pPr>
            <a:r>
              <a:rPr lang="en-US" altLang="zh-CN" sz="4000" dirty="0">
                <a:latin typeface="Times New Roman" panose="02020603050405020304" pitchFamily="18" charset="0"/>
              </a:rPr>
              <a:t>5. He ___________ to go swimming, but now he prefers it.  (not use)</a:t>
            </a:r>
          </a:p>
        </p:txBody>
      </p:sp>
      <p:sp>
        <p:nvSpPr>
          <p:cNvPr id="52227" name="Text Box 3"/>
          <p:cNvSpPr txBox="1">
            <a:spLocks noChangeArrowheads="1"/>
          </p:cNvSpPr>
          <p:nvPr/>
        </p:nvSpPr>
        <p:spPr bwMode="auto">
          <a:xfrm>
            <a:off x="2012950" y="1790700"/>
            <a:ext cx="974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000">
                <a:solidFill>
                  <a:srgbClr val="FF0000"/>
                </a:solidFill>
                <a:latin typeface="Times New Roman" panose="02020603050405020304" pitchFamily="18" charset="0"/>
              </a:rPr>
              <a:t>Did</a:t>
            </a:r>
          </a:p>
        </p:txBody>
      </p:sp>
      <p:sp>
        <p:nvSpPr>
          <p:cNvPr id="52228" name="Rectangle 4"/>
          <p:cNvSpPr>
            <a:spLocks noChangeArrowheads="1"/>
          </p:cNvSpPr>
          <p:nvPr/>
        </p:nvSpPr>
        <p:spPr bwMode="auto">
          <a:xfrm>
            <a:off x="4284663" y="1773238"/>
            <a:ext cx="8905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000">
                <a:solidFill>
                  <a:srgbClr val="FF0000"/>
                </a:solidFill>
                <a:latin typeface="Times New Roman" panose="02020603050405020304" pitchFamily="18" charset="0"/>
              </a:rPr>
              <a:t>use</a:t>
            </a:r>
          </a:p>
        </p:txBody>
      </p:sp>
      <p:sp>
        <p:nvSpPr>
          <p:cNvPr id="52229" name="Text Box 5"/>
          <p:cNvSpPr txBox="1">
            <a:spLocks noChangeArrowheads="1"/>
          </p:cNvSpPr>
          <p:nvPr/>
        </p:nvSpPr>
        <p:spPr bwMode="auto">
          <a:xfrm>
            <a:off x="2124075" y="3951288"/>
            <a:ext cx="23463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000">
                <a:solidFill>
                  <a:srgbClr val="FF0000"/>
                </a:solidFill>
                <a:latin typeface="Times New Roman" panose="02020603050405020304" pitchFamily="18" charset="0"/>
              </a:rPr>
              <a:t>didn’t use</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 calcmode="lin" valueType="num">
                                      <p:cBhvr additive="base">
                                        <p:cTn id="7" dur="500" fill="hold"/>
                                        <p:tgtEl>
                                          <p:spTgt spid="52229"/>
                                        </p:tgtEl>
                                        <p:attrNameLst>
                                          <p:attrName>ppt_x</p:attrName>
                                        </p:attrNameLst>
                                      </p:cBhvr>
                                      <p:tavLst>
                                        <p:tav tm="0">
                                          <p:val>
                                            <p:strVal val="#ppt_x"/>
                                          </p:val>
                                        </p:tav>
                                        <p:tav tm="100000">
                                          <p:val>
                                            <p:strVal val="#ppt_x"/>
                                          </p:val>
                                        </p:tav>
                                      </p:tavLst>
                                    </p:anim>
                                    <p:anim calcmode="lin" valueType="num">
                                      <p:cBhvr additive="base">
                                        <p:cTn id="8" dur="500" fill="hold"/>
                                        <p:tgtEl>
                                          <p:spTgt spid="522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2227"/>
                                        </p:tgtEl>
                                        <p:attrNameLst>
                                          <p:attrName>style.visibility</p:attrName>
                                        </p:attrNameLst>
                                      </p:cBhvr>
                                      <p:to>
                                        <p:strVal val="visible"/>
                                      </p:to>
                                    </p:set>
                                    <p:anim calcmode="lin" valueType="num">
                                      <p:cBhvr additive="base">
                                        <p:cTn id="11" dur="500" fill="hold"/>
                                        <p:tgtEl>
                                          <p:spTgt spid="52227"/>
                                        </p:tgtEl>
                                        <p:attrNameLst>
                                          <p:attrName>ppt_x</p:attrName>
                                        </p:attrNameLst>
                                      </p:cBhvr>
                                      <p:tavLst>
                                        <p:tav tm="0">
                                          <p:val>
                                            <p:strVal val="#ppt_x"/>
                                          </p:val>
                                        </p:tav>
                                        <p:tav tm="100000">
                                          <p:val>
                                            <p:strVal val="#ppt_x"/>
                                          </p:val>
                                        </p:tav>
                                      </p:tavLst>
                                    </p:anim>
                                    <p:anim calcmode="lin" valueType="num">
                                      <p:cBhvr additive="base">
                                        <p:cTn id="12" dur="500" fill="hold"/>
                                        <p:tgtEl>
                                          <p:spTgt spid="522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2228"/>
                                        </p:tgtEl>
                                        <p:attrNameLst>
                                          <p:attrName>style.visibility</p:attrName>
                                        </p:attrNameLst>
                                      </p:cBhvr>
                                      <p:to>
                                        <p:strVal val="visible"/>
                                      </p:to>
                                    </p:set>
                                    <p:anim calcmode="lin" valueType="num">
                                      <p:cBhvr additive="base">
                                        <p:cTn id="15" dur="500" fill="hold"/>
                                        <p:tgtEl>
                                          <p:spTgt spid="52228"/>
                                        </p:tgtEl>
                                        <p:attrNameLst>
                                          <p:attrName>ppt_x</p:attrName>
                                        </p:attrNameLst>
                                      </p:cBhvr>
                                      <p:tavLst>
                                        <p:tav tm="0">
                                          <p:val>
                                            <p:strVal val="#ppt_x"/>
                                          </p:val>
                                        </p:tav>
                                        <p:tav tm="100000">
                                          <p:val>
                                            <p:strVal val="#ppt_x"/>
                                          </p:val>
                                        </p:tav>
                                      </p:tavLst>
                                    </p:anim>
                                    <p:anim calcmode="lin" valueType="num">
                                      <p:cBhvr additive="base">
                                        <p:cTn id="16" dur="500" fill="hold"/>
                                        <p:tgtEl>
                                          <p:spTgt spid="522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p:bldP spid="52228" grpId="0"/>
      <p:bldP spid="5222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50825" y="260350"/>
            <a:ext cx="8569325" cy="6291263"/>
          </a:xfrm>
          <a:prstGeom prst="rect">
            <a:avLst/>
          </a:prstGeom>
          <a:solidFill>
            <a:srgbClr val="FFFFFF">
              <a:alpha val="60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3333FF"/>
                </a:solidFill>
              </a:rPr>
              <a:t>Choose the best answer.</a:t>
            </a:r>
          </a:p>
          <a:p>
            <a:pPr>
              <a:spcBef>
                <a:spcPct val="50000"/>
              </a:spcBef>
            </a:pPr>
            <a:r>
              <a:rPr lang="en-US" altLang="zh-CN" dirty="0"/>
              <a:t>(   ) 1. Everyone has his or her hobby, because </a:t>
            </a:r>
          </a:p>
          <a:p>
            <a:pPr>
              <a:spcBef>
                <a:spcPct val="50000"/>
              </a:spcBef>
            </a:pPr>
            <a:r>
              <a:rPr lang="en-US" altLang="zh-CN" dirty="0"/>
              <a:t>         they  can _____ them happiness.</a:t>
            </a:r>
          </a:p>
          <a:p>
            <a:pPr>
              <a:spcBef>
                <a:spcPct val="50000"/>
              </a:spcBef>
            </a:pPr>
            <a:r>
              <a:rPr lang="en-US" altLang="zh-CN" dirty="0"/>
              <a:t>      A. get        B. take       C. have         D. bring</a:t>
            </a:r>
          </a:p>
          <a:p>
            <a:pPr>
              <a:spcBef>
                <a:spcPct val="50000"/>
              </a:spcBef>
            </a:pPr>
            <a:r>
              <a:rPr lang="en-US" altLang="zh-CN" dirty="0"/>
              <a:t>(   ) 2. All the parents provide their children _____ </a:t>
            </a:r>
          </a:p>
          <a:p>
            <a:pPr>
              <a:spcBef>
                <a:spcPct val="50000"/>
              </a:spcBef>
            </a:pPr>
            <a:r>
              <a:rPr lang="en-US" altLang="zh-CN" dirty="0"/>
              <a:t>         clothes and food.</a:t>
            </a:r>
          </a:p>
          <a:p>
            <a:pPr>
              <a:spcBef>
                <a:spcPct val="50000"/>
              </a:spcBef>
            </a:pPr>
            <a:r>
              <a:rPr lang="en-US" altLang="zh-CN" dirty="0"/>
              <a:t>     A. for          B. to          C. with           D. of</a:t>
            </a:r>
          </a:p>
          <a:p>
            <a:pPr>
              <a:spcBef>
                <a:spcPct val="50000"/>
              </a:spcBef>
            </a:pPr>
            <a:r>
              <a:rPr lang="en-US" altLang="zh-CN" dirty="0"/>
              <a:t>(   ) 3. My little dog likes eating bread and meat , </a:t>
            </a:r>
          </a:p>
          <a:p>
            <a:pPr>
              <a:spcBef>
                <a:spcPct val="50000"/>
              </a:spcBef>
            </a:pPr>
            <a:r>
              <a:rPr lang="en-US" altLang="zh-CN" dirty="0"/>
              <a:t>        and he doesn’t mind  __ they’re good or not.</a:t>
            </a:r>
          </a:p>
          <a:p>
            <a:pPr>
              <a:spcBef>
                <a:spcPct val="50000"/>
              </a:spcBef>
            </a:pPr>
            <a:r>
              <a:rPr lang="en-US" altLang="zh-CN" dirty="0"/>
              <a:t>     A. what       B. which    C. whether     D. if</a:t>
            </a:r>
          </a:p>
        </p:txBody>
      </p:sp>
      <p:sp>
        <p:nvSpPr>
          <p:cNvPr id="53251" name="Text Box 3"/>
          <p:cNvSpPr txBox="1">
            <a:spLocks noChangeArrowheads="1"/>
          </p:cNvSpPr>
          <p:nvPr/>
        </p:nvSpPr>
        <p:spPr bwMode="auto">
          <a:xfrm>
            <a:off x="395288" y="908050"/>
            <a:ext cx="43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latin typeface="Comic Sans MS" panose="030F0702030302020204" pitchFamily="66" charset="0"/>
              </a:rPr>
              <a:t>D</a:t>
            </a:r>
          </a:p>
        </p:txBody>
      </p:sp>
      <p:sp>
        <p:nvSpPr>
          <p:cNvPr id="53252" name="Text Box 4"/>
          <p:cNvSpPr txBox="1">
            <a:spLocks noChangeArrowheads="1"/>
          </p:cNvSpPr>
          <p:nvPr/>
        </p:nvSpPr>
        <p:spPr bwMode="auto">
          <a:xfrm>
            <a:off x="395288" y="2924175"/>
            <a:ext cx="43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latin typeface="Comic Sans MS" panose="030F0702030302020204" pitchFamily="66" charset="0"/>
              </a:rPr>
              <a:t>C</a:t>
            </a:r>
          </a:p>
        </p:txBody>
      </p:sp>
      <p:sp>
        <p:nvSpPr>
          <p:cNvPr id="53253" name="Text Box 5"/>
          <p:cNvSpPr txBox="1">
            <a:spLocks noChangeArrowheads="1"/>
          </p:cNvSpPr>
          <p:nvPr/>
        </p:nvSpPr>
        <p:spPr bwMode="auto">
          <a:xfrm>
            <a:off x="395288" y="4797425"/>
            <a:ext cx="431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latin typeface="Comic Sans MS" panose="030F0702030302020204" pitchFamily="66" charset="0"/>
              </a:rPr>
              <a:t>C</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checkerboard(across)">
                                      <p:cBhvr>
                                        <p:cTn id="7" dur="500"/>
                                        <p:tgtEl>
                                          <p:spTgt spid="5325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252"/>
                                        </p:tgtEl>
                                        <p:attrNameLst>
                                          <p:attrName>style.visibility</p:attrName>
                                        </p:attrNameLst>
                                      </p:cBhvr>
                                      <p:to>
                                        <p:strVal val="visible"/>
                                      </p:to>
                                    </p:set>
                                    <p:animEffect transition="in" filter="checkerboard(across)">
                                      <p:cBhvr>
                                        <p:cTn id="12" dur="500"/>
                                        <p:tgtEl>
                                          <p:spTgt spid="5325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253"/>
                                        </p:tgtEl>
                                        <p:attrNameLst>
                                          <p:attrName>style.visibility</p:attrName>
                                        </p:attrNameLst>
                                      </p:cBhvr>
                                      <p:to>
                                        <p:strVal val="visible"/>
                                      </p:to>
                                    </p:set>
                                    <p:animEffect transition="in" filter="checkerboard(across)">
                                      <p:cBhvr>
                                        <p:cTn id="17" dur="5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53252" grpId="0"/>
      <p:bldP spid="5325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827088" y="4437063"/>
            <a:ext cx="7129462" cy="641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3600">
                <a:latin typeface="Comic Sans MS" panose="030F0702030302020204" pitchFamily="66" charset="0"/>
              </a:rPr>
              <a:t>I can use these functions.</a:t>
            </a:r>
          </a:p>
        </p:txBody>
      </p:sp>
      <p:sp>
        <p:nvSpPr>
          <p:cNvPr id="17411" name="Text Box 4"/>
          <p:cNvSpPr txBox="1">
            <a:spLocks noChangeArrowheads="1"/>
          </p:cNvSpPr>
          <p:nvPr/>
        </p:nvSpPr>
        <p:spPr bwMode="auto">
          <a:xfrm>
            <a:off x="684213" y="2276872"/>
            <a:ext cx="59039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r>
              <a:rPr lang="en-US" altLang="zh-CN" sz="3200" dirty="0">
                <a:latin typeface="Arial Black" panose="020B0A04020102020204" pitchFamily="34" charset="0"/>
              </a:rPr>
              <a:t>I know about  some pets.</a:t>
            </a:r>
          </a:p>
        </p:txBody>
      </p:sp>
      <p:sp>
        <p:nvSpPr>
          <p:cNvPr id="17413" name="WordArt 6"/>
          <p:cNvSpPr>
            <a:spLocks noChangeArrowheads="1" noChangeShapeType="1" noTextEdit="1"/>
          </p:cNvSpPr>
          <p:nvPr/>
        </p:nvSpPr>
        <p:spPr bwMode="auto">
          <a:xfrm>
            <a:off x="2843213" y="188913"/>
            <a:ext cx="2808287" cy="1223962"/>
          </a:xfrm>
          <a:prstGeom prst="rect">
            <a:avLst/>
          </a:prstGeom>
        </p:spPr>
        <p:txBody>
          <a:bodyPr wrap="none" fromWordArt="1">
            <a:prstTxWarp prst="textWave1">
              <a:avLst>
                <a:gd name="adj1" fmla="val 13005"/>
                <a:gd name="adj2" fmla="val 0"/>
              </a:avLst>
            </a:prstTxWarp>
          </a:bodyPr>
          <a:lstStyle/>
          <a:p>
            <a:pPr algn="ctr"/>
            <a:r>
              <a:rPr lang="en-US" altLang="zh-CN"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a:rPr>
              <a:t>Summary</a:t>
            </a:r>
            <a:endParaRPr lang="zh-CN" altLang="en-US"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a:endParaRPr>
          </a:p>
        </p:txBody>
      </p:sp>
    </p:spTree>
  </p:cSld>
  <p:clrMapOvr>
    <a:masterClrMapping/>
  </p:clrMapOvr>
  <p:transition spd="med">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468313" y="333375"/>
            <a:ext cx="4572000"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dirty="0">
                <a:latin typeface="Arial Black" panose="020B0A04020102020204" pitchFamily="34" charset="0"/>
              </a:rPr>
              <a:t>play computer games</a:t>
            </a:r>
          </a:p>
          <a:p>
            <a:endParaRPr lang="en-US" altLang="zh-CN" sz="2400" dirty="0">
              <a:latin typeface="Arial Black" panose="020B0A04020102020204" pitchFamily="34" charset="0"/>
            </a:endParaRPr>
          </a:p>
          <a:p>
            <a:r>
              <a:rPr lang="en-US" altLang="zh-CN" sz="2400" dirty="0">
                <a:latin typeface="Arial Black" panose="020B0A04020102020204" pitchFamily="34" charset="0"/>
              </a:rPr>
              <a:t>collect coins</a:t>
            </a:r>
          </a:p>
          <a:p>
            <a:endParaRPr lang="en-US" altLang="zh-CN" sz="2400" dirty="0">
              <a:latin typeface="Arial Black" panose="020B0A04020102020204" pitchFamily="34" charset="0"/>
            </a:endParaRPr>
          </a:p>
          <a:p>
            <a:r>
              <a:rPr lang="en-US" altLang="zh-CN" sz="2400" dirty="0">
                <a:latin typeface="Arial Black" panose="020B0A04020102020204" pitchFamily="34" charset="0"/>
              </a:rPr>
              <a:t>go fishing </a:t>
            </a:r>
          </a:p>
          <a:p>
            <a:endParaRPr lang="en-US" altLang="zh-CN" sz="2400" dirty="0">
              <a:latin typeface="Arial Black" panose="020B0A04020102020204" pitchFamily="34" charset="0"/>
            </a:endParaRPr>
          </a:p>
          <a:p>
            <a:r>
              <a:rPr lang="en-US" altLang="zh-CN" sz="2400" dirty="0">
                <a:latin typeface="Arial Black" panose="020B0A04020102020204" pitchFamily="34" charset="0"/>
              </a:rPr>
              <a:t>listen to music</a:t>
            </a:r>
          </a:p>
          <a:p>
            <a:endParaRPr lang="en-US" altLang="zh-CN" sz="2400" dirty="0">
              <a:latin typeface="Arial Black" panose="020B0A04020102020204" pitchFamily="34" charset="0"/>
            </a:endParaRPr>
          </a:p>
          <a:p>
            <a:r>
              <a:rPr lang="en-US" altLang="zh-CN" sz="2400" dirty="0">
                <a:latin typeface="Arial Black" panose="020B0A04020102020204" pitchFamily="34" charset="0"/>
              </a:rPr>
              <a:t>watch TV</a:t>
            </a:r>
          </a:p>
          <a:p>
            <a:endParaRPr lang="en-US" altLang="zh-CN" sz="2400" dirty="0">
              <a:latin typeface="Arial Black" panose="020B0A04020102020204" pitchFamily="34" charset="0"/>
            </a:endParaRPr>
          </a:p>
          <a:p>
            <a:r>
              <a:rPr lang="en-US" altLang="zh-CN" sz="2400" dirty="0">
                <a:latin typeface="Arial Black" panose="020B0A04020102020204" pitchFamily="34" charset="0"/>
              </a:rPr>
              <a:t>go skiing</a:t>
            </a:r>
          </a:p>
          <a:p>
            <a:endParaRPr lang="en-US" altLang="zh-CN" sz="2400" dirty="0">
              <a:latin typeface="Arial Black" panose="020B0A04020102020204" pitchFamily="34" charset="0"/>
            </a:endParaRPr>
          </a:p>
          <a:p>
            <a:r>
              <a:rPr lang="en-US" altLang="zh-CN" sz="2400" dirty="0">
                <a:latin typeface="Arial Black" panose="020B0A04020102020204" pitchFamily="34" charset="0"/>
              </a:rPr>
              <a:t>go shopping</a:t>
            </a:r>
          </a:p>
          <a:p>
            <a:endParaRPr lang="en-US" altLang="zh-CN" sz="2400" dirty="0">
              <a:latin typeface="Arial Black" panose="020B0A04020102020204" pitchFamily="34" charset="0"/>
            </a:endParaRPr>
          </a:p>
          <a:p>
            <a:r>
              <a:rPr lang="en-US" altLang="zh-CN" sz="2400" dirty="0">
                <a:latin typeface="Arial Black" panose="020B0A04020102020204" pitchFamily="34" charset="0"/>
              </a:rPr>
              <a:t>go roller skating</a:t>
            </a:r>
          </a:p>
          <a:p>
            <a:pPr>
              <a:spcBef>
                <a:spcPct val="50000"/>
              </a:spcBef>
            </a:pPr>
            <a:endParaRPr lang="en-US" altLang="zh-CN" sz="2400" dirty="0">
              <a:latin typeface="Arial Black" panose="020B0A04020102020204" pitchFamily="34" charset="0"/>
            </a:endParaRPr>
          </a:p>
        </p:txBody>
      </p:sp>
      <p:sp>
        <p:nvSpPr>
          <p:cNvPr id="4099" name="Rectangle 6"/>
          <p:cNvSpPr>
            <a:spLocks noChangeArrowheads="1"/>
          </p:cNvSpPr>
          <p:nvPr/>
        </p:nvSpPr>
        <p:spPr bwMode="auto">
          <a:xfrm>
            <a:off x="4572000" y="0"/>
            <a:ext cx="3960813" cy="649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solidFill>
                  <a:srgbClr val="CC0000"/>
                </a:solidFill>
                <a:latin typeface="Arial Unicode MS" pitchFamily="34" charset="-122"/>
                <a:ea typeface="Arial Unicode MS" pitchFamily="34" charset="-122"/>
              </a:rPr>
              <a:t>play basketball</a:t>
            </a:r>
          </a:p>
          <a:p>
            <a:endParaRPr lang="en-US" altLang="zh-CN" dirty="0">
              <a:solidFill>
                <a:srgbClr val="CC0000"/>
              </a:solidFill>
              <a:latin typeface="Arial Unicode MS" pitchFamily="34" charset="-122"/>
              <a:ea typeface="Arial Unicode MS" pitchFamily="34" charset="-122"/>
            </a:endParaRPr>
          </a:p>
          <a:p>
            <a:r>
              <a:rPr lang="en-US" altLang="zh-CN" dirty="0">
                <a:solidFill>
                  <a:srgbClr val="CC0000"/>
                </a:solidFill>
                <a:latin typeface="Arial Unicode MS" pitchFamily="34" charset="-122"/>
                <a:ea typeface="Arial Unicode MS" pitchFamily="34" charset="-122"/>
              </a:rPr>
              <a:t>chat on the Internet</a:t>
            </a:r>
          </a:p>
          <a:p>
            <a:endParaRPr lang="en-US" altLang="zh-CN" dirty="0">
              <a:solidFill>
                <a:srgbClr val="CC0000"/>
              </a:solidFill>
              <a:latin typeface="Arial Unicode MS" pitchFamily="34" charset="-122"/>
              <a:ea typeface="Arial Unicode MS" pitchFamily="34" charset="-122"/>
            </a:endParaRPr>
          </a:p>
          <a:p>
            <a:r>
              <a:rPr lang="en-US" altLang="zh-CN" dirty="0">
                <a:solidFill>
                  <a:srgbClr val="CC0000"/>
                </a:solidFill>
                <a:latin typeface="Arial Unicode MS" pitchFamily="34" charset="-122"/>
                <a:ea typeface="Arial Unicode MS" pitchFamily="34" charset="-122"/>
              </a:rPr>
              <a:t>walk a pet dog</a:t>
            </a:r>
          </a:p>
          <a:p>
            <a:endParaRPr lang="en-US" altLang="zh-CN" dirty="0">
              <a:solidFill>
                <a:srgbClr val="CC0000"/>
              </a:solidFill>
              <a:latin typeface="Arial Unicode MS" pitchFamily="34" charset="-122"/>
              <a:ea typeface="Arial Unicode MS" pitchFamily="34" charset="-122"/>
            </a:endParaRPr>
          </a:p>
          <a:p>
            <a:r>
              <a:rPr lang="en-US" altLang="zh-CN" dirty="0">
                <a:solidFill>
                  <a:srgbClr val="CC0000"/>
                </a:solidFill>
                <a:latin typeface="Arial Unicode MS" pitchFamily="34" charset="-122"/>
                <a:ea typeface="Arial Unicode MS" pitchFamily="34" charset="-122"/>
              </a:rPr>
              <a:t>play chess</a:t>
            </a:r>
          </a:p>
          <a:p>
            <a:endParaRPr lang="en-US" altLang="zh-CN" dirty="0">
              <a:solidFill>
                <a:srgbClr val="CC0000"/>
              </a:solidFill>
              <a:latin typeface="Arial Unicode MS" pitchFamily="34" charset="-122"/>
              <a:ea typeface="Arial Unicode MS" pitchFamily="34" charset="-122"/>
            </a:endParaRPr>
          </a:p>
          <a:p>
            <a:r>
              <a:rPr lang="en-US" altLang="zh-CN" dirty="0">
                <a:solidFill>
                  <a:srgbClr val="CC0000"/>
                </a:solidFill>
                <a:latin typeface="Arial Unicode MS" pitchFamily="34" charset="-122"/>
                <a:ea typeface="Arial Unicode MS" pitchFamily="34" charset="-122"/>
              </a:rPr>
              <a:t>do the housework</a:t>
            </a:r>
          </a:p>
          <a:p>
            <a:endParaRPr lang="en-US" altLang="zh-CN" dirty="0">
              <a:solidFill>
                <a:srgbClr val="CC0000"/>
              </a:solidFill>
              <a:latin typeface="Arial Unicode MS" pitchFamily="34" charset="-122"/>
              <a:ea typeface="Arial Unicode MS" pitchFamily="34" charset="-122"/>
            </a:endParaRPr>
          </a:p>
          <a:p>
            <a:r>
              <a:rPr lang="en-US" altLang="zh-CN" dirty="0">
                <a:solidFill>
                  <a:srgbClr val="CC0000"/>
                </a:solidFill>
                <a:latin typeface="Arial Unicode MS" pitchFamily="34" charset="-122"/>
                <a:ea typeface="Arial Unicode MS" pitchFamily="34" charset="-122"/>
              </a:rPr>
              <a:t>play the guitar</a:t>
            </a:r>
          </a:p>
          <a:p>
            <a:endParaRPr lang="en-US" altLang="zh-CN" dirty="0">
              <a:solidFill>
                <a:srgbClr val="CC0000"/>
              </a:solidFill>
              <a:latin typeface="Arial Unicode MS" pitchFamily="34" charset="-122"/>
              <a:ea typeface="Arial Unicode MS" pitchFamily="34" charset="-122"/>
            </a:endParaRPr>
          </a:p>
          <a:p>
            <a:r>
              <a:rPr lang="en-US" altLang="zh-CN" dirty="0">
                <a:solidFill>
                  <a:srgbClr val="CC0000"/>
                </a:solidFill>
                <a:latin typeface="Arial Unicode MS" pitchFamily="34" charset="-122"/>
                <a:ea typeface="Arial Unicode MS" pitchFamily="34" charset="-122"/>
              </a:rPr>
              <a:t>make model planes</a:t>
            </a:r>
          </a:p>
          <a:p>
            <a:endParaRPr lang="en-US" altLang="zh-CN" dirty="0">
              <a:solidFill>
                <a:srgbClr val="CC0000"/>
              </a:solidFill>
              <a:latin typeface="Arial Unicode MS" pitchFamily="34" charset="-122"/>
              <a:ea typeface="Arial Unicode MS" pitchFamily="34" charset="-122"/>
            </a:endParaRPr>
          </a:p>
          <a:p>
            <a:r>
              <a:rPr lang="en-US" altLang="zh-CN" dirty="0">
                <a:solidFill>
                  <a:srgbClr val="CC0000"/>
                </a:solidFill>
                <a:latin typeface="Arial Unicode MS" pitchFamily="34" charset="-122"/>
                <a:ea typeface="Arial Unicode MS" pitchFamily="34" charset="-122"/>
              </a:rPr>
              <a:t>keep a pet</a:t>
            </a:r>
          </a:p>
        </p:txBody>
      </p:sp>
    </p:spTree>
  </p:cSld>
  <p:clrMapOvr>
    <a:masterClrMapping/>
  </p:clrMapOvr>
  <p:transition spd="med">
    <p:circl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WordArt 4"/>
          <p:cNvSpPr>
            <a:spLocks noChangeArrowheads="1" noChangeShapeType="1" noTextEdit="1"/>
          </p:cNvSpPr>
          <p:nvPr/>
        </p:nvSpPr>
        <p:spPr bwMode="auto">
          <a:xfrm>
            <a:off x="2411413" y="765175"/>
            <a:ext cx="3529012" cy="865188"/>
          </a:xfrm>
          <a:prstGeom prst="rect">
            <a:avLst/>
          </a:prstGeom>
        </p:spPr>
        <p:txBody>
          <a:bodyPr wrap="none" fromWordArt="1">
            <a:prstTxWarp prst="textPlain">
              <a:avLst>
                <a:gd name="adj" fmla="val 50000"/>
              </a:avLst>
            </a:prstTxWarp>
          </a:bodyPr>
          <a:lstStyle/>
          <a:p>
            <a:pPr algn="ctr"/>
            <a:r>
              <a:rPr lang="en-US" altLang="zh-CN" sz="3600" kern="10" dirty="0">
                <a:ln w="31750">
                  <a:solidFill>
                    <a:srgbClr val="FF0000"/>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方正舒体" panose="02010601030101010101" charset="-122"/>
                <a:ea typeface="方正舒体" panose="02010601030101010101" charset="-122"/>
              </a:rPr>
              <a:t>Homework</a:t>
            </a:r>
            <a:endParaRPr lang="zh-CN" altLang="en-US" sz="3600" kern="10" dirty="0">
              <a:ln w="31750">
                <a:solidFill>
                  <a:srgbClr val="FF0000"/>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方正舒体" panose="02010601030101010101" charset="-122"/>
              <a:ea typeface="方正舒体" panose="02010601030101010101" charset="-122"/>
            </a:endParaRPr>
          </a:p>
        </p:txBody>
      </p:sp>
      <p:sp>
        <p:nvSpPr>
          <p:cNvPr id="19460" name="Rectangle 6"/>
          <p:cNvSpPr>
            <a:spLocks noChangeArrowheads="1"/>
          </p:cNvSpPr>
          <p:nvPr/>
        </p:nvSpPr>
        <p:spPr bwMode="auto">
          <a:xfrm>
            <a:off x="1042988" y="2276475"/>
            <a:ext cx="5834062" cy="3263900"/>
          </a:xfrm>
          <a:prstGeom prst="rect">
            <a:avLst/>
          </a:prstGeom>
          <a:noFill/>
          <a:ln w="76200">
            <a:pattFill prst="sphere">
              <a:fgClr>
                <a:srgbClr val="FFFF00"/>
              </a:fgClr>
              <a:bgClr>
                <a:srgbClr val="FFFFFF"/>
              </a:bgClr>
            </a:pattFill>
            <a:miter lim="800000"/>
          </a:ln>
          <a:extLst>
            <a:ext uri="{909E8E84-426E-40DD-AFC4-6F175D3DCCD1}">
              <a14:hiddenFill xmlns:a14="http://schemas.microsoft.com/office/drawing/2010/main">
                <a:solidFill>
                  <a:srgbClr val="FFFFFF"/>
                </a:solidFill>
              </a14:hiddenFill>
            </a:ext>
          </a:extLst>
        </p:spPr>
        <p:txBody>
          <a:bodyPr>
            <a:spAutoFit/>
          </a:bodyPr>
          <a:lstStyle/>
          <a:p>
            <a:pPr marL="342900" indent="-342900">
              <a:lnSpc>
                <a:spcPct val="145000"/>
              </a:lnSpc>
              <a:buFontTx/>
              <a:buAutoNum type="arabicPeriod"/>
            </a:pPr>
            <a:r>
              <a:rPr lang="en-US" altLang="zh-CN" dirty="0"/>
              <a:t>Write a report about your survey in Project and deliver it in class.</a:t>
            </a:r>
          </a:p>
          <a:p>
            <a:pPr marL="342900" indent="-342900">
              <a:lnSpc>
                <a:spcPct val="145000"/>
              </a:lnSpc>
              <a:buFontTx/>
              <a:buAutoNum type="arabicPeriod"/>
            </a:pPr>
            <a:r>
              <a:rPr lang="en-US" altLang="zh-CN" dirty="0"/>
              <a:t>Recite the useful expressions in this topic</a:t>
            </a:r>
            <a:r>
              <a:rPr lang="en-US" altLang="zh-CN" dirty="0" smtClean="0"/>
              <a:t>. </a:t>
            </a:r>
            <a:endParaRPr lang="en-US" altLang="zh-CN" dirty="0"/>
          </a:p>
        </p:txBody>
      </p:sp>
    </p:spTree>
  </p:cSld>
  <p:clrMapOvr>
    <a:masterClrMapping/>
  </p:clrMapOvr>
  <p:transition spd="med">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1447800" y="990600"/>
            <a:ext cx="6858000" cy="4751388"/>
            <a:chOff x="35" y="164"/>
            <a:chExt cx="5488" cy="4156"/>
          </a:xfrm>
        </p:grpSpPr>
        <p:pic>
          <p:nvPicPr>
            <p:cNvPr id="39939" name="Picture 4" descr="j0222814[1]"/>
            <p:cNvPicPr>
              <a:picLocks noChangeAspect="1" noChangeArrowheads="1"/>
            </p:cNvPicPr>
            <p:nvPr/>
          </p:nvPicPr>
          <p:blipFill>
            <a:blip r:embed="rId2" cstate="email"/>
            <a:srcRect/>
            <a:stretch>
              <a:fillRect/>
            </a:stretch>
          </p:blipFill>
          <p:spPr bwMode="auto">
            <a:xfrm>
              <a:off x="35" y="164"/>
              <a:ext cx="3875" cy="3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5" descr="SO01589_[1]"/>
            <p:cNvPicPr>
              <a:picLocks noChangeAspect="1" noChangeArrowheads="1"/>
            </p:cNvPicPr>
            <p:nvPr/>
          </p:nvPicPr>
          <p:blipFill>
            <a:blip r:embed="rId3" cstate="email"/>
            <a:srcRect/>
            <a:stretch>
              <a:fillRect/>
            </a:stretch>
          </p:blipFill>
          <p:spPr bwMode="auto">
            <a:xfrm rot="767238">
              <a:off x="3288" y="336"/>
              <a:ext cx="2235" cy="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3"/>
          <p:cNvPicPr>
            <a:picLocks noChangeAspect="1" noChangeArrowheads="1"/>
          </p:cNvPicPr>
          <p:nvPr/>
        </p:nvPicPr>
        <p:blipFill>
          <a:blip r:embed="rId2"/>
          <a:srcRect/>
          <a:stretch>
            <a:fillRect/>
          </a:stretch>
        </p:blipFill>
        <p:spPr bwMode="auto">
          <a:xfrm>
            <a:off x="468313" y="1412875"/>
            <a:ext cx="17272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 descr="u=3279875700,1776497700&amp;fm=3&amp;gp=41"/>
          <p:cNvPicPr>
            <a:picLocks noChangeAspect="1" noChangeArrowheads="1"/>
          </p:cNvPicPr>
          <p:nvPr/>
        </p:nvPicPr>
        <p:blipFill>
          <a:blip r:embed="rId3" cstate="email"/>
          <a:srcRect/>
          <a:stretch>
            <a:fillRect/>
          </a:stretch>
        </p:blipFill>
        <p:spPr bwMode="auto">
          <a:xfrm>
            <a:off x="6516688" y="1268413"/>
            <a:ext cx="1944687"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6" descr="images"/>
          <p:cNvPicPr>
            <a:picLocks noChangeAspect="1" noChangeArrowheads="1"/>
          </p:cNvPicPr>
          <p:nvPr/>
        </p:nvPicPr>
        <p:blipFill>
          <a:blip r:embed="rId4"/>
          <a:srcRect/>
          <a:stretch>
            <a:fillRect/>
          </a:stretch>
        </p:blipFill>
        <p:spPr bwMode="auto">
          <a:xfrm>
            <a:off x="3563938" y="2492375"/>
            <a:ext cx="19812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7" descr="u=544880856,2524645774&amp;fm=0&amp;gp=12"/>
          <p:cNvPicPr>
            <a:picLocks noChangeAspect="1" noChangeArrowheads="1"/>
          </p:cNvPicPr>
          <p:nvPr/>
        </p:nvPicPr>
        <p:blipFill>
          <a:blip r:embed="rId5" cstate="email"/>
          <a:srcRect l="-5096"/>
          <a:stretch>
            <a:fillRect/>
          </a:stretch>
        </p:blipFill>
        <p:spPr bwMode="auto">
          <a:xfrm>
            <a:off x="755650" y="4076700"/>
            <a:ext cx="14732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8" descr="1"/>
          <p:cNvPicPr>
            <a:picLocks noChangeAspect="1" noChangeArrowheads="1"/>
          </p:cNvPicPr>
          <p:nvPr/>
        </p:nvPicPr>
        <p:blipFill>
          <a:blip r:embed="rId6"/>
          <a:srcRect/>
          <a:stretch>
            <a:fillRect/>
          </a:stretch>
        </p:blipFill>
        <p:spPr bwMode="auto">
          <a:xfrm>
            <a:off x="6659563" y="4076700"/>
            <a:ext cx="1871662"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9"/>
          <p:cNvSpPr>
            <a:spLocks noChangeArrowheads="1"/>
          </p:cNvSpPr>
          <p:nvPr/>
        </p:nvSpPr>
        <p:spPr bwMode="auto">
          <a:xfrm>
            <a:off x="1258888" y="3213100"/>
            <a:ext cx="720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66"/>
                </a:solidFill>
                <a:latin typeface="Comic Sans MS" panose="030F0702030302020204" pitchFamily="66" charset="0"/>
              </a:rPr>
              <a:t>rat</a:t>
            </a:r>
          </a:p>
        </p:txBody>
      </p:sp>
      <p:sp>
        <p:nvSpPr>
          <p:cNvPr id="5128" name="Rectangle 10"/>
          <p:cNvSpPr>
            <a:spLocks noChangeArrowheads="1"/>
          </p:cNvSpPr>
          <p:nvPr/>
        </p:nvSpPr>
        <p:spPr bwMode="auto">
          <a:xfrm>
            <a:off x="7019925" y="3357563"/>
            <a:ext cx="731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66"/>
                </a:solidFill>
                <a:latin typeface="Comic Sans MS" panose="030F0702030302020204" pitchFamily="66" charset="0"/>
              </a:rPr>
              <a:t>cat</a:t>
            </a:r>
          </a:p>
        </p:txBody>
      </p:sp>
      <p:sp>
        <p:nvSpPr>
          <p:cNvPr id="5129" name="Rectangle 11"/>
          <p:cNvSpPr>
            <a:spLocks noChangeArrowheads="1"/>
          </p:cNvSpPr>
          <p:nvPr/>
        </p:nvSpPr>
        <p:spPr bwMode="auto">
          <a:xfrm>
            <a:off x="4356100" y="4525963"/>
            <a:ext cx="663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66"/>
                </a:solidFill>
                <a:latin typeface="Comic Sans MS" panose="030F0702030302020204" pitchFamily="66" charset="0"/>
              </a:rPr>
              <a:t>pig</a:t>
            </a:r>
          </a:p>
        </p:txBody>
      </p:sp>
      <p:sp>
        <p:nvSpPr>
          <p:cNvPr id="5130" name="Rectangle 12"/>
          <p:cNvSpPr>
            <a:spLocks noChangeArrowheads="1"/>
          </p:cNvSpPr>
          <p:nvPr/>
        </p:nvSpPr>
        <p:spPr bwMode="auto">
          <a:xfrm>
            <a:off x="1116013" y="6021388"/>
            <a:ext cx="769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66"/>
                </a:solidFill>
                <a:latin typeface="Comic Sans MS" panose="030F0702030302020204" pitchFamily="66" charset="0"/>
              </a:rPr>
              <a:t>dog</a:t>
            </a:r>
          </a:p>
        </p:txBody>
      </p:sp>
      <p:sp>
        <p:nvSpPr>
          <p:cNvPr id="5131" name="Rectangle 13"/>
          <p:cNvSpPr>
            <a:spLocks noChangeArrowheads="1"/>
          </p:cNvSpPr>
          <p:nvPr/>
        </p:nvSpPr>
        <p:spPr bwMode="auto">
          <a:xfrm>
            <a:off x="7019925" y="6021388"/>
            <a:ext cx="12430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66"/>
                </a:solidFill>
                <a:latin typeface="Comic Sans MS" panose="030F0702030302020204" pitchFamily="66" charset="0"/>
              </a:rPr>
              <a:t>rabbit</a:t>
            </a:r>
          </a:p>
        </p:txBody>
      </p:sp>
      <p:sp>
        <p:nvSpPr>
          <p:cNvPr id="5133" name="Text Box 13"/>
          <p:cNvSpPr txBox="1">
            <a:spLocks noChangeArrowheads="1"/>
          </p:cNvSpPr>
          <p:nvPr/>
        </p:nvSpPr>
        <p:spPr bwMode="auto">
          <a:xfrm>
            <a:off x="755650" y="260350"/>
            <a:ext cx="7272338"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Comic Sans MS" panose="030F0702030302020204" pitchFamily="66" charset="0"/>
              </a:rPr>
              <a:t>Do you like animals ? Do you know them ?</a:t>
            </a:r>
          </a:p>
          <a:p>
            <a:pPr>
              <a:spcBef>
                <a:spcPct val="50000"/>
              </a:spcBef>
            </a:pPr>
            <a:r>
              <a:rPr lang="en-US" altLang="zh-CN" sz="2400">
                <a:latin typeface="Comic Sans MS" panose="030F0702030302020204" pitchFamily="66" charset="0"/>
              </a:rPr>
              <a:t>Do you want to keep a pet like them ?</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p:cTn id="7" dur="1000" fill="hold"/>
                                        <p:tgtEl>
                                          <p:spTgt spid="5127"/>
                                        </p:tgtEl>
                                        <p:attrNameLst>
                                          <p:attrName>ppt_w</p:attrName>
                                        </p:attrNameLst>
                                      </p:cBhvr>
                                      <p:tavLst>
                                        <p:tav tm="0">
                                          <p:val>
                                            <p:strVal val="#ppt_w*0.70"/>
                                          </p:val>
                                        </p:tav>
                                        <p:tav tm="100000">
                                          <p:val>
                                            <p:strVal val="#ppt_w"/>
                                          </p:val>
                                        </p:tav>
                                      </p:tavLst>
                                    </p:anim>
                                    <p:anim calcmode="lin" valueType="num">
                                      <p:cBhvr>
                                        <p:cTn id="8" dur="1000" fill="hold"/>
                                        <p:tgtEl>
                                          <p:spTgt spid="5127"/>
                                        </p:tgtEl>
                                        <p:attrNameLst>
                                          <p:attrName>ppt_h</p:attrName>
                                        </p:attrNameLst>
                                      </p:cBhvr>
                                      <p:tavLst>
                                        <p:tav tm="0">
                                          <p:val>
                                            <p:strVal val="#ppt_h"/>
                                          </p:val>
                                        </p:tav>
                                        <p:tav tm="100000">
                                          <p:val>
                                            <p:strVal val="#ppt_h"/>
                                          </p:val>
                                        </p:tav>
                                      </p:tavLst>
                                    </p:anim>
                                    <p:animEffect transition="in" filter="fade">
                                      <p:cBhvr>
                                        <p:cTn id="9" dur="1000"/>
                                        <p:tgtEl>
                                          <p:spTgt spid="5127"/>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5128"/>
                                        </p:tgtEl>
                                        <p:attrNameLst>
                                          <p:attrName>style.visibility</p:attrName>
                                        </p:attrNameLst>
                                      </p:cBhvr>
                                      <p:to>
                                        <p:strVal val="visible"/>
                                      </p:to>
                                    </p:set>
                                    <p:animEffect transition="in" filter="checkerboard(across)">
                                      <p:cBhvr>
                                        <p:cTn id="14" dur="500"/>
                                        <p:tgtEl>
                                          <p:spTgt spid="512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129"/>
                                        </p:tgtEl>
                                        <p:attrNameLst>
                                          <p:attrName>style.visibility</p:attrName>
                                        </p:attrNameLst>
                                      </p:cBhvr>
                                      <p:to>
                                        <p:strVal val="visible"/>
                                      </p:to>
                                    </p:set>
                                    <p:anim calcmode="lin" valueType="num">
                                      <p:cBhvr>
                                        <p:cTn id="19" dur="1000" fill="hold"/>
                                        <p:tgtEl>
                                          <p:spTgt spid="5129"/>
                                        </p:tgtEl>
                                        <p:attrNameLst>
                                          <p:attrName>ppt_w</p:attrName>
                                        </p:attrNameLst>
                                      </p:cBhvr>
                                      <p:tavLst>
                                        <p:tav tm="0">
                                          <p:val>
                                            <p:strVal val="#ppt_w*0.70"/>
                                          </p:val>
                                        </p:tav>
                                        <p:tav tm="100000">
                                          <p:val>
                                            <p:strVal val="#ppt_w"/>
                                          </p:val>
                                        </p:tav>
                                      </p:tavLst>
                                    </p:anim>
                                    <p:anim calcmode="lin" valueType="num">
                                      <p:cBhvr>
                                        <p:cTn id="20" dur="1000" fill="hold"/>
                                        <p:tgtEl>
                                          <p:spTgt spid="5129"/>
                                        </p:tgtEl>
                                        <p:attrNameLst>
                                          <p:attrName>ppt_h</p:attrName>
                                        </p:attrNameLst>
                                      </p:cBhvr>
                                      <p:tavLst>
                                        <p:tav tm="0">
                                          <p:val>
                                            <p:strVal val="#ppt_h"/>
                                          </p:val>
                                        </p:tav>
                                        <p:tav tm="100000">
                                          <p:val>
                                            <p:strVal val="#ppt_h"/>
                                          </p:val>
                                        </p:tav>
                                      </p:tavLst>
                                    </p:anim>
                                    <p:animEffect transition="in" filter="fade">
                                      <p:cBhvr>
                                        <p:cTn id="21" dur="1000"/>
                                        <p:tgtEl>
                                          <p:spTgt spid="5129"/>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5130"/>
                                        </p:tgtEl>
                                        <p:attrNameLst>
                                          <p:attrName>style.visibility</p:attrName>
                                        </p:attrNameLst>
                                      </p:cBhvr>
                                      <p:to>
                                        <p:strVal val="visible"/>
                                      </p:to>
                                    </p:set>
                                    <p:animEffect transition="in" filter="dissolve">
                                      <p:cBhvr>
                                        <p:cTn id="26" dur="500"/>
                                        <p:tgtEl>
                                          <p:spTgt spid="513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31"/>
                                        </p:tgtEl>
                                        <p:attrNameLst>
                                          <p:attrName>style.visibility</p:attrName>
                                        </p:attrNameLst>
                                      </p:cBhvr>
                                      <p:to>
                                        <p:strVal val="visible"/>
                                      </p:to>
                                    </p:set>
                                    <p:anim calcmode="lin" valueType="num">
                                      <p:cBhvr additive="base">
                                        <p:cTn id="31" dur="500" fill="hold"/>
                                        <p:tgtEl>
                                          <p:spTgt spid="5131"/>
                                        </p:tgtEl>
                                        <p:attrNameLst>
                                          <p:attrName>ppt_x</p:attrName>
                                        </p:attrNameLst>
                                      </p:cBhvr>
                                      <p:tavLst>
                                        <p:tav tm="0">
                                          <p:val>
                                            <p:strVal val="#ppt_x"/>
                                          </p:val>
                                        </p:tav>
                                        <p:tav tm="100000">
                                          <p:val>
                                            <p:strVal val="#ppt_x"/>
                                          </p:val>
                                        </p:tav>
                                      </p:tavLst>
                                    </p:anim>
                                    <p:anim calcmode="lin" valueType="num">
                                      <p:cBhvr additive="base">
                                        <p:cTn id="32" dur="500" fill="hold"/>
                                        <p:tgtEl>
                                          <p:spTgt spid="51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5133">
                                            <p:txEl>
                                              <p:pRg st="1" end="1"/>
                                            </p:txEl>
                                          </p:spTgt>
                                        </p:tgtEl>
                                        <p:attrNameLst>
                                          <p:attrName>style.visibility</p:attrName>
                                        </p:attrNameLst>
                                      </p:cBhvr>
                                      <p:to>
                                        <p:strVal val="visible"/>
                                      </p:to>
                                    </p:set>
                                    <p:anim calcmode="lin" valueType="num">
                                      <p:cBhvr>
                                        <p:cTn id="37" dur="1000" fill="hold"/>
                                        <p:tgtEl>
                                          <p:spTgt spid="5133">
                                            <p:txEl>
                                              <p:pRg st="1" end="1"/>
                                            </p:txEl>
                                          </p:spTgt>
                                        </p:tgtEl>
                                        <p:attrNameLst>
                                          <p:attrName>ppt_w</p:attrName>
                                        </p:attrNameLst>
                                      </p:cBhvr>
                                      <p:tavLst>
                                        <p:tav tm="0">
                                          <p:val>
                                            <p:strVal val="#ppt_w*0.70"/>
                                          </p:val>
                                        </p:tav>
                                        <p:tav tm="100000">
                                          <p:val>
                                            <p:strVal val="#ppt_w"/>
                                          </p:val>
                                        </p:tav>
                                      </p:tavLst>
                                    </p:anim>
                                    <p:anim calcmode="lin" valueType="num">
                                      <p:cBhvr>
                                        <p:cTn id="38" dur="1000" fill="hold"/>
                                        <p:tgtEl>
                                          <p:spTgt spid="5133">
                                            <p:txEl>
                                              <p:pRg st="1" end="1"/>
                                            </p:txEl>
                                          </p:spTgt>
                                        </p:tgtEl>
                                        <p:attrNameLst>
                                          <p:attrName>ppt_h</p:attrName>
                                        </p:attrNameLst>
                                      </p:cBhvr>
                                      <p:tavLst>
                                        <p:tav tm="0">
                                          <p:val>
                                            <p:strVal val="#ppt_h"/>
                                          </p:val>
                                        </p:tav>
                                        <p:tav tm="100000">
                                          <p:val>
                                            <p:strVal val="#ppt_h"/>
                                          </p:val>
                                        </p:tav>
                                      </p:tavLst>
                                    </p:anim>
                                    <p:animEffect transition="in" filter="fade">
                                      <p:cBhvr>
                                        <p:cTn id="39" dur="1000"/>
                                        <p:tgtEl>
                                          <p:spTgt spid="51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5128" grpId="0"/>
      <p:bldP spid="5129" grpId="0"/>
      <p:bldP spid="5130" grpId="0"/>
      <p:bldP spid="51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026"/>
          <p:cNvSpPr txBox="1">
            <a:spLocks noChangeArrowheads="1"/>
          </p:cNvSpPr>
          <p:nvPr/>
        </p:nvSpPr>
        <p:spPr bwMode="auto">
          <a:xfrm>
            <a:off x="900113" y="350838"/>
            <a:ext cx="73437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000">
                <a:solidFill>
                  <a:schemeClr val="accent2"/>
                </a:solidFill>
              </a:rPr>
              <a:t>What’s your favorite animals?</a:t>
            </a:r>
          </a:p>
        </p:txBody>
      </p:sp>
      <p:grpSp>
        <p:nvGrpSpPr>
          <p:cNvPr id="44035" name="Group 1027"/>
          <p:cNvGrpSpPr/>
          <p:nvPr/>
        </p:nvGrpSpPr>
        <p:grpSpPr bwMode="auto">
          <a:xfrm>
            <a:off x="539750" y="1268413"/>
            <a:ext cx="7993063" cy="4968875"/>
            <a:chOff x="0" y="527"/>
            <a:chExt cx="5760" cy="3793"/>
          </a:xfrm>
        </p:grpSpPr>
        <p:pic>
          <p:nvPicPr>
            <p:cNvPr id="44036" name="Picture 1028" descr="2007121316504165_2"/>
            <p:cNvPicPr>
              <a:picLocks noChangeAspect="1" noChangeArrowheads="1"/>
            </p:cNvPicPr>
            <p:nvPr/>
          </p:nvPicPr>
          <p:blipFill>
            <a:blip r:embed="rId2" cstate="email"/>
            <a:srcRect/>
            <a:stretch>
              <a:fillRect/>
            </a:stretch>
          </p:blipFill>
          <p:spPr bwMode="auto">
            <a:xfrm>
              <a:off x="0" y="527"/>
              <a:ext cx="2313" cy="1539"/>
            </a:xfrm>
            <a:prstGeom prst="rect">
              <a:avLst/>
            </a:prstGeom>
            <a:noFill/>
            <a:extLst>
              <a:ext uri="{909E8E84-426E-40DD-AFC4-6F175D3DCCD1}">
                <a14:hiddenFill xmlns:a14="http://schemas.microsoft.com/office/drawing/2010/main">
                  <a:solidFill>
                    <a:srgbClr val="FFFFFF"/>
                  </a:solidFill>
                </a14:hiddenFill>
              </a:ext>
            </a:extLst>
          </p:spPr>
        </p:pic>
        <p:pic>
          <p:nvPicPr>
            <p:cNvPr id="44037" name="Picture 1029" descr="35864_225400081_2"/>
            <p:cNvPicPr>
              <a:picLocks noChangeAspect="1" noChangeArrowheads="1"/>
            </p:cNvPicPr>
            <p:nvPr/>
          </p:nvPicPr>
          <p:blipFill>
            <a:blip r:embed="rId3" cstate="email"/>
            <a:srcRect b="-1491"/>
            <a:stretch>
              <a:fillRect/>
            </a:stretch>
          </p:blipFill>
          <p:spPr bwMode="auto">
            <a:xfrm>
              <a:off x="3787" y="527"/>
              <a:ext cx="1973" cy="1588"/>
            </a:xfrm>
            <a:prstGeom prst="rect">
              <a:avLst/>
            </a:prstGeom>
            <a:noFill/>
            <a:extLst>
              <a:ext uri="{909E8E84-426E-40DD-AFC4-6F175D3DCCD1}">
                <a14:hiddenFill xmlns:a14="http://schemas.microsoft.com/office/drawing/2010/main">
                  <a:solidFill>
                    <a:srgbClr val="FFFFFF"/>
                  </a:solidFill>
                </a14:hiddenFill>
              </a:ext>
            </a:extLst>
          </p:spPr>
        </p:pic>
        <p:pic>
          <p:nvPicPr>
            <p:cNvPr id="44038" name="Picture 1030" descr="200861916263381_2"/>
            <p:cNvPicPr>
              <a:picLocks noChangeAspect="1" noChangeArrowheads="1"/>
            </p:cNvPicPr>
            <p:nvPr/>
          </p:nvPicPr>
          <p:blipFill>
            <a:blip r:embed="rId4" cstate="email"/>
            <a:srcRect/>
            <a:stretch>
              <a:fillRect/>
            </a:stretch>
          </p:blipFill>
          <p:spPr bwMode="auto">
            <a:xfrm>
              <a:off x="2064" y="2064"/>
              <a:ext cx="1905" cy="2256"/>
            </a:xfrm>
            <a:prstGeom prst="rect">
              <a:avLst/>
            </a:prstGeom>
            <a:noFill/>
            <a:extLst>
              <a:ext uri="{909E8E84-426E-40DD-AFC4-6F175D3DCCD1}">
                <a14:hiddenFill xmlns:a14="http://schemas.microsoft.com/office/drawing/2010/main">
                  <a:solidFill>
                    <a:srgbClr val="FFFFFF"/>
                  </a:solidFill>
                </a14:hiddenFill>
              </a:ext>
            </a:extLst>
          </p:spPr>
        </p:pic>
        <p:pic>
          <p:nvPicPr>
            <p:cNvPr id="44039" name="Picture 1031" descr="200821594452670_2"/>
            <p:cNvPicPr>
              <a:picLocks noChangeAspect="1" noChangeArrowheads="1"/>
            </p:cNvPicPr>
            <p:nvPr/>
          </p:nvPicPr>
          <p:blipFill>
            <a:blip r:embed="rId5" cstate="email"/>
            <a:srcRect/>
            <a:stretch>
              <a:fillRect/>
            </a:stretch>
          </p:blipFill>
          <p:spPr bwMode="auto">
            <a:xfrm>
              <a:off x="3969" y="2069"/>
              <a:ext cx="1791" cy="2132"/>
            </a:xfrm>
            <a:prstGeom prst="rect">
              <a:avLst/>
            </a:prstGeom>
            <a:noFill/>
            <a:extLst>
              <a:ext uri="{909E8E84-426E-40DD-AFC4-6F175D3DCCD1}">
                <a14:hiddenFill xmlns:a14="http://schemas.microsoft.com/office/drawing/2010/main">
                  <a:solidFill>
                    <a:srgbClr val="FFFFFF"/>
                  </a:solidFill>
                </a14:hiddenFill>
              </a:ext>
            </a:extLst>
          </p:spPr>
        </p:pic>
        <p:pic>
          <p:nvPicPr>
            <p:cNvPr id="44040" name="Picture 1032" descr="无标题asdfsd"/>
            <p:cNvPicPr>
              <a:picLocks noChangeAspect="1" noChangeArrowheads="1"/>
            </p:cNvPicPr>
            <p:nvPr/>
          </p:nvPicPr>
          <p:blipFill>
            <a:blip r:embed="rId6" cstate="email"/>
            <a:srcRect/>
            <a:stretch>
              <a:fillRect/>
            </a:stretch>
          </p:blipFill>
          <p:spPr bwMode="auto">
            <a:xfrm>
              <a:off x="0" y="2056"/>
              <a:ext cx="2064" cy="2264"/>
            </a:xfrm>
            <a:prstGeom prst="rect">
              <a:avLst/>
            </a:prstGeom>
            <a:noFill/>
            <a:extLst>
              <a:ext uri="{909E8E84-426E-40DD-AFC4-6F175D3DCCD1}">
                <a14:hiddenFill xmlns:a14="http://schemas.microsoft.com/office/drawing/2010/main">
                  <a:solidFill>
                    <a:srgbClr val="FFFFFF"/>
                  </a:solidFill>
                </a14:hiddenFill>
              </a:ext>
            </a:extLst>
          </p:spPr>
        </p:pic>
        <p:pic>
          <p:nvPicPr>
            <p:cNvPr id="44041" name="Picture 1033" descr="2186940_212822093_2"/>
            <p:cNvPicPr>
              <a:picLocks noChangeAspect="1" noChangeArrowheads="1"/>
            </p:cNvPicPr>
            <p:nvPr/>
          </p:nvPicPr>
          <p:blipFill>
            <a:blip r:embed="rId7" cstate="email"/>
            <a:srcRect/>
            <a:stretch>
              <a:fillRect/>
            </a:stretch>
          </p:blipFill>
          <p:spPr bwMode="auto">
            <a:xfrm>
              <a:off x="2290" y="527"/>
              <a:ext cx="1497" cy="154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spd="med">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026"/>
          <p:cNvSpPr txBox="1">
            <a:spLocks noChangeArrowheads="1"/>
          </p:cNvSpPr>
          <p:nvPr/>
        </p:nvSpPr>
        <p:spPr bwMode="auto">
          <a:xfrm>
            <a:off x="1331913" y="1268413"/>
            <a:ext cx="5638800" cy="297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15000"/>
              </a:spcBef>
              <a:buSzPct val="40000"/>
              <a:buFont typeface="Wingdings" panose="05000000000000000000" pitchFamily="2" charset="2"/>
              <a:buChar char="l"/>
            </a:pPr>
            <a:r>
              <a:rPr lang="zh-CN" altLang="en-US" sz="3600" dirty="0">
                <a:latin typeface="Times New Roman" panose="02020603050405020304" pitchFamily="18" charset="0"/>
              </a:rPr>
              <a:t> </a:t>
            </a:r>
            <a:r>
              <a:rPr lang="en-US" altLang="zh-CN" sz="3600" dirty="0">
                <a:latin typeface="Times New Roman" panose="02020603050405020304" pitchFamily="18" charset="0"/>
              </a:rPr>
              <a:t>What animals do you like?</a:t>
            </a:r>
          </a:p>
          <a:p>
            <a:pPr>
              <a:lnSpc>
                <a:spcPct val="120000"/>
              </a:lnSpc>
              <a:spcBef>
                <a:spcPct val="15000"/>
              </a:spcBef>
              <a:buSzPct val="40000"/>
              <a:buFont typeface="Wingdings" panose="05000000000000000000" pitchFamily="2" charset="2"/>
              <a:buChar char="l"/>
            </a:pPr>
            <a:r>
              <a:rPr lang="en-US" altLang="zh-CN" sz="3600" dirty="0">
                <a:latin typeface="Times New Roman" panose="02020603050405020304" pitchFamily="18" charset="0"/>
              </a:rPr>
              <a:t> Is your pet…?</a:t>
            </a:r>
          </a:p>
          <a:p>
            <a:pPr>
              <a:lnSpc>
                <a:spcPct val="120000"/>
              </a:lnSpc>
              <a:spcBef>
                <a:spcPct val="15000"/>
              </a:spcBef>
              <a:buSzPct val="40000"/>
              <a:buFont typeface="Wingdings" panose="05000000000000000000" pitchFamily="2" charset="2"/>
              <a:buChar char="l"/>
            </a:pPr>
            <a:r>
              <a:rPr lang="en-US" altLang="zh-CN" sz="3600" dirty="0">
                <a:latin typeface="Times New Roman" panose="02020603050405020304" pitchFamily="18" charset="0"/>
              </a:rPr>
              <a:t> What’s its name?</a:t>
            </a:r>
          </a:p>
          <a:p>
            <a:pPr>
              <a:lnSpc>
                <a:spcPct val="120000"/>
              </a:lnSpc>
              <a:spcBef>
                <a:spcPct val="15000"/>
              </a:spcBef>
              <a:buSzPct val="40000"/>
              <a:buFont typeface="Wingdings" panose="05000000000000000000" pitchFamily="2" charset="2"/>
              <a:buChar char="l"/>
            </a:pPr>
            <a:r>
              <a:rPr lang="en-US" altLang="zh-CN" sz="3600" dirty="0">
                <a:latin typeface="Times New Roman" panose="02020603050405020304" pitchFamily="18" charset="0"/>
              </a:rPr>
              <a:t> Why do/don’t you like it?</a:t>
            </a:r>
          </a:p>
        </p:txBody>
      </p:sp>
      <p:sp>
        <p:nvSpPr>
          <p:cNvPr id="45059" name="Text Box 1027"/>
          <p:cNvSpPr txBox="1">
            <a:spLocks noChangeArrowheads="1"/>
          </p:cNvSpPr>
          <p:nvPr/>
        </p:nvSpPr>
        <p:spPr bwMode="auto">
          <a:xfrm>
            <a:off x="1619250" y="4611688"/>
            <a:ext cx="741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400" dirty="0">
                <a:solidFill>
                  <a:srgbClr val="FF3300"/>
                </a:solidFill>
                <a:latin typeface="Times New Roman" panose="02020603050405020304" pitchFamily="18" charset="0"/>
              </a:rPr>
              <a:t>ugly, lovely, lazy, stupid…</a:t>
            </a:r>
          </a:p>
        </p:txBody>
      </p:sp>
      <p:sp>
        <p:nvSpPr>
          <p:cNvPr id="45060" name="AutoShape 1028"/>
          <p:cNvSpPr>
            <a:spLocks noChangeArrowheads="1"/>
          </p:cNvSpPr>
          <p:nvPr/>
        </p:nvSpPr>
        <p:spPr bwMode="auto">
          <a:xfrm>
            <a:off x="755650" y="4852988"/>
            <a:ext cx="790575" cy="431800"/>
          </a:xfrm>
          <a:prstGeom prst="notchedRightArrow">
            <a:avLst>
              <a:gd name="adj1" fmla="val 50000"/>
              <a:gd name="adj2" fmla="val 45772"/>
            </a:avLst>
          </a:prstGeom>
          <a:solidFill>
            <a:srgbClr val="FF00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061" name="Text Box 1029"/>
          <p:cNvSpPr txBox="1">
            <a:spLocks noChangeArrowheads="1"/>
          </p:cNvSpPr>
          <p:nvPr/>
        </p:nvSpPr>
        <p:spPr bwMode="auto">
          <a:xfrm>
            <a:off x="1692275" y="404813"/>
            <a:ext cx="61198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4400" dirty="0">
                <a:solidFill>
                  <a:schemeClr val="accent2"/>
                </a:solidFill>
              </a:rPr>
              <a:t>Talk about your pets</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45060"/>
                                        </p:tgtEl>
                                        <p:attrNameLst>
                                          <p:attrName>style.visibility</p:attrName>
                                        </p:attrNameLst>
                                      </p:cBhvr>
                                      <p:to>
                                        <p:strVal val="visible"/>
                                      </p:to>
                                    </p:set>
                                    <p:animEffect transition="in" filter="box(in)">
                                      <p:cBhvr>
                                        <p:cTn id="11" dur="500"/>
                                        <p:tgtEl>
                                          <p:spTgt spid="4506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5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p:bldP spid="450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小丑"/>
          <p:cNvPicPr>
            <a:picLocks noChangeAspect="1" noChangeArrowheads="1"/>
          </p:cNvPicPr>
          <p:nvPr/>
        </p:nvPicPr>
        <p:blipFill>
          <a:blip r:embed="rId3" cstate="email"/>
          <a:srcRect/>
          <a:stretch>
            <a:fillRect/>
          </a:stretch>
        </p:blipFill>
        <p:spPr bwMode="auto">
          <a:xfrm>
            <a:off x="2555875" y="1700213"/>
            <a:ext cx="3960813" cy="321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5"/>
          <p:cNvSpPr txBox="1">
            <a:spLocks noChangeArrowheads="1"/>
          </p:cNvSpPr>
          <p:nvPr/>
        </p:nvSpPr>
        <p:spPr bwMode="auto">
          <a:xfrm>
            <a:off x="2843213" y="620713"/>
            <a:ext cx="31686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solidFill>
                  <a:srgbClr val="FF0066"/>
                </a:solidFill>
                <a:latin typeface="Comic Sans MS" panose="030F0702030302020204" pitchFamily="66" charset="0"/>
              </a:rPr>
              <a:t>ugly </a:t>
            </a:r>
            <a:r>
              <a:rPr lang="en-US" altLang="zh-CN" i="1">
                <a:latin typeface="Comic Sans MS" panose="030F0702030302020204" pitchFamily="66" charset="0"/>
              </a:rPr>
              <a:t>adj</a:t>
            </a:r>
            <a:r>
              <a:rPr lang="en-US" altLang="zh-CN">
                <a:latin typeface="Comic Sans MS" panose="030F0702030302020204" pitchFamily="66" charset="0"/>
              </a:rPr>
              <a:t>. </a:t>
            </a:r>
            <a:r>
              <a:rPr lang="zh-CN" altLang="en-US">
                <a:latin typeface="Comic Sans MS" panose="030F0702030302020204" pitchFamily="66" charset="0"/>
              </a:rPr>
              <a:t>丑陋的</a:t>
            </a:r>
          </a:p>
        </p:txBody>
      </p:sp>
      <p:sp>
        <p:nvSpPr>
          <p:cNvPr id="9222" name="Text Box 6"/>
          <p:cNvSpPr txBox="1">
            <a:spLocks noChangeArrowheads="1"/>
          </p:cNvSpPr>
          <p:nvPr/>
        </p:nvSpPr>
        <p:spPr bwMode="auto">
          <a:xfrm>
            <a:off x="2268538" y="5157788"/>
            <a:ext cx="4319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a:latin typeface="Comic Sans MS" panose="030F0702030302020204" pitchFamily="66" charset="0"/>
              </a:rPr>
              <a:t>The man is </a:t>
            </a:r>
            <a:r>
              <a:rPr lang="en-US" altLang="zh-CN">
                <a:solidFill>
                  <a:srgbClr val="FF0066"/>
                </a:solidFill>
                <a:latin typeface="Comic Sans MS" panose="030F0702030302020204" pitchFamily="66" charset="0"/>
              </a:rPr>
              <a:t>ugly</a:t>
            </a:r>
            <a:r>
              <a:rPr lang="en-US" altLang="zh-CN">
                <a:latin typeface="Comic Sans MS" panose="030F0702030302020204" pitchFamily="66" charset="0"/>
              </a:rPr>
              <a: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Effect transition="in" filter="blinds(horizontal)">
                                      <p:cBhvr>
                                        <p:cTn id="7" dur="500"/>
                                        <p:tgtEl>
                                          <p:spTgt spid="922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2627313" y="620713"/>
            <a:ext cx="31686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solidFill>
                  <a:srgbClr val="FF0066"/>
                </a:solidFill>
                <a:latin typeface="Lucida Sans" panose="020B0602030504020204" pitchFamily="34" charset="0"/>
              </a:rPr>
              <a:t>lazy</a:t>
            </a:r>
            <a:r>
              <a:rPr lang="en-US" altLang="zh-CN">
                <a:latin typeface="Lucida Sans" panose="020B0602030504020204" pitchFamily="34" charset="0"/>
              </a:rPr>
              <a:t> </a:t>
            </a:r>
            <a:r>
              <a:rPr lang="en-US" altLang="zh-CN" i="1">
                <a:latin typeface="Lucida Sans" panose="020B0602030504020204" pitchFamily="34" charset="0"/>
              </a:rPr>
              <a:t>adj</a:t>
            </a:r>
            <a:r>
              <a:rPr lang="en-US" altLang="zh-CN">
                <a:latin typeface="Lucida Sans" panose="020B0602030504020204" pitchFamily="34" charset="0"/>
              </a:rPr>
              <a:t>. </a:t>
            </a:r>
            <a:r>
              <a:rPr lang="zh-CN" altLang="en-US">
                <a:latin typeface="Lucida Sans" panose="020B0602030504020204" pitchFamily="34" charset="0"/>
              </a:rPr>
              <a:t>懒惰的</a:t>
            </a:r>
          </a:p>
        </p:txBody>
      </p:sp>
      <p:pic>
        <p:nvPicPr>
          <p:cNvPr id="8195" name="Picture 5" descr="images"/>
          <p:cNvPicPr>
            <a:picLocks noChangeAspect="1" noChangeArrowheads="1"/>
          </p:cNvPicPr>
          <p:nvPr/>
        </p:nvPicPr>
        <p:blipFill>
          <a:blip r:embed="rId3"/>
          <a:srcRect/>
          <a:stretch>
            <a:fillRect/>
          </a:stretch>
        </p:blipFill>
        <p:spPr bwMode="auto">
          <a:xfrm>
            <a:off x="2124075" y="1557338"/>
            <a:ext cx="446405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p:cNvSpPr txBox="1">
            <a:spLocks noChangeArrowheads="1"/>
          </p:cNvSpPr>
          <p:nvPr/>
        </p:nvSpPr>
        <p:spPr bwMode="auto">
          <a:xfrm>
            <a:off x="2339975" y="5084763"/>
            <a:ext cx="4392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a:latin typeface="Comic Sans MS" panose="030F0702030302020204" pitchFamily="66" charset="0"/>
              </a:rPr>
              <a:t>The pig is </a:t>
            </a:r>
            <a:r>
              <a:rPr lang="en-US" altLang="zh-CN">
                <a:solidFill>
                  <a:srgbClr val="FF0066"/>
                </a:solidFill>
                <a:latin typeface="Comic Sans MS" panose="030F0702030302020204" pitchFamily="66" charset="0"/>
              </a:rPr>
              <a:t>lazy</a:t>
            </a:r>
            <a:r>
              <a:rPr lang="en-US" altLang="zh-CN">
                <a:latin typeface="Comic Sans MS" panose="030F0702030302020204" pitchFamily="66" charset="0"/>
              </a:rPr>
              <a: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blinds(horizontal)">
                                      <p:cBhvr>
                                        <p:cTn id="7" dur="500"/>
                                        <p:tgtEl>
                                          <p:spTgt spid="112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339975" y="1052513"/>
            <a:ext cx="49672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solidFill>
                  <a:srgbClr val="FF0066"/>
                </a:solidFill>
                <a:latin typeface="Lucida Sans" panose="020B0602030504020204" pitchFamily="34" charset="0"/>
              </a:rPr>
              <a:t>stupid</a:t>
            </a:r>
            <a:r>
              <a:rPr lang="en-US" altLang="zh-CN">
                <a:latin typeface="Lucida Sans" panose="020B0602030504020204" pitchFamily="34" charset="0"/>
              </a:rPr>
              <a:t> </a:t>
            </a:r>
            <a:r>
              <a:rPr lang="en-US" altLang="zh-CN" i="1">
                <a:latin typeface="Lucida Sans" panose="020B0602030504020204" pitchFamily="34" charset="0"/>
              </a:rPr>
              <a:t>adj</a:t>
            </a:r>
            <a:r>
              <a:rPr lang="en-US" altLang="zh-CN">
                <a:latin typeface="Lucida Sans" panose="020B0602030504020204" pitchFamily="34" charset="0"/>
              </a:rPr>
              <a:t>. </a:t>
            </a:r>
            <a:r>
              <a:rPr lang="zh-CN" altLang="en-US">
                <a:latin typeface="Lucida Sans" panose="020B0602030504020204" pitchFamily="34" charset="0"/>
              </a:rPr>
              <a:t>愚蠢的，笨的</a:t>
            </a:r>
          </a:p>
        </p:txBody>
      </p:sp>
      <p:pic>
        <p:nvPicPr>
          <p:cNvPr id="9219" name="Picture 6" descr="樱木"/>
          <p:cNvPicPr>
            <a:picLocks noChangeAspect="1" noChangeArrowheads="1"/>
          </p:cNvPicPr>
          <p:nvPr/>
        </p:nvPicPr>
        <p:blipFill>
          <a:blip r:embed="rId3" cstate="email"/>
          <a:srcRect r="-1114"/>
          <a:stretch>
            <a:fillRect/>
          </a:stretch>
        </p:blipFill>
        <p:spPr bwMode="auto">
          <a:xfrm>
            <a:off x="2771775" y="2060575"/>
            <a:ext cx="3960813" cy="281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Text Box 8"/>
          <p:cNvSpPr txBox="1">
            <a:spLocks noChangeArrowheads="1"/>
          </p:cNvSpPr>
          <p:nvPr/>
        </p:nvSpPr>
        <p:spPr bwMode="auto">
          <a:xfrm>
            <a:off x="2051050" y="5157788"/>
            <a:ext cx="46815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anose="020B0604020202020204" pitchFamily="34" charset="0"/>
                <a:ea typeface="宋体" panose="02010600030101010101" pitchFamily="2" charset="-122"/>
              </a:defRPr>
            </a:lvl1pPr>
            <a:lvl2pPr marL="742950" indent="-285750" eaLnBrk="0" hangingPunct="0">
              <a:defRPr sz="2800">
                <a:solidFill>
                  <a:schemeClr val="tx1"/>
                </a:solidFill>
                <a:latin typeface="Arial" panose="020B0604020202020204" pitchFamily="34" charset="0"/>
                <a:ea typeface="宋体" panose="02010600030101010101" pitchFamily="2" charset="-122"/>
              </a:defRPr>
            </a:lvl2pPr>
            <a:lvl3pPr marL="1143000" indent="-228600" eaLnBrk="0" hangingPunct="0">
              <a:defRPr sz="2800">
                <a:solidFill>
                  <a:schemeClr val="tx1"/>
                </a:solidFill>
                <a:latin typeface="Arial" panose="020B0604020202020204" pitchFamily="34" charset="0"/>
                <a:ea typeface="宋体" panose="02010600030101010101" pitchFamily="2" charset="-122"/>
              </a:defRPr>
            </a:lvl3pPr>
            <a:lvl4pPr marL="1600200" indent="-228600" eaLnBrk="0" hangingPunct="0">
              <a:defRPr sz="2800">
                <a:solidFill>
                  <a:schemeClr val="tx1"/>
                </a:solidFill>
                <a:latin typeface="Arial" panose="020B0604020202020204" pitchFamily="34" charset="0"/>
                <a:ea typeface="宋体" panose="02010600030101010101" pitchFamily="2" charset="-122"/>
              </a:defRPr>
            </a:lvl4pPr>
            <a:lvl5pPr marL="2057400" indent="-228600" eaLnBrk="0" hangingPunct="0">
              <a:defRPr sz="2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8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a:latin typeface="Comic Sans MS" panose="030F0702030302020204" pitchFamily="66" charset="0"/>
              </a:rPr>
              <a:t>The boy is </a:t>
            </a:r>
            <a:r>
              <a:rPr lang="en-US" altLang="zh-CN">
                <a:solidFill>
                  <a:srgbClr val="FF0066"/>
                </a:solidFill>
                <a:latin typeface="Comic Sans MS" panose="030F0702030302020204" pitchFamily="66" charset="0"/>
              </a:rPr>
              <a:t>stupid</a:t>
            </a:r>
            <a:r>
              <a:rPr lang="en-US" altLang="zh-CN">
                <a:latin typeface="Comic Sans MS" panose="030F0702030302020204" pitchFamily="66" charset="0"/>
              </a:rPr>
              <a: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6">
                                            <p:txEl>
                                              <p:pRg st="0" end="0"/>
                                            </p:txEl>
                                          </p:spTgt>
                                        </p:tgtEl>
                                        <p:attrNameLst>
                                          <p:attrName>style.visibility</p:attrName>
                                        </p:attrNameLst>
                                      </p:cBhvr>
                                      <p:to>
                                        <p:strVal val="visible"/>
                                      </p:to>
                                    </p:set>
                                    <p:animEffect transition="in" filter="blinds(horizontal)">
                                      <p:cBhvr>
                                        <p:cTn id="7" dur="500"/>
                                        <p:tgtEl>
                                          <p:spTgt spid="1229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1411</Words>
  <Application>Microsoft Office PowerPoint</Application>
  <PresentationFormat>全屏显示(4:3)</PresentationFormat>
  <Paragraphs>244</Paragraphs>
  <Slides>31</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31</vt:i4>
      </vt:variant>
    </vt:vector>
  </HeadingPairs>
  <TitlesOfParts>
    <vt:vector size="48" baseType="lpstr">
      <vt:lpstr>Arial Unicode MS</vt:lpstr>
      <vt:lpstr>方正舒体</vt:lpstr>
      <vt:lpstr>黑体</vt:lpstr>
      <vt:lpstr>华文中宋</vt:lpstr>
      <vt:lpstr>楷体_GB2312</vt:lpstr>
      <vt:lpstr>宋体</vt:lpstr>
      <vt:lpstr>微软雅黑</vt:lpstr>
      <vt:lpstr>Arial</vt:lpstr>
      <vt:lpstr>Arial Black</vt:lpstr>
      <vt:lpstr>Baskerville Old Face</vt:lpstr>
      <vt:lpstr>Calibri</vt:lpstr>
      <vt:lpstr>Century Gothic</vt:lpstr>
      <vt:lpstr>Comic Sans MS</vt:lpstr>
      <vt:lpstr>Lucida Sans</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2009-07-03T04:29:00Z</dcterms:created>
  <dcterms:modified xsi:type="dcterms:W3CDTF">2023-01-17T01:51:59Z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419FDB4B33F2457E8574FFED0DBE586A</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