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477" r:id="rId2"/>
    <p:sldId id="479" r:id="rId3"/>
    <p:sldId id="459" r:id="rId4"/>
    <p:sldId id="460" r:id="rId5"/>
    <p:sldId id="461" r:id="rId6"/>
    <p:sldId id="462" r:id="rId7"/>
    <p:sldId id="464" r:id="rId8"/>
    <p:sldId id="465" r:id="rId9"/>
    <p:sldId id="466" r:id="rId10"/>
    <p:sldId id="467" r:id="rId11"/>
    <p:sldId id="468" r:id="rId12"/>
    <p:sldId id="469" r:id="rId13"/>
    <p:sldId id="470" r:id="rId14"/>
    <p:sldId id="476" r:id="rId15"/>
    <p:sldId id="474" r:id="rId16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kern="1200" baseline="0">
        <a:solidFill>
          <a:schemeClr val="tx1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1987">
          <p15:clr>
            <a:srgbClr val="A4A3A4"/>
          </p15:clr>
        </p15:guide>
        <p15:guide id="2" pos="28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94" y="-264"/>
      </p:cViewPr>
      <p:guideLst>
        <p:guide orient="horz" pos="1987"/>
        <p:guide pos="280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/>
          <a:lstStyle/>
          <a:p>
            <a:pPr lvl="0" algn="l" fontAlgn="base"/>
            <a:endParaRPr sz="1200" strike="noStrike" noProof="1">
              <a:latin typeface="Aharoni" panose="02010803020104030203" charset="0"/>
              <a:ea typeface="宋体" panose="02010600030101010101" pitchFamily="2" charset="-122"/>
            </a:endParaRPr>
          </a:p>
        </p:txBody>
      </p:sp>
      <p:sp>
        <p:nvSpPr>
          <p:cNvPr id="2051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/>
          <a:lstStyle/>
          <a:p>
            <a:pPr lvl="0" algn="r" fontAlgn="base"/>
            <a:endParaRPr sz="1200" strike="noStrike" noProof="1">
              <a:latin typeface="Aharoni" panose="02010803020104030203" charset="0"/>
              <a:ea typeface="宋体" panose="02010600030101010101" pitchFamily="2" charset="-122"/>
            </a:endParaRPr>
          </a:p>
        </p:txBody>
      </p:sp>
      <p:sp>
        <p:nvSpPr>
          <p:cNvPr id="2052" name="幻灯片图像占位符 3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</a:ln>
        </p:spPr>
      </p:sp>
      <p:sp>
        <p:nvSpPr>
          <p:cNvPr id="2053" name="备注占位符 4"/>
          <p:cNvSpPr>
            <a:spLocks noGrp="1" noRot="1" noChangeAspect="1"/>
          </p:cNvSpPr>
          <p:nvPr/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 indent="0"/>
            <a:r>
              <a:rPr lang="zh-CN" altLang="en-US" dirty="0">
                <a:ea typeface="Arial" panose="020B0604020202020204" pitchFamily="34" charset="0"/>
              </a:rPr>
              <a:t>单击此处编辑母版文本样式</a:t>
            </a:r>
          </a:p>
          <a:p>
            <a:pPr lvl="1" indent="0"/>
            <a:r>
              <a:rPr lang="zh-CN" altLang="en-US" dirty="0">
                <a:ea typeface="Arial" panose="020B0604020202020204" pitchFamily="34" charset="0"/>
              </a:rPr>
              <a:t>第二级</a:t>
            </a:r>
          </a:p>
          <a:p>
            <a:pPr lvl="2" indent="0"/>
            <a:r>
              <a:rPr lang="zh-CN" altLang="en-US" dirty="0">
                <a:ea typeface="Arial" panose="020B0604020202020204" pitchFamily="34" charset="0"/>
              </a:rPr>
              <a:t>第三级</a:t>
            </a:r>
          </a:p>
          <a:p>
            <a:pPr lvl="3" indent="0"/>
            <a:r>
              <a:rPr lang="zh-CN" altLang="en-US" dirty="0">
                <a:ea typeface="Arial" panose="020B0604020202020204" pitchFamily="34" charset="0"/>
              </a:rPr>
              <a:t>第四级</a:t>
            </a:r>
          </a:p>
          <a:p>
            <a:pPr lvl="4" indent="0"/>
            <a:r>
              <a:rPr lang="zh-CN" altLang="en-US" dirty="0">
                <a:ea typeface="Arial" panose="020B0604020202020204" pitchFamily="34" charset="0"/>
              </a:rPr>
              <a:t>第五级</a:t>
            </a:r>
          </a:p>
        </p:txBody>
      </p:sp>
      <p:sp>
        <p:nvSpPr>
          <p:cNvPr id="2054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anchor="b"/>
          <a:lstStyle/>
          <a:p>
            <a:pPr lvl="0" algn="l" fontAlgn="base"/>
            <a:endParaRPr sz="1200" strike="noStrike" noProof="1">
              <a:latin typeface="Aharoni" panose="02010803020104030203" charset="0"/>
              <a:ea typeface="宋体" panose="02010600030101010101" pitchFamily="2" charset="-122"/>
            </a:endParaRPr>
          </a:p>
        </p:txBody>
      </p:sp>
      <p:sp>
        <p:nvSpPr>
          <p:cNvPr id="2055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vert="horz" anchor="b"/>
          <a:lstStyle/>
          <a:p>
            <a:pPr lvl="0" algn="r" fontAlgn="base"/>
            <a:fld id="{9A0DB2DC-4C9A-4742-B13C-FB6460FD3503}" type="slidenum">
              <a:rPr lang="zh-CN" altLang="en-US" strike="noStrike" noProof="1" dirty="0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‹#›</a:t>
            </a:fld>
            <a:endParaRPr lang="zh-CN" altLang="en-US" sz="1200" strike="noStrike" noProof="1">
              <a:latin typeface="Aharoni" panose="02010803020104030203" charset="0"/>
              <a:ea typeface="宋体" panose="0201060003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lvl="0" defTabSz="0" fontAlgn="base">
      <a:defRPr sz="1200" kern="1200"/>
    </a:lvl1pPr>
    <a:lvl2pPr marL="0" lvl="1" indent="0" defTabSz="0" fontAlgn="base">
      <a:defRPr sz="1200" kern="1200"/>
    </a:lvl2pPr>
    <a:lvl3pPr marL="0" lvl="2" indent="0" defTabSz="0" fontAlgn="base">
      <a:defRPr sz="1200" kern="1200"/>
    </a:lvl3pPr>
    <a:lvl4pPr marL="0" lvl="3" indent="0" defTabSz="0" fontAlgn="base">
      <a:defRPr sz="1200" kern="1200"/>
    </a:lvl4pPr>
    <a:lvl5pPr marL="0" lvl="4" indent="0" defTabSz="0" fontAlgn="base">
      <a:defRPr sz="1200" kern="1200"/>
    </a:lvl5pPr>
    <a:lvl6pPr marL="2286000" lvl="5" indent="0" defTabSz="0" fontAlgn="base">
      <a:defRPr sz="1200" kern="1200"/>
    </a:lvl6pPr>
    <a:lvl7pPr marL="2743200" lvl="6" indent="0" defTabSz="0" fontAlgn="base">
      <a:defRPr sz="1200" kern="1200"/>
    </a:lvl7pPr>
    <a:lvl8pPr marL="3200400" lvl="7" indent="0" defTabSz="0" fontAlgn="base">
      <a:defRPr sz="1200" kern="1200"/>
    </a:lvl8pPr>
    <a:lvl9pPr marL="3657600" lvl="8" indent="0" defTabSz="0" fontAlgn="base">
      <a:defRPr sz="1200" kern="1200"/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41700" y="4832350"/>
            <a:ext cx="5461000" cy="13192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0" indent="0" algn="r">
              <a:defRPr sz="2800"/>
            </a:lvl1pPr>
          </a:lstStyle>
          <a:p>
            <a:pPr lvl="0"/>
            <a:r>
              <a:rPr lang="zh-CN" altLang="en-US" noProof="0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0313" y="6159500"/>
            <a:ext cx="6400800" cy="454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1200"/>
            </a:lvl1pPr>
          </a:lstStyle>
          <a:p>
            <a:pPr lvl="0"/>
            <a:r>
              <a:rPr lang="zh-CN" altLang="en-US" noProof="0" smtClean="0">
                <a:sym typeface="Arial" panose="020B0604020202020204" pitchFamily="34" charset="0"/>
              </a:rPr>
              <a:t>单击此处编辑母版副标题样式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>
                <a:sym typeface="Arial" panose="020B0604020202020204" pitchFamily="34" charset="0"/>
              </a:rPr>
              <a:t>单击此处编辑母版标题样式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>
                <a:sym typeface="Arial" panose="020B0604020202020204" pitchFamily="34" charset="0"/>
              </a:rPr>
              <a:t>单击此处编辑母版文本样式</a:t>
            </a:r>
          </a:p>
          <a:p>
            <a:pPr lvl="1"/>
            <a:r>
              <a:rPr lang="zh-CN" altLang="en-US" smtClean="0">
                <a:sym typeface="Arial" panose="020B0604020202020204" pitchFamily="34" charset="0"/>
              </a:rPr>
              <a:t>第二级</a:t>
            </a:r>
          </a:p>
          <a:p>
            <a:pPr lvl="2"/>
            <a:r>
              <a:rPr lang="zh-CN" altLang="en-US" smtClean="0">
                <a:sym typeface="Arial" panose="020B0604020202020204" pitchFamily="34" charset="0"/>
              </a:rPr>
              <a:t>第三级</a:t>
            </a:r>
          </a:p>
          <a:p>
            <a:pPr lvl="3"/>
            <a:r>
              <a:rPr lang="zh-CN" altLang="en-US" smtClean="0">
                <a:sym typeface="Arial" panose="020B0604020202020204" pitchFamily="34" charset="0"/>
              </a:rPr>
              <a:t>第四级</a:t>
            </a:r>
          </a:p>
          <a:p>
            <a:pPr lvl="4"/>
            <a:r>
              <a:rPr lang="zh-CN" altLang="en-US" smtClean="0">
                <a:sym typeface="Arial" panose="020B0604020202020204" pitchFamily="34" charset="0"/>
              </a:rPr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+mj-lt"/>
          <a:ea typeface="+mj-ea"/>
          <a:cs typeface="+mj-cs"/>
          <a:sym typeface="Arial" panose="020B0604020202020204" pitchFamily="34" charset="0"/>
        </a:defRPr>
      </a:lvl1pPr>
      <a:lvl2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2pPr>
      <a:lvl3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3pPr>
      <a:lvl4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4pPr>
      <a:lvl5pPr marL="9144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5pPr>
      <a:lvl6pPr marL="13716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6pPr>
      <a:lvl7pPr marL="18288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7pPr>
      <a:lvl8pPr marL="22860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8pPr>
      <a:lvl9pPr marL="2743200" indent="-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Arial" panose="020B0604020202020204" pitchFamily="34" charset="0"/>
          <a:ea typeface="微软雅黑" panose="020B0503020204020204" pitchFamily="34" charset="-122"/>
          <a:sym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ts val="600"/>
        </a:spcAft>
        <a:buSzPct val="100000"/>
        <a:buFont typeface="Wingdings" panose="05000000000000000000" pitchFamily="2" charset="2"/>
        <a:buChar char="p"/>
        <a:defRPr>
          <a:solidFill>
            <a:schemeClr val="accent1"/>
          </a:solidFill>
          <a:latin typeface="+mn-lt"/>
          <a:ea typeface="+mn-ea"/>
          <a:cs typeface="+mn-cs"/>
          <a:sym typeface="Arial" panose="020B0604020202020204" pitchFamily="34" charset="0"/>
        </a:defRPr>
      </a:lvl1pPr>
      <a:lvl2pPr marL="742950" indent="-28575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–"/>
        <a:defRPr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2pPr>
      <a:lvl3pPr marL="11430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•"/>
        <a:defRPr sz="16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3pPr>
      <a:lvl4pPr marL="16002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–"/>
        <a:defRPr sz="16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4pPr>
      <a:lvl5pPr marL="20574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5pPr>
      <a:lvl6pPr marL="25146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6pPr>
      <a:lvl7pPr marL="29718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7pPr>
      <a:lvl8pPr marL="34290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8pPr>
      <a:lvl9pPr marL="3886200" indent="-228600" algn="l" rtl="0" eaLnBrk="1" fontAlgn="base" hangingPunct="1">
        <a:spcBef>
          <a:spcPts val="600"/>
        </a:spcBef>
        <a:spcAft>
          <a:spcPts val="600"/>
        </a:spcAft>
        <a:buFont typeface="Arial" panose="020B0604020202020204" pitchFamily="34" charset="0"/>
        <a:buChar char="»"/>
        <a:defRPr sz="1400">
          <a:solidFill>
            <a:schemeClr val="accent1"/>
          </a:solidFill>
          <a:latin typeface="+mn-lt"/>
          <a:ea typeface="+mn-ea"/>
          <a:sym typeface="Arial" panose="020B0604020202020204" pitchFamily="34" charset="0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871" y="1124744"/>
            <a:ext cx="9144000" cy="21020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defPPr>
              <a:defRPr lang="zh-CN"/>
            </a:defPPr>
            <a:lvl1pPr marL="0" lvl="0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1pPr>
            <a:lvl2pPr marL="457200" lvl="1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2pPr>
            <a:lvl3pPr marL="914400" lvl="2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3pPr>
            <a:lvl4pPr marL="1371600" lvl="3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4pPr>
            <a:lvl5pPr marL="1828800" lvl="4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5pPr>
            <a:lvl6pPr marL="2286000" lvl="5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6pPr>
            <a:lvl7pPr marL="2743200" lvl="6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7pPr>
            <a:lvl8pPr marL="3200400" lvl="7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8pPr>
            <a:lvl9pPr marL="3657600" lvl="8" indent="0" algn="l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  <a:defRPr sz="1800" kern="1200" baseline="0">
                <a:solidFill>
                  <a:schemeClr val="tx1"/>
                </a:solidFill>
              </a:defRPr>
            </a:lvl9pPr>
          </a:lstStyle>
          <a:p>
            <a:pPr algn="ctr">
              <a:lnSpc>
                <a:spcPct val="20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</a:t>
            </a:r>
            <a:r>
              <a:rPr lang="en-US" altLang="zh-CN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I Love Learning English!</a:t>
            </a:r>
            <a:endParaRPr lang="en-US" altLang="zh-CN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200000"/>
              </a:lnSpc>
            </a:pPr>
            <a:r>
              <a:rPr lang="en-US" altLang="zh-C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Writing an E-mail in English</a:t>
            </a:r>
            <a:endParaRPr lang="zh-CN" alt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2848554" y="484170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691680" y="1988840"/>
            <a:ext cx="5524852" cy="175432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4.Do you study any other languages in school? </a:t>
            </a:r>
            <a:endParaRPr lang="zh-CN" altLang="en-US" b="1" dirty="0"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150000"/>
              </a:lnSpc>
            </a:pP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“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any other+复数名词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”意为“其他的……”。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Do you have any other T-shirts?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你有其他的T恤衫吗?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059832" y="932723"/>
            <a:ext cx="350046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259632" y="836712"/>
            <a:ext cx="6637610" cy="38318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5.I want to have some more English-speaking friends. </a:t>
            </a:r>
          </a:p>
          <a:p>
            <a:pPr>
              <a:lnSpc>
                <a:spcPct val="150000"/>
              </a:lnSpc>
            </a:pPr>
            <a:r>
              <a:rPr lang="zh-CN" altLang="en-US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zh-CN" altLang="en-US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more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意为“更多的”,在此处是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many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的比较级。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some more 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表示在原基础上增加。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 can read more books.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你可以读更多的书。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 need some more milk.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我需要更多的牛奶。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English-speaking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用作形容词,意为“说英语的”。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 U.S.is an English-speaking country</a:t>
            </a:r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美国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是一个说英语的国家。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131840" y="548680"/>
            <a:ext cx="350046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331640" y="1772816"/>
            <a:ext cx="6847666" cy="300082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6.In this e-mail,I am trying to use some new words. </a:t>
            </a:r>
            <a:endParaRPr lang="zh-CN" altLang="en-US" b="1" dirty="0"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228600" algn="l">
              <a:lnSpc>
                <a:spcPct val="150000"/>
              </a:lnSpc>
            </a:pPr>
            <a:r>
              <a:rPr lang="zh-CN" altLang="en-US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try 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to do,try doing</a:t>
            </a:r>
          </a:p>
          <a:p>
            <a:pPr>
              <a:lnSpc>
                <a:spcPct val="150000"/>
              </a:lnSpc>
            </a:pPr>
            <a:r>
              <a:rPr lang="zh-CN" altLang="en-US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 try 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to do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意为“尽力做某事”。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try doing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意为“试着做某事”。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I 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will try to help you</a:t>
            </a:r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我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将尽力去帮助你。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She is trying chatting online.</a:t>
            </a:r>
            <a:endParaRPr lang="zh-CN" altLang="en-US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228600" algn="l">
              <a:lnSpc>
                <a:spcPct val="150000"/>
              </a:lnSpc>
            </a:pP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她在试着在网上聊天。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2915816" y="836712"/>
            <a:ext cx="350046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331641" y="1508788"/>
            <a:ext cx="6545535" cy="258532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7.I’m looking forward to your reply. </a:t>
            </a:r>
          </a:p>
          <a:p>
            <a:pPr>
              <a:lnSpc>
                <a:spcPct val="150000"/>
              </a:lnSpc>
            </a:pPr>
            <a:r>
              <a:rPr lang="zh-CN" altLang="en-US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look 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forward to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意为“期待,盼望”,后面接名词、代词或者动名词。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 look forward to your good news.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我等待你的好消息。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Jim is looking </a:t>
            </a:r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forward 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 seeing his aunt</a:t>
            </a:r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</a:p>
          <a:p>
            <a:pPr marL="0" indent="228600" algn="l">
              <a:lnSpc>
                <a:spcPct val="150000"/>
              </a:lnSpc>
            </a:pP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吉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姆盼望着见到他的姑姑。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圆角矩形 4"/>
          <p:cNvSpPr/>
          <p:nvPr/>
        </p:nvSpPr>
        <p:spPr>
          <a:xfrm>
            <a:off x="2915816" y="836712"/>
            <a:ext cx="350046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24577"/>
          <p:cNvSpPr txBox="1"/>
          <p:nvPr/>
        </p:nvSpPr>
        <p:spPr>
          <a:xfrm>
            <a:off x="1835696" y="740701"/>
            <a:ext cx="5543654" cy="640371"/>
          </a:xfrm>
          <a:prstGeom prst="rect">
            <a:avLst/>
          </a:prstGeom>
        </p:spPr>
        <p:txBody>
          <a:bodyPr anchor="ctr"/>
          <a:lstStyle/>
          <a:p>
            <a:pPr marL="914400" marR="0" lvl="0" indent="-914400" algn="l" defTabSz="91440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>
                <a:srgbClr val="000000"/>
              </a:buClr>
              <a:buSzTx/>
              <a:buFontTx/>
              <a:buNone/>
              <a:defRPr/>
            </a:pPr>
            <a:r>
              <a:rPr kumimoji="0" lang="en-US" altLang="zh-CN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EU-DY" pitchFamily="65" charset="-122"/>
                <a:cs typeface="+mj-cs"/>
                <a:sym typeface="Calibri" panose="020F0502020204030204" charset="0"/>
              </a:rPr>
              <a:t>  Fill in the blanks with the words in the box.</a:t>
            </a:r>
            <a:endParaRPr kumimoji="0" lang="en-US" altLang="zh-CN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EU-DY" pitchFamily="65" charset="-122"/>
              <a:cs typeface="+mj-cs"/>
              <a:sym typeface="Calibri" panose="020F0502020204030204" charset="0"/>
            </a:endParaRPr>
          </a:p>
        </p:txBody>
      </p:sp>
      <p:sp>
        <p:nvSpPr>
          <p:cNvPr id="3" name="文本占位符 24578"/>
          <p:cNvSpPr txBox="1"/>
          <p:nvPr/>
        </p:nvSpPr>
        <p:spPr>
          <a:xfrm>
            <a:off x="1619672" y="1508788"/>
            <a:ext cx="5737860" cy="779145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342900" marR="0" lvl="0" indent="-342900" algn="l" defTabSz="91440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+mn-cs"/>
                <a:sym typeface="Calibri" panose="020F0502020204030204" charset="0"/>
              </a:rPr>
              <a:t>try to    play chess   win first place  look forward to</a:t>
            </a:r>
            <a:endParaRPr kumimoji="0" lang="en-US" altLang="zh-CN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+mn-cs"/>
              <a:sym typeface="Calibri" panose="020F0502020204030204" charset="0"/>
            </a:endParaRPr>
          </a:p>
        </p:txBody>
      </p:sp>
      <p:sp>
        <p:nvSpPr>
          <p:cNvPr id="5" name="文本框 1"/>
          <p:cNvSpPr txBox="1"/>
          <p:nvPr/>
        </p:nvSpPr>
        <p:spPr>
          <a:xfrm>
            <a:off x="995682" y="2079626"/>
            <a:ext cx="7606665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u="sng"/>
              <a:t>               </a:t>
            </a:r>
          </a:p>
        </p:txBody>
      </p:sp>
      <p:sp>
        <p:nvSpPr>
          <p:cNvPr id="6" name="文本框 6"/>
          <p:cNvSpPr txBox="1"/>
          <p:nvPr/>
        </p:nvSpPr>
        <p:spPr>
          <a:xfrm>
            <a:off x="1115616" y="2357037"/>
            <a:ext cx="6624736" cy="34163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 algn="l">
              <a:lnSpc>
                <a:spcPct val="200000"/>
              </a:lnSpc>
            </a:pPr>
            <a:r>
              <a:rPr lang="en-US" altLang="zh-CN" u="none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1.I like to </a:t>
            </a:r>
            <a:r>
              <a:rPr lang="en-US" altLang="zh-CN" u="sng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                    </a:t>
            </a:r>
            <a:r>
              <a:rPr lang="en-US" altLang="zh-CN" u="none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with my </a:t>
            </a:r>
            <a:r>
              <a:rPr lang="en-US" altLang="zh-CN" u="none" dirty="0" err="1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friends.It</a:t>
            </a:r>
            <a:r>
              <a:rPr lang="en-US" altLang="zh-CN" u="none" dirty="0" err="1">
                <a:latin typeface="Times New Roman" panose="02020603050405020304" pitchFamily="18" charset="0"/>
                <a:ea typeface="Calibri" panose="020F0502020204030204" charset="0"/>
                <a:cs typeface="Calibri" panose="020F0502020204030204" charset="0"/>
              </a:rPr>
              <a:t>’</a:t>
            </a:r>
            <a:r>
              <a:rPr lang="en-US" altLang="zh-CN" u="none" dirty="0" err="1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s</a:t>
            </a:r>
            <a:r>
              <a:rPr lang="en-US" altLang="zh-CN" u="none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 a fun game.</a:t>
            </a:r>
          </a:p>
          <a:p>
            <a:pPr>
              <a:lnSpc>
                <a:spcPct val="200000"/>
              </a:lnSpc>
            </a:pPr>
            <a:r>
              <a:rPr lang="en-US" altLang="zh-CN" u="none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2.Please write soon.</a:t>
            </a:r>
          </a:p>
          <a:p>
            <a:pPr marL="0" indent="0" algn="l">
              <a:lnSpc>
                <a:spcPct val="200000"/>
              </a:lnSpc>
            </a:pPr>
            <a:r>
              <a:rPr lang="en-US" altLang="zh-CN" u="none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   I</a:t>
            </a:r>
            <a:r>
              <a:rPr lang="en-US" altLang="zh-CN" u="none" dirty="0">
                <a:latin typeface="Times New Roman" panose="02020603050405020304" pitchFamily="18" charset="0"/>
                <a:ea typeface="Calibri" panose="020F0502020204030204" charset="0"/>
                <a:cs typeface="Calibri" panose="020F0502020204030204" charset="0"/>
              </a:rPr>
              <a:t>’</a:t>
            </a:r>
            <a:r>
              <a:rPr lang="en-US" altLang="zh-CN" u="none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m</a:t>
            </a:r>
            <a:r>
              <a:rPr lang="en-US" altLang="zh-CN" u="sng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                                           </a:t>
            </a:r>
            <a:r>
              <a:rPr lang="en-US" altLang="zh-CN" u="none" dirty="0" smtClean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  <a:r>
              <a:rPr lang="en-US" altLang="zh-CN" u="none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your reply.</a:t>
            </a:r>
          </a:p>
          <a:p>
            <a:pPr>
              <a:lnSpc>
                <a:spcPct val="200000"/>
              </a:lnSpc>
            </a:pPr>
            <a:r>
              <a:rPr lang="en-US" altLang="zh-CN" u="none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3.I</a:t>
            </a:r>
            <a:r>
              <a:rPr lang="en-US" altLang="zh-CN" u="sng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                    </a:t>
            </a:r>
            <a:r>
              <a:rPr lang="en-US" altLang="zh-CN" u="none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call </a:t>
            </a:r>
            <a:r>
              <a:rPr lang="en-US" altLang="zh-CN" u="none" dirty="0" err="1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him,but</a:t>
            </a:r>
            <a:r>
              <a:rPr lang="en-US" altLang="zh-CN" u="none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 his phone was off.</a:t>
            </a:r>
          </a:p>
          <a:p>
            <a:pPr>
              <a:lnSpc>
                <a:spcPct val="200000"/>
              </a:lnSpc>
            </a:pPr>
            <a:r>
              <a:rPr lang="en-US" altLang="zh-CN" u="none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4.A:I</a:t>
            </a:r>
            <a:r>
              <a:rPr lang="en-US" altLang="zh-CN" u="sng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                               </a:t>
            </a:r>
            <a:r>
              <a:rPr lang="en-US" altLang="zh-CN" u="none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in the English competition.</a:t>
            </a:r>
          </a:p>
          <a:p>
            <a:pPr>
              <a:lnSpc>
                <a:spcPct val="200000"/>
              </a:lnSpc>
            </a:pPr>
            <a:r>
              <a:rPr lang="en-US" altLang="zh-CN" u="none" dirty="0">
                <a:latin typeface="Times New Roman" panose="02020603050405020304" pitchFamily="18" charset="0"/>
                <a:ea typeface="宋体" panose="02010600030101010101" pitchFamily="2" charset="-122"/>
                <a:cs typeface="宋体" panose="02010600030101010101" pitchFamily="2" charset="-122"/>
              </a:rPr>
              <a:t>   B:Good for you!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7" name="文本框 7"/>
          <p:cNvSpPr txBox="1"/>
          <p:nvPr/>
        </p:nvSpPr>
        <p:spPr>
          <a:xfrm>
            <a:off x="2195736" y="2276872"/>
            <a:ext cx="1197764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  <a:sym typeface="+mn-ea"/>
              </a:rPr>
              <a:t>play chess </a:t>
            </a:r>
          </a:p>
        </p:txBody>
      </p:sp>
      <p:sp>
        <p:nvSpPr>
          <p:cNvPr id="8" name="文本框 8"/>
          <p:cNvSpPr txBox="1"/>
          <p:nvPr/>
        </p:nvSpPr>
        <p:spPr>
          <a:xfrm>
            <a:off x="1763885" y="3284995"/>
            <a:ext cx="1915909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  <a:sym typeface="+mn-ea"/>
              </a:rPr>
              <a:t>looking forward to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9" name="文本框 9"/>
          <p:cNvSpPr txBox="1"/>
          <p:nvPr/>
        </p:nvSpPr>
        <p:spPr>
          <a:xfrm>
            <a:off x="1547665" y="3909054"/>
            <a:ext cx="845103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  <a:sym typeface="+mn-ea"/>
              </a:rPr>
              <a:t>tried to</a:t>
            </a:r>
            <a:endParaRPr lang="en-US" altLang="zh-CN" dirty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" name="文本框 10"/>
          <p:cNvSpPr txBox="1"/>
          <p:nvPr/>
        </p:nvSpPr>
        <p:spPr>
          <a:xfrm>
            <a:off x="1763688" y="4456073"/>
            <a:ext cx="1556836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+mn-cs"/>
                <a:sym typeface="+mn-ea"/>
              </a:rPr>
              <a:t>won first place</a:t>
            </a:r>
            <a:endParaRPr lang="zh-CN" altLang="en-US" dirty="0"/>
          </a:p>
        </p:txBody>
      </p:sp>
      <p:sp>
        <p:nvSpPr>
          <p:cNvPr id="11" name="圆角矩形 10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567708" y="1988840"/>
            <a:ext cx="6388668" cy="2308324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1</a:t>
            </a:r>
            <a:r>
              <a:rPr lang="en-US" altLang="zh-CN" sz="2400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.Learn</a:t>
            </a:r>
            <a:r>
              <a:rPr lang="en-US" altLang="zh-CN" sz="2400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new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words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expressions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by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heart.</a:t>
            </a:r>
            <a:endParaRPr lang="en-US" altLang="zh-CN" sz="2400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2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.Write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an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e-mail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your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friend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English.</a:t>
            </a:r>
            <a:endParaRPr lang="en-US" altLang="zh-CN" sz="2400" u="none" dirty="0">
              <a:solidFill>
                <a:srgbClr val="000000"/>
              </a:solidFill>
              <a:latin typeface="Times New Roman" panose="02020603050405020304" pitchFamily="18" charset="0"/>
              <a:ea typeface="NEU-HZ-S92" charset="0"/>
              <a:cs typeface="NEU-HZ-S92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NEU-HZ-S92" charset="0"/>
                <a:cs typeface="NEU-HZ-S92" charset="0"/>
              </a:rPr>
              <a:t>3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.Go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over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what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you’ve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learnt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this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sz="2400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unit</a:t>
            </a:r>
            <a:r>
              <a:rPr lang="en-US" altLang="zh-CN" sz="2400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zh-CN" sz="24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4.Preview the next lesson. </a:t>
            </a:r>
            <a:endParaRPr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6" name="圆角矩形 5"/>
          <p:cNvSpPr/>
          <p:nvPr/>
        </p:nvSpPr>
        <p:spPr>
          <a:xfrm>
            <a:off x="539552" y="164637"/>
            <a:ext cx="205631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圆角矩形 6"/>
          <p:cNvSpPr/>
          <p:nvPr/>
        </p:nvSpPr>
        <p:spPr>
          <a:xfrm>
            <a:off x="1071538" y="1904990"/>
            <a:ext cx="7067576" cy="247651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圆角矩形 3"/>
          <p:cNvSpPr/>
          <p:nvPr/>
        </p:nvSpPr>
        <p:spPr>
          <a:xfrm>
            <a:off x="1219200" y="1220755"/>
            <a:ext cx="6553200" cy="3648405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5" name="圆角矩形 4"/>
          <p:cNvSpPr/>
          <p:nvPr/>
        </p:nvSpPr>
        <p:spPr>
          <a:xfrm>
            <a:off x="609600" y="177800"/>
            <a:ext cx="1143000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Aims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259632" y="1651643"/>
            <a:ext cx="6552728" cy="258532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1.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掌握单词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:introduce, pen pal, Africa, chess, myself, language, English-speaking, reply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短语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:introduce oneself, won first place, any other languages, play chess, try to do</a:t>
            </a:r>
            <a:r>
              <a:rPr kumimoji="0" lang="en-US" altLang="zh-CN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/>
                <a:ea typeface="宋体" panose="02010600030101010101" pitchFamily="2" charset="-122"/>
                <a:cs typeface="Times New Roman" panose="02020603050405020304" pitchFamily="18" charset="0"/>
              </a:rPr>
              <a:t>…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, look forward to, etc.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2.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学会如何介绍自己的爱好和自己国家的语言的句型</a:t>
            </a: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:</a:t>
            </a:r>
            <a:endParaRPr kumimoji="0" lang="en-US" altLang="zh-CN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3.</a:t>
            </a:r>
            <a:r>
              <a:rPr kumimoji="0" lang="zh-CN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能使用反身代词和情态动词。</a:t>
            </a:r>
            <a:endParaRPr kumimoji="0" lang="zh-CN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752600" y="2132856"/>
            <a:ext cx="5555704" cy="168796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 fontAlgn="auto">
              <a:lnSpc>
                <a:spcPct val="150000"/>
              </a:lnSpc>
            </a:pPr>
            <a:r>
              <a:rPr kumimoji="1" lang="en-US" altLang="zh-CN" sz="2400" u="none" dirty="0">
                <a:latin typeface="Times New Roman" panose="02020603050405020304" pitchFamily="18" charset="0"/>
              </a:rPr>
              <a:t>How do you make friends with others?</a:t>
            </a:r>
          </a:p>
          <a:p>
            <a:pPr>
              <a:lnSpc>
                <a:spcPct val="150000"/>
              </a:lnSpc>
            </a:pPr>
            <a:r>
              <a:rPr kumimoji="1" lang="en-US" altLang="zh-CN" sz="2400" u="none" dirty="0">
                <a:latin typeface="Times New Roman" panose="02020603050405020304" pitchFamily="18" charset="0"/>
              </a:rPr>
              <a:t>How do you connect with them?</a:t>
            </a:r>
          </a:p>
          <a:p>
            <a:pPr>
              <a:lnSpc>
                <a:spcPct val="150000"/>
              </a:lnSpc>
            </a:pPr>
            <a:r>
              <a:rPr kumimoji="1" lang="en-US" altLang="zh-CN" sz="2400" u="none" dirty="0">
                <a:latin typeface="Times New Roman" panose="02020603050405020304" pitchFamily="18" charset="0"/>
              </a:rPr>
              <a:t>Do you have pen pals?</a:t>
            </a:r>
            <a:endParaRPr kumimoji="1" lang="en-US" altLang="zh-CN" sz="2400" dirty="0">
              <a:latin typeface="Times New Roman" panose="02020603050405020304" pitchFamily="18" charset="0"/>
            </a:endParaRPr>
          </a:p>
        </p:txBody>
      </p:sp>
      <p:sp>
        <p:nvSpPr>
          <p:cNvPr id="7" name="文本框 1"/>
          <p:cNvSpPr txBox="1"/>
          <p:nvPr/>
        </p:nvSpPr>
        <p:spPr>
          <a:xfrm>
            <a:off x="3626834" y="1251927"/>
            <a:ext cx="2302488" cy="4524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</a:defRPr>
            </a:lvl5pPr>
          </a:lstStyle>
          <a:p>
            <a:pPr marL="0" lvl="0" indent="0" eaLnBrk="1" hangingPunct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  <a:buNone/>
            </a:pPr>
            <a:r>
              <a:rPr lang="en-US" altLang="zh-CN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微软雅黑" panose="020B0503020204020204" pitchFamily="34" charset="-122"/>
              </a:rPr>
              <a:t>Free talk</a:t>
            </a:r>
          </a:p>
        </p:txBody>
      </p:sp>
      <p:sp>
        <p:nvSpPr>
          <p:cNvPr id="8" name="圆角矩形 7"/>
          <p:cNvSpPr/>
          <p:nvPr/>
        </p:nvSpPr>
        <p:spPr>
          <a:xfrm>
            <a:off x="609600" y="177800"/>
            <a:ext cx="1143000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Lead in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3" descr="u=3910353825,54398027&amp;fm=21&amp;gp=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4876" y="4476758"/>
            <a:ext cx="2643206" cy="1572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圆角矩形 10"/>
          <p:cNvSpPr/>
          <p:nvPr/>
        </p:nvSpPr>
        <p:spPr>
          <a:xfrm>
            <a:off x="1071538" y="1904990"/>
            <a:ext cx="7067576" cy="2476517"/>
          </a:xfrm>
          <a:prstGeom prst="round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文本框 10241"/>
          <p:cNvSpPr txBox="1"/>
          <p:nvPr/>
        </p:nvSpPr>
        <p:spPr>
          <a:xfrm>
            <a:off x="2169884" y="2383632"/>
            <a:ext cx="466794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pal</a:t>
            </a:r>
          </a:p>
        </p:txBody>
      </p:sp>
      <p:sp>
        <p:nvSpPr>
          <p:cNvPr id="10243" name="矩形 10242"/>
          <p:cNvSpPr/>
          <p:nvPr/>
        </p:nvSpPr>
        <p:spPr>
          <a:xfrm>
            <a:off x="2051721" y="3332989"/>
            <a:ext cx="825867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algn="l"/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Jessica</a:t>
            </a:r>
          </a:p>
        </p:txBody>
      </p:sp>
      <p:sp>
        <p:nvSpPr>
          <p:cNvPr id="10244" name="矩形 10243"/>
          <p:cNvSpPr/>
          <p:nvPr/>
        </p:nvSpPr>
        <p:spPr>
          <a:xfrm>
            <a:off x="5114380" y="2383632"/>
            <a:ext cx="1338828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伙伴；朋友</a:t>
            </a:r>
          </a:p>
        </p:txBody>
      </p:sp>
      <p:sp>
        <p:nvSpPr>
          <p:cNvPr id="10245" name="矩形 10244"/>
          <p:cNvSpPr/>
          <p:nvPr/>
        </p:nvSpPr>
        <p:spPr>
          <a:xfrm>
            <a:off x="5114381" y="3263107"/>
            <a:ext cx="877163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杰西卡</a:t>
            </a:r>
          </a:p>
        </p:txBody>
      </p:sp>
      <p:sp>
        <p:nvSpPr>
          <p:cNvPr id="10246" name="矩形 10245"/>
          <p:cNvSpPr/>
          <p:nvPr/>
        </p:nvSpPr>
        <p:spPr>
          <a:xfrm>
            <a:off x="2014310" y="4186396"/>
            <a:ext cx="1056700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 algn="l"/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  <a:cs typeface="+mn-ea"/>
              </a:rPr>
              <a:t>introduce</a:t>
            </a:r>
          </a:p>
        </p:txBody>
      </p:sp>
      <p:sp>
        <p:nvSpPr>
          <p:cNvPr id="10249" name="矩形 10248"/>
          <p:cNvSpPr/>
          <p:nvPr/>
        </p:nvSpPr>
        <p:spPr>
          <a:xfrm>
            <a:off x="5220073" y="4101075"/>
            <a:ext cx="646331" cy="369332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lstStyle/>
          <a:p>
            <a:pPr lvl="0"/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介绍</a:t>
            </a:r>
          </a:p>
        </p:txBody>
      </p:sp>
      <p:sp>
        <p:nvSpPr>
          <p:cNvPr id="7195" name="文本框 7194"/>
          <p:cNvSpPr txBox="1"/>
          <p:nvPr/>
        </p:nvSpPr>
        <p:spPr>
          <a:xfrm>
            <a:off x="3635896" y="1412776"/>
            <a:ext cx="1872208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New words</a:t>
            </a:r>
          </a:p>
        </p:txBody>
      </p:sp>
      <p:sp>
        <p:nvSpPr>
          <p:cNvPr id="9" name="圆角矩形 8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  <p:bldP spid="10244" grpId="0"/>
      <p:bldP spid="10245" grpId="0"/>
      <p:bldP spid="10246" grpId="0"/>
      <p:bldP spid="1024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331641" y="1220755"/>
            <a:ext cx="6477635" cy="39703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>
              <a:lnSpc>
                <a:spcPct val="200000"/>
              </a:lnSpc>
            </a:pP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Listen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passage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finish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Exercise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1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Let’s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Do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It.</a:t>
            </a:r>
          </a:p>
          <a:p>
            <a:pPr>
              <a:lnSpc>
                <a:spcPct val="200000"/>
              </a:lnSpc>
            </a:pP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1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Jessica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from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Canada.</a:t>
            </a: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200000"/>
              </a:lnSpc>
            </a:pP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2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This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Wang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Mei’s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second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e-mail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Jessica.</a:t>
            </a: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200000"/>
              </a:lnSpc>
            </a:pP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3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Wang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Mei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has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no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brothers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or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sisters.</a:t>
            </a: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200000"/>
              </a:lnSpc>
            </a:pP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4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Wang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Mei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wants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have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some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more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English-speaking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friends.</a:t>
            </a: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200000"/>
              </a:lnSpc>
            </a:pP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5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Wang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Mei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sends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a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photo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Jessica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her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e-mail.</a:t>
            </a: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228600">
              <a:lnSpc>
                <a:spcPct val="200000"/>
              </a:lnSpc>
            </a:pPr>
            <a:endParaRPr lang="en-US" altLang="zh-CN" u="none" dirty="0">
              <a:solidFill>
                <a:srgbClr val="FF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3995936" y="1796819"/>
            <a:ext cx="312906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5796136" y="2372883"/>
            <a:ext cx="312906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5364088" y="2948947"/>
            <a:ext cx="325730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7452320" y="3429000"/>
            <a:ext cx="325730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6228184" y="4101075"/>
            <a:ext cx="325730" cy="507831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</a:t>
            </a:r>
            <a:endParaRPr lang="zh-CN" altLang="en-US" dirty="0"/>
          </a:p>
        </p:txBody>
      </p:sp>
      <p:sp>
        <p:nvSpPr>
          <p:cNvPr id="10" name="圆角矩形 9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187624" y="871455"/>
            <a:ext cx="6480720" cy="452431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>
              <a:lnSpc>
                <a:spcPct val="150000"/>
              </a:lnSpc>
            </a:pP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Read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passage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aloud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and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finish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Exercise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2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Let’s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Do</a:t>
            </a:r>
            <a:r>
              <a:rPr lang="en-US" altLang="zh-CN" b="1" u="none" dirty="0"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b="1" u="none" dirty="0">
                <a:latin typeface="Times New Roman" panose="02020603050405020304" pitchFamily="18" charset="0"/>
                <a:ea typeface="NEU-BZ-S92" charset="0"/>
                <a:cs typeface="NEU-BZ-S92" charset="0"/>
              </a:rPr>
              <a:t>It.</a:t>
            </a:r>
          </a:p>
          <a:p>
            <a:pPr>
              <a:lnSpc>
                <a:spcPct val="150000"/>
              </a:lnSpc>
            </a:pP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1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How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tall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Wang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Mei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</a:p>
          <a:p>
            <a:pPr marL="0" indent="228600">
              <a:lnSpc>
                <a:spcPct val="150000"/>
              </a:lnSpc>
            </a:pP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150000"/>
              </a:lnSpc>
            </a:pP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2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What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game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does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Wang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Mei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like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play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</a:p>
          <a:p>
            <a:pPr marL="0" indent="228600">
              <a:lnSpc>
                <a:spcPct val="150000"/>
              </a:lnSpc>
            </a:pP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150000"/>
              </a:lnSpc>
            </a:pP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3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What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Wang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Mei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trying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do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her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e-mail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</a:p>
          <a:p>
            <a:pPr marL="0" indent="228600">
              <a:lnSpc>
                <a:spcPct val="150000"/>
              </a:lnSpc>
            </a:pP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150000"/>
              </a:lnSpc>
            </a:pP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4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What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Chinese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words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does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Wang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Mei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teach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Jessica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</a:p>
          <a:p>
            <a:pPr marL="0" indent="228600">
              <a:lnSpc>
                <a:spcPct val="150000"/>
              </a:lnSpc>
            </a:pP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>
              <a:lnSpc>
                <a:spcPct val="150000"/>
              </a:lnSpc>
            </a:pP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(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5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)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What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is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Wang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Mei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looking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forward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</a:p>
          <a:p>
            <a:pPr marL="0" indent="228600"/>
            <a:endParaRPr lang="en-US" altLang="zh-CN" u="none" dirty="0">
              <a:solidFill>
                <a:srgbClr val="FF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475657" y="1892829"/>
            <a:ext cx="5348605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She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is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1.6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metres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tall.</a:t>
            </a:r>
            <a:endParaRPr lang="zh-CN" altLang="en-US" dirty="0"/>
          </a:p>
        </p:txBody>
      </p:sp>
      <p:sp>
        <p:nvSpPr>
          <p:cNvPr id="3" name="文本框 2"/>
          <p:cNvSpPr txBox="1"/>
          <p:nvPr/>
        </p:nvSpPr>
        <p:spPr>
          <a:xfrm>
            <a:off x="1475657" y="2636912"/>
            <a:ext cx="5705475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She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likes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play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chess.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495501" y="3501008"/>
            <a:ext cx="6746875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She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is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trying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use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some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new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words.</a:t>
            </a:r>
            <a:endParaRPr lang="zh-CN" altLang="en-US" dirty="0"/>
          </a:p>
        </p:txBody>
      </p:sp>
      <p:sp>
        <p:nvSpPr>
          <p:cNvPr id="5" name="文本框 4"/>
          <p:cNvSpPr txBox="1"/>
          <p:nvPr/>
        </p:nvSpPr>
        <p:spPr>
          <a:xfrm>
            <a:off x="1495501" y="4293096"/>
            <a:ext cx="6812915" cy="3693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She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teaches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Jessica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“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Ni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hao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”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.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373945" y="5211104"/>
            <a:ext cx="4190058" cy="369332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indent="228600" algn="l">
              <a:buClr>
                <a:srgbClr val="000000"/>
              </a:buClr>
            </a:pP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She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is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looking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forward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to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Jessica’s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  <a:sym typeface="+mn-ea"/>
              </a:rPr>
              <a:t> </a:t>
            </a:r>
            <a:r>
              <a:rPr lang="en-US" altLang="zh-CN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  <a:sym typeface="+mn-ea"/>
              </a:rPr>
              <a:t>reply.</a:t>
            </a:r>
            <a:endParaRPr lang="zh-CN" altLang="en-US" dirty="0"/>
          </a:p>
        </p:txBody>
      </p:sp>
      <p:sp>
        <p:nvSpPr>
          <p:cNvPr id="8" name="圆角矩形 7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373945" y="1340768"/>
            <a:ext cx="5956136" cy="383181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0">
              <a:lnSpc>
                <a:spcPct val="150000"/>
              </a:lnSpc>
            </a:pPr>
            <a:r>
              <a:rPr lang="en-US" altLang="zh-CN" b="1" dirty="0" smtClean="0">
                <a:latin typeface="Times New Roman" panose="02020603050405020304" pitchFamily="18" charset="0"/>
                <a:ea typeface="NEU-HZ-S92" charset="0"/>
                <a:cs typeface="NEU-HZ-S92" charset="0"/>
              </a:rPr>
              <a:t>  1.Let</a:t>
            </a:r>
            <a:r>
              <a:rPr lang="en-US" altLang="zh-CN" b="1" dirty="0" smtClean="0"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me</a:t>
            </a:r>
            <a:r>
              <a:rPr lang="en-US" altLang="zh-CN" b="1" dirty="0"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introduce</a:t>
            </a:r>
            <a:r>
              <a:rPr lang="en-US" altLang="zh-CN" b="1" dirty="0">
                <a:latin typeface="Times New Roman" panose="02020603050405020304" pitchFamily="18" charset="0"/>
                <a:ea typeface="方正黑体_GBK" charset="0"/>
                <a:cs typeface="方正黑体_GBK" charset="0"/>
              </a:rPr>
              <a:t> </a:t>
            </a: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myself. </a:t>
            </a:r>
          </a:p>
          <a:p>
            <a:pPr>
              <a:lnSpc>
                <a:spcPct val="150000"/>
              </a:lnSpc>
            </a:pPr>
            <a:r>
              <a:rPr lang="en-US" altLang="zh-CN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 introduce</a:t>
            </a:r>
            <a:r>
              <a:rPr lang="en-US" altLang="zh-CN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oneself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意为“自我介绍”。</a:t>
            </a:r>
            <a:endParaRPr lang="zh-CN" altLang="en-US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indent="0">
              <a:lnSpc>
                <a:spcPct val="150000"/>
              </a:lnSpc>
            </a:pPr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 Can 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 introduce yourself?</a:t>
            </a:r>
          </a:p>
          <a:p>
            <a:pPr marL="0" indent="0">
              <a:lnSpc>
                <a:spcPct val="150000"/>
              </a:lnSpc>
            </a:pP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你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能介绍你自己吗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</a:p>
          <a:p>
            <a:pPr marL="0" indent="0">
              <a:lnSpc>
                <a:spcPct val="150000"/>
              </a:lnSpc>
            </a:pPr>
            <a:r>
              <a:rPr lang="en-US" altLang="zh-CN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 introduce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后跟双宾语时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只能用</a:t>
            </a:r>
            <a:r>
              <a:rPr lang="en-US" altLang="zh-CN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introduce</a:t>
            </a:r>
            <a:r>
              <a:rPr lang="en-US" altLang="zh-CN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sth./sb.to</a:t>
            </a:r>
            <a:r>
              <a:rPr lang="en-US" altLang="zh-CN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u="none" dirty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sb</a:t>
            </a:r>
            <a:r>
              <a:rPr lang="en-US" altLang="zh-CN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.</a:t>
            </a:r>
            <a:endParaRPr lang="zh-CN" altLang="en-US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 marL="0" indent="0">
              <a:lnSpc>
                <a:spcPct val="150000"/>
              </a:lnSpc>
            </a:pPr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 Can</a:t>
            </a:r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introduce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book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to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me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</a:p>
          <a:p>
            <a:pPr marL="0" indent="0">
              <a:lnSpc>
                <a:spcPct val="150000"/>
              </a:lnSpc>
            </a:pP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你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能把这本书介绍给我吗</a:t>
            </a:r>
            <a:r>
              <a:rPr lang="en-US" altLang="zh-CN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</a:t>
            </a: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NEU-BZ-S92" charset="0"/>
              <a:cs typeface="NEU-BZ-S92" charset="0"/>
            </a:endParaRPr>
          </a:p>
          <a:p>
            <a:pPr>
              <a:lnSpc>
                <a:spcPct val="150000"/>
              </a:lnSpc>
            </a:pPr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    Can </a:t>
            </a: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you introduce your friend to me? </a:t>
            </a:r>
            <a:endParaRPr lang="en-US" altLang="zh-CN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0">
              <a:lnSpc>
                <a:spcPct val="150000"/>
              </a:lnSpc>
            </a:pP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你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能把你的朋友介绍给我吗</a:t>
            </a:r>
            <a:r>
              <a:rPr lang="en-US" altLang="zh-CN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?   </a:t>
            </a:r>
            <a:endParaRPr lang="zh-CN" altLang="en-US" dirty="0">
              <a:latin typeface="Times New Roman" panose="02020603050405020304" pitchFamily="18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131840" y="548680"/>
            <a:ext cx="350046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907704" y="1796819"/>
            <a:ext cx="5472608" cy="1754326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2.I live with my mother and father. </a:t>
            </a:r>
          </a:p>
          <a:p>
            <a:pPr>
              <a:lnSpc>
                <a:spcPct val="150000"/>
              </a:lnSpc>
            </a:pPr>
            <a:r>
              <a:rPr lang="zh-CN" altLang="en-US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live 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with sb.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意为“和某人住在一起”。</a:t>
            </a:r>
          </a:p>
          <a:p>
            <a:pPr marL="0" indent="228600">
              <a:lnSpc>
                <a:spcPct val="150000"/>
              </a:lnSpc>
            </a:pP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Who do you live with</a:t>
            </a:r>
            <a:r>
              <a:rPr lang="en-US" altLang="zh-CN" i="1" u="none" dirty="0" smtClean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?</a:t>
            </a:r>
          </a:p>
          <a:p>
            <a:pPr marL="0" indent="228600">
              <a:lnSpc>
                <a:spcPct val="150000"/>
              </a:lnSpc>
            </a:pPr>
            <a:r>
              <a:rPr lang="zh-CN" altLang="en-US" u="none" dirty="0" smtClean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你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和谁住在一起?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131840" y="740701"/>
            <a:ext cx="350046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1259633" y="1700809"/>
            <a:ext cx="6944945" cy="216982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0" indent="228600" algn="l">
              <a:lnSpc>
                <a:spcPct val="150000"/>
              </a:lnSpc>
            </a:pPr>
            <a:r>
              <a:rPr lang="en-US" altLang="zh-CN" b="1" dirty="0">
                <a:latin typeface="Times New Roman" panose="02020603050405020304" pitchFamily="18" charset="0"/>
                <a:ea typeface="NEU-HZ-S92" charset="0"/>
                <a:cs typeface="NEU-HZ-S92" charset="0"/>
              </a:rPr>
              <a:t>3.I have no brothers or sisters,… </a:t>
            </a:r>
          </a:p>
          <a:p>
            <a:pPr>
              <a:lnSpc>
                <a:spcPct val="150000"/>
              </a:lnSpc>
            </a:pPr>
            <a:r>
              <a:rPr lang="zh-CN" altLang="en-US" u="none" dirty="0" smtClean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    no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意为“没有”,同义短语为</a:t>
            </a:r>
            <a:r>
              <a:rPr lang="zh-CN" altLang="en-US" u="none" dirty="0">
                <a:solidFill>
                  <a:srgbClr val="FF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not any</a:t>
            </a: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,常位于名词前,用来否定这个名词。</a:t>
            </a:r>
          </a:p>
          <a:p>
            <a:pPr marL="0" indent="228600" algn="l">
              <a:lnSpc>
                <a:spcPct val="150000"/>
              </a:lnSpc>
            </a:pP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There are no clouds in the sky.</a:t>
            </a:r>
          </a:p>
          <a:p>
            <a:pPr>
              <a:lnSpc>
                <a:spcPct val="150000"/>
              </a:lnSpc>
            </a:pPr>
            <a:r>
              <a:rPr lang="en-US" altLang="zh-CN" i="1" u="none" dirty="0">
                <a:solidFill>
                  <a:srgbClr val="0000CC"/>
                </a:solidFill>
                <a:latin typeface="Times New Roman" panose="02020603050405020304" pitchFamily="18" charset="0"/>
                <a:ea typeface="NEU-BZ-S92" charset="0"/>
                <a:cs typeface="NEU-BZ-S92" charset="0"/>
              </a:rPr>
              <a:t>=There are not any clouds in the sky.</a:t>
            </a:r>
            <a:endParaRPr lang="zh-CN" altLang="en-US" u="none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  <a:p>
            <a:pPr marL="0" indent="228600" algn="l">
              <a:lnSpc>
                <a:spcPct val="150000"/>
              </a:lnSpc>
            </a:pPr>
            <a:r>
              <a:rPr lang="zh-CN" altLang="en-US" u="none" dirty="0">
                <a:solidFill>
                  <a:srgbClr val="000000"/>
                </a:solidFill>
                <a:latin typeface="Times New Roman" panose="02020603050405020304" pitchFamily="18" charset="0"/>
                <a:ea typeface="方正书宋_GBK" charset="0"/>
                <a:cs typeface="方正书宋_GBK" charset="0"/>
              </a:rPr>
              <a:t>天上没有云。</a:t>
            </a:r>
            <a:endParaRPr lang="zh-CN" altLang="en-US" dirty="0">
              <a:solidFill>
                <a:srgbClr val="000000"/>
              </a:solidFill>
              <a:latin typeface="Times New Roman" panose="02020603050405020304" pitchFamily="18" charset="0"/>
              <a:ea typeface="方正书宋_GBK" charset="0"/>
              <a:cs typeface="方正书宋_GBK" charset="0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571472" y="177800"/>
            <a:ext cx="1604946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3131840" y="836712"/>
            <a:ext cx="3500462" cy="5080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 points</a:t>
            </a:r>
            <a:endParaRPr lang="zh-CN" altLang="en-US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">
  <a:themeElements>
    <a:clrScheme name="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123787"/>
      </a:accent1>
      <a:accent2>
        <a:srgbClr val="4BD7F6"/>
      </a:accent2>
      <a:accent3>
        <a:srgbClr val="FFFFFF"/>
      </a:accent3>
      <a:accent4>
        <a:srgbClr val="000000"/>
      </a:accent4>
      <a:accent5>
        <a:srgbClr val="AAAEC3"/>
      </a:accent5>
      <a:accent6>
        <a:srgbClr val="43C3DF"/>
      </a:accent6>
      <a:hlink>
        <a:srgbClr val="0000FF"/>
      </a:hlink>
      <a:folHlink>
        <a:srgbClr val="800080"/>
      </a:folHlink>
    </a:clrScheme>
    <a:fontScheme name="旋转的风车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3C1DA"/>
      </a:accent5>
      <a:accent6>
        <a:srgbClr val="AC4744"/>
      </a:accent6>
      <a:hlink>
        <a:srgbClr val="0000FF"/>
      </a:hlink>
      <a:folHlink>
        <a:srgbClr val="800080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主题46</Template>
  <TotalTime>0</TotalTime>
  <Words>832</Words>
  <Application>Microsoft Office PowerPoint</Application>
  <PresentationFormat>全屏显示(4:3)</PresentationFormat>
  <Paragraphs>125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8" baseType="lpstr">
      <vt:lpstr>Aharoni</vt:lpstr>
      <vt:lpstr>EU-DY</vt:lpstr>
      <vt:lpstr>NEU-BZ-S92</vt:lpstr>
      <vt:lpstr>NEU-HZ-S92</vt:lpstr>
      <vt:lpstr>方正黑体_GBK</vt:lpstr>
      <vt:lpstr>方正书宋_GBK</vt:lpstr>
      <vt:lpstr>宋体</vt:lpstr>
      <vt:lpstr>微软雅黑</vt:lpstr>
      <vt:lpstr>Arial</vt:lpstr>
      <vt:lpstr>Calibri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2015-11-21T07:20:00Z</dcterms:created>
  <dcterms:modified xsi:type="dcterms:W3CDTF">2023-01-17T01:52:04Z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2BB6E099DACB4C268386F7F92F6EB6B6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