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63" r:id="rId3"/>
    <p:sldId id="282" r:id="rId4"/>
    <p:sldId id="275" r:id="rId5"/>
    <p:sldId id="289" r:id="rId6"/>
    <p:sldId id="291" r:id="rId7"/>
    <p:sldId id="288" r:id="rId8"/>
    <p:sldId id="278" r:id="rId9"/>
    <p:sldId id="279" r:id="rId10"/>
    <p:sldId id="290" r:id="rId11"/>
    <p:sldId id="274" r:id="rId12"/>
    <p:sldId id="284" r:id="rId13"/>
    <p:sldId id="287" r:id="rId14"/>
    <p:sldId id="285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00"/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4602" autoAdjust="0"/>
  </p:normalViewPr>
  <p:slideViewPr>
    <p:cSldViewPr>
      <p:cViewPr>
        <p:scale>
          <a:sx n="100" d="100"/>
          <a:sy n="100" d="100"/>
        </p:scale>
        <p:origin x="-32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1CF2-3DCD-4096-8621-F4329902757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11C2D-141E-419E-A1C5-A817B33079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11C2D-141E-419E-A1C5-A817B330790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1332-5F65-4C81-B9F6-BA83CBF58F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7010-6B54-40EF-9BAA-C1D998B560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1A16-E323-4A5A-B575-0E4D21E8BB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F607-88C8-40B5-B668-0D32DE13FB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1662-0F0F-4380-AE83-F8FE60349E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FE355-F72B-4AF4-BF5A-E032271CCF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D9CB-8E43-4291-A28F-C2A8508723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7C914-8826-45FE-9E17-582C43444C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0095-C8DD-45E5-9535-D61FAA7051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FFFA-6395-46B9-AA50-81622F2E56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ECD6-2F80-44C7-BCAF-2CF505B28D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71DDC80-2DA7-40A3-BC4A-1994BD7B02B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Ten%20little%20indian%20boys.swf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2" descr="clock7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584" y="980728"/>
            <a:ext cx="18288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224" y="2348880"/>
            <a:ext cx="9142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b="1" kern="10" dirty="0" smtClean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Meeting new people</a:t>
            </a:r>
            <a:endParaRPr lang="zh-CN" altLang="en-US" sz="60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宋体" panose="02010600030101010101" pitchFamily="2" charset="-122"/>
              <a:cs typeface="Ebrima" panose="02000000000000000000" pitchFamily="2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5365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116013" y="14843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                  </a:t>
            </a:r>
            <a:endParaRPr kumimoji="1" lang="en-US" altLang="zh-CN" sz="4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1" name="Picture 4" descr="j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84213" y="105251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5003800" y="4724400"/>
            <a:ext cx="3455988" cy="11747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 sz="4400" b="1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Line 65"/>
          <p:cNvSpPr>
            <a:spLocks noChangeShapeType="1"/>
          </p:cNvSpPr>
          <p:nvPr/>
        </p:nvSpPr>
        <p:spPr bwMode="auto">
          <a:xfrm>
            <a:off x="1619250" y="19891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Line 66"/>
          <p:cNvSpPr>
            <a:spLocks noChangeShapeType="1"/>
          </p:cNvSpPr>
          <p:nvPr/>
        </p:nvSpPr>
        <p:spPr bwMode="auto">
          <a:xfrm>
            <a:off x="1619250" y="1989138"/>
            <a:ext cx="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Line 67"/>
          <p:cNvSpPr>
            <a:spLocks noChangeShapeType="1"/>
          </p:cNvSpPr>
          <p:nvPr/>
        </p:nvSpPr>
        <p:spPr bwMode="auto">
          <a:xfrm>
            <a:off x="1692275" y="1916113"/>
            <a:ext cx="71438" cy="730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297" name="图片 42" descr="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6213" y="1052513"/>
            <a:ext cx="61055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Box 43"/>
          <p:cNvSpPr txBox="1">
            <a:spLocks noChangeArrowheads="1"/>
          </p:cNvSpPr>
          <p:nvPr/>
        </p:nvSpPr>
        <p:spPr bwMode="auto">
          <a:xfrm>
            <a:off x="2195513" y="4652963"/>
            <a:ext cx="467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Bookman Old Style" panose="02050604050505020204" pitchFamily="18" charset="0"/>
              </a:rPr>
              <a:t>afternoon</a:t>
            </a:r>
            <a:endParaRPr lang="zh-CN" altLang="en-US" sz="400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11413" y="5445125"/>
            <a:ext cx="4681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Bookman Old Style" panose="02050604050505020204" pitchFamily="18" charset="0"/>
              </a:rPr>
              <a:t>Good afternoon.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17776" y="2060575"/>
            <a:ext cx="69484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6699"/>
                </a:solidFill>
                <a:latin typeface="Comic Sans MS" panose="030F0702030302020204" pitchFamily="66" charset="0"/>
              </a:rPr>
              <a:t>连词成句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6699"/>
                </a:solidFill>
                <a:latin typeface="Comic Sans MS" panose="030F0702030302020204" pitchFamily="66" charset="0"/>
              </a:rPr>
              <a:t>学生在三个纸条中各抽取一张，将它们连起来组成一句话，全体同学评判这句话的合理性（合理的给予掌声鼓励</a:t>
            </a:r>
            <a:r>
              <a:rPr kumimoji="1" lang="zh-CN" altLang="en-US" sz="2800" b="1" dirty="0" smtClean="0">
                <a:solidFill>
                  <a:srgbClr val="FF6699"/>
                </a:solidFill>
                <a:latin typeface="Comic Sans MS" panose="030F0702030302020204" pitchFamily="66" charset="0"/>
              </a:rPr>
              <a:t>。）</a:t>
            </a:r>
            <a:endParaRPr kumimoji="1" lang="zh-CN" altLang="en-US" sz="2800" b="1" dirty="0">
              <a:solidFill>
                <a:srgbClr val="FF6699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971600" y="980728"/>
            <a:ext cx="36004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 dirty="0">
                <a:solidFill>
                  <a:srgbClr val="9900CC"/>
                </a:solidFill>
              </a:rPr>
              <a:t>活动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7544" y="69269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For today’s homework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996952"/>
            <a:ext cx="7200800" cy="1752600"/>
          </a:xfrm>
        </p:spPr>
        <p:txBody>
          <a:bodyPr/>
          <a:lstStyle/>
          <a:p>
            <a:pPr marL="514350" indent="-514350" algn="l" eaLnBrk="1" hangingPunct="1">
              <a:buFontTx/>
              <a:buAutoNum type="arabicPeriod"/>
              <a:defRPr/>
            </a:pPr>
            <a:r>
              <a:rPr lang="en-US" altLang="zh-CN" b="1" dirty="0" smtClean="0">
                <a:solidFill>
                  <a:schemeClr val="accent2"/>
                </a:solidFill>
              </a:rPr>
              <a:t>unit1 </a:t>
            </a:r>
            <a:r>
              <a:rPr lang="zh-CN" altLang="en-US" b="1" dirty="0" smtClean="0">
                <a:solidFill>
                  <a:schemeClr val="accent2"/>
                </a:solidFill>
              </a:rPr>
              <a:t>单词每个一行，每行四个。</a:t>
            </a:r>
            <a:endParaRPr lang="en-US" altLang="zh-CN" b="1" dirty="0" smtClean="0">
              <a:solidFill>
                <a:schemeClr val="accent2"/>
              </a:solidFill>
            </a:endParaRPr>
          </a:p>
          <a:p>
            <a:pPr marL="514350" indent="-514350" algn="l" eaLnBrk="1" hangingPunct="1">
              <a:buFontTx/>
              <a:buAutoNum type="arabicPeriod"/>
              <a:defRPr/>
            </a:pPr>
            <a:r>
              <a:rPr lang="zh-CN" altLang="en-US" b="1" dirty="0" smtClean="0">
                <a:solidFill>
                  <a:schemeClr val="accent2"/>
                </a:solidFill>
              </a:rPr>
              <a:t>用所学句子介绍你的同学。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8893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80008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  </a:t>
            </a:r>
            <a:endParaRPr lang="en-US" altLang="zh-CN" sz="4400" b="1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90" name="Picture 8" descr="u=3361988098,1530533838&amp;gp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644900"/>
            <a:ext cx="2663825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827088" y="1196752"/>
            <a:ext cx="723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990099"/>
                </a:solidFill>
              </a:rPr>
              <a:t>Who is the busy bee?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400" b="1" dirty="0">
                <a:solidFill>
                  <a:srgbClr val="990099"/>
                </a:solidFill>
              </a:rPr>
              <a:t>谁是勤劳小蜜</a:t>
            </a:r>
            <a:r>
              <a:rPr lang="zh-CN" altLang="en-US" sz="4400" b="1" dirty="0" smtClean="0">
                <a:solidFill>
                  <a:srgbClr val="990099"/>
                </a:solidFill>
              </a:rPr>
              <a:t>蜂 </a:t>
            </a:r>
            <a:endParaRPr lang="zh-CN" altLang="en-US" sz="4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691680" y="1700808"/>
            <a:ext cx="5715000" cy="173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22"/>
              </a:avLst>
            </a:prstTxWarp>
          </a:bodyPr>
          <a:lstStyle/>
          <a:p>
            <a:r>
              <a:rPr lang="en-US" altLang="zh-CN" sz="80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Comic Sans MS" panose="030F0702030302020204"/>
              </a:rPr>
              <a:t>Bye-bye !</a:t>
            </a:r>
            <a:endParaRPr lang="zh-CN" altLang="en-US" sz="8000" b="1" kern="10" dirty="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Comic Sans MS" panose="030F0702030302020204"/>
            </a:endParaRPr>
          </a:p>
        </p:txBody>
      </p:sp>
      <p:pic>
        <p:nvPicPr>
          <p:cNvPr id="15364" name="Picture 4" descr="gir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191000"/>
            <a:ext cx="6635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gir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191000"/>
            <a:ext cx="6635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gir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191000"/>
            <a:ext cx="6635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 descr="gir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4191000"/>
            <a:ext cx="6635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 descr="gir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191000"/>
            <a:ext cx="6635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 descr="gir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191000"/>
            <a:ext cx="6635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lllbgv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33375"/>
            <a:ext cx="3017837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4213" y="1989138"/>
            <a:ext cx="55943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Time is gold, </a:t>
            </a:r>
          </a:p>
          <a:p>
            <a:pPr>
              <a:spcBef>
                <a:spcPct val="50000"/>
              </a:spcBef>
            </a:pPr>
            <a:r>
              <a:rPr lang="en-US" altLang="zh-CN" sz="4000" b="1" dirty="0"/>
              <a:t>money can’t buy time.</a:t>
            </a:r>
          </a:p>
          <a:p>
            <a:pPr>
              <a:spcBef>
                <a:spcPct val="50000"/>
              </a:spcBef>
            </a:pPr>
            <a:endParaRPr lang="en-US" altLang="zh-CN" sz="4000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88" y="4005263"/>
            <a:ext cx="45624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一寸光阴一寸金，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/>
              <a:t>寸金难买寸光阴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27584" y="980728"/>
            <a:ext cx="806489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This is your </a:t>
            </a:r>
            <a:r>
              <a:rPr lang="en-US" altLang="zh-CN" sz="4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new</a:t>
            </a:r>
            <a:r>
              <a:rPr lang="en-US" altLang="zh-CN" sz="44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classmate</a:t>
            </a:r>
            <a:r>
              <a:rPr lang="en-US" altLang="zh-CN" sz="44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. </a:t>
            </a:r>
            <a:r>
              <a:rPr lang="en-US" altLang="zh-CN" sz="4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Her</a:t>
            </a:r>
            <a:r>
              <a:rPr lang="en-US" altLang="zh-CN" sz="44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name</a:t>
            </a:r>
            <a:r>
              <a:rPr lang="en-US" altLang="zh-CN" sz="44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’s  Jill. </a:t>
            </a:r>
          </a:p>
        </p:txBody>
      </p:sp>
      <p:pic>
        <p:nvPicPr>
          <p:cNvPr id="6" name="图片 5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0675" y="4527550"/>
            <a:ext cx="212407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41537" y="3370634"/>
            <a:ext cx="46799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name</a:t>
            </a:r>
            <a:r>
              <a:rPr lang="en-US" altLang="zh-CN" sz="40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’s= name is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j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959153" y="980728"/>
            <a:ext cx="36086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zh-CN" sz="5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New words</a:t>
            </a:r>
            <a:endParaRPr lang="zh-CN" altLang="en-US" sz="5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0" name="TextBox 12"/>
          <p:cNvSpPr txBox="1">
            <a:spLocks noChangeArrowheads="1"/>
          </p:cNvSpPr>
          <p:nvPr/>
        </p:nvSpPr>
        <p:spPr bwMode="auto">
          <a:xfrm>
            <a:off x="1259632" y="2348880"/>
            <a:ext cx="67691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800" dirty="0"/>
              <a:t>new </a:t>
            </a:r>
            <a:r>
              <a:rPr lang="zh-CN" altLang="en-US" sz="4800" dirty="0"/>
              <a:t>新的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/>
              <a:t>classmate </a:t>
            </a:r>
            <a:r>
              <a:rPr lang="zh-CN" altLang="en-US" sz="4800" dirty="0"/>
              <a:t>同学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/>
              <a:t>her </a:t>
            </a:r>
            <a:r>
              <a:rPr lang="zh-CN" altLang="en-US" sz="4800" dirty="0"/>
              <a:t>她的 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/>
              <a:t>name </a:t>
            </a:r>
            <a:r>
              <a:rPr lang="zh-CN" altLang="en-US" sz="4800" dirty="0"/>
              <a:t>名字</a:t>
            </a:r>
            <a:endParaRPr lang="en-US" altLang="zh-C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133600" y="3276600"/>
            <a:ext cx="640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="1"/>
              <a:t>  </a:t>
            </a:r>
            <a:endParaRPr lang="en-US" altLang="zh-CN" sz="4800" b="1">
              <a:solidFill>
                <a:srgbClr val="0000FF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560" y="1210890"/>
            <a:ext cx="73437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  <a:latin typeface="Bookman Old Style" panose="02050604050505020204" pitchFamily="18" charset="0"/>
              </a:rPr>
              <a:t>This is my </a:t>
            </a:r>
            <a:r>
              <a:rPr lang="en-US" altLang="zh-CN" sz="4800" b="1">
                <a:solidFill>
                  <a:srgbClr val="FF0000"/>
                </a:solidFill>
                <a:latin typeface="Bookman Old Style" panose="02050604050505020204" pitchFamily="18" charset="0"/>
              </a:rPr>
              <a:t>classmate</a:t>
            </a:r>
            <a:r>
              <a:rPr lang="en-US" altLang="zh-CN" sz="4800" b="1">
                <a:solidFill>
                  <a:srgbClr val="0000FF"/>
                </a:solidFill>
                <a:latin typeface="Bookman Old Style" panose="02050604050505020204" pitchFamily="18" charset="0"/>
              </a:rPr>
              <a:t>. </a:t>
            </a:r>
            <a:r>
              <a:rPr lang="en-US" altLang="zh-CN" sz="4800" b="1">
                <a:solidFill>
                  <a:srgbClr val="FF0000"/>
                </a:solidFill>
                <a:latin typeface="Bookman Old Style" panose="02050604050505020204" pitchFamily="18" charset="0"/>
              </a:rPr>
              <a:t>His</a:t>
            </a:r>
            <a:r>
              <a:rPr lang="en-US" altLang="zh-CN" sz="4800" b="1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zh-CN" sz="4800" b="1">
                <a:solidFill>
                  <a:srgbClr val="FF0000"/>
                </a:solidFill>
                <a:latin typeface="Bookman Old Style" panose="02050604050505020204" pitchFamily="18" charset="0"/>
              </a:rPr>
              <a:t>name</a:t>
            </a:r>
            <a:r>
              <a:rPr lang="en-US" altLang="zh-CN" sz="4800" b="1">
                <a:solidFill>
                  <a:srgbClr val="0000FF"/>
                </a:solidFill>
                <a:latin typeface="Bookman Old Style" panose="02050604050505020204" pitchFamily="18" charset="0"/>
              </a:rPr>
              <a:t>’s  Joe. </a:t>
            </a:r>
          </a:p>
        </p:txBody>
      </p:sp>
      <p:pic>
        <p:nvPicPr>
          <p:cNvPr id="6" name="图片 5" descr="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3" y="2636838"/>
            <a:ext cx="1824037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16013" y="14843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                  </a:t>
            </a:r>
            <a:endParaRPr kumimoji="1" lang="en-US" altLang="zh-CN" sz="4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6" name="Picture 7" descr="j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115417" y="692696"/>
            <a:ext cx="36086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zh-CN" sz="5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New words</a:t>
            </a:r>
            <a:endParaRPr lang="zh-CN" altLang="en-US" sz="5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1403350" y="1557338"/>
            <a:ext cx="6769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800" dirty="0"/>
              <a:t>new </a:t>
            </a:r>
            <a:r>
              <a:rPr lang="zh-CN" altLang="en-US" sz="4800" dirty="0"/>
              <a:t>新的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/>
              <a:t>classmate </a:t>
            </a:r>
            <a:r>
              <a:rPr lang="zh-CN" altLang="en-US" sz="4800" dirty="0"/>
              <a:t>同学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/>
              <a:t>her </a:t>
            </a:r>
            <a:r>
              <a:rPr lang="zh-CN" altLang="en-US" sz="4800" dirty="0"/>
              <a:t>她的 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/>
              <a:t>name </a:t>
            </a:r>
            <a:r>
              <a:rPr lang="zh-CN" altLang="en-US" sz="4800" dirty="0"/>
              <a:t>名字</a:t>
            </a:r>
            <a:endParaRPr lang="en-US" altLang="zh-CN" sz="4800" dirty="0"/>
          </a:p>
          <a:p>
            <a:pPr algn="l" eaLnBrk="1" hangingPunct="1"/>
            <a:r>
              <a:rPr lang="en-US" altLang="zh-CN" sz="4800" dirty="0">
                <a:solidFill>
                  <a:srgbClr val="FF0000"/>
                </a:solidFill>
              </a:rPr>
              <a:t>his </a:t>
            </a:r>
            <a:r>
              <a:rPr lang="zh-CN" altLang="en-US" sz="4800" dirty="0">
                <a:solidFill>
                  <a:srgbClr val="FF0000"/>
                </a:solidFill>
              </a:rPr>
              <a:t>他的</a:t>
            </a:r>
            <a:endParaRPr lang="en-US" altLang="zh-CN" sz="4800" dirty="0">
              <a:solidFill>
                <a:srgbClr val="FF0000"/>
              </a:solidFill>
            </a:endParaRPr>
          </a:p>
          <a:p>
            <a:pPr algn="l" eaLnBrk="1" hangingPunct="1"/>
            <a:endParaRPr lang="en-US" altLang="zh-C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9512" y="332656"/>
            <a:ext cx="31213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火眼金睛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1680" y="5517232"/>
            <a:ext cx="24479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A:name</a:t>
            </a:r>
          </a:p>
          <a:p>
            <a:pPr eaLnBrk="1" hangingPunct="1"/>
            <a:r>
              <a:rPr lang="en-US" altLang="zh-CN" sz="3200" dirty="0"/>
              <a:t>B:nema</a:t>
            </a:r>
            <a:endParaRPr lang="zh-CN" altLang="en-US" sz="3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5656" y="4221088"/>
            <a:ext cx="24479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A:her</a:t>
            </a:r>
          </a:p>
          <a:p>
            <a:pPr eaLnBrk="1" hangingPunct="1"/>
            <a:r>
              <a:rPr lang="en-US" altLang="zh-CN" sz="3200" dirty="0"/>
              <a:t>B:hre</a:t>
            </a:r>
            <a:endParaRPr lang="zh-CN" altLang="en-US" sz="32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47664" y="2873376"/>
            <a:ext cx="24479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A:classmate</a:t>
            </a:r>
          </a:p>
          <a:p>
            <a:pPr eaLnBrk="1" hangingPunct="1"/>
            <a:r>
              <a:rPr lang="en-US" altLang="zh-CN" sz="3200" dirty="0"/>
              <a:t>B:calssmate</a:t>
            </a:r>
            <a:endParaRPr lang="zh-CN" altLang="en-US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4575" y="1628800"/>
            <a:ext cx="24479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A:new</a:t>
            </a:r>
          </a:p>
          <a:p>
            <a:pPr eaLnBrk="1" hangingPunct="1"/>
            <a:r>
              <a:rPr lang="en-US" altLang="zh-CN" sz="3200" dirty="0"/>
              <a:t>B:nwe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16013" y="14843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                  </a:t>
            </a:r>
            <a:endParaRPr kumimoji="1" lang="en-US" altLang="zh-CN" sz="4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4" name="Picture 4" descr="j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684213" y="105251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900113" y="1700213"/>
            <a:ext cx="734377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This is my </a:t>
            </a:r>
            <a:r>
              <a:rPr lang="en-US" altLang="zh-CN" sz="4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classmate</a:t>
            </a:r>
            <a:r>
              <a:rPr lang="en-US" altLang="zh-CN" sz="4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. </a:t>
            </a:r>
            <a:r>
              <a:rPr lang="en-US" altLang="zh-CN" sz="48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His/Her</a:t>
            </a:r>
            <a:r>
              <a:rPr lang="en-US" altLang="zh-CN" sz="4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name</a:t>
            </a:r>
            <a:r>
              <a:rPr lang="en-US" altLang="zh-CN" sz="4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’s  …. </a:t>
            </a:r>
            <a:r>
              <a:rPr lang="en-US" altLang="zh-CN" sz="4800" b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He/She</a:t>
            </a:r>
            <a:r>
              <a:rPr lang="en-US" altLang="zh-CN" sz="4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 is ten. 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7343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介绍你的同桌</a:t>
            </a:r>
            <a:endParaRPr lang="en-US" altLang="zh-CN" sz="4800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9" name="图片 38" descr="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648" y="4293096"/>
            <a:ext cx="18383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图片 39" descr="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112" y="4293096"/>
            <a:ext cx="13335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116013" y="14843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                  </a:t>
            </a:r>
            <a:endParaRPr kumimoji="1" lang="en-US" altLang="zh-CN" sz="4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7" name="Picture 4" descr="j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105251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5003800" y="4724400"/>
            <a:ext cx="3455988" cy="11747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 sz="4400" b="1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0" name="Line 65"/>
          <p:cNvSpPr>
            <a:spLocks noChangeShapeType="1"/>
          </p:cNvSpPr>
          <p:nvPr/>
        </p:nvSpPr>
        <p:spPr bwMode="auto">
          <a:xfrm>
            <a:off x="1619250" y="19891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66"/>
          <p:cNvSpPr>
            <a:spLocks noChangeShapeType="1"/>
          </p:cNvSpPr>
          <p:nvPr/>
        </p:nvSpPr>
        <p:spPr bwMode="auto">
          <a:xfrm>
            <a:off x="1619250" y="1989138"/>
            <a:ext cx="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2" name="Line 67"/>
          <p:cNvSpPr>
            <a:spLocks noChangeShapeType="1"/>
          </p:cNvSpPr>
          <p:nvPr/>
        </p:nvSpPr>
        <p:spPr bwMode="auto">
          <a:xfrm>
            <a:off x="1692275" y="1916113"/>
            <a:ext cx="71438" cy="730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1273" name="图片 42" descr="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052513"/>
            <a:ext cx="6191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Box 43"/>
          <p:cNvSpPr txBox="1">
            <a:spLocks noChangeArrowheads="1"/>
          </p:cNvSpPr>
          <p:nvPr/>
        </p:nvSpPr>
        <p:spPr bwMode="auto">
          <a:xfrm>
            <a:off x="2195513" y="4652963"/>
            <a:ext cx="467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Bookman Old Style" panose="02050604050505020204" pitchFamily="18" charset="0"/>
              </a:rPr>
              <a:t>morning</a:t>
            </a:r>
            <a:endParaRPr lang="zh-CN" altLang="en-US" sz="400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11413" y="5445125"/>
            <a:ext cx="4681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Bookman Old Style" panose="02050604050505020204" pitchFamily="18" charset="0"/>
              </a:rPr>
              <a:t>Good morning.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全屏显示(4:3)</PresentationFormat>
  <Paragraphs>51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隶书</vt:lpstr>
      <vt:lpstr>宋体</vt:lpstr>
      <vt:lpstr>微软雅黑</vt:lpstr>
      <vt:lpstr>Arial</vt:lpstr>
      <vt:lpstr>Bookman Old Style</vt:lpstr>
      <vt:lpstr>Calibri</vt:lpstr>
      <vt:lpstr>Comic Sans MS</vt:lpstr>
      <vt:lpstr>Ebrima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For today’s homework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2006-03-10T11:23:00Z</dcterms:created>
  <dcterms:modified xsi:type="dcterms:W3CDTF">2023-01-17T01:52:09Z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9D66F2FBC4EA4A6DB5C348F23942474A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