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64019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arth" pitchFamily="34" charset="0"/>
                <a:ea typeface="造字工房俊雅锐宋体验版常规体" pitchFamily="50" charset="-122"/>
              </a:rPr>
              <a:t>RESUME</a:t>
            </a:r>
            <a:endParaRPr lang="zh-CN" altLang="en-US" dirty="0">
              <a:solidFill>
                <a:schemeClr val="bg1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560448" y="4283316"/>
            <a:ext cx="1207111" cy="566340"/>
            <a:chOff x="494346" y="4283316"/>
            <a:chExt cx="1207111" cy="566340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rPr>
                <a:t>个人简历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rPr>
                <a:t>竞聘求职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pic>
            <p:nvPicPr>
              <p:cNvPr id="1031" name="Picture 7" descr="F:\0PPT素材\zzz0g02.png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pic>
            <p:nvPicPr>
              <p:cNvPr id="1032" name="Picture 8" descr="F:\0PPT素材\zzz0s1.png"/>
              <p:cNvPicPr>
                <a:picLocks noChangeAspect="1" noChangeArrowheads="1"/>
              </p:cNvPicPr>
              <p:nvPr/>
            </p:nvPicPr>
            <p:blipFill>
              <a:blip r:embed="rId5" cstate="screen"/>
              <a:srcRect/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1" name="TextBox 40"/>
          <p:cNvSpPr txBox="1"/>
          <p:nvPr/>
        </p:nvSpPr>
        <p:spPr>
          <a:xfrm>
            <a:off x="150567" y="1644086"/>
            <a:ext cx="413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7030A0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汽车公司招聘</a:t>
            </a:r>
            <a:r>
              <a:rPr lang="en-US" altLang="zh-CN" sz="2800" dirty="0" err="1">
                <a:solidFill>
                  <a:srgbClr val="7030A0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ppt</a:t>
            </a:r>
            <a:r>
              <a:rPr lang="zh-CN" altLang="en-US" sz="2800" dirty="0">
                <a:solidFill>
                  <a:srgbClr val="7030A0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模板</a:t>
            </a:r>
            <a:endParaRPr lang="en-US" altLang="zh-CN" sz="4000" dirty="0">
              <a:solidFill>
                <a:schemeClr val="tx1">
                  <a:lumMod val="85000"/>
                  <a:lumOff val="1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080604" y="3656271"/>
            <a:ext cx="296940" cy="29387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8" name="Group 4"/>
          <p:cNvGrpSpPr>
            <a:grpSpLocks noChangeAspect="1"/>
          </p:cNvGrpSpPr>
          <p:nvPr/>
        </p:nvGrpSpPr>
        <p:grpSpPr bwMode="auto">
          <a:xfrm>
            <a:off x="6586046" y="3430483"/>
            <a:ext cx="386265" cy="45265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9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oup 13"/>
          <p:cNvGrpSpPr>
            <a:grpSpLocks noChangeAspect="1"/>
          </p:cNvGrpSpPr>
          <p:nvPr/>
        </p:nvGrpSpPr>
        <p:grpSpPr bwMode="auto">
          <a:xfrm>
            <a:off x="8304983" y="162812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75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 " pathEditMode="relative" rAng="0" ptsTypes="AA">
                                      <p:cBhvr>
                                        <p:cTn id="28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 " pathEditMode="relative" rAng="0" ptsTypes="AA">
                                      <p:cBhvr>
                                        <p:cTn id="46" dur="10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 " pathEditMode="relative" rAng="0" ptsTypes="AA">
                                      <p:cBhvr>
                                        <p:cTn id="64" dur="1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 " pathEditMode="relative" rAng="0" ptsTypes="AA">
                                      <p:cBhvr>
                                        <p:cTn id="73" dur="1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 " pathEditMode="relative" rAng="0" ptsTypes="AA">
                                      <p:cBhvr>
                                        <p:cTn id="82" dur="10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 " pathEditMode="relative" rAng="0" ptsTypes="AA">
                                      <p:cBhvr>
                                        <p:cTn id="91" dur="10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 " pathEditMode="relative" rAng="0" ptsTypes="AA">
                                      <p:cBhvr>
                                        <p:cTn id="100" dur="1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9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500"/>
                            </p:stCondLst>
                            <p:childTnLst>
                              <p:par>
                                <p:cTn id="1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000"/>
                            </p:stCondLst>
                            <p:childTnLst>
                              <p:par>
                                <p:cTn id="1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40" grpId="0" animBg="1"/>
      <p:bldP spid="49" grpId="0" animBg="1"/>
      <p:bldP spid="49" grpId="1" animBg="1"/>
      <p:bldP spid="49" grpId="2" animBg="1"/>
      <p:bldP spid="30" grpId="0" animBg="1"/>
      <p:bldP spid="30" grpId="1" animBg="1"/>
      <p:bldP spid="3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7" grpId="0"/>
      <p:bldP spid="67" grpId="1"/>
      <p:bldP spid="4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解决问题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357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SOLVE THE PROBLEM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发现问题是解决问题的先决条件，但仅仅满足有提出问题是不够的，提出问题的目的是为了有效解决问题。人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生就是解决一系列问题的过程。个体克服生活、学习、实践中新的矛盾时的复杂心理活动，其中主要是思维活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动。教育心理学着重研究学生学习知识、应用知识中的问题解决。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发现问题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分析问题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1747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提出假设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检验假设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28458" y="2574908"/>
            <a:ext cx="498085" cy="492949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>
            <a:off x="7070055" y="2525473"/>
            <a:ext cx="503332" cy="5898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4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9" name="Freeform 108"/>
          <p:cNvSpPr>
            <a:spLocks noEditPoints="1"/>
          </p:cNvSpPr>
          <p:nvPr/>
        </p:nvSpPr>
        <p:spPr bwMode="auto">
          <a:xfrm>
            <a:off x="1574932" y="2553169"/>
            <a:ext cx="598115" cy="600261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13"/>
          <p:cNvGrpSpPr>
            <a:grpSpLocks noChangeAspect="1"/>
          </p:cNvGrpSpPr>
          <p:nvPr/>
        </p:nvGrpSpPr>
        <p:grpSpPr bwMode="auto">
          <a:xfrm>
            <a:off x="5202239" y="2543412"/>
            <a:ext cx="584418" cy="59132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22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性、时效性和经济性。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5" y="3808096"/>
            <a:ext cx="1825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EFFECTIVENESS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476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PERTINENCE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4"/>
            <a:ext cx="2015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SYSTEMATICNESS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ECONOMY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279679" y="2611888"/>
            <a:ext cx="373564" cy="369712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3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1" name="Group 4"/>
          <p:cNvGrpSpPr>
            <a:grpSpLocks noChangeAspect="1"/>
          </p:cNvGrpSpPr>
          <p:nvPr/>
        </p:nvGrpSpPr>
        <p:grpSpPr bwMode="auto">
          <a:xfrm>
            <a:off x="4698573" y="3501438"/>
            <a:ext cx="377499" cy="442385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2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Freeform 108"/>
          <p:cNvSpPr>
            <a:spLocks noEditPoints="1"/>
          </p:cNvSpPr>
          <p:nvPr/>
        </p:nvSpPr>
        <p:spPr bwMode="auto">
          <a:xfrm>
            <a:off x="4123414" y="2587393"/>
            <a:ext cx="448586" cy="4501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Group 13"/>
          <p:cNvGrpSpPr>
            <a:grpSpLocks noChangeAspect="1"/>
          </p:cNvGrpSpPr>
          <p:nvPr/>
        </p:nvGrpSpPr>
        <p:grpSpPr bwMode="auto">
          <a:xfrm>
            <a:off x="3574015" y="3482923"/>
            <a:ext cx="438314" cy="44349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3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2" presetClass="entr" presetSubtype="2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2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7" presetID="2" presetClass="entr" presetSubtype="2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9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0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4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  <p:bldP spid="3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3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2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0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4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  <p:bldP spid="37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企事业内部控制系统具有预见性、适应性、及时性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真实性和有效性，控制系统能适应环境的变化有预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见地、及时地发现偏差，有重点地、经济地采取措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施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-----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11165" y="31265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112" y="190629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企业、事业各部门领导人具有合格的管理素质，有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战略眼光，责任心强，，管理部门的工作健全而有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效率。管理责任审计就是针对企事业的管理工作是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把整个企业的活动引到目</a:t>
            </a:r>
            <a:endParaRPr lang="en-US" altLang="zh-CN" sz="2400" dirty="0">
              <a:solidFill>
                <a:srgbClr val="C00000"/>
              </a:solidFill>
              <a:latin typeface="方正兰亭特黑_GBK" pitchFamily="2" charset="-122"/>
              <a:ea typeface="方正兰亭特黑_GBK" pitchFamily="2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894447" y="3347872"/>
            <a:ext cx="308754" cy="305571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sp>
        <p:nvSpPr>
          <p:cNvPr id="46" name="Freeform 108"/>
          <p:cNvSpPr>
            <a:spLocks noEditPoints="1"/>
          </p:cNvSpPr>
          <p:nvPr/>
        </p:nvSpPr>
        <p:spPr bwMode="auto">
          <a:xfrm>
            <a:off x="7951051" y="2248112"/>
            <a:ext cx="401846" cy="403288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7" name="Group 13"/>
          <p:cNvGrpSpPr>
            <a:grpSpLocks noChangeAspect="1"/>
          </p:cNvGrpSpPr>
          <p:nvPr/>
        </p:nvGrpSpPr>
        <p:grpSpPr bwMode="auto">
          <a:xfrm>
            <a:off x="6136760" y="2063416"/>
            <a:ext cx="479194" cy="48485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8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7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2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8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2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2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3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2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3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3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  <p:bldP spid="4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7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2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8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2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2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3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  <p:bldP spid="46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568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COMPETENCE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核心竞争力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74534" y="326988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4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7101" y="3876141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718075" y="3731346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3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5" name="Group 4"/>
          <p:cNvGrpSpPr>
            <a:grpSpLocks noChangeAspect="1"/>
          </p:cNvGrpSpPr>
          <p:nvPr/>
        </p:nvGrpSpPr>
        <p:grpSpPr bwMode="auto">
          <a:xfrm>
            <a:off x="1971874" y="2315855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5" name="Freeform 108"/>
          <p:cNvSpPr>
            <a:spLocks noEditPoints="1"/>
          </p:cNvSpPr>
          <p:nvPr/>
        </p:nvSpPr>
        <p:spPr bwMode="auto">
          <a:xfrm>
            <a:off x="2654869" y="3230117"/>
            <a:ext cx="385566" cy="386949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6" name="Group 13"/>
          <p:cNvGrpSpPr>
            <a:grpSpLocks noChangeAspect="1"/>
          </p:cNvGrpSpPr>
          <p:nvPr/>
        </p:nvGrpSpPr>
        <p:grpSpPr bwMode="auto">
          <a:xfrm>
            <a:off x="4923276" y="3717056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7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Group 18"/>
          <p:cNvGrpSpPr>
            <a:grpSpLocks noChangeAspect="1"/>
          </p:cNvGrpSpPr>
          <p:nvPr/>
        </p:nvGrpSpPr>
        <p:grpSpPr bwMode="auto">
          <a:xfrm>
            <a:off x="6018460" y="3234723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62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3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8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9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813899" y="2470965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71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72" name="任意多边形 71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1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  <p:bldP spid="5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1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  <p:bldP spid="55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LEADERSHIP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381704" y="1853721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7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8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3177225" y="2819771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1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5623816" y="2845530"/>
            <a:ext cx="385566" cy="386949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" name="Group 13"/>
          <p:cNvGrpSpPr>
            <a:grpSpLocks noChangeAspect="1"/>
          </p:cNvGrpSpPr>
          <p:nvPr/>
        </p:nvGrpSpPr>
        <p:grpSpPr bwMode="auto">
          <a:xfrm>
            <a:off x="3634489" y="425930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8"/>
          <p:cNvGrpSpPr>
            <a:grpSpLocks noChangeAspect="1"/>
          </p:cNvGrpSpPr>
          <p:nvPr/>
        </p:nvGrpSpPr>
        <p:grpSpPr bwMode="auto">
          <a:xfrm>
            <a:off x="5141307" y="4322867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5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6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80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8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8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800"/>
                            </p:stCondLst>
                            <p:childTnLst>
                              <p:par>
                                <p:cTn id="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800"/>
                            </p:stCondLst>
                            <p:childTnLst>
                              <p:par>
                                <p:cTn id="10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3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2090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EXECUTIVE FORCE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391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执行力决定成败，决定战斗力、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凝聚力。如何提高执行力，我认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为要在正确理解的基础上，突出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重点，突破障碍，采取灵活的方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式抓好落实。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制度的效用取决于制度执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行力，党的意志和主张能否实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克服一切困难，确保完成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上级交办的急、难、险、阻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通过一套有效的系统、组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织、文化和行动计划管理方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法等把战略决策转化为结果。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制度执行力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应急执行力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战略执行力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8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TEAMWORK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313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3861699" y="2917222"/>
            <a:ext cx="214189" cy="211981"/>
            <a:chOff x="6967126" y="4092464"/>
            <a:chExt cx="453105" cy="448433"/>
          </a:xfrm>
          <a:solidFill>
            <a:srgbClr val="FF9933"/>
          </a:solidFill>
          <a:effectLst/>
        </p:grpSpPr>
        <p:sp>
          <p:nvSpPr>
            <p:cNvPr id="6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7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71" name="Group 4"/>
          <p:cNvGrpSpPr>
            <a:grpSpLocks noChangeAspect="1"/>
          </p:cNvGrpSpPr>
          <p:nvPr/>
        </p:nvGrpSpPr>
        <p:grpSpPr bwMode="auto">
          <a:xfrm>
            <a:off x="5432086" y="2381823"/>
            <a:ext cx="185067" cy="216877"/>
            <a:chOff x="1776" y="1776"/>
            <a:chExt cx="64" cy="75"/>
          </a:xfrm>
          <a:solidFill>
            <a:srgbClr val="009900"/>
          </a:solidFill>
          <a:effectLst/>
        </p:grpSpPr>
        <p:sp>
          <p:nvSpPr>
            <p:cNvPr id="7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9" name="Freeform 108"/>
          <p:cNvSpPr>
            <a:spLocks noEditPoints="1"/>
          </p:cNvSpPr>
          <p:nvPr/>
        </p:nvSpPr>
        <p:spPr bwMode="auto">
          <a:xfrm>
            <a:off x="856641" y="3982808"/>
            <a:ext cx="216990" cy="217768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3" name="Group 13"/>
          <p:cNvGrpSpPr>
            <a:grpSpLocks noChangeAspect="1"/>
          </p:cNvGrpSpPr>
          <p:nvPr/>
        </p:nvGrpSpPr>
        <p:grpSpPr bwMode="auto">
          <a:xfrm>
            <a:off x="2325143" y="3445031"/>
            <a:ext cx="221915" cy="224537"/>
            <a:chOff x="2426" y="2781"/>
            <a:chExt cx="593" cy="600"/>
          </a:xfrm>
          <a:solidFill>
            <a:schemeClr val="accent5"/>
          </a:solidFill>
          <a:effectLst/>
        </p:grpSpPr>
        <p:sp>
          <p:nvSpPr>
            <p:cNvPr id="8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18"/>
          <p:cNvGrpSpPr>
            <a:grpSpLocks noChangeAspect="1"/>
          </p:cNvGrpSpPr>
          <p:nvPr/>
        </p:nvGrpSpPr>
        <p:grpSpPr bwMode="auto">
          <a:xfrm>
            <a:off x="6943776" y="1881569"/>
            <a:ext cx="206764" cy="179196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87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88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89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90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 p14:presetBounceEnd="4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 p14:presetBounceEnd="44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  <p:bldP spid="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  <p:bldP spid="79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SKILL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6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10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大优秀员工准则中的第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条是：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对周围的事物要有高度的洞察力。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吃老本是最可怕的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不断学习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提高自己的工作能力。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4.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做勇于创新的新型员工。可见无论你现在从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598405" y="2492232"/>
            <a:ext cx="458281" cy="453556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25" name="Group 4"/>
          <p:cNvGrpSpPr>
            <a:grpSpLocks noChangeAspect="1"/>
          </p:cNvGrpSpPr>
          <p:nvPr/>
        </p:nvGrpSpPr>
        <p:grpSpPr bwMode="auto">
          <a:xfrm>
            <a:off x="5048859" y="3915407"/>
            <a:ext cx="395971" cy="464031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2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Freeform 108"/>
          <p:cNvSpPr>
            <a:spLocks noEditPoints="1"/>
          </p:cNvSpPr>
          <p:nvPr/>
        </p:nvSpPr>
        <p:spPr bwMode="auto">
          <a:xfrm>
            <a:off x="3609163" y="3914455"/>
            <a:ext cx="464272" cy="465937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 bwMode="auto">
          <a:xfrm>
            <a:off x="5007289" y="2478799"/>
            <a:ext cx="474811" cy="480421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8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6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  <p:bldP spid="30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协调技能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815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COORDINATION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自觉加强学习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丰富知识储备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注重方式技巧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提高协调质量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自觉磨炼心智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9600" h="1079512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8" y="3119204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ABOUT ME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449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POST COGNTIVE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223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COMPETENCE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51669" y="3432030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主目录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29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CONTENTS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3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9" y="1702647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4" grpId="0"/>
      <p:bldP spid="105" grpId="0"/>
      <p:bldP spid="106" grpId="0"/>
      <p:bldP spid="107" grpId="0"/>
      <p:bldP spid="112" grpId="0"/>
      <p:bldP spid="113" grpId="0"/>
      <p:bldP spid="114" grpId="0"/>
      <p:bldP spid="115" grpId="0"/>
      <p:bldP spid="103" grpId="0" animBg="1"/>
      <p:bldP spid="94" grpId="0"/>
      <p:bldP spid="11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创新技能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42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LNNOVATION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完成步骤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STEP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18101" y="4307380"/>
              <a:ext cx="7617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STE1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818443" y="3395981"/>
              <a:ext cx="95410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507466" y="3884366"/>
              <a:ext cx="1210588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9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89450" y="2412384"/>
              <a:ext cx="146546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STE4</a:t>
              </a:r>
              <a:endPara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66103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arth" pitchFamily="34" charset="0"/>
                <a:ea typeface="造字工房俊雅锐宋体验版常规体" pitchFamily="50" charset="-122"/>
              </a:rPr>
              <a:t>THANKS</a:t>
            </a:r>
            <a:endParaRPr lang="zh-CN" altLang="en-US" dirty="0">
              <a:solidFill>
                <a:schemeClr val="bg1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06206" y="4127441"/>
            <a:ext cx="2980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感谢收看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06207" y="3483435"/>
            <a:ext cx="25891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4.68026E-6 L 0.38872 0.8433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2.422E-6 L 0.39375 -0.33797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1.46123E-6 L 0.20451 0.58418 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8699E-6 L -0.52465 -0.50942 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6 1.18319E-6 L 0.21702 -0.37071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2.09762E-6 L -0.18855 -1.11369 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4.44444E-6 L 0.12309 0.575 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3.41057E-6 L -0.71736 -0.40563 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3.20988E-6 L 1.0349 -0.87346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6 3.44146E-6 L -0.64115 -0.94965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99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6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65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265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ABOUT ME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基本信息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3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INFORMATION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1461497" y="1786168"/>
            <a:ext cx="2205355" cy="2288436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姓名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1" y="166305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性别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年龄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10" y="1960967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民族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小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6002" y="16630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48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满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籍贯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4" y="256646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学历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1" y="2268711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身高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体重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7" y="2275061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美国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29850" y="2579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40252" y="287326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政治面貌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联系方式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婚姻状况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36143" y="28715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电子邮箱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123456789@qq.com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现在住址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7" y="379857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伦敦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个人履历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026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RESUME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6928961" y="124438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就读于北京大学工商管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理专业，学士学位。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3" y="19309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就读于芝加哥大学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工商管理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MBA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271636" y="20233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3" y="2651760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厂副厂长，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入中国共产党。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27583" y="274409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3" y="343006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市机械工业局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副局长。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90680" y="3516051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厅副厅长。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市副市长。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2013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至今</a:t>
            </a:r>
            <a:endParaRPr lang="en-US" altLang="zh-CN" sz="12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146" name="直接连接符 145"/>
          <p:cNvCxnSpPr/>
          <p:nvPr/>
        </p:nvCxnSpPr>
        <p:spPr>
          <a:xfrm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3091324" y="1743571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6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7" name="Group 18"/>
          <p:cNvGrpSpPr>
            <a:grpSpLocks noChangeAspect="1"/>
          </p:cNvGrpSpPr>
          <p:nvPr/>
        </p:nvGrpSpPr>
        <p:grpSpPr bwMode="auto">
          <a:xfrm>
            <a:off x="4949678" y="3291766"/>
            <a:ext cx="385124" cy="333775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8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52" name="Group 4"/>
          <p:cNvGrpSpPr>
            <a:grpSpLocks noChangeAspect="1"/>
          </p:cNvGrpSpPr>
          <p:nvPr/>
        </p:nvGrpSpPr>
        <p:grpSpPr bwMode="auto">
          <a:xfrm>
            <a:off x="5679773" y="2629788"/>
            <a:ext cx="366985" cy="430063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3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7" name="Freeform 108"/>
          <p:cNvSpPr>
            <a:spLocks noEditPoints="1"/>
          </p:cNvSpPr>
          <p:nvPr/>
        </p:nvSpPr>
        <p:spPr bwMode="auto">
          <a:xfrm>
            <a:off x="3606307" y="3075107"/>
            <a:ext cx="697891" cy="7003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5644067" y="1913117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59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0" name="任意多边形 59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61" name="Group 13"/>
          <p:cNvGrpSpPr>
            <a:grpSpLocks noChangeAspect="1"/>
          </p:cNvGrpSpPr>
          <p:nvPr/>
        </p:nvGrpSpPr>
        <p:grpSpPr bwMode="auto">
          <a:xfrm>
            <a:off x="5281440" y="1328874"/>
            <a:ext cx="343616" cy="34767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6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2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6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0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4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5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6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5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66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9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3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4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8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  <p:bldP spid="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2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6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0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4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5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6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5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66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9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3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4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8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  <p:bldP spid="57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荣誉奖项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781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HONOR AWARD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2" name="Picture 2" descr="F:\0PPT素材\b133188c5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594153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2002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3" y="3710064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2004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588801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692928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2012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3774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市五一劳动奖章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37745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市十佳青年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00875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市政府质量奖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3192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市反腐倡廉旗手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语言能力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01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LANGUAGE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68645"/>
            <a:ext cx="17203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HINESE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9169" y="1825513"/>
            <a:ext cx="21421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ANTONESE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225" y="2726128"/>
            <a:ext cx="16850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NGLISH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1454" y="3729309"/>
            <a:ext cx="15568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F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RENCH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汉语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普通话水平测试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级甲等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英语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新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TOEFL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120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94750" y="438976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:TEF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900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粤语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能够满足正常交流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358032" y="2213861"/>
            <a:ext cx="419767" cy="41543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4165508" y="3924013"/>
            <a:ext cx="434042" cy="5086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4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4" name="Freeform 108"/>
          <p:cNvSpPr>
            <a:spLocks noEditPoints="1"/>
          </p:cNvSpPr>
          <p:nvPr/>
        </p:nvSpPr>
        <p:spPr bwMode="auto">
          <a:xfrm>
            <a:off x="1397960" y="1286542"/>
            <a:ext cx="491952" cy="493717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8" name="Group 13"/>
          <p:cNvGrpSpPr>
            <a:grpSpLocks noChangeAspect="1"/>
          </p:cNvGrpSpPr>
          <p:nvPr/>
        </p:nvGrpSpPr>
        <p:grpSpPr bwMode="auto">
          <a:xfrm>
            <a:off x="3228296" y="3087446"/>
            <a:ext cx="451315" cy="456648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4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6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6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6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2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2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  <p:bldP spid="4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869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POST COGNTIVE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知识技能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0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KNOWLEDGE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人力资源管理意识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专业的知识与技能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56327" y="324250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人文素质修养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6327" y="213625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良好的心态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6327" y="287375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全面的知识结构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6327" y="250500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持之以恒的毅力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447293" y="2444032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8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9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3026104" y="2454310"/>
            <a:ext cx="697891" cy="7003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2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3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  <p:bldP spid="4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2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3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  <p:bldP spid="40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彩色微立体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1268</Words>
  <Application>Microsoft Office PowerPoint</Application>
  <PresentationFormat>全屏显示(16:9)</PresentationFormat>
  <Paragraphs>292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Earth</vt:lpstr>
      <vt:lpstr>Gulim</vt:lpstr>
      <vt:lpstr>Meiryo UI</vt:lpstr>
      <vt:lpstr>Watford DB</vt:lpstr>
      <vt:lpstr>方正兰亭粗黑_GBK</vt:lpstr>
      <vt:lpstr>方正兰亭黑_GBK</vt:lpstr>
      <vt:lpstr>方正兰亭特黑_GBK</vt:lpstr>
      <vt:lpstr>方正兰亭细黑_GBK</vt:lpstr>
      <vt:lpstr>方正兰亭细黑_GBK_M</vt:lpstr>
      <vt:lpstr>时尚中黑简体</vt:lpstr>
      <vt:lpstr>宋体</vt:lpstr>
      <vt:lpstr>微软雅黑</vt:lpstr>
      <vt:lpstr>造字工房劲黑（非商用）常规体</vt:lpstr>
      <vt:lpstr>造字工房俊雅锐宋体验版常规体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2015-01-22T11:01:00Z</dcterms:created>
  <dcterms:modified xsi:type="dcterms:W3CDTF">2023-01-10T07:12:33Z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475F3AC903C549FAB1CB165088913BC3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