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53" r:id="rId2"/>
    <p:sldId id="739" r:id="rId3"/>
    <p:sldId id="825" r:id="rId4"/>
    <p:sldId id="822" r:id="rId5"/>
    <p:sldId id="857" r:id="rId6"/>
    <p:sldId id="833" r:id="rId7"/>
    <p:sldId id="823" r:id="rId8"/>
    <p:sldId id="858" r:id="rId9"/>
    <p:sldId id="854" r:id="rId10"/>
    <p:sldId id="859" r:id="rId11"/>
    <p:sldId id="862" r:id="rId12"/>
    <p:sldId id="861" r:id="rId13"/>
    <p:sldId id="845" r:id="rId14"/>
    <p:sldId id="846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90000"/>
    <a:srgbClr val="FFD966"/>
    <a:srgbClr val="FFCCFF"/>
    <a:srgbClr val="FF0000"/>
    <a:srgbClr val="FE7B00"/>
    <a:srgbClr val="E8F1EB"/>
    <a:srgbClr val="6CC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5317" autoAdjust="0"/>
  </p:normalViewPr>
  <p:slideViewPr>
    <p:cSldViewPr>
      <p:cViewPr>
        <p:scale>
          <a:sx n="101" d="100"/>
          <a:sy n="101" d="100"/>
        </p:scale>
        <p:origin x="-96" y="-192"/>
      </p:cViewPr>
      <p:guideLst>
        <p:guide orient="horz" pos="2387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813519-D6DF-48BD-9D66-4D6F8E31374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20EFA9A-8713-4327-87F7-6218907C472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A69589D-EFB3-43C9-A178-09C99490F175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682F4FD-5F3A-4C4B-AA91-884F9B280FED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2FC97DF-C4B6-4FB3-A3CE-5F8C399B516F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C4EA93B-B888-4482-9D01-63642AC7F2F0}" type="slidenum">
              <a:rPr lang="zh-CN" altLang="en-US" sz="120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DD536E4-62A4-46DF-92C7-29B76B16483F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F95F042-58AF-443D-A260-0CDE7829C45B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6068146-B71D-436C-83FF-09F74EF16AD8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071688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1">
              <a:alpha val="40784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3175" y="2347913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7A6EB0D7-9D78-43F3-89FD-CE0E777B733C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60973B4D-8D54-4C07-915C-A0D35340CC6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6C129-2AA8-4559-AB40-CB9B508CD0A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17967-252D-40FC-92C8-DBDCBFE6C5D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2612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B9BAA-2610-4C31-870D-32018DAB0A8A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DDA22-E020-487C-A1D1-72AA8F148BE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42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A843F-C06C-4614-9103-38E7B14A83A1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2D07F-FADB-4068-BBB0-53BFA9CB7FF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066F95-8977-4F00-B6B8-171B4A3EC00D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122E8-BC78-4FC8-9AA0-1ED96617B00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936FBA-3DE7-447C-89E3-8AE456FAFF04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5828F-586B-4B50-8523-CD2EE16499F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0B9DC-50D3-425D-80E6-E36945AAA86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C41AF-21D3-4C5C-A748-FE38DD3F44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82B774DF-FB2D-425E-8D25-C823D571C1BA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BAECD69B-2E81-4C98-898D-069BC6EBC23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B89176-AC42-4D00-8B73-6BACF25C9C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2E037-5BB3-4598-824C-8C941FE95B7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4A7B1B-DFBD-4777-9737-F5654DD5010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A584EA5-DFC3-47EC-96C7-E838277988C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988840"/>
            <a:ext cx="7975797" cy="3816424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48966B-6524-455C-9877-A9A8C11B904C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578FA-505D-4383-99FF-BFA0B07312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6743A97-53E2-4570-83A6-6652CEBA2A94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A620EC7-4C5E-4300-A7C0-5B84B64793A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5FAB3D-6691-40E5-8904-B15AEAD82F8E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C0B6C-3312-4F8C-8F2A-674B1218321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20C3B8A-6990-4EAC-ACD6-87857993FC4A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80589E9-75A8-415B-A54F-7E0F4A0DC7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04EA49A-971E-42AA-8732-138E1174B6AF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8C2D9BF-8BAA-4B00-B688-C3EFF36F1B8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42F2DCE-7459-4EA1-B3EB-C5A8BBD6C1F1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483FC9D-56B4-4A27-B6B0-D5A92DEA2B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9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A7B1FBE-E92F-4F06-82AB-728B522D1F8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8391849-16C0-426E-BEE0-7A739B64A59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75225 w 9164371"/>
              <a:gd name="T1" fmla="*/ 3 h 1402412"/>
              <a:gd name="T2" fmla="*/ 9184775 w 9164371"/>
              <a:gd name="T3" fmla="*/ 3 h 1402412"/>
              <a:gd name="T4" fmla="*/ 9169434 w 9164371"/>
              <a:gd name="T5" fmla="*/ 3 h 1402412"/>
              <a:gd name="T6" fmla="*/ 6519140 w 9164371"/>
              <a:gd name="T7" fmla="*/ 3 h 1402412"/>
              <a:gd name="T8" fmla="*/ 3123439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4487 w 9164371"/>
              <a:gd name="T19" fmla="*/ 3 h 1402412"/>
              <a:gd name="T20" fmla="*/ 6465280 w 9164371"/>
              <a:gd name="T21" fmla="*/ 3 h 1402412"/>
              <a:gd name="T22" fmla="*/ 9195662 w 9164371"/>
              <a:gd name="T23" fmla="*/ 0 h 1402412"/>
              <a:gd name="T24" fmla="*/ 9175225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fld id="{520FE5CB-D059-4D1A-9FE0-08F378CE66D4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6DCC0710-8608-428A-B21E-4314110E0A1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hyperlink" Target="L28SING.SW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hyperlink" Target="&#35838;&#21069;&#23548;&#20837;&#27468;&#26354;The_Months_Song.swf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audio" Target="file:///E:\&#20154;&#25945;&#26032;&#29256;6&#19978;\U5\Lesson27%20&#25945;&#23398;&#35838;&#20214;\September.mp3" TargetMode="External"/><Relationship Id="rId1" Type="http://schemas.microsoft.com/office/2007/relationships/media" Target="file:///E:\&#20154;&#25945;&#26032;&#29256;6&#19978;\U5\Lesson27%20&#25945;&#23398;&#35838;&#20214;\September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audio" Target="file:///E:\&#20154;&#25945;&#26032;&#29256;6&#19978;\&#12304;&#32039;&#24613;&#12305;2016.09.30&#23567;&#23398;&#33521;&#35821;&#20154;&#25945;&#26032;&#29256;6&#19978;&#36164;&#28304;&#31574;&#21010;&#21333;-&#37101;&#20122;&#30007;&#65288;&#26032;&#22686;12&#26465;&#65289;\Lesson27%20&#25945;&#23398;&#35838;&#20214;\Teachers'Day.mp3" TargetMode="External"/><Relationship Id="rId1" Type="http://schemas.microsoft.com/office/2007/relationships/media" Target="file:///E:\&#20154;&#25945;&#26032;&#29256;6&#19978;\&#12304;&#32039;&#24613;&#12305;2016.09.30&#23567;&#23398;&#33521;&#35821;&#20154;&#25945;&#26032;&#29256;6&#19978;&#36164;&#28304;&#31574;&#21010;&#21333;-&#37101;&#20122;&#30007;&#65288;&#26032;&#22686;12&#26465;&#65289;\Lesson27%20&#25945;&#23398;&#35838;&#20214;\Teachers'Day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audio" Target="file:///E:\&#20154;&#25945;&#26032;&#29256;6&#19978;\&#12304;&#32039;&#24613;&#12305;2016.09.30&#23567;&#23398;&#33521;&#35821;&#20154;&#25945;&#26032;&#29256;6&#19978;&#36164;&#28304;&#31574;&#21010;&#21333;-&#37101;&#20122;&#30007;&#65288;&#26032;&#22686;12&#26465;&#65289;\Lesson27%20&#25945;&#23398;&#35838;&#20214;\October.mp3" TargetMode="External"/><Relationship Id="rId1" Type="http://schemas.microsoft.com/office/2007/relationships/media" Target="file:///E:\&#20154;&#25945;&#26032;&#29256;6&#19978;\&#12304;&#32039;&#24613;&#12305;2016.09.30&#23567;&#23398;&#33521;&#35821;&#20154;&#25945;&#26032;&#29256;6&#19978;&#36164;&#28304;&#31574;&#21010;&#21333;-&#37101;&#20122;&#30007;&#65288;&#26032;&#22686;12&#26465;&#65289;\Lesson27%20&#25945;&#23398;&#35838;&#20214;\October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hyperlink" Target="Lesson27_Just_read_and_talk&#35838;&#25991;&#21160;&#30011;.SW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file:///E:\&#20154;&#25945;&#26032;&#29256;6&#19978;\U5\Lesson27%20&#25945;&#23398;&#35838;&#20214;\Lesson27__Just__read__and__talk_128k.mp3" TargetMode="External"/><Relationship Id="rId1" Type="http://schemas.microsoft.com/office/2007/relationships/media" Target="file:///E:\&#20154;&#25945;&#26032;&#29256;6&#19978;\U5\Lesson27%20&#25945;&#23398;&#35838;&#20214;\Lesson27__Just__read__and__talk_128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U5\Lesson27%20&#25945;&#23398;&#35838;&#20214;\TALK04.mp3" TargetMode="External"/><Relationship Id="rId13" Type="http://schemas.microsoft.com/office/2007/relationships/media" Target="file:///E:\&#20154;&#25945;&#26032;&#29256;6&#19978;\U5\Lesson27%20&#25945;&#23398;&#35838;&#20214;\TALK07.mp3" TargetMode="External"/><Relationship Id="rId18" Type="http://schemas.openxmlformats.org/officeDocument/2006/relationships/image" Target="../media/image7.png"/><Relationship Id="rId3" Type="http://schemas.microsoft.com/office/2007/relationships/media" Target="file:///E:\&#20154;&#25945;&#26032;&#29256;6&#19978;\U5\Lesson27%20&#25945;&#23398;&#35838;&#20214;\TALK02.mp3" TargetMode="External"/><Relationship Id="rId7" Type="http://schemas.microsoft.com/office/2007/relationships/media" Target="file:///E:\&#20154;&#25945;&#26032;&#29256;6&#19978;\U5\Lesson27%20&#25945;&#23398;&#35838;&#20214;\TALK04.mp3" TargetMode="External"/><Relationship Id="rId12" Type="http://schemas.openxmlformats.org/officeDocument/2006/relationships/audio" Target="file:///E:\&#20154;&#25945;&#26032;&#29256;6&#19978;\U5\Lesson27%20&#25945;&#23398;&#35838;&#20214;\TALK06.mp3" TargetMode="External"/><Relationship Id="rId17" Type="http://schemas.openxmlformats.org/officeDocument/2006/relationships/image" Target="../media/image3.png"/><Relationship Id="rId2" Type="http://schemas.openxmlformats.org/officeDocument/2006/relationships/audio" Target="file:///E:\&#20154;&#25945;&#26032;&#29256;6&#19978;\U5\Lesson27%20&#25945;&#23398;&#35838;&#20214;\TALK01.mp3" TargetMode="External"/><Relationship Id="rId16" Type="http://schemas.openxmlformats.org/officeDocument/2006/relationships/notesSlide" Target="../notesSlides/notesSlide5.xml"/><Relationship Id="rId1" Type="http://schemas.microsoft.com/office/2007/relationships/media" Target="file:///E:\&#20154;&#25945;&#26032;&#29256;6&#19978;\U5\Lesson27%20&#25945;&#23398;&#35838;&#20214;\TALK01.mp3" TargetMode="External"/><Relationship Id="rId6" Type="http://schemas.openxmlformats.org/officeDocument/2006/relationships/audio" Target="file:///E:\&#20154;&#25945;&#26032;&#29256;6&#19978;\U5\Lesson27%20&#25945;&#23398;&#35838;&#20214;\TALK03.mp3" TargetMode="External"/><Relationship Id="rId11" Type="http://schemas.microsoft.com/office/2007/relationships/media" Target="file:///E:\&#20154;&#25945;&#26032;&#29256;6&#19978;\U5\Lesson27%20&#25945;&#23398;&#35838;&#20214;\TALK06.mp3" TargetMode="External"/><Relationship Id="rId5" Type="http://schemas.microsoft.com/office/2007/relationships/media" Target="file:///E:\&#20154;&#25945;&#26032;&#29256;6&#19978;\U5\Lesson27%20&#25945;&#23398;&#35838;&#20214;\TALK03.mp3" TargetMode="External"/><Relationship Id="rId15" Type="http://schemas.openxmlformats.org/officeDocument/2006/relationships/slideLayout" Target="../slideLayouts/slideLayout4.xml"/><Relationship Id="rId10" Type="http://schemas.openxmlformats.org/officeDocument/2006/relationships/audio" Target="file:///E:\&#20154;&#25945;&#26032;&#29256;6&#19978;\U5\Lesson27%20&#25945;&#23398;&#35838;&#20214;\TALK05.mp3" TargetMode="External"/><Relationship Id="rId4" Type="http://schemas.openxmlformats.org/officeDocument/2006/relationships/audio" Target="file:///E:\&#20154;&#25945;&#26032;&#29256;6&#19978;\U5\Lesson27%20&#25945;&#23398;&#35838;&#20214;\TALK02.mp3" TargetMode="External"/><Relationship Id="rId9" Type="http://schemas.microsoft.com/office/2007/relationships/media" Target="file:///E:\&#20154;&#25945;&#26032;&#29256;6&#19978;\U5\Lesson27%20&#25945;&#23398;&#35838;&#20214;\TALK05.mp3" TargetMode="External"/><Relationship Id="rId14" Type="http://schemas.openxmlformats.org/officeDocument/2006/relationships/audio" Target="file:///E:\&#20154;&#25945;&#26032;&#29256;6&#19978;\U5\Lesson27%20&#25945;&#23398;&#35838;&#20214;\TALK07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927600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172085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Unit5 July is the seventh month.</a:t>
            </a:r>
            <a:endParaRPr lang="zh-CN" alt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677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5688" y="574675"/>
            <a:ext cx="1584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931807" y="578300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4" name="Group 6"/>
          <p:cNvGrpSpPr/>
          <p:nvPr/>
        </p:nvGrpSpPr>
        <p:grpSpPr bwMode="auto">
          <a:xfrm>
            <a:off x="5921375" y="2722563"/>
            <a:ext cx="2735263" cy="2879725"/>
            <a:chOff x="0" y="0"/>
            <a:chExt cx="1633" cy="1815"/>
          </a:xfrm>
        </p:grpSpPr>
        <p:pic>
          <p:nvPicPr>
            <p:cNvPr id="4506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73" y="467"/>
              <a:ext cx="1279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in 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groups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分组读）</a:t>
              </a:r>
              <a:endParaRPr lang="zh-CN" altLang="en-US" sz="3200" b="1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Group 9"/>
          <p:cNvGrpSpPr/>
          <p:nvPr/>
        </p:nvGrpSpPr>
        <p:grpSpPr bwMode="auto">
          <a:xfrm>
            <a:off x="549275" y="2722563"/>
            <a:ext cx="2403475" cy="2879725"/>
            <a:chOff x="0" y="0"/>
            <a:chExt cx="1514" cy="1814"/>
          </a:xfrm>
        </p:grpSpPr>
        <p:pic>
          <p:nvPicPr>
            <p:cNvPr id="45067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together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齐读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)</a:t>
              </a:r>
            </a:p>
          </p:txBody>
        </p:sp>
      </p:grpSp>
      <p:grpSp>
        <p:nvGrpSpPr>
          <p:cNvPr id="10" name="Group 16"/>
          <p:cNvGrpSpPr/>
          <p:nvPr/>
        </p:nvGrpSpPr>
        <p:grpSpPr bwMode="auto">
          <a:xfrm>
            <a:off x="3024188" y="2722563"/>
            <a:ext cx="2720975" cy="3167062"/>
            <a:chOff x="2160" y="1584"/>
            <a:chExt cx="1714" cy="1995"/>
          </a:xfrm>
        </p:grpSpPr>
        <p:pic>
          <p:nvPicPr>
            <p:cNvPr id="4506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304" y="2064"/>
              <a:ext cx="1519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in 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pictures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分图读</a:t>
              </a: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3600" b="1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4506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062" name="组合 4"/>
          <p:cNvGrpSpPr/>
          <p:nvPr/>
        </p:nvGrpSpPr>
        <p:grpSpPr bwMode="auto">
          <a:xfrm>
            <a:off x="2376488" y="1196975"/>
            <a:ext cx="4391025" cy="1258888"/>
            <a:chOff x="2375756" y="1163438"/>
            <a:chExt cx="4392488" cy="1260157"/>
          </a:xfrm>
        </p:grpSpPr>
        <p:sp>
          <p:nvSpPr>
            <p:cNvPr id="3" name="云形 2"/>
            <p:cNvSpPr/>
            <p:nvPr/>
          </p:nvSpPr>
          <p:spPr>
            <a:xfrm>
              <a:off x="2375756" y="1163438"/>
              <a:ext cx="4392488" cy="1260157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983642" y="1309946"/>
              <a:ext cx="3166508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cs typeface="Times New Roman" panose="02020603050405020304" pitchFamily="18" charset="0"/>
                </a:rPr>
                <a:t>Let’s read</a:t>
              </a:r>
              <a:endPara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438" y="1700213"/>
            <a:ext cx="6450012" cy="92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1135063" y="1401763"/>
            <a:ext cx="37242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4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内容占位符 1"/>
          <p:cNvSpPr txBox="1"/>
          <p:nvPr/>
        </p:nvSpPr>
        <p:spPr bwMode="auto">
          <a:xfrm>
            <a:off x="1027113" y="857250"/>
            <a:ext cx="4192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chant and sing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608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6087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89413" y="3408363"/>
            <a:ext cx="887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7106" name="Rectangle 2"/>
          <p:cNvSpPr txBox="1">
            <a:spLocks noChangeArrowheads="1"/>
          </p:cNvSpPr>
          <p:nvPr/>
        </p:nvSpPr>
        <p:spPr bwMode="auto">
          <a:xfrm>
            <a:off x="271463" y="815975"/>
            <a:ext cx="828198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kumimoji="0" lang="zh-CN" altLang="en-US" sz="3200" i="1" dirty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kumimoji="0" lang="zh-CN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kumimoji="0"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_________ </a:t>
            </a:r>
            <a:r>
              <a:rPr kumimoji="0" lang="zh-CN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is the ninth month of the year</a:t>
            </a:r>
            <a:r>
              <a:rPr kumimoji="0"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kumimoji="0" lang="zh-CN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2. The first day of October</a:t>
            </a:r>
            <a:r>
              <a:rPr kumimoji="0"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kumimoji="0" lang="zh-CN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is  called   </a:t>
            </a:r>
            <a:r>
              <a:rPr kumimoji="0"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___________</a:t>
            </a:r>
            <a:r>
              <a:rPr kumimoji="0" lang="zh-CN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kumimoji="0" lang="zh-CN" altLang="en-US" sz="3200" u="sng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</a:t>
            </a:r>
            <a:endParaRPr kumimoji="0" lang="en-US" altLang="zh-CN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kumimoji="0" lang="zh-CN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3. </a:t>
            </a:r>
            <a:r>
              <a:rPr kumimoji="0"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腾祥范笑歌楷书繁"/>
                <a:cs typeface="腾祥范笑歌楷书繁"/>
              </a:rPr>
              <a:t>Students celebrate </a:t>
            </a:r>
            <a:r>
              <a:rPr kumimoji="0"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腾祥范笑歌楷书繁"/>
                <a:cs typeface="腾祥范笑歌楷书繁"/>
              </a:rPr>
              <a:t>_____________ </a:t>
            </a:r>
            <a:r>
              <a:rPr kumimoji="0"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腾祥范笑歌楷书繁"/>
                <a:cs typeface="腾祥范笑歌楷书繁"/>
              </a:rPr>
              <a:t>on   </a:t>
            </a:r>
            <a:endParaRPr kumimoji="0"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腾祥范笑歌楷书繁"/>
              <a:cs typeface="腾祥范笑歌楷书繁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kumimoji="0"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腾祥范笑歌楷书繁"/>
                <a:cs typeface="腾祥范笑歌楷书繁"/>
              </a:rPr>
              <a:t>    </a:t>
            </a:r>
            <a:r>
              <a:rPr kumimoji="0"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腾祥范笑歌楷书繁"/>
                <a:cs typeface="腾祥范笑歌楷书繁"/>
              </a:rPr>
              <a:t>September 10th.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kumimoji="0"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腾祥范笑歌楷书繁"/>
                <a:cs typeface="腾祥范笑歌楷书繁"/>
              </a:rPr>
              <a:t>4. </a:t>
            </a:r>
            <a:r>
              <a:rPr kumimoji="0"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_______ </a:t>
            </a:r>
            <a:r>
              <a:rPr kumimoji="0" lang="zh-CN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is the tenth month of the year</a:t>
            </a:r>
            <a:r>
              <a:rPr kumimoji="0"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kumimoji="0"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kumimoji="0" lang="zh-CN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kumimoji="0"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腾祥范笑歌楷书繁"/>
                <a:cs typeface="腾祥范笑歌楷书繁"/>
              </a:rPr>
              <a:t>The children are </a:t>
            </a:r>
            <a:r>
              <a:rPr kumimoji="0"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腾祥范笑歌楷书繁"/>
                <a:cs typeface="腾祥范笑歌楷书繁"/>
              </a:rPr>
              <a:t>_________ </a:t>
            </a:r>
            <a:r>
              <a:rPr kumimoji="0"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腾祥范笑歌楷书繁"/>
                <a:cs typeface="腾祥范笑歌楷书繁"/>
              </a:rPr>
              <a:t>National Day.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295775" y="3481388"/>
            <a:ext cx="2765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3200" dirty="0">
                <a:solidFill>
                  <a:srgbClr val="FF0000"/>
                </a:solidFill>
                <a:latin typeface="+mj-lt"/>
                <a:ea typeface="腾祥范笑歌楷书繁" charset="-122"/>
              </a:rPr>
              <a:t>Teachers</a:t>
            </a:r>
            <a:r>
              <a:rPr kumimoji="0" lang="en-US" altLang="zh-CN" sz="3200" dirty="0">
                <a:solidFill>
                  <a:srgbClr val="FF0000"/>
                </a:solidFill>
                <a:latin typeface="+mj-lt"/>
                <a:ea typeface="腾祥范笑歌楷书繁" charset="-122"/>
              </a:rPr>
              <a:t>’</a:t>
            </a:r>
            <a:r>
              <a:rPr kumimoji="0" lang="zh-CN" altLang="en-US" sz="3200" dirty="0">
                <a:solidFill>
                  <a:srgbClr val="FF0000"/>
                </a:solidFill>
                <a:latin typeface="+mj-lt"/>
                <a:ea typeface="腾祥范笑歌楷书繁" charset="-122"/>
              </a:rPr>
              <a:t> Day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779838" y="5529263"/>
            <a:ext cx="2189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3200" dirty="0">
                <a:solidFill>
                  <a:srgbClr val="FF0000"/>
                </a:solidFill>
                <a:latin typeface="+mj-lt"/>
                <a:ea typeface="腾祥范笑歌楷书繁" charset="-122"/>
              </a:rPr>
              <a:t>celebrating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44538" y="1536700"/>
            <a:ext cx="21875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3200" dirty="0">
                <a:solidFill>
                  <a:srgbClr val="FF0000"/>
                </a:solidFill>
                <a:latin typeface="+mj-lt"/>
                <a:ea typeface="腾祥范笑歌楷书繁" charset="-122"/>
              </a:rPr>
              <a:t>September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23900" y="2797175"/>
            <a:ext cx="2532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3200" dirty="0">
                <a:solidFill>
                  <a:srgbClr val="FF0000"/>
                </a:solidFill>
                <a:latin typeface="+mj-lt"/>
                <a:ea typeface="腾祥范笑歌楷书繁" charset="-122"/>
              </a:rPr>
              <a:t>National Day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74700" y="4868863"/>
            <a:ext cx="16414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3200" dirty="0">
                <a:solidFill>
                  <a:srgbClr val="FF0000"/>
                </a:solidFill>
                <a:latin typeface="+mj-lt"/>
              </a:rPr>
              <a:t>October</a:t>
            </a:r>
          </a:p>
        </p:txBody>
      </p:sp>
      <p:sp>
        <p:nvSpPr>
          <p:cNvPr id="4711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7113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write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135063" y="1401763"/>
            <a:ext cx="27495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6" name="图片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4213" y="5661025"/>
            <a:ext cx="8397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utoUpdateAnimBg="0"/>
      <p:bldP spid="13" grpId="0" bldLvl="0" autoUpdateAnimBg="0"/>
      <p:bldP spid="14" grpId="0" bldLvl="0" autoUpdateAnimBg="0"/>
      <p:bldP spid="15" grpId="0" bldLvl="0" autoUpdateAnimBg="0"/>
      <p:bldP spid="17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367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211263" y="1819275"/>
            <a:ext cx="7259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本课学习主要学习的月份和节日有哪些？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724525" y="2405063"/>
            <a:ext cx="1873250" cy="811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6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October              </a:t>
            </a:r>
          </a:p>
        </p:txBody>
      </p:sp>
      <p:sp>
        <p:nvSpPr>
          <p:cNvPr id="4813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42988" y="5364163"/>
            <a:ext cx="3529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Teachers’ Day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249863" y="5364163"/>
            <a:ext cx="2827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National Day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70038" y="2422525"/>
            <a:ext cx="2570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September 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28625" y="1341438"/>
            <a:ext cx="8280400" cy="496728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12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97013" y="3128963"/>
            <a:ext cx="221138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49875" y="3111500"/>
            <a:ext cx="2328863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3" grpId="0"/>
      <p:bldP spid="5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7838" y="1925638"/>
            <a:ext cx="6597650" cy="37861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跟读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课文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动画或录音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，按照正确的语音、语调朗读课文。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查阅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月、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月还有哪些主要的节日，有哪些庆祝活动，记录下来，并与小组分享。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Lesson 28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84288" y="2295525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810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4366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60425" y="51816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92213" y="51816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503363" y="5181600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52475" y="1697038"/>
            <a:ext cx="7672388" cy="42529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0186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1135063" y="1401763"/>
            <a:ext cx="18526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072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7488" y="1560513"/>
            <a:ext cx="61563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图片 10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5084763"/>
            <a:ext cx="8191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379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90513" y="5303838"/>
            <a:ext cx="8648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September is the ____ month of the year.</a:t>
            </a:r>
            <a:endParaRPr lang="zh-CN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33796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838" y="1916113"/>
            <a:ext cx="450056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380038" y="2598738"/>
            <a:ext cx="3368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September</a:t>
            </a:r>
            <a:endParaRPr lang="zh-CN" altLang="en-US" sz="3600" b="1" dirty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881438" y="5307013"/>
            <a:ext cx="118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ninth</a:t>
            </a:r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1135063" y="1401763"/>
            <a:ext cx="20685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0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Septemb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36353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3" y="2341563"/>
            <a:ext cx="4492625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57275" y="1617663"/>
            <a:ext cx="7115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303030"/>
                </a:solidFill>
                <a:latin typeface="Arial" panose="020B0604020202020204" pitchFamily="34" charset="0"/>
              </a:rPr>
              <a:t>What festival is in September?</a:t>
            </a:r>
            <a:endParaRPr lang="zh-CN" altLang="en-US" sz="4000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16200" y="5424488"/>
            <a:ext cx="39417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</a:rPr>
              <a:t>Teachers’ Day</a:t>
            </a:r>
            <a:endParaRPr lang="zh-CN" altLang="en-US" sz="3200" b="1" dirty="0"/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3713" y="2011363"/>
            <a:ext cx="4578350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13"/>
          <p:cNvCxnSpPr/>
          <p:nvPr/>
        </p:nvCxnSpPr>
        <p:spPr>
          <a:xfrm>
            <a:off x="1135063" y="1401763"/>
            <a:ext cx="20685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8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Teachers'D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944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686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42938" y="5659438"/>
            <a:ext cx="803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October is the ____ month of the year.</a:t>
            </a:r>
            <a:endParaRPr lang="zh-CN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24525" y="3141663"/>
            <a:ext cx="2546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</a:rPr>
              <a:t>October</a:t>
            </a:r>
            <a:endParaRPr lang="zh-CN" altLang="en-US" sz="3600" b="1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622675" y="5662613"/>
            <a:ext cx="1211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tenth</a:t>
            </a:r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1135063" y="1401763"/>
            <a:ext cx="20685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1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6873" name="图片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5838" y="2598738"/>
            <a:ext cx="416242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66725" y="1617663"/>
            <a:ext cx="8315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303030"/>
                </a:solidFill>
                <a:latin typeface="Arial" panose="020B0604020202020204" pitchFamily="34" charset="0"/>
              </a:rPr>
              <a:t>What month goes after September?</a:t>
            </a:r>
            <a:endParaRPr lang="zh-CN" altLang="en-US" sz="4000" dirty="0"/>
          </a:p>
        </p:txBody>
      </p:sp>
      <p:pic>
        <p:nvPicPr>
          <p:cNvPr id="2" name="Octob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941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4" grpId="0"/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925" y="2786063"/>
            <a:ext cx="4992688" cy="772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35063" y="1401763"/>
            <a:ext cx="25733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11125" y="1576388"/>
            <a:ext cx="4579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When is Teachers’ Day?</a:t>
            </a:r>
            <a:endParaRPr lang="zh-CN" altLang="en-US" sz="320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714875" y="1576388"/>
            <a:ext cx="43545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When is National Day?</a:t>
            </a:r>
            <a:endParaRPr lang="zh-CN" altLang="en-US" sz="3200"/>
          </a:p>
        </p:txBody>
      </p:sp>
      <p:pic>
        <p:nvPicPr>
          <p:cNvPr id="39945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5589588"/>
            <a:ext cx="752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11125" y="2176463"/>
            <a:ext cx="4533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It is on September 10th.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735513" y="2178050"/>
            <a:ext cx="373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It is on October 1st.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096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19113" y="1662113"/>
            <a:ext cx="7961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303030"/>
                </a:solidFill>
                <a:latin typeface="Arial" panose="020B0604020202020204" pitchFamily="34" charset="0"/>
              </a:rPr>
              <a:t>What do the students do on Teachers’ Day?</a:t>
            </a:r>
            <a:endParaRPr lang="zh-CN" altLang="en-US" sz="3600"/>
          </a:p>
        </p:txBody>
      </p:sp>
      <p:sp>
        <p:nvSpPr>
          <p:cNvPr id="4096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135063" y="1401763"/>
            <a:ext cx="25733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6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Listen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19113" y="2978150"/>
            <a:ext cx="8374062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The students give their teachers flowers to show their love.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40969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3854450"/>
            <a:ext cx="29527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sson27__Just__read__and__tal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732463"/>
            <a:ext cx="487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198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66863" y="1668463"/>
            <a:ext cx="621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303030"/>
                </a:solidFill>
                <a:latin typeface="Arial" panose="020B0604020202020204" pitchFamily="34" charset="0"/>
              </a:rPr>
              <a:t>What are the children doing?</a:t>
            </a:r>
            <a:endParaRPr lang="zh-CN" altLang="en-US" sz="3600"/>
          </a:p>
        </p:txBody>
      </p:sp>
      <p:sp>
        <p:nvSpPr>
          <p:cNvPr id="4198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135063" y="1401763"/>
            <a:ext cx="25733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0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981075" y="2306638"/>
            <a:ext cx="72199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They are celebrating National Day.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4199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8900" y="3068638"/>
            <a:ext cx="3887788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0" name="圆角矩形 19"/>
          <p:cNvSpPr/>
          <p:nvPr/>
        </p:nvSpPr>
        <p:spPr>
          <a:xfrm>
            <a:off x="323850" y="1684338"/>
            <a:ext cx="8524875" cy="48402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155" name="矩形 2"/>
          <p:cNvSpPr>
            <a:spLocks noChangeArrowheads="1"/>
          </p:cNvSpPr>
          <p:nvPr/>
        </p:nvSpPr>
        <p:spPr bwMode="auto">
          <a:xfrm>
            <a:off x="508000" y="1793875"/>
            <a:ext cx="817086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September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is the ninth month of the year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. Students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go back to school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.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They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celebrate 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</a:rPr>
              <a:t>Teachers’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Day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on September 10th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Look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, the students are giving their teachers flowers to show their love.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October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is the tenth month of the year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China’s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National Day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is on October 1st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Look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, the children are celebrating National Day.</a:t>
            </a:r>
          </a:p>
        </p:txBody>
      </p:sp>
      <p:sp>
        <p:nvSpPr>
          <p:cNvPr id="4301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3013" name="组合 7"/>
          <p:cNvGrpSpPr/>
          <p:nvPr/>
        </p:nvGrpSpPr>
        <p:grpSpPr bwMode="auto">
          <a:xfrm>
            <a:off x="5219700" y="97948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3025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5" name="图片 19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pic>
        <p:nvPicPr>
          <p:cNvPr id="2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9240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24844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LK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29972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ALK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1529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ALK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46926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ALK0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52292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TALK07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8118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364</Words>
  <Application>Microsoft Office PowerPoint</Application>
  <PresentationFormat>全屏显示(4:3)</PresentationFormat>
  <Paragraphs>85</Paragraphs>
  <Slides>14</Slides>
  <Notes>7</Notes>
  <HiddenSlides>0</HiddenSlides>
  <MMClips>11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黑体</vt:lpstr>
      <vt:lpstr>宋体</vt:lpstr>
      <vt:lpstr>腾祥范笑歌楷书繁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</vt:lpstr>
      <vt:lpstr>Unit5 July is the seventh month.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2023-01-17T01:52:14Z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A6BD5EBCA05142E695058797F34F47C9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