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4" r:id="rId2"/>
    <p:sldId id="268" r:id="rId3"/>
    <p:sldId id="272" r:id="rId4"/>
    <p:sldId id="397" r:id="rId5"/>
    <p:sldId id="399" r:id="rId6"/>
    <p:sldId id="400" r:id="rId7"/>
    <p:sldId id="403" r:id="rId8"/>
    <p:sldId id="404" r:id="rId9"/>
    <p:sldId id="405" r:id="rId10"/>
    <p:sldId id="426" r:id="rId11"/>
    <p:sldId id="434" r:id="rId12"/>
    <p:sldId id="428" r:id="rId13"/>
    <p:sldId id="430" r:id="rId14"/>
    <p:sldId id="431" r:id="rId15"/>
    <p:sldId id="432" r:id="rId16"/>
    <p:sldId id="415" r:id="rId17"/>
    <p:sldId id="433" r:id="rId18"/>
    <p:sldId id="421" r:id="rId19"/>
    <p:sldId id="420" r:id="rId20"/>
    <p:sldId id="418" r:id="rId21"/>
    <p:sldId id="424" r:id="rId22"/>
    <p:sldId id="458" r:id="rId2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Verdana" panose="020B0604030504040204" pitchFamily="34" charset="0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Verdana" panose="020B0604030504040204" pitchFamily="34" charset="0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Verdana" panose="020B0604030504040204" pitchFamily="34" charset="0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Verdana" panose="020B0604030504040204" pitchFamily="34" charset="0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Verdana" panose="020B0604030504040204" pitchFamily="34" charset="0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Verdana" panose="020B0604030504040204" pitchFamily="34" charset="0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Verdana" panose="020B0604030504040204" pitchFamily="34" charset="0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Verdana" panose="020B0604030504040204" pitchFamily="34" charset="0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Verdana" panose="020B0604030504040204" pitchFamily="34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8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75"/>
  </p:normalViewPr>
  <p:slideViewPr>
    <p:cSldViewPr snapToObjects="1" showGuides="1">
      <p:cViewPr>
        <p:scale>
          <a:sx n="100" d="100"/>
          <a:sy n="100" d="100"/>
        </p:scale>
        <p:origin x="-294" y="-264"/>
      </p:cViewPr>
      <p:guideLst>
        <p:guide orient="horz" pos="2108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78A702-506A-4660-B57C-229269D82291}" type="datetime1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556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/>
          <a:p>
            <a:pPr lvl="0" algn="r">
              <a:buChar char="•"/>
            </a:pPr>
            <a:fld id="{9A0DB2DC-4C9A-4742-B13C-FB6460FD3503}" type="slidenum">
              <a:rPr lang="zh-CN" altLang="en-US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24579" name="Rectangle 3"/>
          <p:cNvSpPr>
            <a:spLocks noGrp="1" noRot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lvl="0"/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25603" name="Rectangle 3"/>
          <p:cNvSpPr>
            <a:spLocks noGrp="1" noRot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lvl="0"/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  <a:sym typeface="Verdana" panose="020B060403050404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Verdana" panose="020B0604030504040204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2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b="1" kern="12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b="1" kern="12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21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3.bin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20" Type="http://schemas.openxmlformats.org/officeDocument/2006/relationships/image" Target="../media/image24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9.wmf"/><Relationship Id="rId24" Type="http://schemas.openxmlformats.org/officeDocument/2006/relationships/image" Target="../media/image23.wmf"/><Relationship Id="rId5" Type="http://schemas.openxmlformats.org/officeDocument/2006/relationships/image" Target="../media/image16.wmf"/><Relationship Id="rId15" Type="http://schemas.openxmlformats.org/officeDocument/2006/relationships/image" Target="../media/image20.wmf"/><Relationship Id="rId23" Type="http://schemas.openxmlformats.org/officeDocument/2006/relationships/oleObject" Target="../embeddings/oleObject14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2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9.bin"/><Relationship Id="rId22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文本框 3"/>
          <p:cNvSpPr/>
          <p:nvPr/>
        </p:nvSpPr>
        <p:spPr>
          <a:xfrm>
            <a:off x="899745" y="1628875"/>
            <a:ext cx="72644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3</a:t>
            </a:r>
            <a:r>
              <a:rPr lang="en-US" altLang="zh-CN" sz="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.</a:t>
            </a:r>
            <a:r>
              <a:rPr lang="zh-CN" altLang="en-US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1 随</a:t>
            </a:r>
            <a:r>
              <a:rPr lang="zh-CN" altLang="en-US" sz="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机事件的概率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301130"/>
            <a:ext cx="9143999" cy="97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idx="1"/>
          </p:nvPr>
        </p:nvSpPr>
        <p:spPr>
          <a:xfrm>
            <a:off x="44450" y="663575"/>
            <a:ext cx="5638800" cy="6858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lstStyle/>
          <a:p>
            <a:pPr>
              <a:buNone/>
            </a:pPr>
            <a:r>
              <a:rPr lang="zh-CN" altLang="zh-CN" sz="3600" b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zh-CN" sz="3600" b="0" dirty="0">
                <a:ea typeface="宋体" panose="02010600030101010101" pitchFamily="2" charset="-122"/>
              </a:rPr>
              <a:t>2</a:t>
            </a:r>
            <a:r>
              <a:rPr lang="zh-CN" altLang="zh-CN" sz="3600" b="0" dirty="0">
                <a:latin typeface="宋体" panose="02010600030101010101" pitchFamily="2" charset="-122"/>
                <a:ea typeface="宋体" panose="02010600030101010101" pitchFamily="2" charset="-122"/>
              </a:rPr>
              <a:t>）概率的定义及其理解</a:t>
            </a:r>
            <a:r>
              <a:rPr lang="zh-CN" altLang="zh-CN" dirty="0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3315" name="Text Box 3"/>
          <p:cNvSpPr txBox="1"/>
          <p:nvPr/>
        </p:nvSpPr>
        <p:spPr>
          <a:xfrm>
            <a:off x="252413" y="2349500"/>
            <a:ext cx="8856662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   随机事件在一次试验中是否发生虽然不能事先确定，但是在大量重复试验的情况下，它的发生呈现出一定的规律性．</a:t>
            </a:r>
            <a:r>
              <a:rPr lang="zh-CN" altLang="en-US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Text Box 2"/>
          <p:cNvSpPr txBox="1"/>
          <p:nvPr/>
        </p:nvSpPr>
        <p:spPr>
          <a:xfrm>
            <a:off x="395288" y="476250"/>
            <a:ext cx="8294687" cy="1158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实验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有人将一枚硬币抛掷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次、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50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次、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500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次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各做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遍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观察正面出现的次数及频率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968375" y="1739900"/>
            <a:ext cx="7459663" cy="4359275"/>
            <a:chOff x="0" y="0"/>
            <a:chExt cx="4699" cy="2746"/>
          </a:xfrm>
        </p:grpSpPr>
        <p:sp>
          <p:nvSpPr>
            <p:cNvPr id="3100" name="Line 4"/>
            <p:cNvSpPr/>
            <p:nvPr/>
          </p:nvSpPr>
          <p:spPr>
            <a:xfrm>
              <a:off x="3" y="10"/>
              <a:ext cx="4681" cy="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1" name="Line 5"/>
            <p:cNvSpPr/>
            <p:nvPr/>
          </p:nvSpPr>
          <p:spPr>
            <a:xfrm>
              <a:off x="594" y="10"/>
              <a:ext cx="0" cy="2688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" name="Line 6"/>
            <p:cNvSpPr/>
            <p:nvPr/>
          </p:nvSpPr>
          <p:spPr>
            <a:xfrm>
              <a:off x="594" y="326"/>
              <a:ext cx="4105" cy="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3" name="Line 7"/>
            <p:cNvSpPr/>
            <p:nvPr/>
          </p:nvSpPr>
          <p:spPr>
            <a:xfrm>
              <a:off x="1932" y="10"/>
              <a:ext cx="0" cy="2683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Line 8"/>
            <p:cNvSpPr/>
            <p:nvPr/>
          </p:nvSpPr>
          <p:spPr>
            <a:xfrm>
              <a:off x="3384" y="10"/>
              <a:ext cx="0" cy="2688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5" name="Line 9"/>
            <p:cNvSpPr/>
            <p:nvPr/>
          </p:nvSpPr>
          <p:spPr>
            <a:xfrm>
              <a:off x="1234" y="326"/>
              <a:ext cx="0" cy="236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6" name="Line 10"/>
            <p:cNvSpPr/>
            <p:nvPr/>
          </p:nvSpPr>
          <p:spPr>
            <a:xfrm>
              <a:off x="4064" y="326"/>
              <a:ext cx="0" cy="236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7" name="Text Box 11"/>
            <p:cNvSpPr txBox="1"/>
            <p:nvPr/>
          </p:nvSpPr>
          <p:spPr>
            <a:xfrm>
              <a:off x="18" y="10"/>
              <a:ext cx="566" cy="59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试验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序号</a:t>
              </a:r>
            </a:p>
          </p:txBody>
        </p:sp>
        <p:graphicFrame>
          <p:nvGraphicFramePr>
            <p:cNvPr id="3076" name="Object 12"/>
            <p:cNvGraphicFramePr>
              <a:graphicFrameLocks noChangeAspect="1"/>
            </p:cNvGraphicFramePr>
            <p:nvPr/>
          </p:nvGraphicFramePr>
          <p:xfrm>
            <a:off x="1010" y="66"/>
            <a:ext cx="48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3" r:id="rId4" imgW="775970" imgH="305435" progId="Equation.3">
                    <p:embed/>
                  </p:oleObj>
                </mc:Choice>
                <mc:Fallback>
                  <p:oleObj r:id="rId4" imgW="775970" imgH="305435" progId="Equation.3">
                    <p:embed/>
                    <p:pic>
                      <p:nvPicPr>
                        <p:cNvPr id="0" name="图片 6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10" y="66"/>
                          <a:ext cx="488" cy="1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13"/>
            <p:cNvGraphicFramePr>
              <a:graphicFrameLocks noChangeAspect="1"/>
            </p:cNvGraphicFramePr>
            <p:nvPr/>
          </p:nvGraphicFramePr>
          <p:xfrm>
            <a:off x="786" y="358"/>
            <a:ext cx="27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4" r:id="rId6" imgW="433705" imgH="421005" progId="Equation.3">
                    <p:embed/>
                  </p:oleObj>
                </mc:Choice>
                <mc:Fallback>
                  <p:oleObj r:id="rId6" imgW="433705" imgH="421005" progId="Equation.3">
                    <p:embed/>
                    <p:pic>
                      <p:nvPicPr>
                        <p:cNvPr id="0" name="图片 9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86" y="358"/>
                          <a:ext cx="272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14"/>
            <p:cNvGraphicFramePr>
              <a:graphicFrameLocks noChangeAspect="1"/>
            </p:cNvGraphicFramePr>
            <p:nvPr/>
          </p:nvGraphicFramePr>
          <p:xfrm>
            <a:off x="1538" y="374"/>
            <a:ext cx="19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5" r:id="rId8" imgW="306070" imgH="394970" progId="Equation.3">
                    <p:embed/>
                  </p:oleObj>
                </mc:Choice>
                <mc:Fallback>
                  <p:oleObj r:id="rId8" imgW="306070" imgH="394970" progId="Equation.3">
                    <p:embed/>
                    <p:pic>
                      <p:nvPicPr>
                        <p:cNvPr id="0" name="图片 8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538" y="374"/>
                          <a:ext cx="192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8" name="Text Box 15"/>
            <p:cNvSpPr txBox="1"/>
            <p:nvPr/>
          </p:nvSpPr>
          <p:spPr>
            <a:xfrm>
              <a:off x="162" y="682"/>
              <a:ext cx="346" cy="202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09" name="Text Box 16"/>
            <p:cNvSpPr txBox="1"/>
            <p:nvPr/>
          </p:nvSpPr>
          <p:spPr>
            <a:xfrm>
              <a:off x="785" y="634"/>
              <a:ext cx="346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10" name="Text Box 17"/>
            <p:cNvSpPr txBox="1"/>
            <p:nvPr/>
          </p:nvSpPr>
          <p:spPr>
            <a:xfrm>
              <a:off x="827" y="906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11" name="Text Box 18"/>
            <p:cNvSpPr txBox="1"/>
            <p:nvPr/>
          </p:nvSpPr>
          <p:spPr>
            <a:xfrm>
              <a:off x="738" y="1210"/>
              <a:ext cx="346" cy="1507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3079" name="Object 19"/>
            <p:cNvGraphicFramePr>
              <a:graphicFrameLocks noChangeAspect="1"/>
            </p:cNvGraphicFramePr>
            <p:nvPr/>
          </p:nvGraphicFramePr>
          <p:xfrm>
            <a:off x="2338" y="782"/>
            <a:ext cx="12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6" r:id="rId10" imgW="203835" imgH="445770" progId="Equation.3">
                    <p:embed/>
                  </p:oleObj>
                </mc:Choice>
                <mc:Fallback>
                  <p:oleObj r:id="rId10" imgW="203835" imgH="445770" progId="Equation.3">
                    <p:embed/>
                    <p:pic>
                      <p:nvPicPr>
                        <p:cNvPr id="0" name="图片 4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2338" y="782"/>
                          <a:ext cx="128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20"/>
            <p:cNvGraphicFramePr>
              <a:graphicFrameLocks noChangeAspect="1"/>
            </p:cNvGraphicFramePr>
            <p:nvPr/>
          </p:nvGraphicFramePr>
          <p:xfrm>
            <a:off x="2210" y="358"/>
            <a:ext cx="27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7" r:id="rId12" imgW="433705" imgH="421005" progId="Equation.3">
                    <p:embed/>
                  </p:oleObj>
                </mc:Choice>
                <mc:Fallback>
                  <p:oleObj r:id="rId12" imgW="433705" imgH="421005" progId="Equation.3">
                    <p:embed/>
                    <p:pic>
                      <p:nvPicPr>
                        <p:cNvPr id="0" name="图片 12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210" y="358"/>
                          <a:ext cx="272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21"/>
            <p:cNvGraphicFramePr>
              <a:graphicFrameLocks noChangeAspect="1"/>
            </p:cNvGraphicFramePr>
            <p:nvPr/>
          </p:nvGraphicFramePr>
          <p:xfrm>
            <a:off x="2932" y="374"/>
            <a:ext cx="19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8" r:id="rId13" imgW="306070" imgH="394970" progId="Equation.3">
                    <p:embed/>
                  </p:oleObj>
                </mc:Choice>
                <mc:Fallback>
                  <p:oleObj r:id="rId13" imgW="306070" imgH="394970" progId="Equation.3">
                    <p:embed/>
                    <p:pic>
                      <p:nvPicPr>
                        <p:cNvPr id="0" name="图片 5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932" y="374"/>
                          <a:ext cx="192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" name="Object 22"/>
            <p:cNvGraphicFramePr>
              <a:graphicFrameLocks noChangeAspect="1"/>
            </p:cNvGraphicFramePr>
            <p:nvPr/>
          </p:nvGraphicFramePr>
          <p:xfrm>
            <a:off x="2342" y="62"/>
            <a:ext cx="60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9" r:id="rId14" imgW="953770" imgH="318135" progId="Equation.3">
                    <p:embed/>
                  </p:oleObj>
                </mc:Choice>
                <mc:Fallback>
                  <p:oleObj r:id="rId14" imgW="953770" imgH="318135" progId="Equation.3">
                    <p:embed/>
                    <p:pic>
                      <p:nvPicPr>
                        <p:cNvPr id="0" name="图片 7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342" y="62"/>
                          <a:ext cx="600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2" name="Text Box 23"/>
            <p:cNvSpPr txBox="1"/>
            <p:nvPr/>
          </p:nvSpPr>
          <p:spPr>
            <a:xfrm>
              <a:off x="2226" y="634"/>
              <a:ext cx="133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22</a:t>
              </a:r>
            </a:p>
          </p:txBody>
        </p:sp>
        <p:sp>
          <p:nvSpPr>
            <p:cNvPr id="3113" name="Text Box 24"/>
            <p:cNvSpPr txBox="1"/>
            <p:nvPr/>
          </p:nvSpPr>
          <p:spPr>
            <a:xfrm>
              <a:off x="2162" y="906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25</a:t>
              </a:r>
            </a:p>
          </p:txBody>
        </p:sp>
        <p:sp>
          <p:nvSpPr>
            <p:cNvPr id="3114" name="Text Box 25"/>
            <p:cNvSpPr txBox="1"/>
            <p:nvPr/>
          </p:nvSpPr>
          <p:spPr>
            <a:xfrm>
              <a:off x="2162" y="1242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21</a:t>
              </a:r>
            </a:p>
          </p:txBody>
        </p:sp>
        <p:sp>
          <p:nvSpPr>
            <p:cNvPr id="3115" name="Text Box 26"/>
            <p:cNvSpPr txBox="1"/>
            <p:nvPr/>
          </p:nvSpPr>
          <p:spPr>
            <a:xfrm>
              <a:off x="2162" y="1546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25</a:t>
              </a:r>
            </a:p>
          </p:txBody>
        </p:sp>
        <p:sp>
          <p:nvSpPr>
            <p:cNvPr id="3116" name="Text Box 27"/>
            <p:cNvSpPr txBox="1"/>
            <p:nvPr/>
          </p:nvSpPr>
          <p:spPr>
            <a:xfrm>
              <a:off x="2152" y="1860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24</a:t>
              </a:r>
            </a:p>
          </p:txBody>
        </p:sp>
        <p:sp>
          <p:nvSpPr>
            <p:cNvPr id="3117" name="Text Box 28"/>
            <p:cNvSpPr txBox="1"/>
            <p:nvPr/>
          </p:nvSpPr>
          <p:spPr>
            <a:xfrm>
              <a:off x="2162" y="2154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18</a:t>
              </a:r>
            </a:p>
          </p:txBody>
        </p:sp>
        <p:sp>
          <p:nvSpPr>
            <p:cNvPr id="3118" name="Text Box 29"/>
            <p:cNvSpPr txBox="1"/>
            <p:nvPr/>
          </p:nvSpPr>
          <p:spPr>
            <a:xfrm>
              <a:off x="2162" y="2458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27</a:t>
              </a:r>
            </a:p>
          </p:txBody>
        </p:sp>
        <p:graphicFrame>
          <p:nvGraphicFramePr>
            <p:cNvPr id="3083" name="Object 30"/>
            <p:cNvGraphicFramePr>
              <a:graphicFrameLocks noChangeAspect="1"/>
            </p:cNvGraphicFramePr>
            <p:nvPr/>
          </p:nvGraphicFramePr>
          <p:xfrm>
            <a:off x="3688" y="358"/>
            <a:ext cx="27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0" r:id="rId16" imgW="433705" imgH="421005" progId="Equation.3">
                    <p:embed/>
                  </p:oleObj>
                </mc:Choice>
                <mc:Fallback>
                  <p:oleObj r:id="rId16" imgW="433705" imgH="421005" progId="Equation.3">
                    <p:embed/>
                    <p:pic>
                      <p:nvPicPr>
                        <p:cNvPr id="0" name="图片 11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688" y="358"/>
                          <a:ext cx="272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4" name="Object 31"/>
            <p:cNvGraphicFramePr>
              <a:graphicFrameLocks noChangeAspect="1"/>
            </p:cNvGraphicFramePr>
            <p:nvPr/>
          </p:nvGraphicFramePr>
          <p:xfrm>
            <a:off x="3656" y="62"/>
            <a:ext cx="71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1" r:id="rId17" imgW="1131570" imgH="318135" progId="Equation.3">
                    <p:embed/>
                  </p:oleObj>
                </mc:Choice>
                <mc:Fallback>
                  <p:oleObj r:id="rId17" imgW="1131570" imgH="318135" progId="Equation.3">
                    <p:embed/>
                    <p:pic>
                      <p:nvPicPr>
                        <p:cNvPr id="0" name="图片 10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656" y="62"/>
                          <a:ext cx="712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9" name="Text Box 32"/>
            <p:cNvSpPr txBox="1"/>
            <p:nvPr/>
          </p:nvSpPr>
          <p:spPr>
            <a:xfrm>
              <a:off x="3544" y="618"/>
              <a:ext cx="4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251</a:t>
              </a:r>
            </a:p>
          </p:txBody>
        </p:sp>
        <p:sp>
          <p:nvSpPr>
            <p:cNvPr id="3120" name="Text Box 33"/>
            <p:cNvSpPr txBox="1"/>
            <p:nvPr/>
          </p:nvSpPr>
          <p:spPr>
            <a:xfrm>
              <a:off x="3544" y="906"/>
              <a:ext cx="4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249</a:t>
              </a:r>
            </a:p>
          </p:txBody>
        </p:sp>
        <p:sp>
          <p:nvSpPr>
            <p:cNvPr id="3121" name="Text Box 34"/>
            <p:cNvSpPr txBox="1"/>
            <p:nvPr/>
          </p:nvSpPr>
          <p:spPr>
            <a:xfrm>
              <a:off x="3544" y="1242"/>
              <a:ext cx="4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256</a:t>
              </a:r>
            </a:p>
          </p:txBody>
        </p:sp>
        <p:sp>
          <p:nvSpPr>
            <p:cNvPr id="3122" name="Text Box 35"/>
            <p:cNvSpPr txBox="1"/>
            <p:nvPr/>
          </p:nvSpPr>
          <p:spPr>
            <a:xfrm>
              <a:off x="3544" y="1530"/>
              <a:ext cx="4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247</a:t>
              </a:r>
            </a:p>
          </p:txBody>
        </p:sp>
        <p:sp>
          <p:nvSpPr>
            <p:cNvPr id="3123" name="Text Box 36"/>
            <p:cNvSpPr txBox="1"/>
            <p:nvPr/>
          </p:nvSpPr>
          <p:spPr>
            <a:xfrm>
              <a:off x="3544" y="1872"/>
              <a:ext cx="4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251</a:t>
              </a:r>
            </a:p>
          </p:txBody>
        </p:sp>
        <p:sp>
          <p:nvSpPr>
            <p:cNvPr id="3124" name="Text Box 37"/>
            <p:cNvSpPr txBox="1"/>
            <p:nvPr/>
          </p:nvSpPr>
          <p:spPr>
            <a:xfrm>
              <a:off x="3544" y="2154"/>
              <a:ext cx="4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262</a:t>
              </a:r>
            </a:p>
          </p:txBody>
        </p:sp>
        <p:sp>
          <p:nvSpPr>
            <p:cNvPr id="3125" name="Text Box 38"/>
            <p:cNvSpPr txBox="1"/>
            <p:nvPr/>
          </p:nvSpPr>
          <p:spPr>
            <a:xfrm>
              <a:off x="3544" y="2442"/>
              <a:ext cx="4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258</a:t>
              </a:r>
            </a:p>
          </p:txBody>
        </p:sp>
        <p:sp>
          <p:nvSpPr>
            <p:cNvPr id="3126" name="Line 39"/>
            <p:cNvSpPr/>
            <p:nvPr/>
          </p:nvSpPr>
          <p:spPr>
            <a:xfrm>
              <a:off x="0" y="8"/>
              <a:ext cx="0" cy="2688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7" name="Line 40"/>
            <p:cNvSpPr/>
            <p:nvPr/>
          </p:nvSpPr>
          <p:spPr>
            <a:xfrm>
              <a:off x="4694" y="0"/>
              <a:ext cx="0" cy="2713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8" name="Text Box 41"/>
            <p:cNvSpPr txBox="1"/>
            <p:nvPr/>
          </p:nvSpPr>
          <p:spPr>
            <a:xfrm>
              <a:off x="1458" y="634"/>
              <a:ext cx="35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0.4</a:t>
              </a:r>
            </a:p>
          </p:txBody>
        </p:sp>
        <p:sp>
          <p:nvSpPr>
            <p:cNvPr id="3129" name="Text Box 42"/>
            <p:cNvSpPr txBox="1"/>
            <p:nvPr/>
          </p:nvSpPr>
          <p:spPr>
            <a:xfrm>
              <a:off x="1458" y="906"/>
              <a:ext cx="35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0.6</a:t>
              </a:r>
            </a:p>
          </p:txBody>
        </p:sp>
        <p:sp>
          <p:nvSpPr>
            <p:cNvPr id="3130" name="Text Box 43"/>
            <p:cNvSpPr txBox="1"/>
            <p:nvPr/>
          </p:nvSpPr>
          <p:spPr>
            <a:xfrm>
              <a:off x="1458" y="1210"/>
              <a:ext cx="56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0.2</a:t>
              </a:r>
            </a:p>
          </p:txBody>
        </p:sp>
        <p:sp>
          <p:nvSpPr>
            <p:cNvPr id="3131" name="Text Box 44"/>
            <p:cNvSpPr txBox="1"/>
            <p:nvPr/>
          </p:nvSpPr>
          <p:spPr>
            <a:xfrm>
              <a:off x="1458" y="1530"/>
              <a:ext cx="35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1.0</a:t>
              </a:r>
            </a:p>
          </p:txBody>
        </p:sp>
        <p:sp>
          <p:nvSpPr>
            <p:cNvPr id="3132" name="Rectangle 45"/>
            <p:cNvSpPr/>
            <p:nvPr/>
          </p:nvSpPr>
          <p:spPr>
            <a:xfrm>
              <a:off x="1458" y="1866"/>
              <a:ext cx="35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0.2</a:t>
              </a:r>
            </a:p>
          </p:txBody>
        </p:sp>
        <p:sp>
          <p:nvSpPr>
            <p:cNvPr id="3133" name="Rectangle 46"/>
            <p:cNvSpPr/>
            <p:nvPr/>
          </p:nvSpPr>
          <p:spPr>
            <a:xfrm>
              <a:off x="1458" y="2170"/>
              <a:ext cx="35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0.4</a:t>
              </a:r>
            </a:p>
          </p:txBody>
        </p:sp>
        <p:sp>
          <p:nvSpPr>
            <p:cNvPr id="3134" name="Text Box 47"/>
            <p:cNvSpPr txBox="1"/>
            <p:nvPr/>
          </p:nvSpPr>
          <p:spPr>
            <a:xfrm>
              <a:off x="1458" y="2442"/>
              <a:ext cx="35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0.8</a:t>
              </a:r>
            </a:p>
          </p:txBody>
        </p:sp>
        <p:sp>
          <p:nvSpPr>
            <p:cNvPr id="3135" name="Text Box 48"/>
            <p:cNvSpPr txBox="1"/>
            <p:nvPr/>
          </p:nvSpPr>
          <p:spPr>
            <a:xfrm>
              <a:off x="2804" y="618"/>
              <a:ext cx="45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0.44</a:t>
              </a:r>
            </a:p>
          </p:txBody>
        </p:sp>
        <p:sp>
          <p:nvSpPr>
            <p:cNvPr id="3136" name="Text Box 49"/>
            <p:cNvSpPr txBox="1"/>
            <p:nvPr/>
          </p:nvSpPr>
          <p:spPr>
            <a:xfrm>
              <a:off x="2804" y="906"/>
              <a:ext cx="45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0.50</a:t>
              </a:r>
            </a:p>
          </p:txBody>
        </p:sp>
        <p:sp>
          <p:nvSpPr>
            <p:cNvPr id="3137" name="Text Box 50"/>
            <p:cNvSpPr txBox="1"/>
            <p:nvPr/>
          </p:nvSpPr>
          <p:spPr>
            <a:xfrm>
              <a:off x="2804" y="1242"/>
              <a:ext cx="45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0.42</a:t>
              </a:r>
            </a:p>
          </p:txBody>
        </p:sp>
        <p:sp>
          <p:nvSpPr>
            <p:cNvPr id="3138" name="Text Box 51"/>
            <p:cNvSpPr txBox="1"/>
            <p:nvPr/>
          </p:nvSpPr>
          <p:spPr>
            <a:xfrm>
              <a:off x="2794" y="1860"/>
              <a:ext cx="45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0.48</a:t>
              </a:r>
            </a:p>
          </p:txBody>
        </p:sp>
        <p:sp>
          <p:nvSpPr>
            <p:cNvPr id="3139" name="Text Box 52"/>
            <p:cNvSpPr txBox="1"/>
            <p:nvPr/>
          </p:nvSpPr>
          <p:spPr>
            <a:xfrm>
              <a:off x="2804" y="2154"/>
              <a:ext cx="45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0.36</a:t>
              </a:r>
            </a:p>
          </p:txBody>
        </p:sp>
        <p:sp>
          <p:nvSpPr>
            <p:cNvPr id="3140" name="Text Box 53"/>
            <p:cNvSpPr txBox="1"/>
            <p:nvPr/>
          </p:nvSpPr>
          <p:spPr>
            <a:xfrm>
              <a:off x="2804" y="2442"/>
              <a:ext cx="45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0.54</a:t>
              </a:r>
            </a:p>
          </p:txBody>
        </p:sp>
        <p:graphicFrame>
          <p:nvGraphicFramePr>
            <p:cNvPr id="3085" name="Object 54"/>
            <p:cNvGraphicFramePr>
              <a:graphicFrameLocks noChangeAspect="1"/>
            </p:cNvGraphicFramePr>
            <p:nvPr/>
          </p:nvGraphicFramePr>
          <p:xfrm>
            <a:off x="4309" y="374"/>
            <a:ext cx="19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2" r:id="rId19" imgW="306070" imgH="394970" progId="Equation.3">
                    <p:embed/>
                  </p:oleObj>
                </mc:Choice>
                <mc:Fallback>
                  <p:oleObj r:id="rId19" imgW="306070" imgH="394970" progId="Equation.3">
                    <p:embed/>
                    <p:pic>
                      <p:nvPicPr>
                        <p:cNvPr id="0" name="图片 14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309" y="374"/>
                          <a:ext cx="192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41" name="Text Box 55"/>
            <p:cNvSpPr txBox="1"/>
            <p:nvPr/>
          </p:nvSpPr>
          <p:spPr>
            <a:xfrm>
              <a:off x="4133" y="634"/>
              <a:ext cx="54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0.502</a:t>
              </a:r>
            </a:p>
          </p:txBody>
        </p:sp>
        <p:sp>
          <p:nvSpPr>
            <p:cNvPr id="3142" name="Text Box 56"/>
            <p:cNvSpPr txBox="1"/>
            <p:nvPr/>
          </p:nvSpPr>
          <p:spPr>
            <a:xfrm>
              <a:off x="4133" y="922"/>
              <a:ext cx="54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0.498</a:t>
              </a:r>
            </a:p>
          </p:txBody>
        </p:sp>
        <p:sp>
          <p:nvSpPr>
            <p:cNvPr id="3143" name="Text Box 57"/>
            <p:cNvSpPr txBox="1"/>
            <p:nvPr/>
          </p:nvSpPr>
          <p:spPr>
            <a:xfrm>
              <a:off x="4133" y="1242"/>
              <a:ext cx="54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0.512</a:t>
              </a:r>
            </a:p>
          </p:txBody>
        </p:sp>
        <p:sp>
          <p:nvSpPr>
            <p:cNvPr id="3144" name="Text Box 58"/>
            <p:cNvSpPr txBox="1"/>
            <p:nvPr/>
          </p:nvSpPr>
          <p:spPr>
            <a:xfrm>
              <a:off x="4133" y="1530"/>
              <a:ext cx="54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0.494</a:t>
              </a:r>
            </a:p>
          </p:txBody>
        </p:sp>
        <p:sp>
          <p:nvSpPr>
            <p:cNvPr id="3145" name="Text Box 59"/>
            <p:cNvSpPr txBox="1"/>
            <p:nvPr/>
          </p:nvSpPr>
          <p:spPr>
            <a:xfrm>
              <a:off x="4133" y="2154"/>
              <a:ext cx="54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0.524</a:t>
              </a:r>
            </a:p>
          </p:txBody>
        </p:sp>
        <p:sp>
          <p:nvSpPr>
            <p:cNvPr id="3146" name="Text Box 60"/>
            <p:cNvSpPr txBox="1"/>
            <p:nvPr/>
          </p:nvSpPr>
          <p:spPr>
            <a:xfrm>
              <a:off x="4133" y="2458"/>
              <a:ext cx="54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0.516</a:t>
              </a:r>
            </a:p>
          </p:txBody>
        </p:sp>
        <p:sp>
          <p:nvSpPr>
            <p:cNvPr id="3147" name="Text Box 61"/>
            <p:cNvSpPr txBox="1"/>
            <p:nvPr/>
          </p:nvSpPr>
          <p:spPr>
            <a:xfrm>
              <a:off x="2804" y="1546"/>
              <a:ext cx="45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0.50</a:t>
              </a:r>
            </a:p>
          </p:txBody>
        </p:sp>
        <p:sp>
          <p:nvSpPr>
            <p:cNvPr id="3148" name="Text Box 62"/>
            <p:cNvSpPr txBox="1"/>
            <p:nvPr/>
          </p:nvSpPr>
          <p:spPr>
            <a:xfrm>
              <a:off x="4123" y="1834"/>
              <a:ext cx="55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502</a:t>
              </a:r>
            </a:p>
          </p:txBody>
        </p:sp>
        <p:sp>
          <p:nvSpPr>
            <p:cNvPr id="3149" name="Line 63"/>
            <p:cNvSpPr/>
            <p:nvPr/>
          </p:nvSpPr>
          <p:spPr>
            <a:xfrm>
              <a:off x="2645" y="326"/>
              <a:ext cx="0" cy="2367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0" name="Line 64"/>
            <p:cNvSpPr/>
            <p:nvPr/>
          </p:nvSpPr>
          <p:spPr>
            <a:xfrm>
              <a:off x="3" y="647"/>
              <a:ext cx="4681" cy="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1" name="Line 65"/>
            <p:cNvSpPr/>
            <p:nvPr/>
          </p:nvSpPr>
          <p:spPr>
            <a:xfrm>
              <a:off x="3" y="2703"/>
              <a:ext cx="4681" cy="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402" name="Rectangle 66"/>
          <p:cNvSpPr/>
          <p:nvPr/>
        </p:nvSpPr>
        <p:spPr>
          <a:xfrm>
            <a:off x="3298825" y="2847975"/>
            <a:ext cx="609600" cy="3200400"/>
          </a:xfrm>
          <a:prstGeom prst="rect">
            <a:avLst/>
          </a:prstGeom>
          <a:noFill/>
          <a:ln w="19050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" name="Group 67"/>
          <p:cNvGrpSpPr>
            <a:grpSpLocks noChangeAspect="1"/>
          </p:cNvGrpSpPr>
          <p:nvPr/>
        </p:nvGrpSpPr>
        <p:grpSpPr>
          <a:xfrm>
            <a:off x="3886200" y="3063875"/>
            <a:ext cx="2743200" cy="715963"/>
            <a:chOff x="0" y="0"/>
            <a:chExt cx="1728" cy="451"/>
          </a:xfrm>
        </p:grpSpPr>
        <p:pic>
          <p:nvPicPr>
            <p:cNvPr id="3099" name="Picture 68" descr="BD14686_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0" y="0"/>
              <a:ext cx="1728" cy="451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3075" name="Object 69"/>
            <p:cNvGraphicFramePr>
              <a:graphicFrameLocks noChangeAspect="1"/>
            </p:cNvGraphicFramePr>
            <p:nvPr/>
          </p:nvGraphicFramePr>
          <p:xfrm>
            <a:off x="384" y="19"/>
            <a:ext cx="1344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3" r:id="rId21" imgW="2438400" imgH="825500" progId="Equation.3">
                    <p:embed/>
                  </p:oleObj>
                </mc:Choice>
                <mc:Fallback>
                  <p:oleObj r:id="rId21" imgW="2438400" imgH="825500" progId="Equation.3">
                    <p:embed/>
                    <p:pic>
                      <p:nvPicPr>
                        <p:cNvPr id="0" name="图片 13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384" y="19"/>
                          <a:ext cx="1344" cy="42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406" name="Rectangle 70"/>
          <p:cNvSpPr/>
          <p:nvPr/>
        </p:nvSpPr>
        <p:spPr>
          <a:xfrm>
            <a:off x="5470525" y="2847975"/>
            <a:ext cx="838200" cy="3214688"/>
          </a:xfrm>
          <a:prstGeom prst="rect">
            <a:avLst/>
          </a:prstGeom>
          <a:noFill/>
          <a:ln w="19050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" name="Group 71"/>
          <p:cNvGrpSpPr>
            <a:grpSpLocks noChangeAspect="1"/>
          </p:cNvGrpSpPr>
          <p:nvPr/>
        </p:nvGrpSpPr>
        <p:grpSpPr>
          <a:xfrm>
            <a:off x="2827338" y="4364038"/>
            <a:ext cx="2667000" cy="715962"/>
            <a:chOff x="0" y="0"/>
            <a:chExt cx="1680" cy="451"/>
          </a:xfrm>
        </p:grpSpPr>
        <p:pic>
          <p:nvPicPr>
            <p:cNvPr id="3098" name="Picture 72" descr="BD14686_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 flipH="1">
              <a:off x="0" y="0"/>
              <a:ext cx="1680" cy="451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3074" name="Object 73"/>
            <p:cNvGraphicFramePr>
              <a:graphicFrameLocks noChangeAspect="1"/>
            </p:cNvGraphicFramePr>
            <p:nvPr/>
          </p:nvGraphicFramePr>
          <p:xfrm>
            <a:off x="33" y="15"/>
            <a:ext cx="1536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4" r:id="rId23" imgW="2425700" imgH="825500" progId="Equation.3">
                    <p:embed/>
                  </p:oleObj>
                </mc:Choice>
                <mc:Fallback>
                  <p:oleObj r:id="rId23" imgW="2425700" imgH="825500" progId="Equation.3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33" y="15"/>
                          <a:ext cx="1536" cy="42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410" name="Rectangle 74"/>
          <p:cNvSpPr/>
          <p:nvPr/>
        </p:nvSpPr>
        <p:spPr>
          <a:xfrm>
            <a:off x="7580313" y="2847975"/>
            <a:ext cx="914400" cy="3205163"/>
          </a:xfrm>
          <a:prstGeom prst="rect">
            <a:avLst/>
          </a:prstGeom>
          <a:noFill/>
          <a:ln w="19050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411" name="Rectangle 75"/>
          <p:cNvSpPr/>
          <p:nvPr/>
        </p:nvSpPr>
        <p:spPr>
          <a:xfrm>
            <a:off x="6443663" y="5080000"/>
            <a:ext cx="2016125" cy="579438"/>
          </a:xfrm>
          <a:prstGeom prst="rect">
            <a:avLst/>
          </a:prstGeom>
          <a:solidFill>
            <a:srgbClr val="006600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波动最小</a:t>
            </a:r>
          </a:p>
        </p:txBody>
      </p:sp>
      <p:sp>
        <p:nvSpPr>
          <p:cNvPr id="14412" name="Rectangle 76"/>
          <p:cNvSpPr/>
          <p:nvPr/>
        </p:nvSpPr>
        <p:spPr>
          <a:xfrm>
            <a:off x="3048000" y="4038600"/>
            <a:ext cx="5105400" cy="519113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2800" b="1" dirty="0">
              <a:solidFill>
                <a:srgbClr val="00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413" name="Rectangle 77"/>
          <p:cNvSpPr/>
          <p:nvPr/>
        </p:nvSpPr>
        <p:spPr>
          <a:xfrm>
            <a:off x="2987675" y="4005263"/>
            <a:ext cx="51435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随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的增大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,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频率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呈现出稳定性</a:t>
            </a:r>
          </a:p>
        </p:txBody>
      </p:sp>
      <p:sp>
        <p:nvSpPr>
          <p:cNvPr id="14414" name="Text Box 78"/>
          <p:cNvSpPr txBox="1"/>
          <p:nvPr/>
        </p:nvSpPr>
        <p:spPr>
          <a:xfrm>
            <a:off x="1384300" y="2867025"/>
            <a:ext cx="352425" cy="3079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4415" name="Text Box 79"/>
          <p:cNvSpPr txBox="1"/>
          <p:nvPr/>
        </p:nvSpPr>
        <p:spPr>
          <a:xfrm>
            <a:off x="2195513" y="2798763"/>
            <a:ext cx="381000" cy="30781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2" grpId="0" animBg="1"/>
      <p:bldP spid="14406" grpId="0" animBg="1"/>
      <p:bldP spid="14410" grpId="0" animBg="1"/>
      <p:bldP spid="14411" grpId="0" animBg="1"/>
      <p:bldP spid="14412" grpId="0" animBg="1"/>
      <p:bldP spid="14413" grpId="0"/>
      <p:bldP spid="14414" grpId="0"/>
      <p:bldP spid="144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/>
          <p:nvPr/>
        </p:nvSpPr>
        <p:spPr>
          <a:xfrm>
            <a:off x="631825" y="163513"/>
            <a:ext cx="81534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例如，历史上曾有人做过抛掷硬币的大量重复试验，结果如下表</a:t>
            </a:r>
            <a:r>
              <a:rPr lang="zh-CN" altLang="en-US" sz="2800" b="1" dirty="0">
                <a:latin typeface="Comic Sans MS" panose="030F0702030302020204" pitchFamily="66" charset="0"/>
                <a:ea typeface="宋体" panose="02010600030101010101" pitchFamily="2" charset="-122"/>
              </a:rPr>
              <a:t> ：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708025" y="1352550"/>
            <a:ext cx="7772400" cy="4267200"/>
            <a:chOff x="0" y="0"/>
            <a:chExt cx="4896" cy="2688"/>
          </a:xfrm>
        </p:grpSpPr>
        <p:graphicFrame>
          <p:nvGraphicFramePr>
            <p:cNvPr id="4098" name="Object 4"/>
            <p:cNvGraphicFramePr>
              <a:graphicFrameLocks noChangeAspect="1"/>
            </p:cNvGraphicFramePr>
            <p:nvPr/>
          </p:nvGraphicFramePr>
          <p:xfrm>
            <a:off x="2517" y="288"/>
            <a:ext cx="244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2" r:id="rId3" imgW="127000" imgH="139700" progId="Equation.3">
                    <p:embed/>
                  </p:oleObj>
                </mc:Choice>
                <mc:Fallback>
                  <p:oleObj r:id="rId3" imgW="127000" imgH="139700" progId="Equation.3">
                    <p:embed/>
                    <p:pic>
                      <p:nvPicPr>
                        <p:cNvPr id="0" name="图片 308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17" y="288"/>
                          <a:ext cx="244" cy="29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5"/>
            <p:cNvGraphicFramePr>
              <a:graphicFrameLocks noChangeAspect="1"/>
            </p:cNvGraphicFramePr>
            <p:nvPr/>
          </p:nvGraphicFramePr>
          <p:xfrm>
            <a:off x="711" y="312"/>
            <a:ext cx="246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r:id="rId5" imgW="165100" imgH="139700" progId="Equation.3">
                    <p:embed/>
                  </p:oleObj>
                </mc:Choice>
                <mc:Fallback>
                  <p:oleObj r:id="rId5" imgW="165100" imgH="139700" progId="Equation.3">
                    <p:embed/>
                    <p:pic>
                      <p:nvPicPr>
                        <p:cNvPr id="0" name="图片 308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11" y="312"/>
                          <a:ext cx="246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6"/>
            <p:cNvGraphicFramePr>
              <a:graphicFrameLocks noChangeAspect="1"/>
            </p:cNvGraphicFramePr>
            <p:nvPr/>
          </p:nvGraphicFramePr>
          <p:xfrm>
            <a:off x="4118" y="96"/>
            <a:ext cx="330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4" r:id="rId7" imgW="190500" imgH="393700" progId="Equation.3">
                    <p:embed/>
                  </p:oleObj>
                </mc:Choice>
                <mc:Fallback>
                  <p:oleObj r:id="rId7" imgW="190500" imgH="393700" progId="Equation.3">
                    <p:embed/>
                    <p:pic>
                      <p:nvPicPr>
                        <p:cNvPr id="0" name="图片 308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118" y="96"/>
                          <a:ext cx="330" cy="6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04" name="Group 7"/>
            <p:cNvGrpSpPr/>
            <p:nvPr/>
          </p:nvGrpSpPr>
          <p:grpSpPr>
            <a:xfrm>
              <a:off x="4" y="3"/>
              <a:ext cx="1629" cy="717"/>
              <a:chOff x="0" y="0"/>
              <a:chExt cx="1222" cy="384"/>
            </a:xfrm>
          </p:grpSpPr>
          <p:sp>
            <p:nvSpPr>
              <p:cNvPr id="4166" name="Rectangle 8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抛掷次数（   ）</a:t>
                </a:r>
                <a:endParaRPr lang="zh-CN" altLang="en-US" sz="2800" dirty="0">
                  <a:latin typeface="Comic Sans MS" panose="030F0702030302020204" pitchFamily="66" charset="0"/>
                  <a:ea typeface="宋体" panose="02010600030101010101" pitchFamily="2" charset="-122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67" name="Rectangle 9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05" name="Group 10"/>
            <p:cNvGrpSpPr/>
            <p:nvPr/>
          </p:nvGrpSpPr>
          <p:grpSpPr>
            <a:xfrm>
              <a:off x="1633" y="3"/>
              <a:ext cx="1630" cy="717"/>
              <a:chOff x="0" y="0"/>
              <a:chExt cx="1222" cy="384"/>
            </a:xfrm>
          </p:grpSpPr>
          <p:sp>
            <p:nvSpPr>
              <p:cNvPr id="4164" name="Rectangle 11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正面向上次数（频数    ）</a:t>
                </a:r>
                <a:endParaRPr lang="zh-CN" altLang="en-US" sz="2800" dirty="0">
                  <a:latin typeface="Comic Sans MS" panose="030F0702030302020204" pitchFamily="66" charset="0"/>
                  <a:ea typeface="宋体" panose="02010600030101010101" pitchFamily="2" charset="-122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65" name="Rectangle 12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06" name="Group 13"/>
            <p:cNvGrpSpPr/>
            <p:nvPr/>
          </p:nvGrpSpPr>
          <p:grpSpPr>
            <a:xfrm>
              <a:off x="3263" y="3"/>
              <a:ext cx="1629" cy="717"/>
              <a:chOff x="0" y="0"/>
              <a:chExt cx="1222" cy="384"/>
            </a:xfrm>
          </p:grpSpPr>
          <p:sp>
            <p:nvSpPr>
              <p:cNvPr id="4162" name="Rectangle 14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频率（    ）</a:t>
                </a:r>
                <a:endParaRPr lang="zh-CN" altLang="en-US" sz="2800" dirty="0">
                  <a:latin typeface="Comic Sans MS" panose="030F0702030302020204" pitchFamily="66" charset="0"/>
                  <a:ea typeface="宋体" panose="02010600030101010101" pitchFamily="2" charset="-122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63" name="Rectangle 15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07" name="Group 16"/>
            <p:cNvGrpSpPr/>
            <p:nvPr/>
          </p:nvGrpSpPr>
          <p:grpSpPr>
            <a:xfrm>
              <a:off x="4" y="726"/>
              <a:ext cx="1629" cy="329"/>
              <a:chOff x="0" y="0"/>
              <a:chExt cx="1222" cy="384"/>
            </a:xfrm>
          </p:grpSpPr>
          <p:sp>
            <p:nvSpPr>
              <p:cNvPr id="4160" name="Rectangle 17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2048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61" name="Rectangle 18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08" name="Group 19"/>
            <p:cNvGrpSpPr/>
            <p:nvPr/>
          </p:nvGrpSpPr>
          <p:grpSpPr>
            <a:xfrm>
              <a:off x="1633" y="726"/>
              <a:ext cx="1630" cy="329"/>
              <a:chOff x="0" y="0"/>
              <a:chExt cx="1222" cy="384"/>
            </a:xfrm>
          </p:grpSpPr>
          <p:sp>
            <p:nvSpPr>
              <p:cNvPr id="4158" name="Rectangle 20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1061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59" name="Rectangle 21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09" name="Group 22"/>
            <p:cNvGrpSpPr/>
            <p:nvPr/>
          </p:nvGrpSpPr>
          <p:grpSpPr>
            <a:xfrm>
              <a:off x="3263" y="726"/>
              <a:ext cx="1629" cy="329"/>
              <a:chOff x="0" y="0"/>
              <a:chExt cx="1222" cy="384"/>
            </a:xfrm>
          </p:grpSpPr>
          <p:sp>
            <p:nvSpPr>
              <p:cNvPr id="4156" name="Rectangle 23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0.5181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57" name="Rectangle 24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10" name="Group 25"/>
            <p:cNvGrpSpPr/>
            <p:nvPr/>
          </p:nvGrpSpPr>
          <p:grpSpPr>
            <a:xfrm>
              <a:off x="4" y="1055"/>
              <a:ext cx="1629" cy="328"/>
              <a:chOff x="0" y="0"/>
              <a:chExt cx="1222" cy="384"/>
            </a:xfrm>
          </p:grpSpPr>
          <p:sp>
            <p:nvSpPr>
              <p:cNvPr id="4154" name="Rectangle 26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4040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55" name="Rectangle 27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11" name="Group 28"/>
            <p:cNvGrpSpPr/>
            <p:nvPr/>
          </p:nvGrpSpPr>
          <p:grpSpPr>
            <a:xfrm>
              <a:off x="1633" y="1055"/>
              <a:ext cx="1630" cy="328"/>
              <a:chOff x="0" y="0"/>
              <a:chExt cx="1222" cy="384"/>
            </a:xfrm>
          </p:grpSpPr>
          <p:sp>
            <p:nvSpPr>
              <p:cNvPr id="4152" name="Rectangle 29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2048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53" name="Rectangle 30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12" name="Group 31"/>
            <p:cNvGrpSpPr/>
            <p:nvPr/>
          </p:nvGrpSpPr>
          <p:grpSpPr>
            <a:xfrm>
              <a:off x="3263" y="1055"/>
              <a:ext cx="1629" cy="328"/>
              <a:chOff x="0" y="0"/>
              <a:chExt cx="1222" cy="384"/>
            </a:xfrm>
          </p:grpSpPr>
          <p:sp>
            <p:nvSpPr>
              <p:cNvPr id="4150" name="Rectangle 32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0.5069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51" name="Rectangle 33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13" name="Group 34"/>
            <p:cNvGrpSpPr/>
            <p:nvPr/>
          </p:nvGrpSpPr>
          <p:grpSpPr>
            <a:xfrm>
              <a:off x="4" y="1383"/>
              <a:ext cx="1629" cy="328"/>
              <a:chOff x="0" y="0"/>
              <a:chExt cx="1222" cy="384"/>
            </a:xfrm>
          </p:grpSpPr>
          <p:sp>
            <p:nvSpPr>
              <p:cNvPr id="4148" name="Rectangle 35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12000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49" name="Rectangle 36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14" name="Group 37"/>
            <p:cNvGrpSpPr/>
            <p:nvPr/>
          </p:nvGrpSpPr>
          <p:grpSpPr>
            <a:xfrm>
              <a:off x="1633" y="1383"/>
              <a:ext cx="1630" cy="328"/>
              <a:chOff x="0" y="0"/>
              <a:chExt cx="1222" cy="384"/>
            </a:xfrm>
          </p:grpSpPr>
          <p:sp>
            <p:nvSpPr>
              <p:cNvPr id="4146" name="Rectangle 38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6019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47" name="Rectangle 39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15" name="Group 40"/>
            <p:cNvGrpSpPr/>
            <p:nvPr/>
          </p:nvGrpSpPr>
          <p:grpSpPr>
            <a:xfrm>
              <a:off x="3263" y="1383"/>
              <a:ext cx="1629" cy="328"/>
              <a:chOff x="0" y="0"/>
              <a:chExt cx="1222" cy="384"/>
            </a:xfrm>
          </p:grpSpPr>
          <p:sp>
            <p:nvSpPr>
              <p:cNvPr id="4144" name="Rectangle 41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0.5016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45" name="Rectangle 42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16" name="Group 43"/>
            <p:cNvGrpSpPr/>
            <p:nvPr/>
          </p:nvGrpSpPr>
          <p:grpSpPr>
            <a:xfrm>
              <a:off x="4" y="1711"/>
              <a:ext cx="1629" cy="328"/>
              <a:chOff x="0" y="0"/>
              <a:chExt cx="1222" cy="384"/>
            </a:xfrm>
          </p:grpSpPr>
          <p:sp>
            <p:nvSpPr>
              <p:cNvPr id="4142" name="Rectangle 44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24000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43" name="Rectangle 45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17" name="Group 46"/>
            <p:cNvGrpSpPr/>
            <p:nvPr/>
          </p:nvGrpSpPr>
          <p:grpSpPr>
            <a:xfrm>
              <a:off x="1633" y="1711"/>
              <a:ext cx="1630" cy="328"/>
              <a:chOff x="0" y="0"/>
              <a:chExt cx="1222" cy="384"/>
            </a:xfrm>
          </p:grpSpPr>
          <p:sp>
            <p:nvSpPr>
              <p:cNvPr id="4140" name="Rectangle 47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12012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41" name="Rectangle 48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18" name="Group 49"/>
            <p:cNvGrpSpPr/>
            <p:nvPr/>
          </p:nvGrpSpPr>
          <p:grpSpPr>
            <a:xfrm>
              <a:off x="3263" y="1711"/>
              <a:ext cx="1629" cy="328"/>
              <a:chOff x="0" y="0"/>
              <a:chExt cx="1222" cy="384"/>
            </a:xfrm>
          </p:grpSpPr>
          <p:sp>
            <p:nvSpPr>
              <p:cNvPr id="4138" name="Rectangle 50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05005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39" name="Rectangle 51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19" name="Group 52"/>
            <p:cNvGrpSpPr/>
            <p:nvPr/>
          </p:nvGrpSpPr>
          <p:grpSpPr>
            <a:xfrm>
              <a:off x="4" y="2039"/>
              <a:ext cx="1629" cy="313"/>
              <a:chOff x="0" y="0"/>
              <a:chExt cx="1222" cy="384"/>
            </a:xfrm>
          </p:grpSpPr>
          <p:sp>
            <p:nvSpPr>
              <p:cNvPr id="4136" name="Rectangle 53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30000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37" name="Rectangle 54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20" name="Group 55"/>
            <p:cNvGrpSpPr/>
            <p:nvPr/>
          </p:nvGrpSpPr>
          <p:grpSpPr>
            <a:xfrm>
              <a:off x="1633" y="2039"/>
              <a:ext cx="1630" cy="313"/>
              <a:chOff x="0" y="0"/>
              <a:chExt cx="1222" cy="384"/>
            </a:xfrm>
          </p:grpSpPr>
          <p:sp>
            <p:nvSpPr>
              <p:cNvPr id="4134" name="Rectangle 56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14984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35" name="Rectangle 57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21" name="Group 58"/>
            <p:cNvGrpSpPr/>
            <p:nvPr/>
          </p:nvGrpSpPr>
          <p:grpSpPr>
            <a:xfrm>
              <a:off x="3263" y="2039"/>
              <a:ext cx="1629" cy="313"/>
              <a:chOff x="0" y="0"/>
              <a:chExt cx="1222" cy="384"/>
            </a:xfrm>
          </p:grpSpPr>
          <p:sp>
            <p:nvSpPr>
              <p:cNvPr id="4132" name="Rectangle 59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0.4996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33" name="Rectangle 60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22" name="Group 61"/>
            <p:cNvGrpSpPr/>
            <p:nvPr/>
          </p:nvGrpSpPr>
          <p:grpSpPr>
            <a:xfrm>
              <a:off x="4" y="2360"/>
              <a:ext cx="1629" cy="328"/>
              <a:chOff x="0" y="0"/>
              <a:chExt cx="1222" cy="384"/>
            </a:xfrm>
          </p:grpSpPr>
          <p:sp>
            <p:nvSpPr>
              <p:cNvPr id="4130" name="Rectangle 62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72088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31" name="Rectangle 63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23" name="Group 64"/>
            <p:cNvGrpSpPr/>
            <p:nvPr/>
          </p:nvGrpSpPr>
          <p:grpSpPr>
            <a:xfrm>
              <a:off x="1633" y="2360"/>
              <a:ext cx="1630" cy="328"/>
              <a:chOff x="0" y="0"/>
              <a:chExt cx="1222" cy="384"/>
            </a:xfrm>
          </p:grpSpPr>
          <p:sp>
            <p:nvSpPr>
              <p:cNvPr id="4128" name="Rectangle 65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36124</a:t>
                </a:r>
              </a:p>
            </p:txBody>
          </p:sp>
          <p:sp>
            <p:nvSpPr>
              <p:cNvPr id="4129" name="Rectangle 66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24" name="Group 67"/>
            <p:cNvGrpSpPr/>
            <p:nvPr/>
          </p:nvGrpSpPr>
          <p:grpSpPr>
            <a:xfrm>
              <a:off x="3263" y="2360"/>
              <a:ext cx="1629" cy="328"/>
              <a:chOff x="0" y="0"/>
              <a:chExt cx="1222" cy="384"/>
            </a:xfrm>
          </p:grpSpPr>
          <p:sp>
            <p:nvSpPr>
              <p:cNvPr id="4126" name="Rectangle 68"/>
              <p:cNvSpPr/>
              <p:nvPr/>
            </p:nvSpPr>
            <p:spPr>
              <a:xfrm>
                <a:off x="43" y="0"/>
                <a:ext cx="11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0.5011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27" name="Rectangle 69"/>
              <p:cNvSpPr/>
              <p:nvPr/>
            </p:nvSpPr>
            <p:spPr>
              <a:xfrm>
                <a:off x="0" y="0"/>
                <a:ext cx="12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125" name="Rectangle 70"/>
            <p:cNvSpPr/>
            <p:nvPr/>
          </p:nvSpPr>
          <p:spPr>
            <a:xfrm>
              <a:off x="0" y="0"/>
              <a:ext cx="4896" cy="2352"/>
            </a:xfrm>
            <a:prstGeom prst="rect">
              <a:avLst/>
            </a:prstGeom>
            <a:noFill/>
            <a:ln w="11112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6455" name="Text Box 71"/>
          <p:cNvSpPr txBox="1"/>
          <p:nvPr/>
        </p:nvSpPr>
        <p:spPr>
          <a:xfrm>
            <a:off x="496888" y="5689600"/>
            <a:ext cx="81454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当抛掷硬币的次数很多时，出现正面的频率值是稳定的，接近于常数</a:t>
            </a:r>
            <a:r>
              <a:rPr lang="zh-CN" altLang="en-US" sz="2800" b="1" dirty="0">
                <a:solidFill>
                  <a:srgbClr val="0000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0.5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，在它左右摆动．</a:t>
            </a:r>
            <a:r>
              <a:rPr lang="zh-CN" altLang="en-US" sz="32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/>
          <p:nvPr/>
        </p:nvSpPr>
        <p:spPr>
          <a:xfrm>
            <a:off x="7489825" y="3005138"/>
            <a:ext cx="1143000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lnSpc>
                <a:spcPct val="17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0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0.951</a:t>
            </a:r>
          </a:p>
        </p:txBody>
      </p:sp>
      <p:sp>
        <p:nvSpPr>
          <p:cNvPr id="5127" name="Rectangle 3"/>
          <p:cNvSpPr/>
          <p:nvPr/>
        </p:nvSpPr>
        <p:spPr>
          <a:xfrm>
            <a:off x="6423025" y="3005138"/>
            <a:ext cx="1066800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lnSpc>
                <a:spcPct val="17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0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0.954</a:t>
            </a:r>
          </a:p>
        </p:txBody>
      </p:sp>
      <p:sp>
        <p:nvSpPr>
          <p:cNvPr id="5128" name="Rectangle 4"/>
          <p:cNvSpPr/>
          <p:nvPr/>
        </p:nvSpPr>
        <p:spPr>
          <a:xfrm>
            <a:off x="5508625" y="3005138"/>
            <a:ext cx="914400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lnSpc>
                <a:spcPct val="17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0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0.94</a:t>
            </a:r>
          </a:p>
        </p:txBody>
      </p:sp>
      <p:sp>
        <p:nvSpPr>
          <p:cNvPr id="5129" name="Rectangle 5"/>
          <p:cNvSpPr/>
          <p:nvPr/>
        </p:nvSpPr>
        <p:spPr>
          <a:xfrm>
            <a:off x="4594225" y="3005138"/>
            <a:ext cx="914400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lnSpc>
                <a:spcPct val="17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0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0.97</a:t>
            </a:r>
          </a:p>
        </p:txBody>
      </p:sp>
      <p:sp>
        <p:nvSpPr>
          <p:cNvPr id="5130" name="Rectangle 6"/>
          <p:cNvSpPr/>
          <p:nvPr/>
        </p:nvSpPr>
        <p:spPr>
          <a:xfrm>
            <a:off x="3679825" y="3005138"/>
            <a:ext cx="914400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lnSpc>
                <a:spcPct val="17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0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0.92</a:t>
            </a:r>
          </a:p>
        </p:txBody>
      </p:sp>
      <p:sp>
        <p:nvSpPr>
          <p:cNvPr id="5131" name="Rectangle 7"/>
          <p:cNvSpPr/>
          <p:nvPr/>
        </p:nvSpPr>
        <p:spPr>
          <a:xfrm>
            <a:off x="3035300" y="3005138"/>
            <a:ext cx="644525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lnSpc>
                <a:spcPct val="17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0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0.9</a:t>
            </a:r>
          </a:p>
        </p:txBody>
      </p:sp>
      <p:sp>
        <p:nvSpPr>
          <p:cNvPr id="5132" name="Rectangle 8"/>
          <p:cNvSpPr/>
          <p:nvPr/>
        </p:nvSpPr>
        <p:spPr>
          <a:xfrm>
            <a:off x="555625" y="3005138"/>
            <a:ext cx="2479675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defTabSz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优等品频率</a:t>
            </a:r>
          </a:p>
        </p:txBody>
      </p:sp>
      <p:sp>
        <p:nvSpPr>
          <p:cNvPr id="5133" name="Rectangle 9"/>
          <p:cNvSpPr/>
          <p:nvPr/>
        </p:nvSpPr>
        <p:spPr>
          <a:xfrm>
            <a:off x="7489825" y="2487613"/>
            <a:ext cx="1143000" cy="517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1902</a:t>
            </a:r>
          </a:p>
        </p:txBody>
      </p:sp>
      <p:sp>
        <p:nvSpPr>
          <p:cNvPr id="5134" name="Rectangle 10"/>
          <p:cNvSpPr/>
          <p:nvPr/>
        </p:nvSpPr>
        <p:spPr>
          <a:xfrm>
            <a:off x="6423025" y="2487613"/>
            <a:ext cx="1066800" cy="517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954</a:t>
            </a:r>
          </a:p>
        </p:txBody>
      </p:sp>
      <p:sp>
        <p:nvSpPr>
          <p:cNvPr id="5135" name="Rectangle 11"/>
          <p:cNvSpPr/>
          <p:nvPr/>
        </p:nvSpPr>
        <p:spPr>
          <a:xfrm>
            <a:off x="5508625" y="2487613"/>
            <a:ext cx="914400" cy="517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470</a:t>
            </a:r>
          </a:p>
        </p:txBody>
      </p:sp>
      <p:sp>
        <p:nvSpPr>
          <p:cNvPr id="5136" name="Rectangle 12"/>
          <p:cNvSpPr/>
          <p:nvPr/>
        </p:nvSpPr>
        <p:spPr>
          <a:xfrm>
            <a:off x="4594225" y="2487613"/>
            <a:ext cx="914400" cy="517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194</a:t>
            </a:r>
          </a:p>
        </p:txBody>
      </p:sp>
      <p:sp>
        <p:nvSpPr>
          <p:cNvPr id="5137" name="Rectangle 13"/>
          <p:cNvSpPr/>
          <p:nvPr/>
        </p:nvSpPr>
        <p:spPr>
          <a:xfrm>
            <a:off x="3679825" y="2487613"/>
            <a:ext cx="914400" cy="517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92</a:t>
            </a:r>
          </a:p>
        </p:txBody>
      </p:sp>
      <p:sp>
        <p:nvSpPr>
          <p:cNvPr id="5138" name="Rectangle 14"/>
          <p:cNvSpPr/>
          <p:nvPr/>
        </p:nvSpPr>
        <p:spPr>
          <a:xfrm>
            <a:off x="3035300" y="2487613"/>
            <a:ext cx="644525" cy="517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45</a:t>
            </a:r>
          </a:p>
        </p:txBody>
      </p:sp>
      <p:sp>
        <p:nvSpPr>
          <p:cNvPr id="5139" name="Rectangle 15"/>
          <p:cNvSpPr/>
          <p:nvPr/>
        </p:nvSpPr>
        <p:spPr>
          <a:xfrm>
            <a:off x="555625" y="2487613"/>
            <a:ext cx="2479675" cy="5175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优等品数</a:t>
            </a:r>
          </a:p>
        </p:txBody>
      </p:sp>
      <p:sp>
        <p:nvSpPr>
          <p:cNvPr id="5140" name="Rectangle 16"/>
          <p:cNvSpPr/>
          <p:nvPr/>
        </p:nvSpPr>
        <p:spPr>
          <a:xfrm>
            <a:off x="7489825" y="1954213"/>
            <a:ext cx="11430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2000</a:t>
            </a:r>
          </a:p>
        </p:txBody>
      </p:sp>
      <p:sp>
        <p:nvSpPr>
          <p:cNvPr id="5141" name="Rectangle 17"/>
          <p:cNvSpPr/>
          <p:nvPr/>
        </p:nvSpPr>
        <p:spPr>
          <a:xfrm>
            <a:off x="6423025" y="1954213"/>
            <a:ext cx="10668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1000</a:t>
            </a:r>
          </a:p>
        </p:txBody>
      </p:sp>
      <p:sp>
        <p:nvSpPr>
          <p:cNvPr id="5142" name="Rectangle 18"/>
          <p:cNvSpPr/>
          <p:nvPr/>
        </p:nvSpPr>
        <p:spPr>
          <a:xfrm>
            <a:off x="5508625" y="1954213"/>
            <a:ext cx="9144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500</a:t>
            </a:r>
          </a:p>
        </p:txBody>
      </p:sp>
      <p:sp>
        <p:nvSpPr>
          <p:cNvPr id="5143" name="Rectangle 19"/>
          <p:cNvSpPr/>
          <p:nvPr/>
        </p:nvSpPr>
        <p:spPr>
          <a:xfrm>
            <a:off x="4594225" y="1954213"/>
            <a:ext cx="9144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200</a:t>
            </a:r>
          </a:p>
        </p:txBody>
      </p:sp>
      <p:sp>
        <p:nvSpPr>
          <p:cNvPr id="5144" name="Rectangle 20"/>
          <p:cNvSpPr/>
          <p:nvPr/>
        </p:nvSpPr>
        <p:spPr>
          <a:xfrm>
            <a:off x="3679825" y="1954213"/>
            <a:ext cx="9144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100</a:t>
            </a:r>
          </a:p>
        </p:txBody>
      </p:sp>
      <p:sp>
        <p:nvSpPr>
          <p:cNvPr id="5145" name="Rectangle 21"/>
          <p:cNvSpPr/>
          <p:nvPr/>
        </p:nvSpPr>
        <p:spPr>
          <a:xfrm>
            <a:off x="3035300" y="1954213"/>
            <a:ext cx="644525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50</a:t>
            </a:r>
          </a:p>
        </p:txBody>
      </p:sp>
      <p:sp>
        <p:nvSpPr>
          <p:cNvPr id="5146" name="Rectangle 22"/>
          <p:cNvSpPr/>
          <p:nvPr/>
        </p:nvSpPr>
        <p:spPr>
          <a:xfrm>
            <a:off x="555625" y="1954213"/>
            <a:ext cx="2479675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defTabSz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抽取球数</a:t>
            </a:r>
          </a:p>
        </p:txBody>
      </p:sp>
      <p:sp>
        <p:nvSpPr>
          <p:cNvPr id="5147" name="Line 23"/>
          <p:cNvSpPr/>
          <p:nvPr/>
        </p:nvSpPr>
        <p:spPr>
          <a:xfrm>
            <a:off x="555625" y="2487613"/>
            <a:ext cx="8077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48" name="Line 24"/>
          <p:cNvSpPr/>
          <p:nvPr/>
        </p:nvSpPr>
        <p:spPr>
          <a:xfrm>
            <a:off x="555625" y="3005138"/>
            <a:ext cx="8077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49" name="Line 25"/>
          <p:cNvSpPr/>
          <p:nvPr/>
        </p:nvSpPr>
        <p:spPr>
          <a:xfrm>
            <a:off x="555625" y="3995738"/>
            <a:ext cx="8077200" cy="0"/>
          </a:xfrm>
          <a:prstGeom prst="line">
            <a:avLst/>
          </a:prstGeom>
          <a:ln w="28575" cap="sq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0" name="Line 26"/>
          <p:cNvSpPr/>
          <p:nvPr/>
        </p:nvSpPr>
        <p:spPr>
          <a:xfrm>
            <a:off x="555625" y="1954213"/>
            <a:ext cx="0" cy="2041525"/>
          </a:xfrm>
          <a:prstGeom prst="line">
            <a:avLst/>
          </a:prstGeom>
          <a:ln w="28575" cap="sq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1" name="Line 27"/>
          <p:cNvSpPr/>
          <p:nvPr/>
        </p:nvSpPr>
        <p:spPr>
          <a:xfrm>
            <a:off x="3035300" y="1954213"/>
            <a:ext cx="0" cy="20415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2" name="Line 28"/>
          <p:cNvSpPr/>
          <p:nvPr/>
        </p:nvSpPr>
        <p:spPr>
          <a:xfrm>
            <a:off x="3679825" y="1954213"/>
            <a:ext cx="0" cy="20415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3" name="Line 29"/>
          <p:cNvSpPr/>
          <p:nvPr/>
        </p:nvSpPr>
        <p:spPr>
          <a:xfrm>
            <a:off x="4594225" y="1954213"/>
            <a:ext cx="0" cy="20415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4" name="Line 30"/>
          <p:cNvSpPr/>
          <p:nvPr/>
        </p:nvSpPr>
        <p:spPr>
          <a:xfrm>
            <a:off x="5508625" y="1954213"/>
            <a:ext cx="0" cy="20415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5" name="Line 31"/>
          <p:cNvSpPr/>
          <p:nvPr/>
        </p:nvSpPr>
        <p:spPr>
          <a:xfrm>
            <a:off x="6423025" y="1954213"/>
            <a:ext cx="0" cy="20415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6" name="Line 32"/>
          <p:cNvSpPr/>
          <p:nvPr/>
        </p:nvSpPr>
        <p:spPr>
          <a:xfrm>
            <a:off x="7489825" y="1954213"/>
            <a:ext cx="0" cy="20415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7" name="Line 33"/>
          <p:cNvSpPr/>
          <p:nvPr/>
        </p:nvSpPr>
        <p:spPr>
          <a:xfrm>
            <a:off x="8632825" y="1954213"/>
            <a:ext cx="0" cy="2041525"/>
          </a:xfrm>
          <a:prstGeom prst="line">
            <a:avLst/>
          </a:prstGeom>
          <a:ln w="28575" cap="sq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5122" name="Object 34"/>
          <p:cNvGraphicFramePr>
            <a:graphicFrameLocks noChangeAspect="1"/>
          </p:cNvGraphicFramePr>
          <p:nvPr/>
        </p:nvGraphicFramePr>
        <p:xfrm>
          <a:off x="2155825" y="2563813"/>
          <a:ext cx="3873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r:id="rId3" imgW="127000" imgH="139700" progId="Equation.3">
                  <p:embed/>
                </p:oleObj>
              </mc:Choice>
              <mc:Fallback>
                <p:oleObj r:id="rId3" imgW="127000" imgH="139700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5825" y="2563813"/>
                        <a:ext cx="387350" cy="466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5"/>
          <p:cNvGraphicFramePr>
            <a:graphicFrameLocks noChangeAspect="1"/>
          </p:cNvGraphicFramePr>
          <p:nvPr/>
        </p:nvGraphicFramePr>
        <p:xfrm>
          <a:off x="2155825" y="2070100"/>
          <a:ext cx="3905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r:id="rId5" imgW="165100" imgH="139700" progId="Equation.3">
                  <p:embed/>
                </p:oleObj>
              </mc:Choice>
              <mc:Fallback>
                <p:oleObj r:id="rId5" imgW="165100" imgH="139700" progId="Equation.3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55825" y="2070100"/>
                        <a:ext cx="390525" cy="417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58" name="Group 36"/>
          <p:cNvGrpSpPr/>
          <p:nvPr/>
        </p:nvGrpSpPr>
        <p:grpSpPr>
          <a:xfrm>
            <a:off x="555625" y="1954213"/>
            <a:ext cx="8077200" cy="1985962"/>
            <a:chOff x="0" y="0"/>
            <a:chExt cx="12720" cy="3127"/>
          </a:xfrm>
        </p:grpSpPr>
        <p:sp>
          <p:nvSpPr>
            <p:cNvPr id="5161" name="Line 37"/>
            <p:cNvSpPr/>
            <p:nvPr/>
          </p:nvSpPr>
          <p:spPr>
            <a:xfrm>
              <a:off x="0" y="0"/>
              <a:ext cx="12720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125" name="Object 38"/>
            <p:cNvGraphicFramePr>
              <a:graphicFrameLocks noChangeAspect="1"/>
            </p:cNvGraphicFramePr>
            <p:nvPr/>
          </p:nvGraphicFramePr>
          <p:xfrm>
            <a:off x="2555" y="1567"/>
            <a:ext cx="765" cy="1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3" r:id="rId7" imgW="190500" imgH="393700" progId="Equation.3">
                    <p:embed/>
                  </p:oleObj>
                </mc:Choice>
                <mc:Fallback>
                  <p:oleObj r:id="rId7" imgW="190500" imgH="393700" progId="Equation.3">
                    <p:embed/>
                    <p:pic>
                      <p:nvPicPr>
                        <p:cNvPr id="0" name="图片 309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555" y="1567"/>
                          <a:ext cx="765" cy="15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47" name="Text Box 39"/>
          <p:cNvSpPr txBox="1"/>
          <p:nvPr/>
        </p:nvSpPr>
        <p:spPr>
          <a:xfrm>
            <a:off x="631825" y="887413"/>
            <a:ext cx="706437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Comic Sans MS" panose="030F0702030302020204" pitchFamily="66" charset="0"/>
                <a:ea typeface="宋体" panose="02010600030101010101" pitchFamily="2" charset="-122"/>
              </a:rPr>
              <a:t>某批乒乓球产品质量检查结果表：</a:t>
            </a:r>
          </a:p>
        </p:txBody>
      </p:sp>
      <p:sp>
        <p:nvSpPr>
          <p:cNvPr id="5160" name="Text Box 40"/>
          <p:cNvSpPr txBox="1"/>
          <p:nvPr/>
        </p:nvSpPr>
        <p:spPr>
          <a:xfrm>
            <a:off x="615950" y="4240213"/>
            <a:ext cx="78644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dirty="0">
                <a:latin typeface="Comic Sans MS" panose="030F0702030302020204" pitchFamily="66" charset="0"/>
                <a:ea typeface="宋体" panose="02010600030101010101" pitchFamily="2" charset="-122"/>
              </a:rPr>
              <a:t>      </a:t>
            </a:r>
            <a:r>
              <a:rPr lang="zh-CN" altLang="en-US" sz="3200" b="1" dirty="0">
                <a:latin typeface="Comic Sans MS" panose="030F0702030302020204" pitchFamily="66" charset="0"/>
                <a:ea typeface="宋体" panose="02010600030101010101" pitchFamily="2" charset="-122"/>
              </a:rPr>
              <a:t>当抽查的球数很多时，抽到优等品的频率   接近于常数0.95，在它附近摆动。</a:t>
            </a:r>
          </a:p>
        </p:txBody>
      </p:sp>
      <p:graphicFrame>
        <p:nvGraphicFramePr>
          <p:cNvPr id="5124" name="Object 41"/>
          <p:cNvGraphicFramePr>
            <a:graphicFrameLocks noChangeAspect="1"/>
          </p:cNvGraphicFramePr>
          <p:nvPr/>
        </p:nvGraphicFramePr>
        <p:xfrm>
          <a:off x="1060450" y="4903788"/>
          <a:ext cx="4857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r:id="rId9" imgW="190500" imgH="393700" progId="Equation.3">
                  <p:embed/>
                </p:oleObj>
              </mc:Choice>
              <mc:Fallback>
                <p:oleObj r:id="rId9" imgW="190500" imgH="393700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0450" y="4903788"/>
                        <a:ext cx="485775" cy="990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265113" y="1165225"/>
            <a:ext cx="7835900" cy="581025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lstStyle/>
          <a:p>
            <a:r>
              <a:rPr lang="zh-CN" altLang="zh-CN" sz="2800" dirty="0">
                <a:ea typeface="宋体" panose="02010600030101010101" pitchFamily="2" charset="-122"/>
              </a:rPr>
              <a:t>某种油菜籽在相同条件下的发芽试验结果表：</a:t>
            </a:r>
          </a:p>
        </p:txBody>
      </p:sp>
      <p:pic>
        <p:nvPicPr>
          <p:cNvPr id="18435" name="Picture 3" descr="表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8463" y="1919288"/>
            <a:ext cx="7974012" cy="25225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4"/>
          <p:cNvGrpSpPr/>
          <p:nvPr/>
        </p:nvGrpSpPr>
        <p:grpSpPr>
          <a:xfrm>
            <a:off x="473075" y="4518025"/>
            <a:ext cx="7864475" cy="1554163"/>
            <a:chOff x="0" y="0"/>
            <a:chExt cx="4954" cy="979"/>
          </a:xfrm>
        </p:grpSpPr>
        <p:sp>
          <p:nvSpPr>
            <p:cNvPr id="6150" name="Text Box 5"/>
            <p:cNvSpPr txBox="1"/>
            <p:nvPr/>
          </p:nvSpPr>
          <p:spPr>
            <a:xfrm>
              <a:off x="0" y="0"/>
              <a:ext cx="4954" cy="9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dirty="0">
                  <a:latin typeface="Comic Sans MS" panose="030F0702030302020204" pitchFamily="66" charset="0"/>
                  <a:ea typeface="宋体" panose="02010600030101010101" pitchFamily="2" charset="-122"/>
                </a:rPr>
                <a:t>      </a:t>
              </a:r>
              <a:r>
                <a:rPr lang="zh-CN" altLang="en-US" sz="3200" b="1" dirty="0">
                  <a:latin typeface="Comic Sans MS" panose="030F0702030302020204" pitchFamily="66" charset="0"/>
                  <a:ea typeface="宋体" panose="02010600030101010101" pitchFamily="2" charset="-122"/>
                </a:rPr>
                <a:t>当试验的油菜籽的粒数很多时，油菜籽发芽的频率   接近于常数0.9，在它附近摆动。</a:t>
              </a:r>
            </a:p>
          </p:txBody>
        </p:sp>
        <p:graphicFrame>
          <p:nvGraphicFramePr>
            <p:cNvPr id="6146" name="Object 6"/>
            <p:cNvGraphicFramePr>
              <a:graphicFrameLocks noChangeAspect="1"/>
            </p:cNvGraphicFramePr>
            <p:nvPr/>
          </p:nvGraphicFramePr>
          <p:xfrm>
            <a:off x="1306" y="192"/>
            <a:ext cx="306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0" r:id="rId4" imgW="190500" imgH="393700" progId="Equation.3">
                    <p:embed/>
                  </p:oleObj>
                </mc:Choice>
                <mc:Fallback>
                  <p:oleObj r:id="rId4" imgW="190500" imgH="393700" progId="Equation.3">
                    <p:embed/>
                    <p:pic>
                      <p:nvPicPr>
                        <p:cNvPr id="0" name="图片 3090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06" y="192"/>
                          <a:ext cx="306" cy="62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/>
          <p:nvPr/>
        </p:nvSpPr>
        <p:spPr>
          <a:xfrm>
            <a:off x="838200" y="404813"/>
            <a:ext cx="4165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1.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频率的定义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>
          <a:xfrm>
            <a:off x="911225" y="1125538"/>
            <a:ext cx="7318375" cy="2532062"/>
            <a:chOff x="0" y="0"/>
            <a:chExt cx="4610" cy="1595"/>
          </a:xfrm>
        </p:grpSpPr>
        <p:sp>
          <p:nvSpPr>
            <p:cNvPr id="7176" name="AutoShape 4"/>
            <p:cNvSpPr>
              <a:spLocks noChangeAspect="1" noTextEdit="1"/>
            </p:cNvSpPr>
            <p:nvPr/>
          </p:nvSpPr>
          <p:spPr>
            <a:xfrm>
              <a:off x="2" y="0"/>
              <a:ext cx="4608" cy="157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7" name="Line 5"/>
            <p:cNvSpPr/>
            <p:nvPr/>
          </p:nvSpPr>
          <p:spPr>
            <a:xfrm>
              <a:off x="1468" y="976"/>
              <a:ext cx="243" cy="1"/>
            </a:xfrm>
            <a:prstGeom prst="line">
              <a:avLst/>
            </a:prstGeom>
            <a:ln w="63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Rectangle 6"/>
            <p:cNvSpPr/>
            <p:nvPr/>
          </p:nvSpPr>
          <p:spPr>
            <a:xfrm>
              <a:off x="766" y="1297"/>
              <a:ext cx="131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).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79" name="Rectangle 7"/>
            <p:cNvSpPr/>
            <p:nvPr/>
          </p:nvSpPr>
          <p:spPr>
            <a:xfrm>
              <a:off x="514" y="1297"/>
              <a:ext cx="7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endParaRPr lang="en-US" altLang="zh-CN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80" name="Rectangle 8"/>
            <p:cNvSpPr/>
            <p:nvPr/>
          </p:nvSpPr>
          <p:spPr>
            <a:xfrm>
              <a:off x="4076" y="835"/>
              <a:ext cx="56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81" name="Rectangle 9"/>
            <p:cNvSpPr/>
            <p:nvPr/>
          </p:nvSpPr>
          <p:spPr>
            <a:xfrm>
              <a:off x="911" y="835"/>
              <a:ext cx="56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82" name="Rectangle 10"/>
            <p:cNvSpPr/>
            <p:nvPr/>
          </p:nvSpPr>
          <p:spPr>
            <a:xfrm>
              <a:off x="4080" y="351"/>
              <a:ext cx="56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83" name="Rectangle 11"/>
            <p:cNvSpPr/>
            <p:nvPr/>
          </p:nvSpPr>
          <p:spPr>
            <a:xfrm>
              <a:off x="915" y="351"/>
              <a:ext cx="56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84" name="Rectangle 12"/>
            <p:cNvSpPr/>
            <p:nvPr/>
          </p:nvSpPr>
          <p:spPr>
            <a:xfrm>
              <a:off x="3811" y="8"/>
              <a:ext cx="56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85" name="Rectangle 13"/>
            <p:cNvSpPr/>
            <p:nvPr/>
          </p:nvSpPr>
          <p:spPr>
            <a:xfrm>
              <a:off x="2147" y="8"/>
              <a:ext cx="56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86" name="Rectangle 14"/>
            <p:cNvSpPr/>
            <p:nvPr/>
          </p:nvSpPr>
          <p:spPr>
            <a:xfrm>
              <a:off x="2101" y="8"/>
              <a:ext cx="56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87" name="Rectangle 15"/>
            <p:cNvSpPr/>
            <p:nvPr/>
          </p:nvSpPr>
          <p:spPr>
            <a:xfrm>
              <a:off x="615" y="1297"/>
              <a:ext cx="149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88" name="Rectangle 16"/>
            <p:cNvSpPr/>
            <p:nvPr/>
          </p:nvSpPr>
          <p:spPr>
            <a:xfrm>
              <a:off x="333" y="1297"/>
              <a:ext cx="7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89" name="Rectangle 17"/>
            <p:cNvSpPr/>
            <p:nvPr/>
          </p:nvSpPr>
          <p:spPr>
            <a:xfrm>
              <a:off x="2750" y="835"/>
              <a:ext cx="149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90" name="Rectangle 18"/>
            <p:cNvSpPr/>
            <p:nvPr/>
          </p:nvSpPr>
          <p:spPr>
            <a:xfrm>
              <a:off x="1530" y="1003"/>
              <a:ext cx="12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endParaRPr lang="en-US" altLang="zh-CN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91" name="Rectangle 19"/>
            <p:cNvSpPr/>
            <p:nvPr/>
          </p:nvSpPr>
          <p:spPr>
            <a:xfrm>
              <a:off x="1472" y="694"/>
              <a:ext cx="12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92" name="Rectangle 20"/>
            <p:cNvSpPr/>
            <p:nvPr/>
          </p:nvSpPr>
          <p:spPr>
            <a:xfrm>
              <a:off x="4150" y="351"/>
              <a:ext cx="149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93" name="Rectangle 21"/>
            <p:cNvSpPr/>
            <p:nvPr/>
          </p:nvSpPr>
          <p:spPr>
            <a:xfrm>
              <a:off x="2921" y="351"/>
              <a:ext cx="12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94" name="Rectangle 22"/>
            <p:cNvSpPr/>
            <p:nvPr/>
          </p:nvSpPr>
          <p:spPr>
            <a:xfrm>
              <a:off x="1543" y="351"/>
              <a:ext cx="149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95" name="Rectangle 23"/>
            <p:cNvSpPr/>
            <p:nvPr/>
          </p:nvSpPr>
          <p:spPr>
            <a:xfrm>
              <a:off x="4389" y="8"/>
              <a:ext cx="12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endParaRPr lang="en-US" altLang="zh-CN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96" name="Rectangle 24"/>
            <p:cNvSpPr/>
            <p:nvPr/>
          </p:nvSpPr>
          <p:spPr>
            <a:xfrm>
              <a:off x="2913" y="8"/>
              <a:ext cx="12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endParaRPr lang="en-US" altLang="zh-CN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97" name="Rectangle 25"/>
            <p:cNvSpPr/>
            <p:nvPr/>
          </p:nvSpPr>
          <p:spPr>
            <a:xfrm>
              <a:off x="418" y="1432"/>
              <a:ext cx="76" cy="1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17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endParaRPr lang="en-US" altLang="zh-CN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98" name="Rectangle 26"/>
            <p:cNvSpPr/>
            <p:nvPr/>
          </p:nvSpPr>
          <p:spPr>
            <a:xfrm>
              <a:off x="1602" y="829"/>
              <a:ext cx="91" cy="1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17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199" name="Rectangle 27"/>
            <p:cNvSpPr/>
            <p:nvPr/>
          </p:nvSpPr>
          <p:spPr>
            <a:xfrm>
              <a:off x="3051" y="486"/>
              <a:ext cx="91" cy="1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17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00" name="Rectangle 28"/>
            <p:cNvSpPr/>
            <p:nvPr/>
          </p:nvSpPr>
          <p:spPr>
            <a:xfrm>
              <a:off x="8" y="1304"/>
              <a:ext cx="22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成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01" name="Rectangle 29"/>
            <p:cNvSpPr/>
            <p:nvPr/>
          </p:nvSpPr>
          <p:spPr>
            <a:xfrm>
              <a:off x="4143" y="842"/>
              <a:ext cx="450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并记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02" name="Rectangle 30"/>
            <p:cNvSpPr/>
            <p:nvPr/>
          </p:nvSpPr>
          <p:spPr>
            <a:xfrm>
              <a:off x="2938" y="842"/>
              <a:ext cx="112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发生的频率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03" name="Rectangle 31"/>
            <p:cNvSpPr/>
            <p:nvPr/>
          </p:nvSpPr>
          <p:spPr>
            <a:xfrm>
              <a:off x="1770" y="842"/>
              <a:ext cx="900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称为事件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04" name="Rectangle 32"/>
            <p:cNvSpPr/>
            <p:nvPr/>
          </p:nvSpPr>
          <p:spPr>
            <a:xfrm>
              <a:off x="957" y="842"/>
              <a:ext cx="450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比值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05" name="Rectangle 33"/>
            <p:cNvSpPr/>
            <p:nvPr/>
          </p:nvSpPr>
          <p:spPr>
            <a:xfrm>
              <a:off x="0" y="842"/>
              <a:ext cx="900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生的频数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06" name="Rectangle 34"/>
            <p:cNvSpPr/>
            <p:nvPr/>
          </p:nvSpPr>
          <p:spPr>
            <a:xfrm>
              <a:off x="4339" y="358"/>
              <a:ext cx="22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发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07" name="Rectangle 35"/>
            <p:cNvSpPr/>
            <p:nvPr/>
          </p:nvSpPr>
          <p:spPr>
            <a:xfrm>
              <a:off x="3181" y="358"/>
              <a:ext cx="900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称为事件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08" name="Rectangle 36"/>
            <p:cNvSpPr/>
            <p:nvPr/>
          </p:nvSpPr>
          <p:spPr>
            <a:xfrm>
              <a:off x="1732" y="358"/>
              <a:ext cx="112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发生的次数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09" name="Rectangle 37"/>
            <p:cNvSpPr/>
            <p:nvPr/>
          </p:nvSpPr>
          <p:spPr>
            <a:xfrm>
              <a:off x="1019" y="358"/>
              <a:ext cx="450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事件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10" name="Rectangle 38"/>
            <p:cNvSpPr/>
            <p:nvPr/>
          </p:nvSpPr>
          <p:spPr>
            <a:xfrm>
              <a:off x="4" y="358"/>
              <a:ext cx="900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次试验中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11" name="Rectangle 39"/>
            <p:cNvSpPr/>
            <p:nvPr/>
          </p:nvSpPr>
          <p:spPr>
            <a:xfrm>
              <a:off x="3882" y="15"/>
              <a:ext cx="450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在这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12" name="Rectangle 40"/>
            <p:cNvSpPr/>
            <p:nvPr/>
          </p:nvSpPr>
          <p:spPr>
            <a:xfrm>
              <a:off x="3080" y="15"/>
              <a:ext cx="67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次试验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13" name="Rectangle 41"/>
            <p:cNvSpPr/>
            <p:nvPr/>
          </p:nvSpPr>
          <p:spPr>
            <a:xfrm>
              <a:off x="2196" y="15"/>
              <a:ext cx="67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进行了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7214" name="Rectangle 42"/>
            <p:cNvSpPr/>
            <p:nvPr/>
          </p:nvSpPr>
          <p:spPr>
            <a:xfrm>
              <a:off x="464" y="15"/>
              <a:ext cx="157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在相同的条件下</a:t>
              </a:r>
              <a:endParaRPr lang="zh-CN" altLang="en-US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</p:grpSp>
      <p:sp>
        <p:nvSpPr>
          <p:cNvPr id="19499" name="Text Box 43"/>
          <p:cNvSpPr txBox="1"/>
          <p:nvPr/>
        </p:nvSpPr>
        <p:spPr>
          <a:xfrm>
            <a:off x="808038" y="3641725"/>
            <a:ext cx="2824162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2. 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概率的定义</a:t>
            </a:r>
          </a:p>
        </p:txBody>
      </p:sp>
      <p:grpSp>
        <p:nvGrpSpPr>
          <p:cNvPr id="7218" name="组合 7217"/>
          <p:cNvGrpSpPr/>
          <p:nvPr/>
        </p:nvGrpSpPr>
        <p:grpSpPr>
          <a:xfrm>
            <a:off x="827088" y="4149725"/>
            <a:ext cx="7848600" cy="2227263"/>
            <a:chOff x="567" y="2659"/>
            <a:chExt cx="4944" cy="1403"/>
          </a:xfrm>
        </p:grpSpPr>
        <p:grpSp>
          <p:nvGrpSpPr>
            <p:cNvPr id="3" name="Group 44"/>
            <p:cNvGrpSpPr/>
            <p:nvPr/>
          </p:nvGrpSpPr>
          <p:grpSpPr>
            <a:xfrm>
              <a:off x="567" y="2659"/>
              <a:ext cx="4944" cy="1403"/>
              <a:chOff x="0" y="0"/>
              <a:chExt cx="4672" cy="1403"/>
            </a:xfrm>
          </p:grpSpPr>
          <p:sp>
            <p:nvSpPr>
              <p:cNvPr id="7175" name="Text Box 45"/>
              <p:cNvSpPr txBox="1"/>
              <p:nvPr/>
            </p:nvSpPr>
            <p:spPr>
              <a:xfrm>
                <a:off x="0" y="0"/>
                <a:ext cx="4672" cy="140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dirty="0">
                    <a:latin typeface="Comic Sans MS" panose="030F0702030302020204" pitchFamily="66" charset="0"/>
                    <a:ea typeface="宋体" panose="02010600030101010101" pitchFamily="2" charset="-122"/>
                  </a:rPr>
                  <a:t>     </a:t>
                </a:r>
                <a:r>
                  <a:rPr lang="zh-CN" altLang="en-US" sz="2800" b="1" dirty="0">
                    <a:latin typeface="Comic Sans MS" panose="030F0702030302020204" pitchFamily="66" charset="0"/>
                    <a:ea typeface="宋体" panose="02010600030101010101" pitchFamily="2" charset="-122"/>
                  </a:rPr>
                  <a:t>在大量重复进行同一试验时，事件 </a:t>
                </a:r>
                <a:r>
                  <a:rPr lang="en-US" altLang="zh-CN" sz="2800" b="1" i="1" dirty="0">
                    <a:solidFill>
                      <a:srgbClr val="000000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sz="2800" b="1" dirty="0">
                    <a:latin typeface="Comic Sans MS" panose="030F0702030302020204" pitchFamily="66" charset="0"/>
                    <a:ea typeface="宋体" panose="02010600030101010101" pitchFamily="2" charset="-122"/>
                  </a:rPr>
                  <a:t> 发生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zh-CN" altLang="en-US" sz="2800" b="1" dirty="0">
                  <a:latin typeface="Comic Sans MS" panose="030F0702030302020204" pitchFamily="66" charset="0"/>
                  <a:ea typeface="宋体" panose="02010600030101010101" pitchFamily="2" charset="-122"/>
                </a:endParaRP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 dirty="0">
                    <a:latin typeface="Comic Sans MS" panose="030F0702030302020204" pitchFamily="66" charset="0"/>
                    <a:ea typeface="宋体" panose="02010600030101010101" pitchFamily="2" charset="-122"/>
                  </a:rPr>
                  <a:t>的频率        总是接近于某个常数，在它附近摆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zh-CN" altLang="en-US" sz="2800" b="1" dirty="0">
                  <a:latin typeface="Comic Sans MS" panose="030F0702030302020204" pitchFamily="66" charset="0"/>
                  <a:ea typeface="宋体" panose="02010600030101010101" pitchFamily="2" charset="-122"/>
                </a:endParaRP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 dirty="0">
                    <a:latin typeface="Comic Sans MS" panose="030F0702030302020204" pitchFamily="66" charset="0"/>
                    <a:ea typeface="宋体" panose="02010600030101010101" pitchFamily="2" charset="-122"/>
                  </a:rPr>
                  <a:t>动，这时就把这个常数叫做事件</a:t>
                </a:r>
                <a:r>
                  <a:rPr lang="en-US" altLang="zh-CN" sz="2800" b="1" i="1" dirty="0">
                    <a:solidFill>
                      <a:srgbClr val="000000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sz="2800" b="1" dirty="0">
                    <a:latin typeface="Comic Sans MS" panose="030F0702030302020204" pitchFamily="66" charset="0"/>
                    <a:ea typeface="宋体" panose="02010600030101010101" pitchFamily="2" charset="-122"/>
                  </a:rPr>
                  <a:t> 的概率．</a:t>
                </a:r>
              </a:p>
            </p:txBody>
          </p:sp>
        </p:grpSp>
        <p:graphicFrame>
          <p:nvGraphicFramePr>
            <p:cNvPr id="7217" name="对象 7216"/>
            <p:cNvGraphicFramePr/>
            <p:nvPr/>
          </p:nvGraphicFramePr>
          <p:xfrm>
            <a:off x="1338" y="3177"/>
            <a:ext cx="692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" r:id="rId3" imgW="405765" imgH="228600" progId="Equation.3">
                    <p:embed/>
                  </p:oleObj>
                </mc:Choice>
                <mc:Fallback>
                  <p:oleObj r:id="rId3" imgW="405765" imgH="228600" progId="Equation.3">
                    <p:embed/>
                    <p:pic>
                      <p:nvPicPr>
                        <p:cNvPr id="0" name="图片 309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38" y="3177"/>
                          <a:ext cx="692" cy="38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/>
          <p:nvPr/>
        </p:nvSpPr>
        <p:spPr>
          <a:xfrm>
            <a:off x="1044575" y="188913"/>
            <a:ext cx="59055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频率与概率的关系</a:t>
            </a:r>
          </a:p>
        </p:txBody>
      </p:sp>
      <p:sp>
        <p:nvSpPr>
          <p:cNvPr id="20483" name="Rectangle 3"/>
          <p:cNvSpPr/>
          <p:nvPr/>
        </p:nvSpPr>
        <p:spPr>
          <a:xfrm>
            <a:off x="1187450" y="981075"/>
            <a:ext cx="7345363" cy="2301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随着试验次数的增加, 频率会在概率的附近摆动,并趋于稳定.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在实际问题中,若事件的概率未知,常用频率作为它的估计值.</a:t>
            </a:r>
          </a:p>
        </p:txBody>
      </p:sp>
      <p:sp>
        <p:nvSpPr>
          <p:cNvPr id="20484" name="Rectangle 4"/>
          <p:cNvSpPr/>
          <p:nvPr/>
        </p:nvSpPr>
        <p:spPr>
          <a:xfrm>
            <a:off x="1187450" y="3429000"/>
            <a:ext cx="7058025" cy="2835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频率本身是随机的,在试验前不能确定,做同样次数或不同次数的重复试验得到的事件的频率都可能不同.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   而概率是一个确定数,是客观存在的,与每次试验无关.</a:t>
            </a:r>
          </a:p>
        </p:txBody>
      </p:sp>
      <p:sp>
        <p:nvSpPr>
          <p:cNvPr id="18437" name="Rectangle 5"/>
          <p:cNvSpPr/>
          <p:nvPr/>
        </p:nvSpPr>
        <p:spPr>
          <a:xfrm>
            <a:off x="323850" y="1123950"/>
            <a:ext cx="1727200" cy="301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联系</a:t>
            </a:r>
            <a:r>
              <a:rPr lang="zh-CN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(2)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区别</a:t>
            </a:r>
            <a:r>
              <a:rPr lang="zh-CN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allAtOnce"/>
      <p:bldP spid="2048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517525" y="541338"/>
            <a:ext cx="3911600" cy="7620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lstStyle/>
          <a:p>
            <a:r>
              <a:rPr lang="zh-CN" altLang="zh-CN" sz="40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注意以下几点：</a:t>
            </a:r>
          </a:p>
        </p:txBody>
      </p:sp>
      <p:sp>
        <p:nvSpPr>
          <p:cNvPr id="21507" name="Rectangle 3"/>
          <p:cNvSpPr/>
          <p:nvPr/>
        </p:nvSpPr>
        <p:spPr>
          <a:xfrm>
            <a:off x="914400" y="1371600"/>
            <a:ext cx="79406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  （</a:t>
            </a:r>
            <a:r>
              <a:rPr lang="zh-CN" altLang="en-US" sz="3200" dirty="0">
                <a:latin typeface="Comic Sans MS" panose="030F0702030302020204" pitchFamily="66" charset="0"/>
                <a:ea typeface="宋体" panose="02010600030101010101" pitchFamily="2" charset="-122"/>
              </a:rPr>
              <a:t>1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）求一个事件的概率的基本方法是通过大量的重复试验；</a:t>
            </a:r>
          </a:p>
        </p:txBody>
      </p:sp>
      <p:sp>
        <p:nvSpPr>
          <p:cNvPr id="21508" name="Rectangle 4"/>
          <p:cNvSpPr/>
          <p:nvPr/>
        </p:nvSpPr>
        <p:spPr>
          <a:xfrm>
            <a:off x="838200" y="3505200"/>
            <a:ext cx="80772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  （</a:t>
            </a:r>
            <a:r>
              <a:rPr lang="zh-CN" altLang="en-US" sz="3200" dirty="0">
                <a:latin typeface="Comic Sans MS" panose="030F0702030302020204" pitchFamily="66" charset="0"/>
                <a:ea typeface="宋体" panose="02010600030101010101" pitchFamily="2" charset="-122"/>
              </a:rPr>
              <a:t>3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）概率是频率的稳定值，而频率是概率的近似值；</a:t>
            </a:r>
          </a:p>
        </p:txBody>
      </p:sp>
      <p:sp>
        <p:nvSpPr>
          <p:cNvPr id="21509" name="Rectangle 5"/>
          <p:cNvSpPr/>
          <p:nvPr/>
        </p:nvSpPr>
        <p:spPr>
          <a:xfrm>
            <a:off x="914400" y="4495800"/>
            <a:ext cx="7897813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 （</a:t>
            </a:r>
            <a:r>
              <a:rPr lang="zh-CN" altLang="en-US" sz="3200" dirty="0">
                <a:latin typeface="Comic Sans MS" panose="030F0702030302020204" pitchFamily="66" charset="0"/>
                <a:ea typeface="宋体" panose="02010600030101010101" pitchFamily="2" charset="-122"/>
              </a:rPr>
              <a:t>4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）概率反映了随机事件发生的可能性的大小；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838200" y="2438400"/>
            <a:ext cx="8153400" cy="1066800"/>
            <a:chOff x="0" y="0"/>
            <a:chExt cx="12840" cy="1680"/>
          </a:xfrm>
        </p:grpSpPr>
        <p:sp>
          <p:nvSpPr>
            <p:cNvPr id="8202" name="Rectangle 7"/>
            <p:cNvSpPr/>
            <p:nvPr/>
          </p:nvSpPr>
          <p:spPr>
            <a:xfrm>
              <a:off x="0" y="0"/>
              <a:ext cx="12840" cy="16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（</a:t>
              </a:r>
              <a:r>
                <a:rPr lang="zh-CN" altLang="en-US" sz="3200" dirty="0">
                  <a:latin typeface="Comic Sans MS" panose="030F0702030302020204" pitchFamily="66" charset="0"/>
                  <a:ea typeface="宋体" panose="02010600030101010101" pitchFamily="2" charset="-122"/>
                </a:rPr>
                <a:t>2</a:t>
              </a:r>
              <a:r>
                <a:rPr lang="zh-CN" altLang="en-US" sz="32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）只有当频率在某个常数附近摆动时，这个常数才叫做事件   的概率；</a:t>
              </a:r>
            </a:p>
          </p:txBody>
        </p:sp>
        <p:graphicFrame>
          <p:nvGraphicFramePr>
            <p:cNvPr id="8195" name="Object 8"/>
            <p:cNvGraphicFramePr>
              <a:graphicFrameLocks noChangeAspect="1"/>
            </p:cNvGraphicFramePr>
            <p:nvPr/>
          </p:nvGraphicFramePr>
          <p:xfrm>
            <a:off x="5772" y="765"/>
            <a:ext cx="755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3" r:id="rId3" imgW="152400" imgH="165100" progId="Equation.3">
                    <p:embed/>
                  </p:oleObj>
                </mc:Choice>
                <mc:Fallback>
                  <p:oleObj r:id="rId3" imgW="152400" imgH="165100" progId="Equation.3">
                    <p:embed/>
                    <p:pic>
                      <p:nvPicPr>
                        <p:cNvPr id="0" name="图片 309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772" y="765"/>
                          <a:ext cx="755" cy="8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3" name="Text Box 9"/>
          <p:cNvSpPr txBox="1"/>
          <p:nvPr/>
        </p:nvSpPr>
        <p:spPr>
          <a:xfrm>
            <a:off x="914400" y="5486400"/>
            <a:ext cx="80772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 （</a:t>
            </a:r>
            <a:r>
              <a:rPr lang="zh-CN" altLang="en-US" sz="3200" dirty="0">
                <a:latin typeface="Comic Sans MS" panose="030F0702030302020204" pitchFamily="66" charset="0"/>
                <a:ea typeface="宋体" panose="02010600030101010101" pitchFamily="2" charset="-122"/>
              </a:rPr>
              <a:t>5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）必然事件的概率为</a:t>
            </a:r>
            <a:r>
              <a:rPr lang="zh-CN" altLang="en-US" sz="3200" dirty="0">
                <a:latin typeface="Comic Sans MS" panose="030F0702030302020204" pitchFamily="66" charset="0"/>
                <a:ea typeface="宋体" panose="02010600030101010101" pitchFamily="2" charset="-122"/>
              </a:rPr>
              <a:t>1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，不可能事件的概率为</a:t>
            </a:r>
            <a:r>
              <a:rPr lang="zh-CN" altLang="en-US" sz="3200" dirty="0">
                <a:latin typeface="Comic Sans MS" panose="030F0702030302020204" pitchFamily="66" charset="0"/>
                <a:ea typeface="宋体" panose="02010600030101010101" pitchFamily="2" charset="-122"/>
              </a:rPr>
              <a:t>0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．因此             </a:t>
            </a:r>
            <a:r>
              <a:rPr lang="zh-CN" altLang="en-US" sz="3200" dirty="0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</a:p>
        </p:txBody>
      </p:sp>
      <p:graphicFrame>
        <p:nvGraphicFramePr>
          <p:cNvPr id="21514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3922713" y="6015038"/>
          <a:ext cx="2305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r:id="rId5" imgW="761365" imgH="215900" progId="Equation.3">
                  <p:embed/>
                </p:oleObj>
              </mc:Choice>
              <mc:Fallback>
                <p:oleObj r:id="rId5" imgW="761365" imgH="215900" progId="Equation.3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2713" y="6015038"/>
                        <a:ext cx="2305050" cy="654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ldLvl="0" animBg="1"/>
      <p:bldP spid="21507" grpId="0"/>
      <p:bldP spid="21508" grpId="0"/>
      <p:bldP spid="21509" grpId="0"/>
      <p:bldP spid="215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/>
          <p:nvPr/>
        </p:nvSpPr>
        <p:spPr>
          <a:xfrm>
            <a:off x="152400" y="990600"/>
            <a:ext cx="8763000" cy="234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①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从12个同类产品(其中10个正品,两个次品) 中,任抽三个产品,则下列事件中哪个是必然事件（   ）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A.三个都是正品            B.至少有一个是次品       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C.三个都是次品            D.至少有一个是正品</a:t>
            </a:r>
          </a:p>
        </p:txBody>
      </p:sp>
      <p:sp>
        <p:nvSpPr>
          <p:cNvPr id="22531" name="Text Box 3"/>
          <p:cNvSpPr txBox="1"/>
          <p:nvPr/>
        </p:nvSpPr>
        <p:spPr>
          <a:xfrm>
            <a:off x="6372225" y="1557338"/>
            <a:ext cx="762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9460" name="Text Box 4"/>
          <p:cNvSpPr txBox="1"/>
          <p:nvPr/>
        </p:nvSpPr>
        <p:spPr>
          <a:xfrm>
            <a:off x="228600" y="3581400"/>
            <a:ext cx="8763000" cy="25638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②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若在同等条件下进行n次重复实验得到某个事件A发生的频率f(n),则随着n的增大,有(   )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A.f(n)与某个常数相等    B.f(n)与某个常数的差逐渐减小                                       C.f(n)与某个常数的差的绝对值逐渐减小                                                                   D.f(n)在某个常数的附近摆动并趋于稳定</a:t>
            </a:r>
          </a:p>
        </p:txBody>
      </p:sp>
      <p:sp>
        <p:nvSpPr>
          <p:cNvPr id="22533" name="Text Box 5"/>
          <p:cNvSpPr txBox="1"/>
          <p:nvPr/>
        </p:nvSpPr>
        <p:spPr>
          <a:xfrm>
            <a:off x="5219700" y="4149725"/>
            <a:ext cx="762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pic>
        <p:nvPicPr>
          <p:cNvPr id="19462" name="Picture 6" descr="课后作业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0812" y="134938"/>
            <a:ext cx="2563812" cy="7350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19460" grpId="0"/>
      <p:bldP spid="225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lstStyle/>
          <a:p>
            <a:pPr>
              <a:buNone/>
            </a:pPr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③</a:t>
            </a:r>
            <a:r>
              <a:rPr lang="zh-CN" altLang="en-US" dirty="0">
                <a:ea typeface="宋体" panose="02010600030101010101" pitchFamily="2" charset="-122"/>
              </a:rPr>
              <a:t>盒中装有4个白球5个黑球，从中任意的取出一个球。</a:t>
            </a:r>
          </a:p>
          <a:p>
            <a:pPr>
              <a:buNone/>
            </a:pPr>
            <a:r>
              <a:rPr lang="zh-CN" altLang="en-US" dirty="0">
                <a:ea typeface="宋体" panose="02010600030101010101" pitchFamily="2" charset="-122"/>
              </a:rPr>
              <a:t> （1）“取出的是黄球”是什么事件？概率是多少？</a:t>
            </a:r>
          </a:p>
          <a:p>
            <a:pPr>
              <a:buNone/>
            </a:pPr>
            <a:r>
              <a:rPr lang="zh-CN" altLang="en-US" dirty="0">
                <a:ea typeface="宋体" panose="02010600030101010101" pitchFamily="2" charset="-122"/>
              </a:rPr>
              <a:t> （2）“取出的是白球”是什么事件？概率是多少？</a:t>
            </a:r>
          </a:p>
          <a:p>
            <a:pPr>
              <a:buNone/>
            </a:pPr>
            <a:r>
              <a:rPr lang="zh-CN" altLang="en-US" dirty="0">
                <a:ea typeface="宋体" panose="02010600030101010101" pitchFamily="2" charset="-122"/>
              </a:rPr>
              <a:t> （3）“取出的是白球或者是黑球”是什么事件？概率是多少？</a:t>
            </a:r>
          </a:p>
        </p:txBody>
      </p:sp>
      <p:sp>
        <p:nvSpPr>
          <p:cNvPr id="23555" name="Text Box 3"/>
          <p:cNvSpPr txBox="1"/>
          <p:nvPr/>
        </p:nvSpPr>
        <p:spPr>
          <a:xfrm>
            <a:off x="2266950" y="4289425"/>
            <a:ext cx="48958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是不可能事件，概率是0</a:t>
            </a:r>
          </a:p>
        </p:txBody>
      </p:sp>
      <p:sp>
        <p:nvSpPr>
          <p:cNvPr id="23556" name="Text Box 4"/>
          <p:cNvSpPr txBox="1"/>
          <p:nvPr/>
        </p:nvSpPr>
        <p:spPr>
          <a:xfrm>
            <a:off x="2195513" y="4794250"/>
            <a:ext cx="5038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是随机事件，概率是4/9</a:t>
            </a:r>
          </a:p>
        </p:txBody>
      </p:sp>
      <p:sp>
        <p:nvSpPr>
          <p:cNvPr id="23557" name="Text Box 5"/>
          <p:cNvSpPr txBox="1"/>
          <p:nvPr/>
        </p:nvSpPr>
        <p:spPr>
          <a:xfrm>
            <a:off x="2195513" y="5300663"/>
            <a:ext cx="48244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是必然事件，概率是1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6"/>
          <p:cNvSpPr/>
          <p:nvPr/>
        </p:nvSpPr>
        <p:spPr>
          <a:xfrm>
            <a:off x="252413" y="1196975"/>
            <a:ext cx="8604250" cy="4972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      </a:t>
            </a: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本课主要学习随机事件的概率的相关内容，主要研究事件的分类、概率的定义、概率的意义及统筹算法。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    因此本课开始以几个不同性质的事件案例作为课前导入，引导学生发现各种事件的不同之处，故而引入随机事件、必然事件、不可能事件的概念。接下来通过课堂实验以及已统计的实验数据，引入频数、频率和概率的概念，并指出频率和概率的联系。重点把握二者的联系与差别。最后通过一系列例题及习题对内容进行加深巩固。</a:t>
            </a:r>
          </a:p>
          <a:p>
            <a:pPr algn="just">
              <a:buFont typeface="Arial" panose="020B0604020202020204" pitchFamily="34" charset="0"/>
              <a:buNone/>
            </a:pPr>
            <a:endParaRPr lang="en-US" altLang="zh-CN" sz="20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华文楷体" panose="02010600040101010101" pitchFamily="2" charset="-122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 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Verdana" panose="020B0604030504040204" pitchFamily="34" charset="0"/>
            </a:endParaRPr>
          </a:p>
        </p:txBody>
      </p:sp>
      <p:pic>
        <p:nvPicPr>
          <p:cNvPr id="11267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3" y="188913"/>
            <a:ext cx="2519362" cy="7826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/>
          <p:nvPr/>
        </p:nvSpPr>
        <p:spPr>
          <a:xfrm>
            <a:off x="107950" y="836613"/>
            <a:ext cx="91090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④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某射击手在同一条件下进行射击，结果如下表所示：</a:t>
            </a:r>
          </a:p>
        </p:txBody>
      </p:sp>
      <p:graphicFrame>
        <p:nvGraphicFramePr>
          <p:cNvPr id="21507" name="表格 21506"/>
          <p:cNvGraphicFramePr/>
          <p:nvPr/>
        </p:nvGraphicFramePr>
        <p:xfrm>
          <a:off x="684213" y="1844675"/>
          <a:ext cx="7991475" cy="1743075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sz="2000" b="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射击次数</a:t>
                      </a:r>
                      <a:r>
                        <a:rPr lang="zh-CN" altLang="zh-CN" sz="2000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n</a:t>
                      </a:r>
                      <a:endParaRPr lang="zh-CN" altLang="zh-CN" sz="3600" b="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10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20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50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100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200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500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2"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击中靶心次数</a:t>
                      </a: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m</a:t>
                      </a:r>
                      <a:endParaRPr lang="zh-CN" altLang="zh-CN" sz="4000" b="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9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19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45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92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178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latin typeface="Times New Roman" panose="02020603050405020304" pitchFamily="18" charset="0"/>
                          <a:cs typeface="Verdana" panose="020B0604030504040204" pitchFamily="34" charset="0"/>
                        </a:rPr>
                        <a:t>455</a:t>
                      </a:r>
                      <a:endParaRPr lang="zh-CN" altLang="zh-CN" sz="4400" b="0" dirty="0"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lang="zh-CN" altLang="zh-CN" b="0" dirty="0">
                          <a:ea typeface="宋体" panose="02010600030101010101" pitchFamily="2" charset="-122"/>
                        </a:rPr>
                        <a:t>击中靶心的频率</a:t>
                      </a: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zh-CN" altLang="zh-CN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zh-CN" altLang="zh-CN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zh-CN" altLang="zh-CN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zh-CN" altLang="zh-CN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zh-CN" altLang="zh-CN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Char char="v"/>
                        <a:defRPr sz="24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1pPr>
                      <a:lvl2pPr marL="742950" lvl="1" indent="-28575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2pPr>
                      <a:lvl3pPr marL="1143000" lvl="2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3pPr>
                      <a:lvl4pPr marL="1600200" lvl="3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4pPr>
                      <a:lvl5pPr marL="2057400" lvl="4" indent="-22860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zh-CN" altLang="zh-CN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41" name="Text Box 37"/>
          <p:cNvSpPr txBox="1"/>
          <p:nvPr/>
        </p:nvSpPr>
        <p:spPr>
          <a:xfrm>
            <a:off x="107950" y="3933825"/>
            <a:ext cx="903605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（1）填写表中击中靶心的频率；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（2）这个射手射击一次，击中靶心的概率约是什么</a:t>
            </a:r>
            <a:r>
              <a:rPr lang="zh-CN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</a:p>
        </p:txBody>
      </p:sp>
      <p:sp>
        <p:nvSpPr>
          <p:cNvPr id="24614" name="Text Box 38"/>
          <p:cNvSpPr txBox="1"/>
          <p:nvPr/>
        </p:nvSpPr>
        <p:spPr>
          <a:xfrm>
            <a:off x="6011863" y="2997200"/>
            <a:ext cx="10795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0.92</a:t>
            </a:r>
          </a:p>
        </p:txBody>
      </p:sp>
      <p:sp>
        <p:nvSpPr>
          <p:cNvPr id="24615" name="Text Box 39"/>
          <p:cNvSpPr txBox="1"/>
          <p:nvPr/>
        </p:nvSpPr>
        <p:spPr>
          <a:xfrm>
            <a:off x="3275013" y="2997200"/>
            <a:ext cx="10080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0.90 </a:t>
            </a:r>
          </a:p>
        </p:txBody>
      </p:sp>
      <p:sp>
        <p:nvSpPr>
          <p:cNvPr id="24616" name="Text Box 40"/>
          <p:cNvSpPr txBox="1"/>
          <p:nvPr/>
        </p:nvSpPr>
        <p:spPr>
          <a:xfrm>
            <a:off x="4181475" y="2997200"/>
            <a:ext cx="129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0.95</a:t>
            </a:r>
          </a:p>
        </p:txBody>
      </p:sp>
      <p:sp>
        <p:nvSpPr>
          <p:cNvPr id="24617" name="Text Box 41"/>
          <p:cNvSpPr txBox="1"/>
          <p:nvPr/>
        </p:nvSpPr>
        <p:spPr>
          <a:xfrm>
            <a:off x="5075238" y="2997200"/>
            <a:ext cx="11525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0.90</a:t>
            </a:r>
          </a:p>
        </p:txBody>
      </p:sp>
      <p:sp>
        <p:nvSpPr>
          <p:cNvPr id="24618" name="Text Box 42"/>
          <p:cNvSpPr txBox="1"/>
          <p:nvPr/>
        </p:nvSpPr>
        <p:spPr>
          <a:xfrm>
            <a:off x="7810500" y="2997200"/>
            <a:ext cx="9366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0.91 </a:t>
            </a:r>
          </a:p>
        </p:txBody>
      </p:sp>
      <p:sp>
        <p:nvSpPr>
          <p:cNvPr id="24619" name="Text Box 43"/>
          <p:cNvSpPr txBox="1"/>
          <p:nvPr/>
        </p:nvSpPr>
        <p:spPr>
          <a:xfrm>
            <a:off x="6875463" y="2997200"/>
            <a:ext cx="12239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0.89</a:t>
            </a:r>
          </a:p>
        </p:txBody>
      </p:sp>
      <p:pic>
        <p:nvPicPr>
          <p:cNvPr id="21548" name="Picture 44" descr="20040114_downz_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3337" y="6021388"/>
            <a:ext cx="9140825" cy="836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621" name="Text Box 45"/>
          <p:cNvSpPr txBox="1"/>
          <p:nvPr/>
        </p:nvSpPr>
        <p:spPr>
          <a:xfrm>
            <a:off x="179388" y="4941888"/>
            <a:ext cx="8893175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由于频率稳定在常数0.90，所以这个射手射击一次，击中靶心的概率约是0.90。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4" grpId="0"/>
      <p:bldP spid="24615" grpId="0"/>
      <p:bldP spid="24616" grpId="0"/>
      <p:bldP spid="24617" grpId="0"/>
      <p:bldP spid="24618" grpId="0"/>
      <p:bldP spid="24619" grpId="0"/>
      <p:bldP spid="246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2" descr="课堂总结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3" y="295275"/>
            <a:ext cx="2790825" cy="8366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3"/>
          <p:cNvGrpSpPr/>
          <p:nvPr/>
        </p:nvGrpSpPr>
        <p:grpSpPr>
          <a:xfrm>
            <a:off x="179388" y="1131888"/>
            <a:ext cx="8713787" cy="4524375"/>
            <a:chOff x="0" y="0"/>
            <a:chExt cx="13722" cy="7125"/>
          </a:xfrm>
        </p:grpSpPr>
        <p:sp>
          <p:nvSpPr>
            <p:cNvPr id="9221" name="Text Box 4"/>
            <p:cNvSpPr txBox="1"/>
            <p:nvPr/>
          </p:nvSpPr>
          <p:spPr>
            <a:xfrm>
              <a:off x="0" y="0"/>
              <a:ext cx="13722" cy="71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1、①了解必然事件，不可能事件，随机事件的概念；</a:t>
              </a:r>
            </a:p>
            <a:p>
              <a:pPr>
                <a:spcBef>
                  <a:spcPct val="50000"/>
                </a:spcBef>
                <a:spcAft>
                  <a:spcPct val="5000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②</a:t>
              </a:r>
              <a:r>
                <a:rPr lang="zh-CN" altLang="en-US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理解频数、频率的意义。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2、必然事件、不可能事件、随机事件是在一定的条件</a:t>
              </a:r>
            </a:p>
            <a:p>
              <a:pPr>
                <a:spcBef>
                  <a:spcPct val="50000"/>
                </a:spcBef>
                <a:spcAft>
                  <a:spcPct val="5000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下发生的，当条件变化时，事件的性质也发生变化。</a:t>
              </a:r>
            </a:p>
            <a:p>
              <a:pPr>
                <a:spcBef>
                  <a:spcPct val="50000"/>
                </a:spcBef>
                <a:spcAft>
                  <a:spcPct val="5000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Arial" panose="020B0604020202020204" pitchFamily="34" charset="0"/>
                </a:rPr>
                <a:t>3、随机事件在相同的条件下进行大量的试验时，呈现规律性，且频率                  总是接近于常数P(A)，称P(A)为事件的概率。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4、必然事件与不可能事件可看作随机事件的两种特殊情况。因此，任何事件发生的概率都满足：0≤P(A)≤1</a:t>
              </a:r>
              <a:r>
                <a:rPr lang="zh-CN" altLang="en-US" sz="2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 </a:t>
              </a:r>
              <a:endPara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9218" name="Object 5"/>
            <p:cNvGraphicFramePr>
              <a:graphicFrameLocks noChangeAspect="1"/>
            </p:cNvGraphicFramePr>
            <p:nvPr/>
          </p:nvGraphicFramePr>
          <p:xfrm>
            <a:off x="1684" y="4534"/>
            <a:ext cx="1977" cy="1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2" r:id="rId4" imgW="723900" imgH="393700" progId="Equation.DSMT4">
                    <p:embed/>
                  </p:oleObj>
                </mc:Choice>
                <mc:Fallback>
                  <p:oleObj r:id="rId4" imgW="723900" imgH="393700" progId="Equation.DSMT4">
                    <p:embed/>
                    <p:pic>
                      <p:nvPicPr>
                        <p:cNvPr id="0" name="图片 3098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684" y="4534"/>
                          <a:ext cx="1977" cy="110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文本框 62467"/>
          <p:cNvSpPr txBox="1"/>
          <p:nvPr/>
        </p:nvSpPr>
        <p:spPr>
          <a:xfrm>
            <a:off x="1260475" y="2420938"/>
            <a:ext cx="577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Verdana" panose="020B0604030504040204" pitchFamily="34" charset="0"/>
                <a:sym typeface="Verdana" panose="020B0604030504040204" pitchFamily="34" charset="0"/>
              </a:rPr>
              <a:t>作业：</a:t>
            </a:r>
            <a:r>
              <a:rPr lang="en-US" altLang="zh-CN" sz="4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Verdana" panose="020B0604030504040204" pitchFamily="34" charset="0"/>
                <a:sym typeface="Verdana" panose="020B0604030504040204" pitchFamily="34" charset="0"/>
              </a:rPr>
              <a:t>《</a:t>
            </a:r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Verdana" panose="020B0604030504040204" pitchFamily="34" charset="0"/>
                <a:sym typeface="Verdana" panose="020B0604030504040204" pitchFamily="34" charset="0"/>
              </a:rPr>
              <a:t>课时作业十四</a:t>
            </a:r>
            <a:r>
              <a:rPr lang="en-US" altLang="zh-CN" sz="4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Verdana" panose="020B0604030504040204" pitchFamily="34" charset="0"/>
                <a:sym typeface="Verdana" panose="020B0604030504040204" pitchFamily="34" charset="0"/>
              </a:rPr>
              <a:t>》</a:t>
            </a:r>
            <a:endParaRPr lang="zh-CN" altLang="en-US" sz="4000" dirty="0">
              <a:latin typeface="Times New Roman" panose="02020603050405020304" pitchFamily="18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563930" y="177745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pic>
        <p:nvPicPr>
          <p:cNvPr id="12290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333375"/>
            <a:ext cx="2735263" cy="792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ext Box 3"/>
          <p:cNvSpPr txBox="1"/>
          <p:nvPr/>
        </p:nvSpPr>
        <p:spPr>
          <a:xfrm>
            <a:off x="468313" y="1485900"/>
            <a:ext cx="8064500" cy="2016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掌握随机事件、必然事件、不可能事件的概念。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2.对概率含义的正确理解。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理解频率与概率的关系。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57200" y="1830388"/>
            <a:ext cx="3505200" cy="1674812"/>
            <a:chOff x="0" y="0"/>
            <a:chExt cx="5520" cy="2637"/>
          </a:xfrm>
        </p:grpSpPr>
        <p:grpSp>
          <p:nvGrpSpPr>
            <p:cNvPr id="1041" name="Group 3"/>
            <p:cNvGrpSpPr/>
            <p:nvPr/>
          </p:nvGrpSpPr>
          <p:grpSpPr>
            <a:xfrm>
              <a:off x="1508" y="0"/>
              <a:ext cx="1800" cy="2013"/>
              <a:chOff x="0" y="0"/>
              <a:chExt cx="1728" cy="1440"/>
            </a:xfrm>
          </p:grpSpPr>
          <p:grpSp>
            <p:nvGrpSpPr>
              <p:cNvPr id="1043" name="Group 4"/>
              <p:cNvGrpSpPr/>
              <p:nvPr/>
            </p:nvGrpSpPr>
            <p:grpSpPr>
              <a:xfrm>
                <a:off x="0" y="0"/>
                <a:ext cx="1728" cy="1440"/>
                <a:chOff x="0" y="0"/>
                <a:chExt cx="1728" cy="1440"/>
              </a:xfrm>
            </p:grpSpPr>
            <p:graphicFrame>
              <p:nvGraphicFramePr>
                <p:cNvPr id="1026" name="Object 5"/>
                <p:cNvGraphicFramePr>
                  <a:graphicFrameLocks noChangeAspect="1"/>
                </p:cNvGraphicFramePr>
                <p:nvPr/>
              </p:nvGraphicFramePr>
              <p:xfrm>
                <a:off x="48" y="336"/>
                <a:ext cx="1440" cy="110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85" r:id="rId3" imgW="1041400" imgH="612775" progId="MS_ClipArt_Gallery.2">
                        <p:embed/>
                      </p:oleObj>
                    </mc:Choice>
                    <mc:Fallback>
                      <p:oleObj r:id="rId3" imgW="1041400" imgH="612775" progId="MS_ClipArt_Gallery.2">
                        <p:embed/>
                        <p:pic>
                          <p:nvPicPr>
                            <p:cNvPr id="0" name="图片 3075"/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8" y="336"/>
                              <a:ext cx="1440" cy="1104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059" name="Line 6"/>
                <p:cNvSpPr/>
                <p:nvPr/>
              </p:nvSpPr>
              <p:spPr>
                <a:xfrm rot="1815691">
                  <a:off x="144" y="96"/>
                  <a:ext cx="240" cy="14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0" name="Line 7"/>
                <p:cNvSpPr/>
                <p:nvPr/>
              </p:nvSpPr>
              <p:spPr>
                <a:xfrm flipH="1" flipV="1">
                  <a:off x="432" y="0"/>
                  <a:ext cx="48" cy="24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1" name="Line 8"/>
                <p:cNvSpPr/>
                <p:nvPr/>
              </p:nvSpPr>
              <p:spPr>
                <a:xfrm rot="-145782" flipV="1">
                  <a:off x="622" y="0"/>
                  <a:ext cx="48" cy="2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2" name="Line 9"/>
                <p:cNvSpPr/>
                <p:nvPr/>
              </p:nvSpPr>
              <p:spPr>
                <a:xfrm rot="-634677" flipV="1">
                  <a:off x="768" y="96"/>
                  <a:ext cx="192" cy="192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3" name="Line 10"/>
                <p:cNvSpPr/>
                <p:nvPr/>
              </p:nvSpPr>
              <p:spPr>
                <a:xfrm rot="-1951791" flipV="1">
                  <a:off x="912" y="192"/>
                  <a:ext cx="336" cy="9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4" name="Line 11"/>
                <p:cNvSpPr/>
                <p:nvPr/>
              </p:nvSpPr>
              <p:spPr>
                <a:xfrm rot="-2332291" flipV="1">
                  <a:off x="1152" y="240"/>
                  <a:ext cx="288" cy="4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5" name="Line 12"/>
                <p:cNvSpPr/>
                <p:nvPr/>
              </p:nvSpPr>
              <p:spPr>
                <a:xfrm flipH="1" flipV="1">
                  <a:off x="0" y="288"/>
                  <a:ext cx="192" cy="4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6" name="Line 13"/>
                <p:cNvSpPr/>
                <p:nvPr/>
              </p:nvSpPr>
              <p:spPr>
                <a:xfrm rot="-2015731">
                  <a:off x="1392" y="384"/>
                  <a:ext cx="336" cy="1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7" name="Line 14"/>
                <p:cNvSpPr/>
                <p:nvPr/>
              </p:nvSpPr>
              <p:spPr>
                <a:xfrm rot="-1102599">
                  <a:off x="1488" y="528"/>
                  <a:ext cx="240" cy="4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44" name="Group 15"/>
              <p:cNvGrpSpPr/>
              <p:nvPr/>
            </p:nvGrpSpPr>
            <p:grpSpPr>
              <a:xfrm rot="-1273627">
                <a:off x="192" y="336"/>
                <a:ext cx="1143" cy="913"/>
                <a:chOff x="0" y="0"/>
                <a:chExt cx="1671" cy="1297"/>
              </a:xfrm>
            </p:grpSpPr>
            <p:sp>
              <p:nvSpPr>
                <p:cNvPr id="1045" name="Freeform 16"/>
                <p:cNvSpPr/>
                <p:nvPr/>
              </p:nvSpPr>
              <p:spPr>
                <a:xfrm>
                  <a:off x="0" y="361"/>
                  <a:ext cx="358" cy="475"/>
                </a:xfrm>
                <a:custGeom>
                  <a:avLst/>
                  <a:gdLst>
                    <a:gd name="txL" fmla="*/ 0 w 717"/>
                    <a:gd name="txT" fmla="*/ 0 h 951"/>
                    <a:gd name="txR" fmla="*/ 717 w 717"/>
                    <a:gd name="txB" fmla="*/ 951 h 951"/>
                  </a:gdLst>
                  <a:ahLst/>
                  <a:cxnLst>
                    <a:cxn ang="0">
                      <a:pos x="89" y="74"/>
                    </a:cxn>
                    <a:cxn ang="0">
                      <a:pos x="89" y="55"/>
                    </a:cxn>
                    <a:cxn ang="0">
                      <a:pos x="86" y="42"/>
                    </a:cxn>
                    <a:cxn ang="0">
                      <a:pos x="81" y="33"/>
                    </a:cxn>
                    <a:cxn ang="0">
                      <a:pos x="72" y="26"/>
                    </a:cxn>
                    <a:cxn ang="0">
                      <a:pos x="64" y="21"/>
                    </a:cxn>
                    <a:cxn ang="0">
                      <a:pos x="60" y="16"/>
                    </a:cxn>
                    <a:cxn ang="0">
                      <a:pos x="58" y="8"/>
                    </a:cxn>
                    <a:cxn ang="0">
                      <a:pos x="57" y="4"/>
                    </a:cxn>
                    <a:cxn ang="0">
                      <a:pos x="53" y="13"/>
                    </a:cxn>
                    <a:cxn ang="0">
                      <a:pos x="52" y="19"/>
                    </a:cxn>
                    <a:cxn ang="0">
                      <a:pos x="47" y="15"/>
                    </a:cxn>
                    <a:cxn ang="0">
                      <a:pos x="45" y="6"/>
                    </a:cxn>
                    <a:cxn ang="0">
                      <a:pos x="44" y="0"/>
                    </a:cxn>
                    <a:cxn ang="0">
                      <a:pos x="39" y="7"/>
                    </a:cxn>
                    <a:cxn ang="0">
                      <a:pos x="37" y="19"/>
                    </a:cxn>
                    <a:cxn ang="0">
                      <a:pos x="39" y="30"/>
                    </a:cxn>
                    <a:cxn ang="0">
                      <a:pos x="33" y="22"/>
                    </a:cxn>
                    <a:cxn ang="0">
                      <a:pos x="24" y="19"/>
                    </a:cxn>
                    <a:cxn ang="0">
                      <a:pos x="17" y="21"/>
                    </a:cxn>
                    <a:cxn ang="0">
                      <a:pos x="15" y="27"/>
                    </a:cxn>
                    <a:cxn ang="0">
                      <a:pos x="21" y="29"/>
                    </a:cxn>
                    <a:cxn ang="0">
                      <a:pos x="25" y="38"/>
                    </a:cxn>
                    <a:cxn ang="0">
                      <a:pos x="20" y="47"/>
                    </a:cxn>
                    <a:cxn ang="0">
                      <a:pos x="13" y="51"/>
                    </a:cxn>
                    <a:cxn ang="0">
                      <a:pos x="8" y="49"/>
                    </a:cxn>
                    <a:cxn ang="0">
                      <a:pos x="7" y="43"/>
                    </a:cxn>
                    <a:cxn ang="0">
                      <a:pos x="5" y="44"/>
                    </a:cxn>
                    <a:cxn ang="0">
                      <a:pos x="1" y="50"/>
                    </a:cxn>
                    <a:cxn ang="0">
                      <a:pos x="0" y="62"/>
                    </a:cxn>
                    <a:cxn ang="0">
                      <a:pos x="3" y="74"/>
                    </a:cxn>
                    <a:cxn ang="0">
                      <a:pos x="8" y="78"/>
                    </a:cxn>
                    <a:cxn ang="0">
                      <a:pos x="16" y="83"/>
                    </a:cxn>
                    <a:cxn ang="0">
                      <a:pos x="20" y="89"/>
                    </a:cxn>
                    <a:cxn ang="0">
                      <a:pos x="24" y="99"/>
                    </a:cxn>
                    <a:cxn ang="0">
                      <a:pos x="27" y="110"/>
                    </a:cxn>
                    <a:cxn ang="0">
                      <a:pos x="32" y="115"/>
                    </a:cxn>
                    <a:cxn ang="0">
                      <a:pos x="42" y="117"/>
                    </a:cxn>
                    <a:cxn ang="0">
                      <a:pos x="55" y="118"/>
                    </a:cxn>
                    <a:cxn ang="0">
                      <a:pos x="71" y="115"/>
                    </a:cxn>
                    <a:cxn ang="0">
                      <a:pos x="82" y="108"/>
                    </a:cxn>
                    <a:cxn ang="0">
                      <a:pos x="85" y="99"/>
                    </a:cxn>
                  </a:cxnLst>
                  <a:rect l="txL" t="txT" r="txR" b="txB"/>
                  <a:pathLst>
                    <a:path w="717" h="951">
                      <a:moveTo>
                        <a:pt x="700" y="709"/>
                      </a:moveTo>
                      <a:lnTo>
                        <a:pt x="708" y="646"/>
                      </a:lnTo>
                      <a:lnTo>
                        <a:pt x="712" y="592"/>
                      </a:lnTo>
                      <a:lnTo>
                        <a:pt x="717" y="536"/>
                      </a:lnTo>
                      <a:lnTo>
                        <a:pt x="717" y="483"/>
                      </a:lnTo>
                      <a:lnTo>
                        <a:pt x="717" y="441"/>
                      </a:lnTo>
                      <a:lnTo>
                        <a:pt x="712" y="403"/>
                      </a:lnTo>
                      <a:lnTo>
                        <a:pt x="705" y="370"/>
                      </a:lnTo>
                      <a:lnTo>
                        <a:pt x="694" y="342"/>
                      </a:lnTo>
                      <a:lnTo>
                        <a:pt x="684" y="319"/>
                      </a:lnTo>
                      <a:lnTo>
                        <a:pt x="669" y="293"/>
                      </a:lnTo>
                      <a:lnTo>
                        <a:pt x="653" y="271"/>
                      </a:lnTo>
                      <a:lnTo>
                        <a:pt x="629" y="245"/>
                      </a:lnTo>
                      <a:lnTo>
                        <a:pt x="604" y="223"/>
                      </a:lnTo>
                      <a:lnTo>
                        <a:pt x="580" y="208"/>
                      </a:lnTo>
                      <a:lnTo>
                        <a:pt x="558" y="199"/>
                      </a:lnTo>
                      <a:lnTo>
                        <a:pt x="533" y="187"/>
                      </a:lnTo>
                      <a:lnTo>
                        <a:pt x="516" y="173"/>
                      </a:lnTo>
                      <a:lnTo>
                        <a:pt x="499" y="160"/>
                      </a:lnTo>
                      <a:lnTo>
                        <a:pt x="486" y="143"/>
                      </a:lnTo>
                      <a:lnTo>
                        <a:pt x="481" y="134"/>
                      </a:lnTo>
                      <a:lnTo>
                        <a:pt x="474" y="117"/>
                      </a:lnTo>
                      <a:lnTo>
                        <a:pt x="471" y="91"/>
                      </a:lnTo>
                      <a:lnTo>
                        <a:pt x="471" y="71"/>
                      </a:lnTo>
                      <a:lnTo>
                        <a:pt x="476" y="43"/>
                      </a:lnTo>
                      <a:lnTo>
                        <a:pt x="478" y="16"/>
                      </a:lnTo>
                      <a:lnTo>
                        <a:pt x="457" y="37"/>
                      </a:lnTo>
                      <a:lnTo>
                        <a:pt x="441" y="55"/>
                      </a:lnTo>
                      <a:lnTo>
                        <a:pt x="431" y="82"/>
                      </a:lnTo>
                      <a:lnTo>
                        <a:pt x="430" y="105"/>
                      </a:lnTo>
                      <a:lnTo>
                        <a:pt x="431" y="127"/>
                      </a:lnTo>
                      <a:lnTo>
                        <a:pt x="437" y="154"/>
                      </a:lnTo>
                      <a:lnTo>
                        <a:pt x="420" y="154"/>
                      </a:lnTo>
                      <a:lnTo>
                        <a:pt x="402" y="147"/>
                      </a:lnTo>
                      <a:lnTo>
                        <a:pt x="390" y="136"/>
                      </a:lnTo>
                      <a:lnTo>
                        <a:pt x="378" y="123"/>
                      </a:lnTo>
                      <a:lnTo>
                        <a:pt x="365" y="105"/>
                      </a:lnTo>
                      <a:lnTo>
                        <a:pt x="361" y="82"/>
                      </a:lnTo>
                      <a:lnTo>
                        <a:pt x="361" y="52"/>
                      </a:lnTo>
                      <a:lnTo>
                        <a:pt x="365" y="24"/>
                      </a:lnTo>
                      <a:lnTo>
                        <a:pt x="373" y="0"/>
                      </a:lnTo>
                      <a:lnTo>
                        <a:pt x="355" y="3"/>
                      </a:lnTo>
                      <a:lnTo>
                        <a:pt x="335" y="16"/>
                      </a:lnTo>
                      <a:lnTo>
                        <a:pt x="324" y="37"/>
                      </a:lnTo>
                      <a:lnTo>
                        <a:pt x="318" y="60"/>
                      </a:lnTo>
                      <a:lnTo>
                        <a:pt x="307" y="88"/>
                      </a:lnTo>
                      <a:lnTo>
                        <a:pt x="304" y="123"/>
                      </a:lnTo>
                      <a:lnTo>
                        <a:pt x="301" y="158"/>
                      </a:lnTo>
                      <a:lnTo>
                        <a:pt x="304" y="191"/>
                      </a:lnTo>
                      <a:lnTo>
                        <a:pt x="307" y="216"/>
                      </a:lnTo>
                      <a:lnTo>
                        <a:pt x="314" y="240"/>
                      </a:lnTo>
                      <a:lnTo>
                        <a:pt x="296" y="216"/>
                      </a:lnTo>
                      <a:lnTo>
                        <a:pt x="280" y="194"/>
                      </a:lnTo>
                      <a:lnTo>
                        <a:pt x="264" y="180"/>
                      </a:lnTo>
                      <a:lnTo>
                        <a:pt x="240" y="165"/>
                      </a:lnTo>
                      <a:lnTo>
                        <a:pt x="219" y="158"/>
                      </a:lnTo>
                      <a:lnTo>
                        <a:pt x="194" y="154"/>
                      </a:lnTo>
                      <a:lnTo>
                        <a:pt x="171" y="156"/>
                      </a:lnTo>
                      <a:lnTo>
                        <a:pt x="153" y="160"/>
                      </a:lnTo>
                      <a:lnTo>
                        <a:pt x="136" y="170"/>
                      </a:lnTo>
                      <a:lnTo>
                        <a:pt x="116" y="187"/>
                      </a:lnTo>
                      <a:lnTo>
                        <a:pt x="96" y="218"/>
                      </a:lnTo>
                      <a:lnTo>
                        <a:pt x="120" y="216"/>
                      </a:lnTo>
                      <a:lnTo>
                        <a:pt x="136" y="216"/>
                      </a:lnTo>
                      <a:lnTo>
                        <a:pt x="154" y="225"/>
                      </a:lnTo>
                      <a:lnTo>
                        <a:pt x="171" y="236"/>
                      </a:lnTo>
                      <a:lnTo>
                        <a:pt x="188" y="259"/>
                      </a:lnTo>
                      <a:lnTo>
                        <a:pt x="198" y="281"/>
                      </a:lnTo>
                      <a:lnTo>
                        <a:pt x="200" y="311"/>
                      </a:lnTo>
                      <a:lnTo>
                        <a:pt x="195" y="336"/>
                      </a:lnTo>
                      <a:lnTo>
                        <a:pt x="187" y="355"/>
                      </a:lnTo>
                      <a:lnTo>
                        <a:pt x="167" y="376"/>
                      </a:lnTo>
                      <a:lnTo>
                        <a:pt x="144" y="390"/>
                      </a:lnTo>
                      <a:lnTo>
                        <a:pt x="123" y="403"/>
                      </a:lnTo>
                      <a:lnTo>
                        <a:pt x="109" y="408"/>
                      </a:lnTo>
                      <a:lnTo>
                        <a:pt x="95" y="413"/>
                      </a:lnTo>
                      <a:lnTo>
                        <a:pt x="74" y="408"/>
                      </a:lnTo>
                      <a:lnTo>
                        <a:pt x="67" y="397"/>
                      </a:lnTo>
                      <a:lnTo>
                        <a:pt x="61" y="380"/>
                      </a:lnTo>
                      <a:lnTo>
                        <a:pt x="61" y="360"/>
                      </a:lnTo>
                      <a:lnTo>
                        <a:pt x="62" y="350"/>
                      </a:lnTo>
                      <a:lnTo>
                        <a:pt x="62" y="336"/>
                      </a:lnTo>
                      <a:lnTo>
                        <a:pt x="51" y="343"/>
                      </a:lnTo>
                      <a:lnTo>
                        <a:pt x="40" y="356"/>
                      </a:lnTo>
                      <a:lnTo>
                        <a:pt x="30" y="370"/>
                      </a:lnTo>
                      <a:lnTo>
                        <a:pt x="17" y="387"/>
                      </a:lnTo>
                      <a:lnTo>
                        <a:pt x="9" y="407"/>
                      </a:lnTo>
                      <a:lnTo>
                        <a:pt x="5" y="432"/>
                      </a:lnTo>
                      <a:lnTo>
                        <a:pt x="0" y="466"/>
                      </a:lnTo>
                      <a:lnTo>
                        <a:pt x="3" y="497"/>
                      </a:lnTo>
                      <a:lnTo>
                        <a:pt x="6" y="533"/>
                      </a:lnTo>
                      <a:lnTo>
                        <a:pt x="16" y="575"/>
                      </a:lnTo>
                      <a:lnTo>
                        <a:pt x="30" y="599"/>
                      </a:lnTo>
                      <a:lnTo>
                        <a:pt x="41" y="610"/>
                      </a:lnTo>
                      <a:lnTo>
                        <a:pt x="51" y="619"/>
                      </a:lnTo>
                      <a:lnTo>
                        <a:pt x="67" y="625"/>
                      </a:lnTo>
                      <a:lnTo>
                        <a:pt x="88" y="639"/>
                      </a:lnTo>
                      <a:lnTo>
                        <a:pt x="113" y="657"/>
                      </a:lnTo>
                      <a:lnTo>
                        <a:pt x="133" y="667"/>
                      </a:lnTo>
                      <a:lnTo>
                        <a:pt x="147" y="682"/>
                      </a:lnTo>
                      <a:lnTo>
                        <a:pt x="156" y="694"/>
                      </a:lnTo>
                      <a:lnTo>
                        <a:pt x="167" y="718"/>
                      </a:lnTo>
                      <a:lnTo>
                        <a:pt x="180" y="746"/>
                      </a:lnTo>
                      <a:lnTo>
                        <a:pt x="187" y="766"/>
                      </a:lnTo>
                      <a:lnTo>
                        <a:pt x="192" y="797"/>
                      </a:lnTo>
                      <a:lnTo>
                        <a:pt x="200" y="835"/>
                      </a:lnTo>
                      <a:lnTo>
                        <a:pt x="207" y="863"/>
                      </a:lnTo>
                      <a:lnTo>
                        <a:pt x="219" y="887"/>
                      </a:lnTo>
                      <a:lnTo>
                        <a:pt x="232" y="901"/>
                      </a:lnTo>
                      <a:lnTo>
                        <a:pt x="246" y="913"/>
                      </a:lnTo>
                      <a:lnTo>
                        <a:pt x="263" y="924"/>
                      </a:lnTo>
                      <a:lnTo>
                        <a:pt x="287" y="934"/>
                      </a:lnTo>
                      <a:lnTo>
                        <a:pt x="313" y="938"/>
                      </a:lnTo>
                      <a:lnTo>
                        <a:pt x="339" y="942"/>
                      </a:lnTo>
                      <a:lnTo>
                        <a:pt x="379" y="949"/>
                      </a:lnTo>
                      <a:lnTo>
                        <a:pt x="402" y="949"/>
                      </a:lnTo>
                      <a:lnTo>
                        <a:pt x="440" y="951"/>
                      </a:lnTo>
                      <a:lnTo>
                        <a:pt x="488" y="949"/>
                      </a:lnTo>
                      <a:lnTo>
                        <a:pt x="530" y="938"/>
                      </a:lnTo>
                      <a:lnTo>
                        <a:pt x="574" y="924"/>
                      </a:lnTo>
                      <a:lnTo>
                        <a:pt x="608" y="906"/>
                      </a:lnTo>
                      <a:lnTo>
                        <a:pt x="637" y="887"/>
                      </a:lnTo>
                      <a:lnTo>
                        <a:pt x="656" y="870"/>
                      </a:lnTo>
                      <a:lnTo>
                        <a:pt x="669" y="852"/>
                      </a:lnTo>
                      <a:lnTo>
                        <a:pt x="677" y="827"/>
                      </a:lnTo>
                      <a:lnTo>
                        <a:pt x="687" y="794"/>
                      </a:lnTo>
                      <a:lnTo>
                        <a:pt x="697" y="747"/>
                      </a:lnTo>
                      <a:lnTo>
                        <a:pt x="700" y="709"/>
                      </a:lnTo>
                      <a:close/>
                    </a:path>
                  </a:pathLst>
                </a:custGeom>
                <a:solidFill>
                  <a:srgbClr val="FF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6" name="Freeform 17"/>
                <p:cNvSpPr/>
                <p:nvPr/>
              </p:nvSpPr>
              <p:spPr>
                <a:xfrm>
                  <a:off x="177" y="93"/>
                  <a:ext cx="422" cy="817"/>
                </a:xfrm>
                <a:custGeom>
                  <a:avLst/>
                  <a:gdLst>
                    <a:gd name="txL" fmla="*/ 0 w 843"/>
                    <a:gd name="txT" fmla="*/ 0 h 1634"/>
                    <a:gd name="txR" fmla="*/ 843 w 843"/>
                    <a:gd name="txB" fmla="*/ 1634 h 1634"/>
                  </a:gdLst>
                  <a:ahLst/>
                  <a:cxnLst>
                    <a:cxn ang="0">
                      <a:pos x="16" y="186"/>
                    </a:cxn>
                    <a:cxn ang="0">
                      <a:pos x="4" y="166"/>
                    </a:cxn>
                    <a:cxn ang="0">
                      <a:pos x="1" y="146"/>
                    </a:cxn>
                    <a:cxn ang="0">
                      <a:pos x="1" y="121"/>
                    </a:cxn>
                    <a:cxn ang="0">
                      <a:pos x="4" y="102"/>
                    </a:cxn>
                    <a:cxn ang="0">
                      <a:pos x="11" y="85"/>
                    </a:cxn>
                    <a:cxn ang="0">
                      <a:pos x="12" y="66"/>
                    </a:cxn>
                    <a:cxn ang="0">
                      <a:pos x="10" y="54"/>
                    </a:cxn>
                    <a:cxn ang="0">
                      <a:pos x="5" y="42"/>
                    </a:cxn>
                    <a:cxn ang="0">
                      <a:pos x="6" y="37"/>
                    </a:cxn>
                    <a:cxn ang="0">
                      <a:pos x="15" y="46"/>
                    </a:cxn>
                    <a:cxn ang="0">
                      <a:pos x="19" y="49"/>
                    </a:cxn>
                    <a:cxn ang="0">
                      <a:pos x="19" y="29"/>
                    </a:cxn>
                    <a:cxn ang="0">
                      <a:pos x="11" y="7"/>
                    </a:cxn>
                    <a:cxn ang="0">
                      <a:pos x="11" y="0"/>
                    </a:cxn>
                    <a:cxn ang="0">
                      <a:pos x="24" y="3"/>
                    </a:cxn>
                    <a:cxn ang="0">
                      <a:pos x="36" y="13"/>
                    </a:cxn>
                    <a:cxn ang="0">
                      <a:pos x="45" y="33"/>
                    </a:cxn>
                    <a:cxn ang="0">
                      <a:pos x="50" y="40"/>
                    </a:cxn>
                    <a:cxn ang="0">
                      <a:pos x="58" y="27"/>
                    </a:cxn>
                    <a:cxn ang="0">
                      <a:pos x="72" y="20"/>
                    </a:cxn>
                    <a:cxn ang="0">
                      <a:pos x="83" y="22"/>
                    </a:cxn>
                    <a:cxn ang="0">
                      <a:pos x="89" y="33"/>
                    </a:cxn>
                    <a:cxn ang="0">
                      <a:pos x="80" y="33"/>
                    </a:cxn>
                    <a:cxn ang="0">
                      <a:pos x="75" y="37"/>
                    </a:cxn>
                    <a:cxn ang="0">
                      <a:pos x="72" y="47"/>
                    </a:cxn>
                    <a:cxn ang="0">
                      <a:pos x="74" y="55"/>
                    </a:cxn>
                    <a:cxn ang="0">
                      <a:pos x="80" y="62"/>
                    </a:cxn>
                    <a:cxn ang="0">
                      <a:pos x="90" y="61"/>
                    </a:cxn>
                    <a:cxn ang="0">
                      <a:pos x="90" y="48"/>
                    </a:cxn>
                    <a:cxn ang="0">
                      <a:pos x="97" y="57"/>
                    </a:cxn>
                    <a:cxn ang="0">
                      <a:pos x="103" y="74"/>
                    </a:cxn>
                    <a:cxn ang="0">
                      <a:pos x="103" y="87"/>
                    </a:cxn>
                    <a:cxn ang="0">
                      <a:pos x="98" y="100"/>
                    </a:cxn>
                    <a:cxn ang="0">
                      <a:pos x="89" y="110"/>
                    </a:cxn>
                    <a:cxn ang="0">
                      <a:pos x="85" y="120"/>
                    </a:cxn>
                    <a:cxn ang="0">
                      <a:pos x="88" y="134"/>
                    </a:cxn>
                    <a:cxn ang="0">
                      <a:pos x="97" y="142"/>
                    </a:cxn>
                    <a:cxn ang="0">
                      <a:pos x="103" y="139"/>
                    </a:cxn>
                    <a:cxn ang="0">
                      <a:pos x="106" y="152"/>
                    </a:cxn>
                    <a:cxn ang="0">
                      <a:pos x="102" y="170"/>
                    </a:cxn>
                    <a:cxn ang="0">
                      <a:pos x="96" y="185"/>
                    </a:cxn>
                    <a:cxn ang="0">
                      <a:pos x="87" y="196"/>
                    </a:cxn>
                    <a:cxn ang="0">
                      <a:pos x="76" y="203"/>
                    </a:cxn>
                    <a:cxn ang="0">
                      <a:pos x="63" y="204"/>
                    </a:cxn>
                    <a:cxn ang="0">
                      <a:pos x="45" y="197"/>
                    </a:cxn>
                    <a:cxn ang="0">
                      <a:pos x="24" y="193"/>
                    </a:cxn>
                  </a:cxnLst>
                  <a:rect l="txL" t="txT" r="txR" b="txB"/>
                  <a:pathLst>
                    <a:path w="843" h="1634">
                      <a:moveTo>
                        <a:pt x="188" y="1541"/>
                      </a:moveTo>
                      <a:lnTo>
                        <a:pt x="157" y="1517"/>
                      </a:lnTo>
                      <a:lnTo>
                        <a:pt x="123" y="1482"/>
                      </a:lnTo>
                      <a:lnTo>
                        <a:pt x="90" y="1432"/>
                      </a:lnTo>
                      <a:lnTo>
                        <a:pt x="58" y="1380"/>
                      </a:lnTo>
                      <a:lnTo>
                        <a:pt x="32" y="1323"/>
                      </a:lnTo>
                      <a:lnTo>
                        <a:pt x="18" y="1275"/>
                      </a:lnTo>
                      <a:lnTo>
                        <a:pt x="7" y="1215"/>
                      </a:lnTo>
                      <a:lnTo>
                        <a:pt x="6" y="1164"/>
                      </a:lnTo>
                      <a:lnTo>
                        <a:pt x="1" y="1090"/>
                      </a:lnTo>
                      <a:lnTo>
                        <a:pt x="0" y="1025"/>
                      </a:lnTo>
                      <a:lnTo>
                        <a:pt x="6" y="970"/>
                      </a:lnTo>
                      <a:lnTo>
                        <a:pt x="6" y="928"/>
                      </a:lnTo>
                      <a:lnTo>
                        <a:pt x="13" y="869"/>
                      </a:lnTo>
                      <a:lnTo>
                        <a:pt x="27" y="816"/>
                      </a:lnTo>
                      <a:lnTo>
                        <a:pt x="45" y="767"/>
                      </a:lnTo>
                      <a:lnTo>
                        <a:pt x="71" y="720"/>
                      </a:lnTo>
                      <a:lnTo>
                        <a:pt x="87" y="676"/>
                      </a:lnTo>
                      <a:lnTo>
                        <a:pt x="96" y="619"/>
                      </a:lnTo>
                      <a:lnTo>
                        <a:pt x="99" y="572"/>
                      </a:lnTo>
                      <a:lnTo>
                        <a:pt x="93" y="524"/>
                      </a:lnTo>
                      <a:lnTo>
                        <a:pt x="87" y="493"/>
                      </a:lnTo>
                      <a:lnTo>
                        <a:pt x="80" y="467"/>
                      </a:lnTo>
                      <a:lnTo>
                        <a:pt x="76" y="436"/>
                      </a:lnTo>
                      <a:lnTo>
                        <a:pt x="63" y="401"/>
                      </a:lnTo>
                      <a:lnTo>
                        <a:pt x="48" y="363"/>
                      </a:lnTo>
                      <a:lnTo>
                        <a:pt x="38" y="329"/>
                      </a:lnTo>
                      <a:lnTo>
                        <a:pt x="25" y="306"/>
                      </a:lnTo>
                      <a:lnTo>
                        <a:pt x="8" y="281"/>
                      </a:lnTo>
                      <a:lnTo>
                        <a:pt x="48" y="296"/>
                      </a:lnTo>
                      <a:lnTo>
                        <a:pt x="76" y="316"/>
                      </a:lnTo>
                      <a:lnTo>
                        <a:pt x="100" y="346"/>
                      </a:lnTo>
                      <a:lnTo>
                        <a:pt x="113" y="366"/>
                      </a:lnTo>
                      <a:lnTo>
                        <a:pt x="128" y="401"/>
                      </a:lnTo>
                      <a:lnTo>
                        <a:pt x="141" y="442"/>
                      </a:lnTo>
                      <a:lnTo>
                        <a:pt x="151" y="390"/>
                      </a:lnTo>
                      <a:lnTo>
                        <a:pt x="157" y="337"/>
                      </a:lnTo>
                      <a:lnTo>
                        <a:pt x="157" y="289"/>
                      </a:lnTo>
                      <a:lnTo>
                        <a:pt x="148" y="233"/>
                      </a:lnTo>
                      <a:lnTo>
                        <a:pt x="128" y="165"/>
                      </a:lnTo>
                      <a:lnTo>
                        <a:pt x="110" y="113"/>
                      </a:lnTo>
                      <a:lnTo>
                        <a:pt x="87" y="61"/>
                      </a:lnTo>
                      <a:lnTo>
                        <a:pt x="71" y="24"/>
                      </a:lnTo>
                      <a:lnTo>
                        <a:pt x="58" y="0"/>
                      </a:lnTo>
                      <a:lnTo>
                        <a:pt x="87" y="0"/>
                      </a:lnTo>
                      <a:lnTo>
                        <a:pt x="126" y="1"/>
                      </a:lnTo>
                      <a:lnTo>
                        <a:pt x="164" y="10"/>
                      </a:lnTo>
                      <a:lnTo>
                        <a:pt x="192" y="18"/>
                      </a:lnTo>
                      <a:lnTo>
                        <a:pt x="229" y="41"/>
                      </a:lnTo>
                      <a:lnTo>
                        <a:pt x="258" y="76"/>
                      </a:lnTo>
                      <a:lnTo>
                        <a:pt x="287" y="107"/>
                      </a:lnTo>
                      <a:lnTo>
                        <a:pt x="311" y="152"/>
                      </a:lnTo>
                      <a:lnTo>
                        <a:pt x="332" y="207"/>
                      </a:lnTo>
                      <a:lnTo>
                        <a:pt x="356" y="261"/>
                      </a:lnTo>
                      <a:lnTo>
                        <a:pt x="373" y="320"/>
                      </a:lnTo>
                      <a:lnTo>
                        <a:pt x="381" y="390"/>
                      </a:lnTo>
                      <a:lnTo>
                        <a:pt x="395" y="320"/>
                      </a:lnTo>
                      <a:lnTo>
                        <a:pt x="414" y="284"/>
                      </a:lnTo>
                      <a:lnTo>
                        <a:pt x="436" y="250"/>
                      </a:lnTo>
                      <a:lnTo>
                        <a:pt x="463" y="217"/>
                      </a:lnTo>
                      <a:lnTo>
                        <a:pt x="499" y="188"/>
                      </a:lnTo>
                      <a:lnTo>
                        <a:pt x="537" y="168"/>
                      </a:lnTo>
                      <a:lnTo>
                        <a:pt x="572" y="157"/>
                      </a:lnTo>
                      <a:lnTo>
                        <a:pt x="607" y="150"/>
                      </a:lnTo>
                      <a:lnTo>
                        <a:pt x="640" y="157"/>
                      </a:lnTo>
                      <a:lnTo>
                        <a:pt x="662" y="169"/>
                      </a:lnTo>
                      <a:lnTo>
                        <a:pt x="685" y="193"/>
                      </a:lnTo>
                      <a:lnTo>
                        <a:pt x="696" y="222"/>
                      </a:lnTo>
                      <a:lnTo>
                        <a:pt x="706" y="264"/>
                      </a:lnTo>
                      <a:lnTo>
                        <a:pt x="681" y="256"/>
                      </a:lnTo>
                      <a:lnTo>
                        <a:pt x="655" y="253"/>
                      </a:lnTo>
                      <a:lnTo>
                        <a:pt x="633" y="264"/>
                      </a:lnTo>
                      <a:lnTo>
                        <a:pt x="623" y="270"/>
                      </a:lnTo>
                      <a:lnTo>
                        <a:pt x="610" y="278"/>
                      </a:lnTo>
                      <a:lnTo>
                        <a:pt x="595" y="296"/>
                      </a:lnTo>
                      <a:lnTo>
                        <a:pt x="585" y="318"/>
                      </a:lnTo>
                      <a:lnTo>
                        <a:pt x="576" y="349"/>
                      </a:lnTo>
                      <a:lnTo>
                        <a:pt x="572" y="374"/>
                      </a:lnTo>
                      <a:lnTo>
                        <a:pt x="572" y="401"/>
                      </a:lnTo>
                      <a:lnTo>
                        <a:pt x="579" y="425"/>
                      </a:lnTo>
                      <a:lnTo>
                        <a:pt x="588" y="441"/>
                      </a:lnTo>
                      <a:lnTo>
                        <a:pt x="597" y="460"/>
                      </a:lnTo>
                      <a:lnTo>
                        <a:pt x="619" y="480"/>
                      </a:lnTo>
                      <a:lnTo>
                        <a:pt x="640" y="496"/>
                      </a:lnTo>
                      <a:lnTo>
                        <a:pt x="662" y="507"/>
                      </a:lnTo>
                      <a:lnTo>
                        <a:pt x="688" y="508"/>
                      </a:lnTo>
                      <a:lnTo>
                        <a:pt x="713" y="493"/>
                      </a:lnTo>
                      <a:lnTo>
                        <a:pt x="720" y="460"/>
                      </a:lnTo>
                      <a:lnTo>
                        <a:pt x="720" y="424"/>
                      </a:lnTo>
                      <a:lnTo>
                        <a:pt x="713" y="381"/>
                      </a:lnTo>
                      <a:lnTo>
                        <a:pt x="735" y="401"/>
                      </a:lnTo>
                      <a:lnTo>
                        <a:pt x="756" y="432"/>
                      </a:lnTo>
                      <a:lnTo>
                        <a:pt x="774" y="459"/>
                      </a:lnTo>
                      <a:lnTo>
                        <a:pt x="797" y="504"/>
                      </a:lnTo>
                      <a:lnTo>
                        <a:pt x="811" y="541"/>
                      </a:lnTo>
                      <a:lnTo>
                        <a:pt x="821" y="587"/>
                      </a:lnTo>
                      <a:lnTo>
                        <a:pt x="826" y="624"/>
                      </a:lnTo>
                      <a:lnTo>
                        <a:pt x="826" y="655"/>
                      </a:lnTo>
                      <a:lnTo>
                        <a:pt x="821" y="696"/>
                      </a:lnTo>
                      <a:lnTo>
                        <a:pt x="814" y="733"/>
                      </a:lnTo>
                      <a:lnTo>
                        <a:pt x="801" y="764"/>
                      </a:lnTo>
                      <a:lnTo>
                        <a:pt x="780" y="798"/>
                      </a:lnTo>
                      <a:lnTo>
                        <a:pt x="756" y="829"/>
                      </a:lnTo>
                      <a:lnTo>
                        <a:pt x="732" y="856"/>
                      </a:lnTo>
                      <a:lnTo>
                        <a:pt x="712" y="885"/>
                      </a:lnTo>
                      <a:lnTo>
                        <a:pt x="695" y="905"/>
                      </a:lnTo>
                      <a:lnTo>
                        <a:pt x="685" y="929"/>
                      </a:lnTo>
                      <a:lnTo>
                        <a:pt x="678" y="960"/>
                      </a:lnTo>
                      <a:lnTo>
                        <a:pt x="678" y="1001"/>
                      </a:lnTo>
                      <a:lnTo>
                        <a:pt x="688" y="1031"/>
                      </a:lnTo>
                      <a:lnTo>
                        <a:pt x="703" y="1066"/>
                      </a:lnTo>
                      <a:lnTo>
                        <a:pt x="727" y="1095"/>
                      </a:lnTo>
                      <a:lnTo>
                        <a:pt x="746" y="1114"/>
                      </a:lnTo>
                      <a:lnTo>
                        <a:pt x="770" y="1133"/>
                      </a:lnTo>
                      <a:lnTo>
                        <a:pt x="790" y="1107"/>
                      </a:lnTo>
                      <a:lnTo>
                        <a:pt x="801" y="1082"/>
                      </a:lnTo>
                      <a:lnTo>
                        <a:pt x="818" y="1110"/>
                      </a:lnTo>
                      <a:lnTo>
                        <a:pt x="828" y="1137"/>
                      </a:lnTo>
                      <a:lnTo>
                        <a:pt x="838" y="1171"/>
                      </a:lnTo>
                      <a:lnTo>
                        <a:pt x="843" y="1209"/>
                      </a:lnTo>
                      <a:lnTo>
                        <a:pt x="843" y="1260"/>
                      </a:lnTo>
                      <a:lnTo>
                        <a:pt x="828" y="1309"/>
                      </a:lnTo>
                      <a:lnTo>
                        <a:pt x="814" y="1354"/>
                      </a:lnTo>
                      <a:lnTo>
                        <a:pt x="804" y="1393"/>
                      </a:lnTo>
                      <a:lnTo>
                        <a:pt x="790" y="1432"/>
                      </a:lnTo>
                      <a:lnTo>
                        <a:pt x="764" y="1477"/>
                      </a:lnTo>
                      <a:lnTo>
                        <a:pt x="735" y="1513"/>
                      </a:lnTo>
                      <a:lnTo>
                        <a:pt x="712" y="1537"/>
                      </a:lnTo>
                      <a:lnTo>
                        <a:pt x="691" y="1562"/>
                      </a:lnTo>
                      <a:lnTo>
                        <a:pt x="668" y="1585"/>
                      </a:lnTo>
                      <a:lnTo>
                        <a:pt x="638" y="1602"/>
                      </a:lnTo>
                      <a:lnTo>
                        <a:pt x="603" y="1619"/>
                      </a:lnTo>
                      <a:lnTo>
                        <a:pt x="565" y="1630"/>
                      </a:lnTo>
                      <a:lnTo>
                        <a:pt x="532" y="1634"/>
                      </a:lnTo>
                      <a:lnTo>
                        <a:pt x="497" y="1626"/>
                      </a:lnTo>
                      <a:lnTo>
                        <a:pt x="462" y="1593"/>
                      </a:lnTo>
                      <a:lnTo>
                        <a:pt x="415" y="1580"/>
                      </a:lnTo>
                      <a:lnTo>
                        <a:pt x="360" y="1575"/>
                      </a:lnTo>
                      <a:lnTo>
                        <a:pt x="291" y="1575"/>
                      </a:lnTo>
                      <a:lnTo>
                        <a:pt x="232" y="1561"/>
                      </a:lnTo>
                      <a:lnTo>
                        <a:pt x="188" y="1541"/>
                      </a:lnTo>
                      <a:close/>
                    </a:path>
                  </a:pathLst>
                </a:custGeom>
                <a:solidFill>
                  <a:srgbClr val="E0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7" name="Freeform 18"/>
                <p:cNvSpPr/>
                <p:nvPr/>
              </p:nvSpPr>
              <p:spPr>
                <a:xfrm>
                  <a:off x="305" y="0"/>
                  <a:ext cx="1366" cy="1297"/>
                </a:xfrm>
                <a:custGeom>
                  <a:avLst/>
                  <a:gdLst>
                    <a:gd name="txL" fmla="*/ 0 w 2732"/>
                    <a:gd name="txT" fmla="*/ 0 h 2595"/>
                    <a:gd name="txR" fmla="*/ 2732 w 2732"/>
                    <a:gd name="txB" fmla="*/ 2595 h 2595"/>
                  </a:gdLst>
                  <a:ahLst/>
                  <a:cxnLst>
                    <a:cxn ang="0">
                      <a:pos x="1" y="163"/>
                    </a:cxn>
                    <a:cxn ang="0">
                      <a:pos x="7" y="133"/>
                    </a:cxn>
                    <a:cxn ang="0">
                      <a:pos x="18" y="116"/>
                    </a:cxn>
                    <a:cxn ang="0">
                      <a:pos x="40" y="108"/>
                    </a:cxn>
                    <a:cxn ang="0">
                      <a:pos x="63" y="101"/>
                    </a:cxn>
                    <a:cxn ang="0">
                      <a:pos x="79" y="90"/>
                    </a:cxn>
                    <a:cxn ang="0">
                      <a:pos x="88" y="69"/>
                    </a:cxn>
                    <a:cxn ang="0">
                      <a:pos x="88" y="42"/>
                    </a:cxn>
                    <a:cxn ang="0">
                      <a:pos x="93" y="19"/>
                    </a:cxn>
                    <a:cxn ang="0">
                      <a:pos x="106" y="3"/>
                    </a:cxn>
                    <a:cxn ang="0">
                      <a:pos x="112" y="9"/>
                    </a:cxn>
                    <a:cxn ang="0">
                      <a:pos x="113" y="26"/>
                    </a:cxn>
                    <a:cxn ang="0">
                      <a:pos x="123" y="37"/>
                    </a:cxn>
                    <a:cxn ang="0">
                      <a:pos x="137" y="38"/>
                    </a:cxn>
                    <a:cxn ang="0">
                      <a:pos x="145" y="39"/>
                    </a:cxn>
                    <a:cxn ang="0">
                      <a:pos x="152" y="52"/>
                    </a:cxn>
                    <a:cxn ang="0">
                      <a:pos x="156" y="71"/>
                    </a:cxn>
                    <a:cxn ang="0">
                      <a:pos x="168" y="46"/>
                    </a:cxn>
                    <a:cxn ang="0">
                      <a:pos x="176" y="50"/>
                    </a:cxn>
                    <a:cxn ang="0">
                      <a:pos x="185" y="70"/>
                    </a:cxn>
                    <a:cxn ang="0">
                      <a:pos x="192" y="91"/>
                    </a:cxn>
                    <a:cxn ang="0">
                      <a:pos x="189" y="115"/>
                    </a:cxn>
                    <a:cxn ang="0">
                      <a:pos x="203" y="99"/>
                    </a:cxn>
                    <a:cxn ang="0">
                      <a:pos x="214" y="80"/>
                    </a:cxn>
                    <a:cxn ang="0">
                      <a:pos x="232" y="78"/>
                    </a:cxn>
                    <a:cxn ang="0">
                      <a:pos x="235" y="87"/>
                    </a:cxn>
                    <a:cxn ang="0">
                      <a:pos x="232" y="100"/>
                    </a:cxn>
                    <a:cxn ang="0">
                      <a:pos x="239" y="109"/>
                    </a:cxn>
                    <a:cxn ang="0">
                      <a:pos x="255" y="109"/>
                    </a:cxn>
                    <a:cxn ang="0">
                      <a:pos x="266" y="100"/>
                    </a:cxn>
                    <a:cxn ang="0">
                      <a:pos x="269" y="81"/>
                    </a:cxn>
                    <a:cxn ang="0">
                      <a:pos x="262" y="62"/>
                    </a:cxn>
                    <a:cxn ang="0">
                      <a:pos x="275" y="64"/>
                    </a:cxn>
                    <a:cxn ang="0">
                      <a:pos x="292" y="83"/>
                    </a:cxn>
                    <a:cxn ang="0">
                      <a:pos x="302" y="105"/>
                    </a:cxn>
                    <a:cxn ang="0">
                      <a:pos x="309" y="133"/>
                    </a:cxn>
                    <a:cxn ang="0">
                      <a:pos x="309" y="160"/>
                    </a:cxn>
                    <a:cxn ang="0">
                      <a:pos x="301" y="196"/>
                    </a:cxn>
                    <a:cxn ang="0">
                      <a:pos x="296" y="222"/>
                    </a:cxn>
                    <a:cxn ang="0">
                      <a:pos x="305" y="223"/>
                    </a:cxn>
                    <a:cxn ang="0">
                      <a:pos x="322" y="210"/>
                    </a:cxn>
                    <a:cxn ang="0">
                      <a:pos x="324" y="232"/>
                    </a:cxn>
                    <a:cxn ang="0">
                      <a:pos x="330" y="252"/>
                    </a:cxn>
                    <a:cxn ang="0">
                      <a:pos x="340" y="243"/>
                    </a:cxn>
                    <a:cxn ang="0">
                      <a:pos x="342" y="268"/>
                    </a:cxn>
                    <a:cxn ang="0">
                      <a:pos x="334" y="288"/>
                    </a:cxn>
                    <a:cxn ang="0">
                      <a:pos x="324" y="309"/>
                    </a:cxn>
                    <a:cxn ang="0">
                      <a:pos x="302" y="324"/>
                    </a:cxn>
                    <a:cxn ang="0">
                      <a:pos x="272" y="315"/>
                    </a:cxn>
                    <a:cxn ang="0">
                      <a:pos x="249" y="303"/>
                    </a:cxn>
                    <a:cxn ang="0">
                      <a:pos x="225" y="293"/>
                    </a:cxn>
                    <a:cxn ang="0">
                      <a:pos x="197" y="270"/>
                    </a:cxn>
                    <a:cxn ang="0">
                      <a:pos x="159" y="257"/>
                    </a:cxn>
                    <a:cxn ang="0">
                      <a:pos x="48" y="219"/>
                    </a:cxn>
                  </a:cxnLst>
                  <a:rect l="txL" t="txT" r="txR" b="txB"/>
                  <a:pathLst>
                    <a:path w="2732" h="2595">
                      <a:moveTo>
                        <a:pt x="21" y="1560"/>
                      </a:moveTo>
                      <a:lnTo>
                        <a:pt x="0" y="1479"/>
                      </a:lnTo>
                      <a:lnTo>
                        <a:pt x="0" y="1389"/>
                      </a:lnTo>
                      <a:lnTo>
                        <a:pt x="4" y="1304"/>
                      </a:lnTo>
                      <a:lnTo>
                        <a:pt x="12" y="1241"/>
                      </a:lnTo>
                      <a:lnTo>
                        <a:pt x="24" y="1174"/>
                      </a:lnTo>
                      <a:lnTo>
                        <a:pt x="41" y="1118"/>
                      </a:lnTo>
                      <a:lnTo>
                        <a:pt x="59" y="1068"/>
                      </a:lnTo>
                      <a:lnTo>
                        <a:pt x="74" y="1033"/>
                      </a:lnTo>
                      <a:lnTo>
                        <a:pt x="89" y="995"/>
                      </a:lnTo>
                      <a:lnTo>
                        <a:pt x="113" y="964"/>
                      </a:lnTo>
                      <a:lnTo>
                        <a:pt x="142" y="934"/>
                      </a:lnTo>
                      <a:lnTo>
                        <a:pt x="183" y="907"/>
                      </a:lnTo>
                      <a:lnTo>
                        <a:pt x="220" y="887"/>
                      </a:lnTo>
                      <a:lnTo>
                        <a:pt x="262" y="878"/>
                      </a:lnTo>
                      <a:lnTo>
                        <a:pt x="313" y="871"/>
                      </a:lnTo>
                      <a:lnTo>
                        <a:pt x="354" y="861"/>
                      </a:lnTo>
                      <a:lnTo>
                        <a:pt x="411" y="842"/>
                      </a:lnTo>
                      <a:lnTo>
                        <a:pt x="470" y="821"/>
                      </a:lnTo>
                      <a:lnTo>
                        <a:pt x="503" y="811"/>
                      </a:lnTo>
                      <a:lnTo>
                        <a:pt x="535" y="803"/>
                      </a:lnTo>
                      <a:lnTo>
                        <a:pt x="570" y="779"/>
                      </a:lnTo>
                      <a:lnTo>
                        <a:pt x="600" y="756"/>
                      </a:lnTo>
                      <a:lnTo>
                        <a:pt x="628" y="722"/>
                      </a:lnTo>
                      <a:lnTo>
                        <a:pt x="655" y="690"/>
                      </a:lnTo>
                      <a:lnTo>
                        <a:pt x="676" y="647"/>
                      </a:lnTo>
                      <a:lnTo>
                        <a:pt x="693" y="613"/>
                      </a:lnTo>
                      <a:lnTo>
                        <a:pt x="706" y="558"/>
                      </a:lnTo>
                      <a:lnTo>
                        <a:pt x="709" y="503"/>
                      </a:lnTo>
                      <a:lnTo>
                        <a:pt x="712" y="452"/>
                      </a:lnTo>
                      <a:lnTo>
                        <a:pt x="714" y="396"/>
                      </a:lnTo>
                      <a:lnTo>
                        <a:pt x="709" y="337"/>
                      </a:lnTo>
                      <a:lnTo>
                        <a:pt x="712" y="293"/>
                      </a:lnTo>
                      <a:lnTo>
                        <a:pt x="720" y="228"/>
                      </a:lnTo>
                      <a:lnTo>
                        <a:pt x="733" y="194"/>
                      </a:lnTo>
                      <a:lnTo>
                        <a:pt x="748" y="154"/>
                      </a:lnTo>
                      <a:lnTo>
                        <a:pt x="768" y="108"/>
                      </a:lnTo>
                      <a:lnTo>
                        <a:pt x="792" y="78"/>
                      </a:lnTo>
                      <a:lnTo>
                        <a:pt x="818" y="54"/>
                      </a:lnTo>
                      <a:lnTo>
                        <a:pt x="850" y="29"/>
                      </a:lnTo>
                      <a:lnTo>
                        <a:pt x="894" y="5"/>
                      </a:lnTo>
                      <a:lnTo>
                        <a:pt x="919" y="0"/>
                      </a:lnTo>
                      <a:lnTo>
                        <a:pt x="907" y="44"/>
                      </a:lnTo>
                      <a:lnTo>
                        <a:pt x="899" y="78"/>
                      </a:lnTo>
                      <a:lnTo>
                        <a:pt x="897" y="115"/>
                      </a:lnTo>
                      <a:lnTo>
                        <a:pt x="894" y="147"/>
                      </a:lnTo>
                      <a:lnTo>
                        <a:pt x="899" y="184"/>
                      </a:lnTo>
                      <a:lnTo>
                        <a:pt x="908" y="215"/>
                      </a:lnTo>
                      <a:lnTo>
                        <a:pt x="924" y="245"/>
                      </a:lnTo>
                      <a:lnTo>
                        <a:pt x="942" y="265"/>
                      </a:lnTo>
                      <a:lnTo>
                        <a:pt x="962" y="283"/>
                      </a:lnTo>
                      <a:lnTo>
                        <a:pt x="983" y="300"/>
                      </a:lnTo>
                      <a:lnTo>
                        <a:pt x="1010" y="313"/>
                      </a:lnTo>
                      <a:lnTo>
                        <a:pt x="1039" y="322"/>
                      </a:lnTo>
                      <a:lnTo>
                        <a:pt x="1066" y="322"/>
                      </a:lnTo>
                      <a:lnTo>
                        <a:pt x="1090" y="310"/>
                      </a:lnTo>
                      <a:lnTo>
                        <a:pt x="1107" y="293"/>
                      </a:lnTo>
                      <a:lnTo>
                        <a:pt x="1116" y="265"/>
                      </a:lnTo>
                      <a:lnTo>
                        <a:pt x="1137" y="287"/>
                      </a:lnTo>
                      <a:lnTo>
                        <a:pt x="1159" y="317"/>
                      </a:lnTo>
                      <a:lnTo>
                        <a:pt x="1179" y="349"/>
                      </a:lnTo>
                      <a:lnTo>
                        <a:pt x="1191" y="373"/>
                      </a:lnTo>
                      <a:lnTo>
                        <a:pt x="1202" y="400"/>
                      </a:lnTo>
                      <a:lnTo>
                        <a:pt x="1210" y="417"/>
                      </a:lnTo>
                      <a:lnTo>
                        <a:pt x="1219" y="447"/>
                      </a:lnTo>
                      <a:lnTo>
                        <a:pt x="1229" y="483"/>
                      </a:lnTo>
                      <a:lnTo>
                        <a:pt x="1237" y="523"/>
                      </a:lnTo>
                      <a:lnTo>
                        <a:pt x="1241" y="572"/>
                      </a:lnTo>
                      <a:lnTo>
                        <a:pt x="1261" y="513"/>
                      </a:lnTo>
                      <a:lnTo>
                        <a:pt x="1284" y="452"/>
                      </a:lnTo>
                      <a:lnTo>
                        <a:pt x="1320" y="400"/>
                      </a:lnTo>
                      <a:lnTo>
                        <a:pt x="1337" y="373"/>
                      </a:lnTo>
                      <a:lnTo>
                        <a:pt x="1380" y="330"/>
                      </a:lnTo>
                      <a:lnTo>
                        <a:pt x="1428" y="303"/>
                      </a:lnTo>
                      <a:lnTo>
                        <a:pt x="1411" y="363"/>
                      </a:lnTo>
                      <a:lnTo>
                        <a:pt x="1412" y="406"/>
                      </a:lnTo>
                      <a:lnTo>
                        <a:pt x="1428" y="452"/>
                      </a:lnTo>
                      <a:lnTo>
                        <a:pt x="1443" y="486"/>
                      </a:lnTo>
                      <a:lnTo>
                        <a:pt x="1463" y="523"/>
                      </a:lnTo>
                      <a:lnTo>
                        <a:pt x="1479" y="560"/>
                      </a:lnTo>
                      <a:lnTo>
                        <a:pt x="1498" y="604"/>
                      </a:lnTo>
                      <a:lnTo>
                        <a:pt x="1514" y="633"/>
                      </a:lnTo>
                      <a:lnTo>
                        <a:pt x="1525" y="684"/>
                      </a:lnTo>
                      <a:lnTo>
                        <a:pt x="1535" y="735"/>
                      </a:lnTo>
                      <a:lnTo>
                        <a:pt x="1537" y="782"/>
                      </a:lnTo>
                      <a:lnTo>
                        <a:pt x="1535" y="837"/>
                      </a:lnTo>
                      <a:lnTo>
                        <a:pt x="1528" y="873"/>
                      </a:lnTo>
                      <a:lnTo>
                        <a:pt x="1517" y="923"/>
                      </a:lnTo>
                      <a:lnTo>
                        <a:pt x="1559" y="889"/>
                      </a:lnTo>
                      <a:lnTo>
                        <a:pt x="1590" y="869"/>
                      </a:lnTo>
                      <a:lnTo>
                        <a:pt x="1614" y="837"/>
                      </a:lnTo>
                      <a:lnTo>
                        <a:pt x="1628" y="794"/>
                      </a:lnTo>
                      <a:lnTo>
                        <a:pt x="1647" y="741"/>
                      </a:lnTo>
                      <a:lnTo>
                        <a:pt x="1668" y="704"/>
                      </a:lnTo>
                      <a:lnTo>
                        <a:pt x="1688" y="667"/>
                      </a:lnTo>
                      <a:lnTo>
                        <a:pt x="1712" y="643"/>
                      </a:lnTo>
                      <a:lnTo>
                        <a:pt x="1751" y="623"/>
                      </a:lnTo>
                      <a:lnTo>
                        <a:pt x="1784" y="623"/>
                      </a:lnTo>
                      <a:lnTo>
                        <a:pt x="1816" y="623"/>
                      </a:lnTo>
                      <a:lnTo>
                        <a:pt x="1859" y="629"/>
                      </a:lnTo>
                      <a:lnTo>
                        <a:pt x="1891" y="636"/>
                      </a:lnTo>
                      <a:lnTo>
                        <a:pt x="1935" y="671"/>
                      </a:lnTo>
                      <a:lnTo>
                        <a:pt x="1901" y="684"/>
                      </a:lnTo>
                      <a:lnTo>
                        <a:pt x="1880" y="698"/>
                      </a:lnTo>
                      <a:lnTo>
                        <a:pt x="1862" y="724"/>
                      </a:lnTo>
                      <a:lnTo>
                        <a:pt x="1853" y="748"/>
                      </a:lnTo>
                      <a:lnTo>
                        <a:pt x="1853" y="782"/>
                      </a:lnTo>
                      <a:lnTo>
                        <a:pt x="1857" y="800"/>
                      </a:lnTo>
                      <a:lnTo>
                        <a:pt x="1862" y="813"/>
                      </a:lnTo>
                      <a:lnTo>
                        <a:pt x="1874" y="832"/>
                      </a:lnTo>
                      <a:lnTo>
                        <a:pt x="1898" y="863"/>
                      </a:lnTo>
                      <a:lnTo>
                        <a:pt x="1917" y="876"/>
                      </a:lnTo>
                      <a:lnTo>
                        <a:pt x="1949" y="886"/>
                      </a:lnTo>
                      <a:lnTo>
                        <a:pt x="1976" y="886"/>
                      </a:lnTo>
                      <a:lnTo>
                        <a:pt x="2011" y="883"/>
                      </a:lnTo>
                      <a:lnTo>
                        <a:pt x="2044" y="873"/>
                      </a:lnTo>
                      <a:lnTo>
                        <a:pt x="2072" y="866"/>
                      </a:lnTo>
                      <a:lnTo>
                        <a:pt x="2092" y="852"/>
                      </a:lnTo>
                      <a:lnTo>
                        <a:pt x="2113" y="827"/>
                      </a:lnTo>
                      <a:lnTo>
                        <a:pt x="2127" y="800"/>
                      </a:lnTo>
                      <a:lnTo>
                        <a:pt x="2143" y="774"/>
                      </a:lnTo>
                      <a:lnTo>
                        <a:pt x="2148" y="735"/>
                      </a:lnTo>
                      <a:lnTo>
                        <a:pt x="2148" y="694"/>
                      </a:lnTo>
                      <a:lnTo>
                        <a:pt x="2145" y="654"/>
                      </a:lnTo>
                      <a:lnTo>
                        <a:pt x="2133" y="606"/>
                      </a:lnTo>
                      <a:lnTo>
                        <a:pt x="2124" y="570"/>
                      </a:lnTo>
                      <a:lnTo>
                        <a:pt x="2109" y="540"/>
                      </a:lnTo>
                      <a:lnTo>
                        <a:pt x="2092" y="499"/>
                      </a:lnTo>
                      <a:lnTo>
                        <a:pt x="2072" y="459"/>
                      </a:lnTo>
                      <a:lnTo>
                        <a:pt x="2107" y="474"/>
                      </a:lnTo>
                      <a:lnTo>
                        <a:pt x="2151" y="493"/>
                      </a:lnTo>
                      <a:lnTo>
                        <a:pt x="2196" y="516"/>
                      </a:lnTo>
                      <a:lnTo>
                        <a:pt x="2237" y="546"/>
                      </a:lnTo>
                      <a:lnTo>
                        <a:pt x="2273" y="580"/>
                      </a:lnTo>
                      <a:lnTo>
                        <a:pt x="2305" y="619"/>
                      </a:lnTo>
                      <a:lnTo>
                        <a:pt x="2335" y="664"/>
                      </a:lnTo>
                      <a:lnTo>
                        <a:pt x="2356" y="708"/>
                      </a:lnTo>
                      <a:lnTo>
                        <a:pt x="2376" y="755"/>
                      </a:lnTo>
                      <a:lnTo>
                        <a:pt x="2400" y="800"/>
                      </a:lnTo>
                      <a:lnTo>
                        <a:pt x="2415" y="842"/>
                      </a:lnTo>
                      <a:lnTo>
                        <a:pt x="2429" y="883"/>
                      </a:lnTo>
                      <a:lnTo>
                        <a:pt x="2446" y="933"/>
                      </a:lnTo>
                      <a:lnTo>
                        <a:pt x="2458" y="996"/>
                      </a:lnTo>
                      <a:lnTo>
                        <a:pt x="2465" y="1070"/>
                      </a:lnTo>
                      <a:lnTo>
                        <a:pt x="2472" y="1140"/>
                      </a:lnTo>
                      <a:lnTo>
                        <a:pt x="2472" y="1171"/>
                      </a:lnTo>
                      <a:lnTo>
                        <a:pt x="2472" y="1231"/>
                      </a:lnTo>
                      <a:lnTo>
                        <a:pt x="2469" y="1284"/>
                      </a:lnTo>
                      <a:lnTo>
                        <a:pt x="2463" y="1339"/>
                      </a:lnTo>
                      <a:lnTo>
                        <a:pt x="2444" y="1423"/>
                      </a:lnTo>
                      <a:lnTo>
                        <a:pt x="2429" y="1479"/>
                      </a:lnTo>
                      <a:lnTo>
                        <a:pt x="2404" y="1570"/>
                      </a:lnTo>
                      <a:lnTo>
                        <a:pt x="2391" y="1633"/>
                      </a:lnTo>
                      <a:lnTo>
                        <a:pt x="2376" y="1693"/>
                      </a:lnTo>
                      <a:lnTo>
                        <a:pt x="2364" y="1736"/>
                      </a:lnTo>
                      <a:lnTo>
                        <a:pt x="2367" y="1779"/>
                      </a:lnTo>
                      <a:lnTo>
                        <a:pt x="2373" y="1823"/>
                      </a:lnTo>
                      <a:lnTo>
                        <a:pt x="2394" y="1858"/>
                      </a:lnTo>
                      <a:lnTo>
                        <a:pt x="2417" y="1820"/>
                      </a:lnTo>
                      <a:lnTo>
                        <a:pt x="2435" y="1789"/>
                      </a:lnTo>
                      <a:lnTo>
                        <a:pt x="2465" y="1756"/>
                      </a:lnTo>
                      <a:lnTo>
                        <a:pt x="2501" y="1732"/>
                      </a:lnTo>
                      <a:lnTo>
                        <a:pt x="2534" y="1705"/>
                      </a:lnTo>
                      <a:lnTo>
                        <a:pt x="2576" y="1683"/>
                      </a:lnTo>
                      <a:lnTo>
                        <a:pt x="2617" y="1666"/>
                      </a:lnTo>
                      <a:lnTo>
                        <a:pt x="2655" y="1653"/>
                      </a:lnTo>
                      <a:lnTo>
                        <a:pt x="2596" y="1799"/>
                      </a:lnTo>
                      <a:lnTo>
                        <a:pt x="2588" y="1858"/>
                      </a:lnTo>
                      <a:lnTo>
                        <a:pt x="2589" y="1931"/>
                      </a:lnTo>
                      <a:lnTo>
                        <a:pt x="2596" y="1986"/>
                      </a:lnTo>
                      <a:lnTo>
                        <a:pt x="2607" y="2036"/>
                      </a:lnTo>
                      <a:lnTo>
                        <a:pt x="2634" y="2019"/>
                      </a:lnTo>
                      <a:lnTo>
                        <a:pt x="2653" y="1989"/>
                      </a:lnTo>
                      <a:lnTo>
                        <a:pt x="2668" y="1960"/>
                      </a:lnTo>
                      <a:lnTo>
                        <a:pt x="2691" y="1892"/>
                      </a:lnTo>
                      <a:lnTo>
                        <a:pt x="2715" y="1950"/>
                      </a:lnTo>
                      <a:lnTo>
                        <a:pt x="2723" y="1992"/>
                      </a:lnTo>
                      <a:lnTo>
                        <a:pt x="2729" y="2049"/>
                      </a:lnTo>
                      <a:lnTo>
                        <a:pt x="2732" y="2099"/>
                      </a:lnTo>
                      <a:lnTo>
                        <a:pt x="2732" y="2146"/>
                      </a:lnTo>
                      <a:lnTo>
                        <a:pt x="2726" y="2187"/>
                      </a:lnTo>
                      <a:lnTo>
                        <a:pt x="2712" y="2238"/>
                      </a:lnTo>
                      <a:lnTo>
                        <a:pt x="2696" y="2267"/>
                      </a:lnTo>
                      <a:lnTo>
                        <a:pt x="2672" y="2304"/>
                      </a:lnTo>
                      <a:lnTo>
                        <a:pt x="2648" y="2347"/>
                      </a:lnTo>
                      <a:lnTo>
                        <a:pt x="2631" y="2386"/>
                      </a:lnTo>
                      <a:lnTo>
                        <a:pt x="2613" y="2423"/>
                      </a:lnTo>
                      <a:lnTo>
                        <a:pt x="2588" y="2475"/>
                      </a:lnTo>
                      <a:lnTo>
                        <a:pt x="2569" y="2543"/>
                      </a:lnTo>
                      <a:lnTo>
                        <a:pt x="2561" y="2595"/>
                      </a:lnTo>
                      <a:lnTo>
                        <a:pt x="2497" y="2595"/>
                      </a:lnTo>
                      <a:lnTo>
                        <a:pt x="2412" y="2595"/>
                      </a:lnTo>
                      <a:lnTo>
                        <a:pt x="2332" y="2585"/>
                      </a:lnTo>
                      <a:lnTo>
                        <a:pt x="2260" y="2566"/>
                      </a:lnTo>
                      <a:lnTo>
                        <a:pt x="2223" y="2553"/>
                      </a:lnTo>
                      <a:lnTo>
                        <a:pt x="2172" y="2526"/>
                      </a:lnTo>
                      <a:lnTo>
                        <a:pt x="2127" y="2496"/>
                      </a:lnTo>
                      <a:lnTo>
                        <a:pt x="2083" y="2465"/>
                      </a:lnTo>
                      <a:lnTo>
                        <a:pt x="2035" y="2443"/>
                      </a:lnTo>
                      <a:lnTo>
                        <a:pt x="1994" y="2426"/>
                      </a:lnTo>
                      <a:lnTo>
                        <a:pt x="1952" y="2416"/>
                      </a:lnTo>
                      <a:lnTo>
                        <a:pt x="1898" y="2396"/>
                      </a:lnTo>
                      <a:lnTo>
                        <a:pt x="1847" y="2378"/>
                      </a:lnTo>
                      <a:lnTo>
                        <a:pt x="1801" y="2347"/>
                      </a:lnTo>
                      <a:lnTo>
                        <a:pt x="1751" y="2314"/>
                      </a:lnTo>
                      <a:lnTo>
                        <a:pt x="1712" y="2277"/>
                      </a:lnTo>
                      <a:lnTo>
                        <a:pt x="1631" y="2204"/>
                      </a:lnTo>
                      <a:lnTo>
                        <a:pt x="1582" y="2164"/>
                      </a:lnTo>
                      <a:lnTo>
                        <a:pt x="1525" y="2139"/>
                      </a:lnTo>
                      <a:lnTo>
                        <a:pt x="1455" y="2099"/>
                      </a:lnTo>
                      <a:lnTo>
                        <a:pt x="1366" y="2070"/>
                      </a:lnTo>
                      <a:lnTo>
                        <a:pt x="1270" y="2058"/>
                      </a:lnTo>
                      <a:lnTo>
                        <a:pt x="1013" y="2029"/>
                      </a:lnTo>
                      <a:lnTo>
                        <a:pt x="801" y="1888"/>
                      </a:lnTo>
                      <a:lnTo>
                        <a:pt x="641" y="1769"/>
                      </a:lnTo>
                      <a:lnTo>
                        <a:pt x="384" y="1759"/>
                      </a:lnTo>
                      <a:lnTo>
                        <a:pt x="145" y="1700"/>
                      </a:lnTo>
                      <a:lnTo>
                        <a:pt x="21" y="1560"/>
                      </a:lnTo>
                      <a:close/>
                    </a:path>
                  </a:pathLst>
                </a:custGeom>
                <a:solidFill>
                  <a:srgbClr val="FF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8" name="Freeform 19"/>
                <p:cNvSpPr/>
                <p:nvPr/>
              </p:nvSpPr>
              <p:spPr>
                <a:xfrm>
                  <a:off x="303" y="510"/>
                  <a:ext cx="168" cy="370"/>
                </a:xfrm>
                <a:custGeom>
                  <a:avLst/>
                  <a:gdLst>
                    <a:gd name="txL" fmla="*/ 0 w 337"/>
                    <a:gd name="txT" fmla="*/ 0 h 738"/>
                    <a:gd name="txR" fmla="*/ 337 w 337"/>
                    <a:gd name="txB" fmla="*/ 738 h 738"/>
                  </a:gdLst>
                  <a:ahLst/>
                  <a:cxnLst>
                    <a:cxn ang="0">
                      <a:pos x="6" y="84"/>
                    </a:cxn>
                    <a:cxn ang="0">
                      <a:pos x="1" y="75"/>
                    </a:cxn>
                    <a:cxn ang="0">
                      <a:pos x="0" y="66"/>
                    </a:cxn>
                    <a:cxn ang="0">
                      <a:pos x="0" y="55"/>
                    </a:cxn>
                    <a:cxn ang="0">
                      <a:pos x="1" y="46"/>
                    </a:cxn>
                    <a:cxn ang="0">
                      <a:pos x="4" y="39"/>
                    </a:cxn>
                    <a:cxn ang="0">
                      <a:pos x="4" y="30"/>
                    </a:cxn>
                    <a:cxn ang="0">
                      <a:pos x="3" y="25"/>
                    </a:cxn>
                    <a:cxn ang="0">
                      <a:pos x="2" y="19"/>
                    </a:cxn>
                    <a:cxn ang="0">
                      <a:pos x="2" y="17"/>
                    </a:cxn>
                    <a:cxn ang="0">
                      <a:pos x="5" y="21"/>
                    </a:cxn>
                    <a:cxn ang="0">
                      <a:pos x="7" y="22"/>
                    </a:cxn>
                    <a:cxn ang="0">
                      <a:pos x="7" y="13"/>
                    </a:cxn>
                    <a:cxn ang="0">
                      <a:pos x="4" y="4"/>
                    </a:cxn>
                    <a:cxn ang="0">
                      <a:pos x="4" y="0"/>
                    </a:cxn>
                    <a:cxn ang="0">
                      <a:pos x="9" y="1"/>
                    </a:cxn>
                    <a:cxn ang="0">
                      <a:pos x="14" y="7"/>
                    </a:cxn>
                    <a:cxn ang="0">
                      <a:pos x="17" y="15"/>
                    </a:cxn>
                    <a:cxn ang="0">
                      <a:pos x="19" y="18"/>
                    </a:cxn>
                    <a:cxn ang="0">
                      <a:pos x="23" y="13"/>
                    </a:cxn>
                    <a:cxn ang="0">
                      <a:pos x="28" y="9"/>
                    </a:cxn>
                    <a:cxn ang="0">
                      <a:pos x="33" y="10"/>
                    </a:cxn>
                    <a:cxn ang="0">
                      <a:pos x="35" y="15"/>
                    </a:cxn>
                    <a:cxn ang="0">
                      <a:pos x="31" y="15"/>
                    </a:cxn>
                    <a:cxn ang="0">
                      <a:pos x="29" y="17"/>
                    </a:cxn>
                    <a:cxn ang="0">
                      <a:pos x="28" y="22"/>
                    </a:cxn>
                    <a:cxn ang="0">
                      <a:pos x="29" y="25"/>
                    </a:cxn>
                    <a:cxn ang="0">
                      <a:pos x="32" y="28"/>
                    </a:cxn>
                    <a:cxn ang="0">
                      <a:pos x="35" y="28"/>
                    </a:cxn>
                    <a:cxn ang="0">
                      <a:pos x="35" y="22"/>
                    </a:cxn>
                    <a:cxn ang="0">
                      <a:pos x="38" y="26"/>
                    </a:cxn>
                    <a:cxn ang="0">
                      <a:pos x="41" y="34"/>
                    </a:cxn>
                    <a:cxn ang="0">
                      <a:pos x="41" y="40"/>
                    </a:cxn>
                    <a:cxn ang="0">
                      <a:pos x="38" y="46"/>
                    </a:cxn>
                    <a:cxn ang="0">
                      <a:pos x="35" y="50"/>
                    </a:cxn>
                    <a:cxn ang="0">
                      <a:pos x="33" y="55"/>
                    </a:cxn>
                    <a:cxn ang="0">
                      <a:pos x="35" y="61"/>
                    </a:cxn>
                    <a:cxn ang="0">
                      <a:pos x="38" y="64"/>
                    </a:cxn>
                    <a:cxn ang="0">
                      <a:pos x="41" y="63"/>
                    </a:cxn>
                    <a:cxn ang="0">
                      <a:pos x="42" y="69"/>
                    </a:cxn>
                    <a:cxn ang="0">
                      <a:pos x="40" y="77"/>
                    </a:cxn>
                    <a:cxn ang="0">
                      <a:pos x="38" y="84"/>
                    </a:cxn>
                    <a:cxn ang="0">
                      <a:pos x="34" y="89"/>
                    </a:cxn>
                    <a:cxn ang="0">
                      <a:pos x="30" y="92"/>
                    </a:cxn>
                    <a:cxn ang="0">
                      <a:pos x="25" y="93"/>
                    </a:cxn>
                    <a:cxn ang="0">
                      <a:pos x="17" y="90"/>
                    </a:cxn>
                    <a:cxn ang="0">
                      <a:pos x="9" y="88"/>
                    </a:cxn>
                  </a:cxnLst>
                  <a:rect l="txL" t="txT" r="txR" b="txB"/>
                  <a:pathLst>
                    <a:path w="337" h="738">
                      <a:moveTo>
                        <a:pt x="75" y="697"/>
                      </a:moveTo>
                      <a:lnTo>
                        <a:pt x="63" y="685"/>
                      </a:lnTo>
                      <a:lnTo>
                        <a:pt x="50" y="671"/>
                      </a:lnTo>
                      <a:lnTo>
                        <a:pt x="36" y="647"/>
                      </a:lnTo>
                      <a:lnTo>
                        <a:pt x="24" y="624"/>
                      </a:lnTo>
                      <a:lnTo>
                        <a:pt x="13" y="599"/>
                      </a:lnTo>
                      <a:lnTo>
                        <a:pt x="7" y="577"/>
                      </a:lnTo>
                      <a:lnTo>
                        <a:pt x="3" y="549"/>
                      </a:lnTo>
                      <a:lnTo>
                        <a:pt x="2" y="525"/>
                      </a:lnTo>
                      <a:lnTo>
                        <a:pt x="2" y="493"/>
                      </a:lnTo>
                      <a:lnTo>
                        <a:pt x="0" y="463"/>
                      </a:lnTo>
                      <a:lnTo>
                        <a:pt x="2" y="438"/>
                      </a:lnTo>
                      <a:lnTo>
                        <a:pt x="2" y="419"/>
                      </a:lnTo>
                      <a:lnTo>
                        <a:pt x="6" y="392"/>
                      </a:lnTo>
                      <a:lnTo>
                        <a:pt x="12" y="367"/>
                      </a:lnTo>
                      <a:lnTo>
                        <a:pt x="19" y="346"/>
                      </a:lnTo>
                      <a:lnTo>
                        <a:pt x="29" y="326"/>
                      </a:lnTo>
                      <a:lnTo>
                        <a:pt x="36" y="306"/>
                      </a:lnTo>
                      <a:lnTo>
                        <a:pt x="39" y="282"/>
                      </a:lnTo>
                      <a:lnTo>
                        <a:pt x="39" y="260"/>
                      </a:lnTo>
                      <a:lnTo>
                        <a:pt x="37" y="237"/>
                      </a:lnTo>
                      <a:lnTo>
                        <a:pt x="34" y="224"/>
                      </a:lnTo>
                      <a:lnTo>
                        <a:pt x="33" y="213"/>
                      </a:lnTo>
                      <a:lnTo>
                        <a:pt x="30" y="197"/>
                      </a:lnTo>
                      <a:lnTo>
                        <a:pt x="26" y="180"/>
                      </a:lnTo>
                      <a:lnTo>
                        <a:pt x="19" y="165"/>
                      </a:lnTo>
                      <a:lnTo>
                        <a:pt x="16" y="149"/>
                      </a:lnTo>
                      <a:lnTo>
                        <a:pt x="10" y="138"/>
                      </a:lnTo>
                      <a:lnTo>
                        <a:pt x="5" y="128"/>
                      </a:lnTo>
                      <a:lnTo>
                        <a:pt x="19" y="132"/>
                      </a:lnTo>
                      <a:lnTo>
                        <a:pt x="30" y="142"/>
                      </a:lnTo>
                      <a:lnTo>
                        <a:pt x="41" y="156"/>
                      </a:lnTo>
                      <a:lnTo>
                        <a:pt x="46" y="166"/>
                      </a:lnTo>
                      <a:lnTo>
                        <a:pt x="53" y="180"/>
                      </a:lnTo>
                      <a:lnTo>
                        <a:pt x="57" y="200"/>
                      </a:lnTo>
                      <a:lnTo>
                        <a:pt x="61" y="176"/>
                      </a:lnTo>
                      <a:lnTo>
                        <a:pt x="63" y="152"/>
                      </a:lnTo>
                      <a:lnTo>
                        <a:pt x="63" y="131"/>
                      </a:lnTo>
                      <a:lnTo>
                        <a:pt x="60" y="104"/>
                      </a:lnTo>
                      <a:lnTo>
                        <a:pt x="53" y="75"/>
                      </a:lnTo>
                      <a:lnTo>
                        <a:pt x="44" y="50"/>
                      </a:lnTo>
                      <a:lnTo>
                        <a:pt x="36" y="28"/>
                      </a:lnTo>
                      <a:lnTo>
                        <a:pt x="29" y="10"/>
                      </a:lnTo>
                      <a:lnTo>
                        <a:pt x="24" y="0"/>
                      </a:lnTo>
                      <a:lnTo>
                        <a:pt x="34" y="0"/>
                      </a:lnTo>
                      <a:lnTo>
                        <a:pt x="51" y="0"/>
                      </a:lnTo>
                      <a:lnTo>
                        <a:pt x="67" y="4"/>
                      </a:lnTo>
                      <a:lnTo>
                        <a:pt x="77" y="8"/>
                      </a:lnTo>
                      <a:lnTo>
                        <a:pt x="92" y="18"/>
                      </a:lnTo>
                      <a:lnTo>
                        <a:pt x="105" y="32"/>
                      </a:lnTo>
                      <a:lnTo>
                        <a:pt x="115" y="49"/>
                      </a:lnTo>
                      <a:lnTo>
                        <a:pt x="125" y="69"/>
                      </a:lnTo>
                      <a:lnTo>
                        <a:pt x="133" y="93"/>
                      </a:lnTo>
                      <a:lnTo>
                        <a:pt x="143" y="117"/>
                      </a:lnTo>
                      <a:lnTo>
                        <a:pt x="150" y="144"/>
                      </a:lnTo>
                      <a:lnTo>
                        <a:pt x="154" y="176"/>
                      </a:lnTo>
                      <a:lnTo>
                        <a:pt x="159" y="144"/>
                      </a:lnTo>
                      <a:lnTo>
                        <a:pt x="167" y="128"/>
                      </a:lnTo>
                      <a:lnTo>
                        <a:pt x="176" y="113"/>
                      </a:lnTo>
                      <a:lnTo>
                        <a:pt x="185" y="97"/>
                      </a:lnTo>
                      <a:lnTo>
                        <a:pt x="201" y="84"/>
                      </a:lnTo>
                      <a:lnTo>
                        <a:pt x="215" y="76"/>
                      </a:lnTo>
                      <a:lnTo>
                        <a:pt x="229" y="70"/>
                      </a:lnTo>
                      <a:lnTo>
                        <a:pt x="243" y="67"/>
                      </a:lnTo>
                      <a:lnTo>
                        <a:pt x="256" y="70"/>
                      </a:lnTo>
                      <a:lnTo>
                        <a:pt x="265" y="76"/>
                      </a:lnTo>
                      <a:lnTo>
                        <a:pt x="273" y="86"/>
                      </a:lnTo>
                      <a:lnTo>
                        <a:pt x="279" y="100"/>
                      </a:lnTo>
                      <a:lnTo>
                        <a:pt x="283" y="120"/>
                      </a:lnTo>
                      <a:lnTo>
                        <a:pt x="272" y="114"/>
                      </a:lnTo>
                      <a:lnTo>
                        <a:pt x="262" y="114"/>
                      </a:lnTo>
                      <a:lnTo>
                        <a:pt x="253" y="120"/>
                      </a:lnTo>
                      <a:lnTo>
                        <a:pt x="250" y="121"/>
                      </a:lnTo>
                      <a:lnTo>
                        <a:pt x="243" y="125"/>
                      </a:lnTo>
                      <a:lnTo>
                        <a:pt x="238" y="132"/>
                      </a:lnTo>
                      <a:lnTo>
                        <a:pt x="235" y="142"/>
                      </a:lnTo>
                      <a:lnTo>
                        <a:pt x="231" y="158"/>
                      </a:lnTo>
                      <a:lnTo>
                        <a:pt x="229" y="169"/>
                      </a:lnTo>
                      <a:lnTo>
                        <a:pt x="229" y="180"/>
                      </a:lnTo>
                      <a:lnTo>
                        <a:pt x="231" y="192"/>
                      </a:lnTo>
                      <a:lnTo>
                        <a:pt x="235" y="200"/>
                      </a:lnTo>
                      <a:lnTo>
                        <a:pt x="239" y="209"/>
                      </a:lnTo>
                      <a:lnTo>
                        <a:pt x="246" y="217"/>
                      </a:lnTo>
                      <a:lnTo>
                        <a:pt x="256" y="224"/>
                      </a:lnTo>
                      <a:lnTo>
                        <a:pt x="265" y="228"/>
                      </a:lnTo>
                      <a:lnTo>
                        <a:pt x="276" y="231"/>
                      </a:lnTo>
                      <a:lnTo>
                        <a:pt x="286" y="224"/>
                      </a:lnTo>
                      <a:lnTo>
                        <a:pt x="289" y="209"/>
                      </a:lnTo>
                      <a:lnTo>
                        <a:pt x="289" y="192"/>
                      </a:lnTo>
                      <a:lnTo>
                        <a:pt x="286" y="171"/>
                      </a:lnTo>
                      <a:lnTo>
                        <a:pt x="293" y="180"/>
                      </a:lnTo>
                      <a:lnTo>
                        <a:pt x="303" y="196"/>
                      </a:lnTo>
                      <a:lnTo>
                        <a:pt x="310" y="207"/>
                      </a:lnTo>
                      <a:lnTo>
                        <a:pt x="318" y="228"/>
                      </a:lnTo>
                      <a:lnTo>
                        <a:pt x="325" y="245"/>
                      </a:lnTo>
                      <a:lnTo>
                        <a:pt x="328" y="265"/>
                      </a:lnTo>
                      <a:lnTo>
                        <a:pt x="331" y="284"/>
                      </a:lnTo>
                      <a:lnTo>
                        <a:pt x="331" y="298"/>
                      </a:lnTo>
                      <a:lnTo>
                        <a:pt x="328" y="315"/>
                      </a:lnTo>
                      <a:lnTo>
                        <a:pt x="325" y="330"/>
                      </a:lnTo>
                      <a:lnTo>
                        <a:pt x="320" y="344"/>
                      </a:lnTo>
                      <a:lnTo>
                        <a:pt x="311" y="361"/>
                      </a:lnTo>
                      <a:lnTo>
                        <a:pt x="303" y="374"/>
                      </a:lnTo>
                      <a:lnTo>
                        <a:pt x="293" y="385"/>
                      </a:lnTo>
                      <a:lnTo>
                        <a:pt x="284" y="399"/>
                      </a:lnTo>
                      <a:lnTo>
                        <a:pt x="277" y="409"/>
                      </a:lnTo>
                      <a:lnTo>
                        <a:pt x="273" y="419"/>
                      </a:lnTo>
                      <a:lnTo>
                        <a:pt x="270" y="432"/>
                      </a:lnTo>
                      <a:lnTo>
                        <a:pt x="270" y="450"/>
                      </a:lnTo>
                      <a:lnTo>
                        <a:pt x="276" y="466"/>
                      </a:lnTo>
                      <a:lnTo>
                        <a:pt x="280" y="481"/>
                      </a:lnTo>
                      <a:lnTo>
                        <a:pt x="290" y="494"/>
                      </a:lnTo>
                      <a:lnTo>
                        <a:pt x="298" y="502"/>
                      </a:lnTo>
                      <a:lnTo>
                        <a:pt x="308" y="511"/>
                      </a:lnTo>
                      <a:lnTo>
                        <a:pt x="315" y="501"/>
                      </a:lnTo>
                      <a:lnTo>
                        <a:pt x="320" y="488"/>
                      </a:lnTo>
                      <a:lnTo>
                        <a:pt x="328" y="501"/>
                      </a:lnTo>
                      <a:lnTo>
                        <a:pt x="331" y="512"/>
                      </a:lnTo>
                      <a:lnTo>
                        <a:pt x="335" y="529"/>
                      </a:lnTo>
                      <a:lnTo>
                        <a:pt x="337" y="546"/>
                      </a:lnTo>
                      <a:lnTo>
                        <a:pt x="337" y="570"/>
                      </a:lnTo>
                      <a:lnTo>
                        <a:pt x="331" y="591"/>
                      </a:lnTo>
                      <a:lnTo>
                        <a:pt x="327" y="613"/>
                      </a:lnTo>
                      <a:lnTo>
                        <a:pt x="321" y="628"/>
                      </a:lnTo>
                      <a:lnTo>
                        <a:pt x="315" y="647"/>
                      </a:lnTo>
                      <a:lnTo>
                        <a:pt x="306" y="669"/>
                      </a:lnTo>
                      <a:lnTo>
                        <a:pt x="293" y="683"/>
                      </a:lnTo>
                      <a:lnTo>
                        <a:pt x="284" y="696"/>
                      </a:lnTo>
                      <a:lnTo>
                        <a:pt x="277" y="707"/>
                      </a:lnTo>
                      <a:lnTo>
                        <a:pt x="269" y="717"/>
                      </a:lnTo>
                      <a:lnTo>
                        <a:pt x="256" y="724"/>
                      </a:lnTo>
                      <a:lnTo>
                        <a:pt x="242" y="731"/>
                      </a:lnTo>
                      <a:lnTo>
                        <a:pt x="226" y="737"/>
                      </a:lnTo>
                      <a:lnTo>
                        <a:pt x="212" y="738"/>
                      </a:lnTo>
                      <a:lnTo>
                        <a:pt x="200" y="736"/>
                      </a:lnTo>
                      <a:lnTo>
                        <a:pt x="184" y="720"/>
                      </a:lnTo>
                      <a:lnTo>
                        <a:pt x="167" y="714"/>
                      </a:lnTo>
                      <a:lnTo>
                        <a:pt x="143" y="712"/>
                      </a:lnTo>
                      <a:lnTo>
                        <a:pt x="118" y="712"/>
                      </a:lnTo>
                      <a:lnTo>
                        <a:pt x="94" y="706"/>
                      </a:lnTo>
                      <a:lnTo>
                        <a:pt x="75" y="697"/>
                      </a:lnTo>
                      <a:close/>
                    </a:path>
                  </a:pathLst>
                </a:custGeom>
                <a:solidFill>
                  <a:srgbClr val="FF8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9" name="Freeform 20"/>
                <p:cNvSpPr/>
                <p:nvPr/>
              </p:nvSpPr>
              <p:spPr>
                <a:xfrm>
                  <a:off x="448" y="171"/>
                  <a:ext cx="816" cy="982"/>
                </a:xfrm>
                <a:custGeom>
                  <a:avLst/>
                  <a:gdLst>
                    <a:gd name="txL" fmla="*/ 0 w 1632"/>
                    <a:gd name="txT" fmla="*/ 0 h 1963"/>
                    <a:gd name="txR" fmla="*/ 1632 w 1632"/>
                    <a:gd name="txB" fmla="*/ 1963 h 1963"/>
                  </a:gdLst>
                  <a:ahLst/>
                  <a:cxnLst>
                    <a:cxn ang="0">
                      <a:pos x="0" y="160"/>
                    </a:cxn>
                    <a:cxn ang="0">
                      <a:pos x="7" y="128"/>
                    </a:cxn>
                    <a:cxn ang="0">
                      <a:pos x="18" y="102"/>
                    </a:cxn>
                    <a:cxn ang="0">
                      <a:pos x="18" y="76"/>
                    </a:cxn>
                    <a:cxn ang="0">
                      <a:pos x="36" y="94"/>
                    </a:cxn>
                    <a:cxn ang="0">
                      <a:pos x="44" y="38"/>
                    </a:cxn>
                    <a:cxn ang="0">
                      <a:pos x="51" y="23"/>
                    </a:cxn>
                    <a:cxn ang="0">
                      <a:pos x="61" y="30"/>
                    </a:cxn>
                    <a:cxn ang="0">
                      <a:pos x="72" y="11"/>
                    </a:cxn>
                    <a:cxn ang="0">
                      <a:pos x="88" y="20"/>
                    </a:cxn>
                    <a:cxn ang="0">
                      <a:pos x="93" y="41"/>
                    </a:cxn>
                    <a:cxn ang="0">
                      <a:pos x="111" y="50"/>
                    </a:cxn>
                    <a:cxn ang="0">
                      <a:pos x="130" y="43"/>
                    </a:cxn>
                    <a:cxn ang="0">
                      <a:pos x="143" y="26"/>
                    </a:cxn>
                    <a:cxn ang="0">
                      <a:pos x="150" y="27"/>
                    </a:cxn>
                    <a:cxn ang="0">
                      <a:pos x="144" y="59"/>
                    </a:cxn>
                    <a:cxn ang="0">
                      <a:pos x="118" y="81"/>
                    </a:cxn>
                    <a:cxn ang="0">
                      <a:pos x="117" y="91"/>
                    </a:cxn>
                    <a:cxn ang="0">
                      <a:pos x="148" y="84"/>
                    </a:cxn>
                    <a:cxn ang="0">
                      <a:pos x="170" y="84"/>
                    </a:cxn>
                    <a:cxn ang="0">
                      <a:pos x="164" y="101"/>
                    </a:cxn>
                    <a:cxn ang="0">
                      <a:pos x="153" y="113"/>
                    </a:cxn>
                    <a:cxn ang="0">
                      <a:pos x="150" y="128"/>
                    </a:cxn>
                    <a:cxn ang="0">
                      <a:pos x="152" y="138"/>
                    </a:cxn>
                    <a:cxn ang="0">
                      <a:pos x="165" y="141"/>
                    </a:cxn>
                    <a:cxn ang="0">
                      <a:pos x="171" y="125"/>
                    </a:cxn>
                    <a:cxn ang="0">
                      <a:pos x="176" y="113"/>
                    </a:cxn>
                    <a:cxn ang="0">
                      <a:pos x="181" y="120"/>
                    </a:cxn>
                    <a:cxn ang="0">
                      <a:pos x="183" y="136"/>
                    </a:cxn>
                    <a:cxn ang="0">
                      <a:pos x="180" y="145"/>
                    </a:cxn>
                    <a:cxn ang="0">
                      <a:pos x="174" y="159"/>
                    </a:cxn>
                    <a:cxn ang="0">
                      <a:pos x="172" y="176"/>
                    </a:cxn>
                    <a:cxn ang="0">
                      <a:pos x="176" y="183"/>
                    </a:cxn>
                    <a:cxn ang="0">
                      <a:pos x="186" y="181"/>
                    </a:cxn>
                    <a:cxn ang="0">
                      <a:pos x="195" y="175"/>
                    </a:cxn>
                    <a:cxn ang="0">
                      <a:pos x="201" y="166"/>
                    </a:cxn>
                    <a:cxn ang="0">
                      <a:pos x="204" y="170"/>
                    </a:cxn>
                    <a:cxn ang="0">
                      <a:pos x="201" y="186"/>
                    </a:cxn>
                    <a:cxn ang="0">
                      <a:pos x="187" y="206"/>
                    </a:cxn>
                    <a:cxn ang="0">
                      <a:pos x="165" y="228"/>
                    </a:cxn>
                    <a:cxn ang="0">
                      <a:pos x="146" y="246"/>
                    </a:cxn>
                    <a:cxn ang="0">
                      <a:pos x="120" y="236"/>
                    </a:cxn>
                    <a:cxn ang="0">
                      <a:pos x="105" y="215"/>
                    </a:cxn>
                    <a:cxn ang="0">
                      <a:pos x="75" y="211"/>
                    </a:cxn>
                    <a:cxn ang="0">
                      <a:pos x="53" y="203"/>
                    </a:cxn>
                    <a:cxn ang="0">
                      <a:pos x="14" y="191"/>
                    </a:cxn>
                  </a:cxnLst>
                  <a:rect l="txL" t="txT" r="txR" b="txB"/>
                  <a:pathLst>
                    <a:path w="1632" h="1963">
                      <a:moveTo>
                        <a:pt x="46" y="1481"/>
                      </a:moveTo>
                      <a:lnTo>
                        <a:pt x="10" y="1411"/>
                      </a:lnTo>
                      <a:lnTo>
                        <a:pt x="0" y="1277"/>
                      </a:lnTo>
                      <a:lnTo>
                        <a:pt x="5" y="1164"/>
                      </a:lnTo>
                      <a:lnTo>
                        <a:pt x="20" y="1062"/>
                      </a:lnTo>
                      <a:lnTo>
                        <a:pt x="60" y="1019"/>
                      </a:lnTo>
                      <a:lnTo>
                        <a:pt x="161" y="977"/>
                      </a:lnTo>
                      <a:lnTo>
                        <a:pt x="156" y="906"/>
                      </a:lnTo>
                      <a:lnTo>
                        <a:pt x="140" y="815"/>
                      </a:lnTo>
                      <a:lnTo>
                        <a:pt x="129" y="757"/>
                      </a:lnTo>
                      <a:lnTo>
                        <a:pt x="129" y="682"/>
                      </a:lnTo>
                      <a:lnTo>
                        <a:pt x="140" y="603"/>
                      </a:lnTo>
                      <a:lnTo>
                        <a:pt x="178" y="511"/>
                      </a:lnTo>
                      <a:lnTo>
                        <a:pt x="226" y="607"/>
                      </a:lnTo>
                      <a:lnTo>
                        <a:pt x="283" y="750"/>
                      </a:lnTo>
                      <a:lnTo>
                        <a:pt x="325" y="772"/>
                      </a:lnTo>
                      <a:lnTo>
                        <a:pt x="348" y="535"/>
                      </a:lnTo>
                      <a:lnTo>
                        <a:pt x="348" y="299"/>
                      </a:lnTo>
                      <a:lnTo>
                        <a:pt x="306" y="127"/>
                      </a:lnTo>
                      <a:lnTo>
                        <a:pt x="349" y="139"/>
                      </a:lnTo>
                      <a:lnTo>
                        <a:pt x="402" y="178"/>
                      </a:lnTo>
                      <a:lnTo>
                        <a:pt x="445" y="236"/>
                      </a:lnTo>
                      <a:lnTo>
                        <a:pt x="484" y="322"/>
                      </a:lnTo>
                      <a:lnTo>
                        <a:pt x="489" y="236"/>
                      </a:lnTo>
                      <a:lnTo>
                        <a:pt x="506" y="178"/>
                      </a:lnTo>
                      <a:lnTo>
                        <a:pt x="537" y="130"/>
                      </a:lnTo>
                      <a:lnTo>
                        <a:pt x="570" y="86"/>
                      </a:lnTo>
                      <a:lnTo>
                        <a:pt x="671" y="0"/>
                      </a:lnTo>
                      <a:lnTo>
                        <a:pt x="684" y="96"/>
                      </a:lnTo>
                      <a:lnTo>
                        <a:pt x="698" y="155"/>
                      </a:lnTo>
                      <a:lnTo>
                        <a:pt x="705" y="199"/>
                      </a:lnTo>
                      <a:lnTo>
                        <a:pt x="715" y="247"/>
                      </a:lnTo>
                      <a:lnTo>
                        <a:pt x="743" y="327"/>
                      </a:lnTo>
                      <a:lnTo>
                        <a:pt x="780" y="375"/>
                      </a:lnTo>
                      <a:lnTo>
                        <a:pt x="823" y="397"/>
                      </a:lnTo>
                      <a:lnTo>
                        <a:pt x="893" y="397"/>
                      </a:lnTo>
                      <a:lnTo>
                        <a:pt x="940" y="387"/>
                      </a:lnTo>
                      <a:lnTo>
                        <a:pt x="995" y="371"/>
                      </a:lnTo>
                      <a:lnTo>
                        <a:pt x="1039" y="339"/>
                      </a:lnTo>
                      <a:lnTo>
                        <a:pt x="1081" y="289"/>
                      </a:lnTo>
                      <a:lnTo>
                        <a:pt x="1112" y="247"/>
                      </a:lnTo>
                      <a:lnTo>
                        <a:pt x="1142" y="204"/>
                      </a:lnTo>
                      <a:lnTo>
                        <a:pt x="1167" y="168"/>
                      </a:lnTo>
                      <a:lnTo>
                        <a:pt x="1201" y="120"/>
                      </a:lnTo>
                      <a:lnTo>
                        <a:pt x="1194" y="214"/>
                      </a:lnTo>
                      <a:lnTo>
                        <a:pt x="1190" y="289"/>
                      </a:lnTo>
                      <a:lnTo>
                        <a:pt x="1179" y="375"/>
                      </a:lnTo>
                      <a:lnTo>
                        <a:pt x="1145" y="471"/>
                      </a:lnTo>
                      <a:lnTo>
                        <a:pt x="1087" y="559"/>
                      </a:lnTo>
                      <a:lnTo>
                        <a:pt x="1022" y="617"/>
                      </a:lnTo>
                      <a:lnTo>
                        <a:pt x="950" y="644"/>
                      </a:lnTo>
                      <a:lnTo>
                        <a:pt x="905" y="688"/>
                      </a:lnTo>
                      <a:lnTo>
                        <a:pt x="840" y="762"/>
                      </a:lnTo>
                      <a:lnTo>
                        <a:pt x="940" y="726"/>
                      </a:lnTo>
                      <a:lnTo>
                        <a:pt x="1043" y="693"/>
                      </a:lnTo>
                      <a:lnTo>
                        <a:pt x="1109" y="682"/>
                      </a:lnTo>
                      <a:lnTo>
                        <a:pt x="1184" y="671"/>
                      </a:lnTo>
                      <a:lnTo>
                        <a:pt x="1248" y="665"/>
                      </a:lnTo>
                      <a:lnTo>
                        <a:pt x="1311" y="664"/>
                      </a:lnTo>
                      <a:lnTo>
                        <a:pt x="1357" y="665"/>
                      </a:lnTo>
                      <a:lnTo>
                        <a:pt x="1347" y="720"/>
                      </a:lnTo>
                      <a:lnTo>
                        <a:pt x="1335" y="771"/>
                      </a:lnTo>
                      <a:lnTo>
                        <a:pt x="1311" y="808"/>
                      </a:lnTo>
                      <a:lnTo>
                        <a:pt x="1287" y="833"/>
                      </a:lnTo>
                      <a:lnTo>
                        <a:pt x="1261" y="857"/>
                      </a:lnTo>
                      <a:lnTo>
                        <a:pt x="1221" y="897"/>
                      </a:lnTo>
                      <a:lnTo>
                        <a:pt x="1200" y="947"/>
                      </a:lnTo>
                      <a:lnTo>
                        <a:pt x="1196" y="988"/>
                      </a:lnTo>
                      <a:lnTo>
                        <a:pt x="1196" y="1022"/>
                      </a:lnTo>
                      <a:lnTo>
                        <a:pt x="1200" y="1052"/>
                      </a:lnTo>
                      <a:lnTo>
                        <a:pt x="1201" y="1076"/>
                      </a:lnTo>
                      <a:lnTo>
                        <a:pt x="1212" y="1099"/>
                      </a:lnTo>
                      <a:lnTo>
                        <a:pt x="1225" y="1116"/>
                      </a:lnTo>
                      <a:lnTo>
                        <a:pt x="1273" y="1135"/>
                      </a:lnTo>
                      <a:lnTo>
                        <a:pt x="1313" y="1125"/>
                      </a:lnTo>
                      <a:lnTo>
                        <a:pt x="1340" y="1084"/>
                      </a:lnTo>
                      <a:lnTo>
                        <a:pt x="1357" y="1019"/>
                      </a:lnTo>
                      <a:lnTo>
                        <a:pt x="1362" y="995"/>
                      </a:lnTo>
                      <a:lnTo>
                        <a:pt x="1374" y="967"/>
                      </a:lnTo>
                      <a:lnTo>
                        <a:pt x="1385" y="938"/>
                      </a:lnTo>
                      <a:lnTo>
                        <a:pt x="1407" y="904"/>
                      </a:lnTo>
                      <a:lnTo>
                        <a:pt x="1426" y="880"/>
                      </a:lnTo>
                      <a:lnTo>
                        <a:pt x="1440" y="914"/>
                      </a:lnTo>
                      <a:lnTo>
                        <a:pt x="1448" y="957"/>
                      </a:lnTo>
                      <a:lnTo>
                        <a:pt x="1460" y="998"/>
                      </a:lnTo>
                      <a:lnTo>
                        <a:pt x="1465" y="1041"/>
                      </a:lnTo>
                      <a:lnTo>
                        <a:pt x="1460" y="1086"/>
                      </a:lnTo>
                      <a:lnTo>
                        <a:pt x="1448" y="1125"/>
                      </a:lnTo>
                      <a:lnTo>
                        <a:pt x="1427" y="1182"/>
                      </a:lnTo>
                      <a:lnTo>
                        <a:pt x="1436" y="1155"/>
                      </a:lnTo>
                      <a:lnTo>
                        <a:pt x="1409" y="1212"/>
                      </a:lnTo>
                      <a:lnTo>
                        <a:pt x="1400" y="1231"/>
                      </a:lnTo>
                      <a:lnTo>
                        <a:pt x="1388" y="1271"/>
                      </a:lnTo>
                      <a:lnTo>
                        <a:pt x="1379" y="1330"/>
                      </a:lnTo>
                      <a:lnTo>
                        <a:pt x="1374" y="1360"/>
                      </a:lnTo>
                      <a:lnTo>
                        <a:pt x="1371" y="1401"/>
                      </a:lnTo>
                      <a:lnTo>
                        <a:pt x="1371" y="1431"/>
                      </a:lnTo>
                      <a:lnTo>
                        <a:pt x="1382" y="1459"/>
                      </a:lnTo>
                      <a:lnTo>
                        <a:pt x="1407" y="1463"/>
                      </a:lnTo>
                      <a:lnTo>
                        <a:pt x="1437" y="1466"/>
                      </a:lnTo>
                      <a:lnTo>
                        <a:pt x="1460" y="1457"/>
                      </a:lnTo>
                      <a:lnTo>
                        <a:pt x="1484" y="1447"/>
                      </a:lnTo>
                      <a:lnTo>
                        <a:pt x="1508" y="1438"/>
                      </a:lnTo>
                      <a:lnTo>
                        <a:pt x="1533" y="1422"/>
                      </a:lnTo>
                      <a:lnTo>
                        <a:pt x="1559" y="1394"/>
                      </a:lnTo>
                      <a:lnTo>
                        <a:pt x="1574" y="1377"/>
                      </a:lnTo>
                      <a:lnTo>
                        <a:pt x="1592" y="1350"/>
                      </a:lnTo>
                      <a:lnTo>
                        <a:pt x="1607" y="1323"/>
                      </a:lnTo>
                      <a:lnTo>
                        <a:pt x="1618" y="1286"/>
                      </a:lnTo>
                      <a:lnTo>
                        <a:pt x="1629" y="1330"/>
                      </a:lnTo>
                      <a:lnTo>
                        <a:pt x="1632" y="1360"/>
                      </a:lnTo>
                      <a:lnTo>
                        <a:pt x="1629" y="1397"/>
                      </a:lnTo>
                      <a:lnTo>
                        <a:pt x="1622" y="1447"/>
                      </a:lnTo>
                      <a:lnTo>
                        <a:pt x="1607" y="1486"/>
                      </a:lnTo>
                      <a:lnTo>
                        <a:pt x="1581" y="1528"/>
                      </a:lnTo>
                      <a:lnTo>
                        <a:pt x="1544" y="1572"/>
                      </a:lnTo>
                      <a:lnTo>
                        <a:pt x="1491" y="1642"/>
                      </a:lnTo>
                      <a:lnTo>
                        <a:pt x="1409" y="1717"/>
                      </a:lnTo>
                      <a:lnTo>
                        <a:pt x="1351" y="1760"/>
                      </a:lnTo>
                      <a:lnTo>
                        <a:pt x="1317" y="1823"/>
                      </a:lnTo>
                      <a:lnTo>
                        <a:pt x="1303" y="1949"/>
                      </a:lnTo>
                      <a:lnTo>
                        <a:pt x="1236" y="1963"/>
                      </a:lnTo>
                      <a:lnTo>
                        <a:pt x="1162" y="1963"/>
                      </a:lnTo>
                      <a:lnTo>
                        <a:pt x="1092" y="1949"/>
                      </a:lnTo>
                      <a:lnTo>
                        <a:pt x="1022" y="1922"/>
                      </a:lnTo>
                      <a:lnTo>
                        <a:pt x="962" y="1884"/>
                      </a:lnTo>
                      <a:lnTo>
                        <a:pt x="910" y="1840"/>
                      </a:lnTo>
                      <a:lnTo>
                        <a:pt x="866" y="1770"/>
                      </a:lnTo>
                      <a:lnTo>
                        <a:pt x="845" y="1717"/>
                      </a:lnTo>
                      <a:lnTo>
                        <a:pt x="770" y="1733"/>
                      </a:lnTo>
                      <a:lnTo>
                        <a:pt x="673" y="1717"/>
                      </a:lnTo>
                      <a:lnTo>
                        <a:pt x="597" y="1685"/>
                      </a:lnTo>
                      <a:lnTo>
                        <a:pt x="554" y="1647"/>
                      </a:lnTo>
                      <a:lnTo>
                        <a:pt x="520" y="1587"/>
                      </a:lnTo>
                      <a:lnTo>
                        <a:pt x="424" y="1620"/>
                      </a:lnTo>
                      <a:lnTo>
                        <a:pt x="317" y="1610"/>
                      </a:lnTo>
                      <a:lnTo>
                        <a:pt x="204" y="1572"/>
                      </a:lnTo>
                      <a:lnTo>
                        <a:pt x="112" y="1528"/>
                      </a:lnTo>
                      <a:lnTo>
                        <a:pt x="46" y="1481"/>
                      </a:lnTo>
                      <a:close/>
                    </a:path>
                  </a:pathLst>
                </a:custGeom>
                <a:solidFill>
                  <a:srgbClr val="E0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50" name="Freeform 21"/>
                <p:cNvSpPr/>
                <p:nvPr/>
              </p:nvSpPr>
              <p:spPr>
                <a:xfrm>
                  <a:off x="470" y="386"/>
                  <a:ext cx="586" cy="712"/>
                </a:xfrm>
                <a:custGeom>
                  <a:avLst/>
                  <a:gdLst>
                    <a:gd name="txL" fmla="*/ 0 w 1173"/>
                    <a:gd name="txT" fmla="*/ 0 h 1424"/>
                    <a:gd name="txR" fmla="*/ 1173 w 1173"/>
                    <a:gd name="txB" fmla="*/ 1424 h 1424"/>
                  </a:gdLst>
                  <a:ahLst/>
                  <a:cxnLst>
                    <a:cxn ang="0">
                      <a:pos x="0" y="128"/>
                    </a:cxn>
                    <a:cxn ang="0">
                      <a:pos x="0" y="105"/>
                    </a:cxn>
                    <a:cxn ang="0">
                      <a:pos x="5" y="92"/>
                    </a:cxn>
                    <a:cxn ang="0">
                      <a:pos x="14" y="83"/>
                    </a:cxn>
                    <a:cxn ang="0">
                      <a:pos x="11" y="69"/>
                    </a:cxn>
                    <a:cxn ang="0">
                      <a:pos x="12" y="54"/>
                    </a:cxn>
                    <a:cxn ang="0">
                      <a:pos x="20" y="55"/>
                    </a:cxn>
                    <a:cxn ang="0">
                      <a:pos x="29" y="70"/>
                    </a:cxn>
                    <a:cxn ang="0">
                      <a:pos x="31" y="27"/>
                    </a:cxn>
                    <a:cxn ang="0">
                      <a:pos x="31" y="12"/>
                    </a:cxn>
                    <a:cxn ang="0">
                      <a:pos x="39" y="22"/>
                    </a:cxn>
                    <a:cxn ang="0">
                      <a:pos x="44" y="22"/>
                    </a:cxn>
                    <a:cxn ang="0">
                      <a:pos x="48" y="11"/>
                    </a:cxn>
                    <a:cxn ang="0">
                      <a:pos x="60" y="0"/>
                    </a:cxn>
                    <a:cxn ang="0">
                      <a:pos x="62" y="14"/>
                    </a:cxn>
                    <a:cxn ang="0">
                      <a:pos x="64" y="22"/>
                    </a:cxn>
                    <a:cxn ang="0">
                      <a:pos x="70" y="34"/>
                    </a:cxn>
                    <a:cxn ang="0">
                      <a:pos x="80" y="36"/>
                    </a:cxn>
                    <a:cxn ang="0">
                      <a:pos x="89" y="34"/>
                    </a:cxn>
                    <a:cxn ang="0">
                      <a:pos x="97" y="26"/>
                    </a:cxn>
                    <a:cxn ang="0">
                      <a:pos x="102" y="19"/>
                    </a:cxn>
                    <a:cxn ang="0">
                      <a:pos x="107" y="11"/>
                    </a:cxn>
                    <a:cxn ang="0">
                      <a:pos x="106" y="26"/>
                    </a:cxn>
                    <a:cxn ang="0">
                      <a:pos x="103" y="43"/>
                    </a:cxn>
                    <a:cxn ang="0">
                      <a:pos x="92" y="56"/>
                    </a:cxn>
                    <a:cxn ang="0">
                      <a:pos x="81" y="62"/>
                    </a:cxn>
                    <a:cxn ang="0">
                      <a:pos x="84" y="66"/>
                    </a:cxn>
                    <a:cxn ang="0">
                      <a:pos x="99" y="61"/>
                    </a:cxn>
                    <a:cxn ang="0">
                      <a:pos x="112" y="60"/>
                    </a:cxn>
                    <a:cxn ang="0">
                      <a:pos x="118" y="69"/>
                    </a:cxn>
                    <a:cxn ang="0">
                      <a:pos x="109" y="82"/>
                    </a:cxn>
                    <a:cxn ang="0">
                      <a:pos x="101" y="89"/>
                    </a:cxn>
                    <a:cxn ang="0">
                      <a:pos x="100" y="93"/>
                    </a:cxn>
                    <a:cxn ang="0">
                      <a:pos x="104" y="98"/>
                    </a:cxn>
                    <a:cxn ang="0">
                      <a:pos x="114" y="103"/>
                    </a:cxn>
                    <a:cxn ang="0">
                      <a:pos x="120" y="98"/>
                    </a:cxn>
                    <a:cxn ang="0">
                      <a:pos x="124" y="85"/>
                    </a:cxn>
                    <a:cxn ang="0">
                      <a:pos x="130" y="88"/>
                    </a:cxn>
                    <a:cxn ang="0">
                      <a:pos x="130" y="102"/>
                    </a:cxn>
                    <a:cxn ang="0">
                      <a:pos x="124" y="120"/>
                    </a:cxn>
                    <a:cxn ang="0">
                      <a:pos x="129" y="133"/>
                    </a:cxn>
                    <a:cxn ang="0">
                      <a:pos x="137" y="129"/>
                    </a:cxn>
                    <a:cxn ang="0">
                      <a:pos x="145" y="117"/>
                    </a:cxn>
                    <a:cxn ang="0">
                      <a:pos x="145" y="131"/>
                    </a:cxn>
                    <a:cxn ang="0">
                      <a:pos x="138" y="143"/>
                    </a:cxn>
                    <a:cxn ang="0">
                      <a:pos x="126" y="156"/>
                    </a:cxn>
                    <a:cxn ang="0">
                      <a:pos x="118" y="166"/>
                    </a:cxn>
                    <a:cxn ang="0">
                      <a:pos x="111" y="178"/>
                    </a:cxn>
                    <a:cxn ang="0">
                      <a:pos x="98" y="177"/>
                    </a:cxn>
                    <a:cxn ang="0">
                      <a:pos x="86" y="171"/>
                    </a:cxn>
                    <a:cxn ang="0">
                      <a:pos x="77" y="161"/>
                    </a:cxn>
                    <a:cxn ang="0">
                      <a:pos x="69" y="158"/>
                    </a:cxn>
                    <a:cxn ang="0">
                      <a:pos x="53" y="153"/>
                    </a:cxn>
                    <a:cxn ang="0">
                      <a:pos x="46" y="144"/>
                    </a:cxn>
                    <a:cxn ang="0">
                      <a:pos x="28" y="146"/>
                    </a:cxn>
                    <a:cxn ang="0">
                      <a:pos x="10" y="139"/>
                    </a:cxn>
                  </a:cxnLst>
                  <a:rect l="txL" t="txT" r="txR" b="txB"/>
                  <a:pathLst>
                    <a:path w="1173" h="1424">
                      <a:moveTo>
                        <a:pt x="34" y="1075"/>
                      </a:moveTo>
                      <a:lnTo>
                        <a:pt x="7" y="1023"/>
                      </a:lnTo>
                      <a:lnTo>
                        <a:pt x="0" y="927"/>
                      </a:lnTo>
                      <a:lnTo>
                        <a:pt x="6" y="845"/>
                      </a:lnTo>
                      <a:lnTo>
                        <a:pt x="16" y="770"/>
                      </a:lnTo>
                      <a:lnTo>
                        <a:pt x="43" y="740"/>
                      </a:lnTo>
                      <a:lnTo>
                        <a:pt x="116" y="708"/>
                      </a:lnTo>
                      <a:lnTo>
                        <a:pt x="113" y="657"/>
                      </a:lnTo>
                      <a:lnTo>
                        <a:pt x="100" y="590"/>
                      </a:lnTo>
                      <a:lnTo>
                        <a:pt x="92" y="550"/>
                      </a:lnTo>
                      <a:lnTo>
                        <a:pt x="92" y="494"/>
                      </a:lnTo>
                      <a:lnTo>
                        <a:pt x="100" y="437"/>
                      </a:lnTo>
                      <a:lnTo>
                        <a:pt x="129" y="370"/>
                      </a:lnTo>
                      <a:lnTo>
                        <a:pt x="164" y="439"/>
                      </a:lnTo>
                      <a:lnTo>
                        <a:pt x="204" y="544"/>
                      </a:lnTo>
                      <a:lnTo>
                        <a:pt x="235" y="559"/>
                      </a:lnTo>
                      <a:lnTo>
                        <a:pt x="250" y="390"/>
                      </a:lnTo>
                      <a:lnTo>
                        <a:pt x="250" y="216"/>
                      </a:lnTo>
                      <a:lnTo>
                        <a:pt x="221" y="92"/>
                      </a:lnTo>
                      <a:lnTo>
                        <a:pt x="250" y="100"/>
                      </a:lnTo>
                      <a:lnTo>
                        <a:pt x="290" y="127"/>
                      </a:lnTo>
                      <a:lnTo>
                        <a:pt x="319" y="170"/>
                      </a:lnTo>
                      <a:lnTo>
                        <a:pt x="348" y="232"/>
                      </a:lnTo>
                      <a:lnTo>
                        <a:pt x="352" y="170"/>
                      </a:lnTo>
                      <a:lnTo>
                        <a:pt x="363" y="127"/>
                      </a:lnTo>
                      <a:lnTo>
                        <a:pt x="387" y="92"/>
                      </a:lnTo>
                      <a:lnTo>
                        <a:pt x="411" y="61"/>
                      </a:lnTo>
                      <a:lnTo>
                        <a:pt x="482" y="0"/>
                      </a:lnTo>
                      <a:lnTo>
                        <a:pt x="490" y="68"/>
                      </a:lnTo>
                      <a:lnTo>
                        <a:pt x="503" y="112"/>
                      </a:lnTo>
                      <a:lnTo>
                        <a:pt x="506" y="143"/>
                      </a:lnTo>
                      <a:lnTo>
                        <a:pt x="514" y="178"/>
                      </a:lnTo>
                      <a:lnTo>
                        <a:pt x="533" y="237"/>
                      </a:lnTo>
                      <a:lnTo>
                        <a:pt x="561" y="271"/>
                      </a:lnTo>
                      <a:lnTo>
                        <a:pt x="591" y="287"/>
                      </a:lnTo>
                      <a:lnTo>
                        <a:pt x="643" y="287"/>
                      </a:lnTo>
                      <a:lnTo>
                        <a:pt x="678" y="278"/>
                      </a:lnTo>
                      <a:lnTo>
                        <a:pt x="715" y="268"/>
                      </a:lnTo>
                      <a:lnTo>
                        <a:pt x="747" y="243"/>
                      </a:lnTo>
                      <a:lnTo>
                        <a:pt x="777" y="208"/>
                      </a:lnTo>
                      <a:lnTo>
                        <a:pt x="801" y="178"/>
                      </a:lnTo>
                      <a:lnTo>
                        <a:pt x="820" y="147"/>
                      </a:lnTo>
                      <a:lnTo>
                        <a:pt x="839" y="120"/>
                      </a:lnTo>
                      <a:lnTo>
                        <a:pt x="863" y="83"/>
                      </a:lnTo>
                      <a:lnTo>
                        <a:pt x="859" y="155"/>
                      </a:lnTo>
                      <a:lnTo>
                        <a:pt x="855" y="208"/>
                      </a:lnTo>
                      <a:lnTo>
                        <a:pt x="848" y="271"/>
                      </a:lnTo>
                      <a:lnTo>
                        <a:pt x="825" y="342"/>
                      </a:lnTo>
                      <a:lnTo>
                        <a:pt x="781" y="404"/>
                      </a:lnTo>
                      <a:lnTo>
                        <a:pt x="736" y="448"/>
                      </a:lnTo>
                      <a:lnTo>
                        <a:pt x="684" y="466"/>
                      </a:lnTo>
                      <a:lnTo>
                        <a:pt x="649" y="497"/>
                      </a:lnTo>
                      <a:lnTo>
                        <a:pt x="603" y="551"/>
                      </a:lnTo>
                      <a:lnTo>
                        <a:pt x="678" y="527"/>
                      </a:lnTo>
                      <a:lnTo>
                        <a:pt x="750" y="503"/>
                      </a:lnTo>
                      <a:lnTo>
                        <a:pt x="796" y="494"/>
                      </a:lnTo>
                      <a:lnTo>
                        <a:pt x="852" y="486"/>
                      </a:lnTo>
                      <a:lnTo>
                        <a:pt x="896" y="483"/>
                      </a:lnTo>
                      <a:lnTo>
                        <a:pt x="975" y="483"/>
                      </a:lnTo>
                      <a:lnTo>
                        <a:pt x="947" y="547"/>
                      </a:lnTo>
                      <a:lnTo>
                        <a:pt x="923" y="595"/>
                      </a:lnTo>
                      <a:lnTo>
                        <a:pt x="877" y="650"/>
                      </a:lnTo>
                      <a:lnTo>
                        <a:pt x="848" y="677"/>
                      </a:lnTo>
                      <a:lnTo>
                        <a:pt x="815" y="708"/>
                      </a:lnTo>
                      <a:lnTo>
                        <a:pt x="805" y="720"/>
                      </a:lnTo>
                      <a:lnTo>
                        <a:pt x="807" y="746"/>
                      </a:lnTo>
                      <a:lnTo>
                        <a:pt x="812" y="763"/>
                      </a:lnTo>
                      <a:lnTo>
                        <a:pt x="836" y="787"/>
                      </a:lnTo>
                      <a:lnTo>
                        <a:pt x="870" y="809"/>
                      </a:lnTo>
                      <a:lnTo>
                        <a:pt x="913" y="825"/>
                      </a:lnTo>
                      <a:lnTo>
                        <a:pt x="944" y="816"/>
                      </a:lnTo>
                      <a:lnTo>
                        <a:pt x="962" y="787"/>
                      </a:lnTo>
                      <a:lnTo>
                        <a:pt x="985" y="732"/>
                      </a:lnTo>
                      <a:lnTo>
                        <a:pt x="996" y="679"/>
                      </a:lnTo>
                      <a:lnTo>
                        <a:pt x="1026" y="638"/>
                      </a:lnTo>
                      <a:lnTo>
                        <a:pt x="1043" y="699"/>
                      </a:lnTo>
                      <a:lnTo>
                        <a:pt x="1051" y="754"/>
                      </a:lnTo>
                      <a:lnTo>
                        <a:pt x="1040" y="816"/>
                      </a:lnTo>
                      <a:lnTo>
                        <a:pt x="1013" y="872"/>
                      </a:lnTo>
                      <a:lnTo>
                        <a:pt x="993" y="965"/>
                      </a:lnTo>
                      <a:lnTo>
                        <a:pt x="993" y="1058"/>
                      </a:lnTo>
                      <a:lnTo>
                        <a:pt x="1033" y="1062"/>
                      </a:lnTo>
                      <a:lnTo>
                        <a:pt x="1071" y="1055"/>
                      </a:lnTo>
                      <a:lnTo>
                        <a:pt x="1102" y="1031"/>
                      </a:lnTo>
                      <a:lnTo>
                        <a:pt x="1132" y="994"/>
                      </a:lnTo>
                      <a:lnTo>
                        <a:pt x="1166" y="935"/>
                      </a:lnTo>
                      <a:lnTo>
                        <a:pt x="1173" y="987"/>
                      </a:lnTo>
                      <a:lnTo>
                        <a:pt x="1163" y="1042"/>
                      </a:lnTo>
                      <a:lnTo>
                        <a:pt x="1136" y="1109"/>
                      </a:lnTo>
                      <a:lnTo>
                        <a:pt x="1109" y="1140"/>
                      </a:lnTo>
                      <a:lnTo>
                        <a:pt x="1071" y="1191"/>
                      </a:lnTo>
                      <a:lnTo>
                        <a:pt x="1013" y="1246"/>
                      </a:lnTo>
                      <a:lnTo>
                        <a:pt x="969" y="1276"/>
                      </a:lnTo>
                      <a:lnTo>
                        <a:pt x="945" y="1322"/>
                      </a:lnTo>
                      <a:lnTo>
                        <a:pt x="935" y="1413"/>
                      </a:lnTo>
                      <a:lnTo>
                        <a:pt x="889" y="1424"/>
                      </a:lnTo>
                      <a:lnTo>
                        <a:pt x="836" y="1424"/>
                      </a:lnTo>
                      <a:lnTo>
                        <a:pt x="786" y="1413"/>
                      </a:lnTo>
                      <a:lnTo>
                        <a:pt x="736" y="1394"/>
                      </a:lnTo>
                      <a:lnTo>
                        <a:pt x="692" y="1366"/>
                      </a:lnTo>
                      <a:lnTo>
                        <a:pt x="654" y="1335"/>
                      </a:lnTo>
                      <a:lnTo>
                        <a:pt x="622" y="1284"/>
                      </a:lnTo>
                      <a:lnTo>
                        <a:pt x="606" y="1244"/>
                      </a:lnTo>
                      <a:lnTo>
                        <a:pt x="553" y="1257"/>
                      </a:lnTo>
                      <a:lnTo>
                        <a:pt x="482" y="1246"/>
                      </a:lnTo>
                      <a:lnTo>
                        <a:pt x="430" y="1223"/>
                      </a:lnTo>
                      <a:lnTo>
                        <a:pt x="399" y="1195"/>
                      </a:lnTo>
                      <a:lnTo>
                        <a:pt x="373" y="1151"/>
                      </a:lnTo>
                      <a:lnTo>
                        <a:pt x="305" y="1177"/>
                      </a:lnTo>
                      <a:lnTo>
                        <a:pt x="229" y="1168"/>
                      </a:lnTo>
                      <a:lnTo>
                        <a:pt x="147" y="1140"/>
                      </a:lnTo>
                      <a:lnTo>
                        <a:pt x="82" y="1109"/>
                      </a:lnTo>
                      <a:lnTo>
                        <a:pt x="34" y="1075"/>
                      </a:lnTo>
                      <a:close/>
                    </a:path>
                  </a:pathLst>
                </a:custGeom>
                <a:solidFill>
                  <a:srgbClr val="FF8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51" name="Freeform 22"/>
                <p:cNvSpPr/>
                <p:nvPr/>
              </p:nvSpPr>
              <p:spPr>
                <a:xfrm>
                  <a:off x="581" y="618"/>
                  <a:ext cx="355" cy="433"/>
                </a:xfrm>
                <a:custGeom>
                  <a:avLst/>
                  <a:gdLst>
                    <a:gd name="txL" fmla="*/ 0 w 711"/>
                    <a:gd name="txT" fmla="*/ 0 h 866"/>
                    <a:gd name="txR" fmla="*/ 711 w 711"/>
                    <a:gd name="txB" fmla="*/ 866 h 866"/>
                  </a:gdLst>
                  <a:ahLst/>
                  <a:cxnLst>
                    <a:cxn ang="0">
                      <a:pos x="0" y="78"/>
                    </a:cxn>
                    <a:cxn ang="0">
                      <a:pos x="0" y="65"/>
                    </a:cxn>
                    <a:cxn ang="0">
                      <a:pos x="3" y="56"/>
                    </a:cxn>
                    <a:cxn ang="0">
                      <a:pos x="8" y="50"/>
                    </a:cxn>
                    <a:cxn ang="0">
                      <a:pos x="6" y="42"/>
                    </a:cxn>
                    <a:cxn ang="0">
                      <a:pos x="7" y="33"/>
                    </a:cxn>
                    <a:cxn ang="0">
                      <a:pos x="12" y="34"/>
                    </a:cxn>
                    <a:cxn ang="0">
                      <a:pos x="17" y="43"/>
                    </a:cxn>
                    <a:cxn ang="0">
                      <a:pos x="18" y="17"/>
                    </a:cxn>
                    <a:cxn ang="0">
                      <a:pos x="18" y="7"/>
                    </a:cxn>
                    <a:cxn ang="0">
                      <a:pos x="24" y="13"/>
                    </a:cxn>
                    <a:cxn ang="0">
                      <a:pos x="26" y="13"/>
                    </a:cxn>
                    <a:cxn ang="0">
                      <a:pos x="29" y="7"/>
                    </a:cxn>
                    <a:cxn ang="0">
                      <a:pos x="36" y="0"/>
                    </a:cxn>
                    <a:cxn ang="0">
                      <a:pos x="38" y="9"/>
                    </a:cxn>
                    <a:cxn ang="0">
                      <a:pos x="38" y="14"/>
                    </a:cxn>
                    <a:cxn ang="0">
                      <a:pos x="42" y="21"/>
                    </a:cxn>
                    <a:cxn ang="0">
                      <a:pos x="48" y="22"/>
                    </a:cxn>
                    <a:cxn ang="0">
                      <a:pos x="54" y="21"/>
                    </a:cxn>
                    <a:cxn ang="0">
                      <a:pos x="59" y="15"/>
                    </a:cxn>
                    <a:cxn ang="0">
                      <a:pos x="62" y="12"/>
                    </a:cxn>
                    <a:cxn ang="0">
                      <a:pos x="65" y="7"/>
                    </a:cxn>
                    <a:cxn ang="0">
                      <a:pos x="64" y="15"/>
                    </a:cxn>
                    <a:cxn ang="0">
                      <a:pos x="62" y="26"/>
                    </a:cxn>
                    <a:cxn ang="0">
                      <a:pos x="55" y="34"/>
                    </a:cxn>
                    <a:cxn ang="0">
                      <a:pos x="49" y="38"/>
                    </a:cxn>
                    <a:cxn ang="0">
                      <a:pos x="51" y="40"/>
                    </a:cxn>
                    <a:cxn ang="0">
                      <a:pos x="60" y="38"/>
                    </a:cxn>
                    <a:cxn ang="0">
                      <a:pos x="67" y="37"/>
                    </a:cxn>
                    <a:cxn ang="0">
                      <a:pos x="71" y="42"/>
                    </a:cxn>
                    <a:cxn ang="0">
                      <a:pos x="66" y="50"/>
                    </a:cxn>
                    <a:cxn ang="0">
                      <a:pos x="61" y="54"/>
                    </a:cxn>
                    <a:cxn ang="0">
                      <a:pos x="61" y="57"/>
                    </a:cxn>
                    <a:cxn ang="0">
                      <a:pos x="63" y="59"/>
                    </a:cxn>
                    <a:cxn ang="0">
                      <a:pos x="69" y="62"/>
                    </a:cxn>
                    <a:cxn ang="0">
                      <a:pos x="72" y="59"/>
                    </a:cxn>
                    <a:cxn ang="0">
                      <a:pos x="75" y="52"/>
                    </a:cxn>
                    <a:cxn ang="0">
                      <a:pos x="79" y="54"/>
                    </a:cxn>
                    <a:cxn ang="0">
                      <a:pos x="78" y="62"/>
                    </a:cxn>
                    <a:cxn ang="0">
                      <a:pos x="75" y="74"/>
                    </a:cxn>
                    <a:cxn ang="0">
                      <a:pos x="78" y="81"/>
                    </a:cxn>
                    <a:cxn ang="0">
                      <a:pos x="83" y="79"/>
                    </a:cxn>
                    <a:cxn ang="0">
                      <a:pos x="88" y="71"/>
                    </a:cxn>
                    <a:cxn ang="0">
                      <a:pos x="88" y="80"/>
                    </a:cxn>
                    <a:cxn ang="0">
                      <a:pos x="84" y="87"/>
                    </a:cxn>
                    <a:cxn ang="0">
                      <a:pos x="76" y="95"/>
                    </a:cxn>
                    <a:cxn ang="0">
                      <a:pos x="71" y="101"/>
                    </a:cxn>
                    <a:cxn ang="0">
                      <a:pos x="67" y="108"/>
                    </a:cxn>
                    <a:cxn ang="0">
                      <a:pos x="59" y="108"/>
                    </a:cxn>
                    <a:cxn ang="0">
                      <a:pos x="52" y="104"/>
                    </a:cxn>
                    <a:cxn ang="0">
                      <a:pos x="47" y="98"/>
                    </a:cxn>
                    <a:cxn ang="0">
                      <a:pos x="41" y="96"/>
                    </a:cxn>
                    <a:cxn ang="0">
                      <a:pos x="32" y="93"/>
                    </a:cxn>
                    <a:cxn ang="0">
                      <a:pos x="28" y="88"/>
                    </a:cxn>
                    <a:cxn ang="0">
                      <a:pos x="17" y="89"/>
                    </a:cxn>
                    <a:cxn ang="0">
                      <a:pos x="6" y="85"/>
                    </a:cxn>
                  </a:cxnLst>
                  <a:rect l="txL" t="txT" r="txR" b="txB"/>
                  <a:pathLst>
                    <a:path w="711" h="866">
                      <a:moveTo>
                        <a:pt x="18" y="653"/>
                      </a:moveTo>
                      <a:lnTo>
                        <a:pt x="4" y="622"/>
                      </a:lnTo>
                      <a:lnTo>
                        <a:pt x="0" y="565"/>
                      </a:lnTo>
                      <a:lnTo>
                        <a:pt x="1" y="514"/>
                      </a:lnTo>
                      <a:lnTo>
                        <a:pt x="8" y="469"/>
                      </a:lnTo>
                      <a:lnTo>
                        <a:pt x="25" y="450"/>
                      </a:lnTo>
                      <a:lnTo>
                        <a:pt x="68" y="431"/>
                      </a:lnTo>
                      <a:lnTo>
                        <a:pt x="66" y="400"/>
                      </a:lnTo>
                      <a:lnTo>
                        <a:pt x="59" y="361"/>
                      </a:lnTo>
                      <a:lnTo>
                        <a:pt x="55" y="334"/>
                      </a:lnTo>
                      <a:lnTo>
                        <a:pt x="55" y="301"/>
                      </a:lnTo>
                      <a:lnTo>
                        <a:pt x="59" y="264"/>
                      </a:lnTo>
                      <a:lnTo>
                        <a:pt x="76" y="225"/>
                      </a:lnTo>
                      <a:lnTo>
                        <a:pt x="97" y="269"/>
                      </a:lnTo>
                      <a:lnTo>
                        <a:pt x="123" y="332"/>
                      </a:lnTo>
                      <a:lnTo>
                        <a:pt x="140" y="342"/>
                      </a:lnTo>
                      <a:lnTo>
                        <a:pt x="150" y="236"/>
                      </a:lnTo>
                      <a:lnTo>
                        <a:pt x="150" y="130"/>
                      </a:lnTo>
                      <a:lnTo>
                        <a:pt x="131" y="57"/>
                      </a:lnTo>
                      <a:lnTo>
                        <a:pt x="150" y="62"/>
                      </a:lnTo>
                      <a:lnTo>
                        <a:pt x="174" y="78"/>
                      </a:lnTo>
                      <a:lnTo>
                        <a:pt x="194" y="102"/>
                      </a:lnTo>
                      <a:lnTo>
                        <a:pt x="209" y="140"/>
                      </a:lnTo>
                      <a:lnTo>
                        <a:pt x="213" y="102"/>
                      </a:lnTo>
                      <a:lnTo>
                        <a:pt x="219" y="78"/>
                      </a:lnTo>
                      <a:lnTo>
                        <a:pt x="233" y="57"/>
                      </a:lnTo>
                      <a:lnTo>
                        <a:pt x="247" y="37"/>
                      </a:lnTo>
                      <a:lnTo>
                        <a:pt x="291" y="0"/>
                      </a:lnTo>
                      <a:lnTo>
                        <a:pt x="298" y="41"/>
                      </a:lnTo>
                      <a:lnTo>
                        <a:pt x="304" y="68"/>
                      </a:lnTo>
                      <a:lnTo>
                        <a:pt x="307" y="87"/>
                      </a:lnTo>
                      <a:lnTo>
                        <a:pt x="311" y="108"/>
                      </a:lnTo>
                      <a:lnTo>
                        <a:pt x="323" y="142"/>
                      </a:lnTo>
                      <a:lnTo>
                        <a:pt x="339" y="164"/>
                      </a:lnTo>
                      <a:lnTo>
                        <a:pt x="359" y="174"/>
                      </a:lnTo>
                      <a:lnTo>
                        <a:pt x="388" y="174"/>
                      </a:lnTo>
                      <a:lnTo>
                        <a:pt x="408" y="168"/>
                      </a:lnTo>
                      <a:lnTo>
                        <a:pt x="432" y="161"/>
                      </a:lnTo>
                      <a:lnTo>
                        <a:pt x="452" y="147"/>
                      </a:lnTo>
                      <a:lnTo>
                        <a:pt x="472" y="126"/>
                      </a:lnTo>
                      <a:lnTo>
                        <a:pt x="485" y="108"/>
                      </a:lnTo>
                      <a:lnTo>
                        <a:pt x="497" y="89"/>
                      </a:lnTo>
                      <a:lnTo>
                        <a:pt x="509" y="74"/>
                      </a:lnTo>
                      <a:lnTo>
                        <a:pt x="523" y="51"/>
                      </a:lnTo>
                      <a:lnTo>
                        <a:pt x="521" y="94"/>
                      </a:lnTo>
                      <a:lnTo>
                        <a:pt x="517" y="126"/>
                      </a:lnTo>
                      <a:lnTo>
                        <a:pt x="514" y="164"/>
                      </a:lnTo>
                      <a:lnTo>
                        <a:pt x="500" y="207"/>
                      </a:lnTo>
                      <a:lnTo>
                        <a:pt x="473" y="246"/>
                      </a:lnTo>
                      <a:lnTo>
                        <a:pt x="445" y="272"/>
                      </a:lnTo>
                      <a:lnTo>
                        <a:pt x="414" y="283"/>
                      </a:lnTo>
                      <a:lnTo>
                        <a:pt x="396" y="304"/>
                      </a:lnTo>
                      <a:lnTo>
                        <a:pt x="366" y="337"/>
                      </a:lnTo>
                      <a:lnTo>
                        <a:pt x="408" y="320"/>
                      </a:lnTo>
                      <a:lnTo>
                        <a:pt x="455" y="305"/>
                      </a:lnTo>
                      <a:lnTo>
                        <a:pt x="482" y="301"/>
                      </a:lnTo>
                      <a:lnTo>
                        <a:pt x="516" y="297"/>
                      </a:lnTo>
                      <a:lnTo>
                        <a:pt x="542" y="293"/>
                      </a:lnTo>
                      <a:lnTo>
                        <a:pt x="590" y="293"/>
                      </a:lnTo>
                      <a:lnTo>
                        <a:pt x="575" y="332"/>
                      </a:lnTo>
                      <a:lnTo>
                        <a:pt x="562" y="363"/>
                      </a:lnTo>
                      <a:lnTo>
                        <a:pt x="533" y="394"/>
                      </a:lnTo>
                      <a:lnTo>
                        <a:pt x="514" y="411"/>
                      </a:lnTo>
                      <a:lnTo>
                        <a:pt x="493" y="431"/>
                      </a:lnTo>
                      <a:lnTo>
                        <a:pt x="489" y="438"/>
                      </a:lnTo>
                      <a:lnTo>
                        <a:pt x="490" y="455"/>
                      </a:lnTo>
                      <a:lnTo>
                        <a:pt x="492" y="465"/>
                      </a:lnTo>
                      <a:lnTo>
                        <a:pt x="506" y="478"/>
                      </a:lnTo>
                      <a:lnTo>
                        <a:pt x="528" y="493"/>
                      </a:lnTo>
                      <a:lnTo>
                        <a:pt x="555" y="502"/>
                      </a:lnTo>
                      <a:lnTo>
                        <a:pt x="574" y="499"/>
                      </a:lnTo>
                      <a:lnTo>
                        <a:pt x="583" y="478"/>
                      </a:lnTo>
                      <a:lnTo>
                        <a:pt x="598" y="445"/>
                      </a:lnTo>
                      <a:lnTo>
                        <a:pt x="606" y="416"/>
                      </a:lnTo>
                      <a:lnTo>
                        <a:pt x="622" y="389"/>
                      </a:lnTo>
                      <a:lnTo>
                        <a:pt x="634" y="427"/>
                      </a:lnTo>
                      <a:lnTo>
                        <a:pt x="639" y="459"/>
                      </a:lnTo>
                      <a:lnTo>
                        <a:pt x="631" y="499"/>
                      </a:lnTo>
                      <a:lnTo>
                        <a:pt x="614" y="530"/>
                      </a:lnTo>
                      <a:lnTo>
                        <a:pt x="600" y="587"/>
                      </a:lnTo>
                      <a:lnTo>
                        <a:pt x="600" y="643"/>
                      </a:lnTo>
                      <a:lnTo>
                        <a:pt x="626" y="644"/>
                      </a:lnTo>
                      <a:lnTo>
                        <a:pt x="650" y="642"/>
                      </a:lnTo>
                      <a:lnTo>
                        <a:pt x="670" y="626"/>
                      </a:lnTo>
                      <a:lnTo>
                        <a:pt x="687" y="606"/>
                      </a:lnTo>
                      <a:lnTo>
                        <a:pt x="705" y="568"/>
                      </a:lnTo>
                      <a:lnTo>
                        <a:pt x="711" y="602"/>
                      </a:lnTo>
                      <a:lnTo>
                        <a:pt x="705" y="633"/>
                      </a:lnTo>
                      <a:lnTo>
                        <a:pt x="689" y="676"/>
                      </a:lnTo>
                      <a:lnTo>
                        <a:pt x="672" y="695"/>
                      </a:lnTo>
                      <a:lnTo>
                        <a:pt x="650" y="725"/>
                      </a:lnTo>
                      <a:lnTo>
                        <a:pt x="614" y="757"/>
                      </a:lnTo>
                      <a:lnTo>
                        <a:pt x="589" y="776"/>
                      </a:lnTo>
                      <a:lnTo>
                        <a:pt x="575" y="804"/>
                      </a:lnTo>
                      <a:lnTo>
                        <a:pt x="566" y="859"/>
                      </a:lnTo>
                      <a:lnTo>
                        <a:pt x="538" y="866"/>
                      </a:lnTo>
                      <a:lnTo>
                        <a:pt x="506" y="866"/>
                      </a:lnTo>
                      <a:lnTo>
                        <a:pt x="476" y="859"/>
                      </a:lnTo>
                      <a:lnTo>
                        <a:pt x="445" y="848"/>
                      </a:lnTo>
                      <a:lnTo>
                        <a:pt x="421" y="831"/>
                      </a:lnTo>
                      <a:lnTo>
                        <a:pt x="397" y="813"/>
                      </a:lnTo>
                      <a:lnTo>
                        <a:pt x="376" y="781"/>
                      </a:lnTo>
                      <a:lnTo>
                        <a:pt x="366" y="757"/>
                      </a:lnTo>
                      <a:lnTo>
                        <a:pt x="335" y="765"/>
                      </a:lnTo>
                      <a:lnTo>
                        <a:pt x="291" y="757"/>
                      </a:lnTo>
                      <a:lnTo>
                        <a:pt x="258" y="743"/>
                      </a:lnTo>
                      <a:lnTo>
                        <a:pt x="242" y="728"/>
                      </a:lnTo>
                      <a:lnTo>
                        <a:pt x="226" y="701"/>
                      </a:lnTo>
                      <a:lnTo>
                        <a:pt x="184" y="715"/>
                      </a:lnTo>
                      <a:lnTo>
                        <a:pt x="137" y="711"/>
                      </a:lnTo>
                      <a:lnTo>
                        <a:pt x="89" y="695"/>
                      </a:lnTo>
                      <a:lnTo>
                        <a:pt x="48" y="676"/>
                      </a:lnTo>
                      <a:lnTo>
                        <a:pt x="18" y="653"/>
                      </a:lnTo>
                      <a:close/>
                    </a:path>
                  </a:pathLst>
                </a:custGeom>
                <a:solidFill>
                  <a:srgbClr val="FFFF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052" name="Group 23"/>
                <p:cNvGrpSpPr/>
                <p:nvPr/>
              </p:nvGrpSpPr>
              <p:grpSpPr>
                <a:xfrm>
                  <a:off x="1044" y="697"/>
                  <a:ext cx="565" cy="534"/>
                  <a:chOff x="0" y="0"/>
                  <a:chExt cx="565" cy="534"/>
                </a:xfrm>
              </p:grpSpPr>
              <p:sp>
                <p:nvSpPr>
                  <p:cNvPr id="1055" name="Freeform 24"/>
                  <p:cNvSpPr/>
                  <p:nvPr/>
                </p:nvSpPr>
                <p:spPr>
                  <a:xfrm>
                    <a:off x="0" y="0"/>
                    <a:ext cx="565" cy="534"/>
                  </a:xfrm>
                  <a:custGeom>
                    <a:avLst/>
                    <a:gdLst>
                      <a:gd name="txL" fmla="*/ 0 w 1128"/>
                      <a:gd name="txT" fmla="*/ 0 h 1069"/>
                      <a:gd name="txR" fmla="*/ 1128 w 1128"/>
                      <a:gd name="txB" fmla="*/ 1069 h 1069"/>
                    </a:gdLst>
                    <a:ahLst/>
                    <a:cxnLst>
                      <a:cxn ang="0">
                        <a:pos x="1" y="83"/>
                      </a:cxn>
                      <a:cxn ang="0">
                        <a:pos x="0" y="62"/>
                      </a:cxn>
                      <a:cxn ang="0">
                        <a:pos x="5" y="48"/>
                      </a:cxn>
                      <a:cxn ang="0">
                        <a:pos x="13" y="38"/>
                      </a:cxn>
                      <a:cxn ang="0">
                        <a:pos x="28" y="29"/>
                      </a:cxn>
                      <a:cxn ang="0">
                        <a:pos x="40" y="24"/>
                      </a:cxn>
                      <a:cxn ang="0">
                        <a:pos x="47" y="19"/>
                      </a:cxn>
                      <a:cxn ang="0">
                        <a:pos x="49" y="10"/>
                      </a:cxn>
                      <a:cxn ang="0">
                        <a:pos x="52" y="5"/>
                      </a:cxn>
                      <a:cxn ang="0">
                        <a:pos x="57" y="14"/>
                      </a:cxn>
                      <a:cxn ang="0">
                        <a:pos x="59" y="21"/>
                      </a:cxn>
                      <a:cxn ang="0">
                        <a:pos x="68" y="17"/>
                      </a:cxn>
                      <a:cxn ang="0">
                        <a:pos x="71" y="7"/>
                      </a:cxn>
                      <a:cxn ang="0">
                        <a:pos x="72" y="0"/>
                      </a:cxn>
                      <a:cxn ang="0">
                        <a:pos x="79" y="8"/>
                      </a:cxn>
                      <a:cxn ang="0">
                        <a:pos x="82" y="22"/>
                      </a:cxn>
                      <a:cxn ang="0">
                        <a:pos x="80" y="34"/>
                      </a:cxn>
                      <a:cxn ang="0">
                        <a:pos x="90" y="25"/>
                      </a:cxn>
                      <a:cxn ang="0">
                        <a:pos x="104" y="21"/>
                      </a:cxn>
                      <a:cxn ang="0">
                        <a:pos x="115" y="24"/>
                      </a:cxn>
                      <a:cxn ang="0">
                        <a:pos x="118" y="30"/>
                      </a:cxn>
                      <a:cxn ang="0">
                        <a:pos x="108" y="33"/>
                      </a:cxn>
                      <a:cxn ang="0">
                        <a:pos x="103" y="43"/>
                      </a:cxn>
                      <a:cxn ang="0">
                        <a:pos x="109" y="53"/>
                      </a:cxn>
                      <a:cxn ang="0">
                        <a:pos x="120" y="57"/>
                      </a:cxn>
                      <a:cxn ang="0">
                        <a:pos x="129" y="55"/>
                      </a:cxn>
                      <a:cxn ang="0">
                        <a:pos x="130" y="49"/>
                      </a:cxn>
                      <a:cxn ang="0">
                        <a:pos x="134" y="50"/>
                      </a:cxn>
                      <a:cxn ang="0">
                        <a:pos x="140" y="57"/>
                      </a:cxn>
                      <a:cxn ang="0">
                        <a:pos x="142" y="69"/>
                      </a:cxn>
                      <a:cxn ang="0">
                        <a:pos x="136" y="84"/>
                      </a:cxn>
                      <a:cxn ang="0">
                        <a:pos x="129" y="88"/>
                      </a:cxn>
                      <a:cxn ang="0">
                        <a:pos x="116" y="94"/>
                      </a:cxn>
                      <a:cxn ang="0">
                        <a:pos x="109" y="100"/>
                      </a:cxn>
                      <a:cxn ang="0">
                        <a:pos x="104" y="112"/>
                      </a:cxn>
                      <a:cxn ang="0">
                        <a:pos x="99" y="124"/>
                      </a:cxn>
                      <a:cxn ang="0">
                        <a:pos x="90" y="129"/>
                      </a:cxn>
                      <a:cxn ang="0">
                        <a:pos x="75" y="132"/>
                      </a:cxn>
                      <a:cxn ang="0">
                        <a:pos x="55" y="133"/>
                      </a:cxn>
                      <a:cxn ang="0">
                        <a:pos x="29" y="129"/>
                      </a:cxn>
                      <a:cxn ang="0">
                        <a:pos x="12" y="122"/>
                      </a:cxn>
                      <a:cxn ang="0">
                        <a:pos x="6" y="111"/>
                      </a:cxn>
                    </a:cxnLst>
                    <a:rect l="txL" t="txT" r="txR" b="txB"/>
                    <a:pathLst>
                      <a:path w="1128" h="1069">
                        <a:moveTo>
                          <a:pt x="29" y="799"/>
                        </a:moveTo>
                        <a:lnTo>
                          <a:pt x="15" y="730"/>
                        </a:lnTo>
                        <a:lnTo>
                          <a:pt x="5" y="666"/>
                        </a:lnTo>
                        <a:lnTo>
                          <a:pt x="0" y="603"/>
                        </a:lnTo>
                        <a:lnTo>
                          <a:pt x="0" y="545"/>
                        </a:lnTo>
                        <a:lnTo>
                          <a:pt x="0" y="497"/>
                        </a:lnTo>
                        <a:lnTo>
                          <a:pt x="5" y="454"/>
                        </a:lnTo>
                        <a:lnTo>
                          <a:pt x="17" y="418"/>
                        </a:lnTo>
                        <a:lnTo>
                          <a:pt x="38" y="387"/>
                        </a:lnTo>
                        <a:lnTo>
                          <a:pt x="52" y="360"/>
                        </a:lnTo>
                        <a:lnTo>
                          <a:pt x="76" y="331"/>
                        </a:lnTo>
                        <a:lnTo>
                          <a:pt x="99" y="306"/>
                        </a:lnTo>
                        <a:lnTo>
                          <a:pt x="140" y="276"/>
                        </a:lnTo>
                        <a:lnTo>
                          <a:pt x="181" y="251"/>
                        </a:lnTo>
                        <a:lnTo>
                          <a:pt x="219" y="234"/>
                        </a:lnTo>
                        <a:lnTo>
                          <a:pt x="250" y="224"/>
                        </a:lnTo>
                        <a:lnTo>
                          <a:pt x="291" y="211"/>
                        </a:lnTo>
                        <a:lnTo>
                          <a:pt x="318" y="196"/>
                        </a:lnTo>
                        <a:lnTo>
                          <a:pt x="343" y="182"/>
                        </a:lnTo>
                        <a:lnTo>
                          <a:pt x="366" y="163"/>
                        </a:lnTo>
                        <a:lnTo>
                          <a:pt x="371" y="154"/>
                        </a:lnTo>
                        <a:lnTo>
                          <a:pt x="384" y="132"/>
                        </a:lnTo>
                        <a:lnTo>
                          <a:pt x="390" y="104"/>
                        </a:lnTo>
                        <a:lnTo>
                          <a:pt x="390" y="80"/>
                        </a:lnTo>
                        <a:lnTo>
                          <a:pt x="380" y="48"/>
                        </a:lnTo>
                        <a:lnTo>
                          <a:pt x="378" y="18"/>
                        </a:lnTo>
                        <a:lnTo>
                          <a:pt x="411" y="42"/>
                        </a:lnTo>
                        <a:lnTo>
                          <a:pt x="436" y="63"/>
                        </a:lnTo>
                        <a:lnTo>
                          <a:pt x="450" y="94"/>
                        </a:lnTo>
                        <a:lnTo>
                          <a:pt x="453" y="118"/>
                        </a:lnTo>
                        <a:lnTo>
                          <a:pt x="450" y="145"/>
                        </a:lnTo>
                        <a:lnTo>
                          <a:pt x="445" y="175"/>
                        </a:lnTo>
                        <a:lnTo>
                          <a:pt x="469" y="175"/>
                        </a:lnTo>
                        <a:lnTo>
                          <a:pt x="497" y="168"/>
                        </a:lnTo>
                        <a:lnTo>
                          <a:pt x="518" y="155"/>
                        </a:lnTo>
                        <a:lnTo>
                          <a:pt x="538" y="139"/>
                        </a:lnTo>
                        <a:lnTo>
                          <a:pt x="555" y="118"/>
                        </a:lnTo>
                        <a:lnTo>
                          <a:pt x="562" y="94"/>
                        </a:lnTo>
                        <a:lnTo>
                          <a:pt x="562" y="57"/>
                        </a:lnTo>
                        <a:lnTo>
                          <a:pt x="555" y="26"/>
                        </a:lnTo>
                        <a:lnTo>
                          <a:pt x="541" y="0"/>
                        </a:lnTo>
                        <a:lnTo>
                          <a:pt x="570" y="2"/>
                        </a:lnTo>
                        <a:lnTo>
                          <a:pt x="602" y="18"/>
                        </a:lnTo>
                        <a:lnTo>
                          <a:pt x="620" y="42"/>
                        </a:lnTo>
                        <a:lnTo>
                          <a:pt x="631" y="66"/>
                        </a:lnTo>
                        <a:lnTo>
                          <a:pt x="645" y="100"/>
                        </a:lnTo>
                        <a:lnTo>
                          <a:pt x="652" y="139"/>
                        </a:lnTo>
                        <a:lnTo>
                          <a:pt x="655" y="179"/>
                        </a:lnTo>
                        <a:lnTo>
                          <a:pt x="652" y="216"/>
                        </a:lnTo>
                        <a:lnTo>
                          <a:pt x="645" y="244"/>
                        </a:lnTo>
                        <a:lnTo>
                          <a:pt x="634" y="272"/>
                        </a:lnTo>
                        <a:lnTo>
                          <a:pt x="664" y="244"/>
                        </a:lnTo>
                        <a:lnTo>
                          <a:pt x="689" y="221"/>
                        </a:lnTo>
                        <a:lnTo>
                          <a:pt x="713" y="203"/>
                        </a:lnTo>
                        <a:lnTo>
                          <a:pt x="750" y="190"/>
                        </a:lnTo>
                        <a:lnTo>
                          <a:pt x="785" y="179"/>
                        </a:lnTo>
                        <a:lnTo>
                          <a:pt x="825" y="175"/>
                        </a:lnTo>
                        <a:lnTo>
                          <a:pt x="861" y="176"/>
                        </a:lnTo>
                        <a:lnTo>
                          <a:pt x="891" y="182"/>
                        </a:lnTo>
                        <a:lnTo>
                          <a:pt x="919" y="192"/>
                        </a:lnTo>
                        <a:lnTo>
                          <a:pt x="946" y="211"/>
                        </a:lnTo>
                        <a:lnTo>
                          <a:pt x="977" y="248"/>
                        </a:lnTo>
                        <a:lnTo>
                          <a:pt x="943" y="244"/>
                        </a:lnTo>
                        <a:lnTo>
                          <a:pt x="915" y="244"/>
                        </a:lnTo>
                        <a:lnTo>
                          <a:pt x="888" y="255"/>
                        </a:lnTo>
                        <a:lnTo>
                          <a:pt x="861" y="268"/>
                        </a:lnTo>
                        <a:lnTo>
                          <a:pt x="833" y="292"/>
                        </a:lnTo>
                        <a:lnTo>
                          <a:pt x="819" y="316"/>
                        </a:lnTo>
                        <a:lnTo>
                          <a:pt x="816" y="350"/>
                        </a:lnTo>
                        <a:lnTo>
                          <a:pt x="820" y="380"/>
                        </a:lnTo>
                        <a:lnTo>
                          <a:pt x="836" y="401"/>
                        </a:lnTo>
                        <a:lnTo>
                          <a:pt x="867" y="425"/>
                        </a:lnTo>
                        <a:lnTo>
                          <a:pt x="902" y="440"/>
                        </a:lnTo>
                        <a:lnTo>
                          <a:pt x="935" y="453"/>
                        </a:lnTo>
                        <a:lnTo>
                          <a:pt x="958" y="460"/>
                        </a:lnTo>
                        <a:lnTo>
                          <a:pt x="982" y="464"/>
                        </a:lnTo>
                        <a:lnTo>
                          <a:pt x="1015" y="460"/>
                        </a:lnTo>
                        <a:lnTo>
                          <a:pt x="1024" y="447"/>
                        </a:lnTo>
                        <a:lnTo>
                          <a:pt x="1035" y="429"/>
                        </a:lnTo>
                        <a:lnTo>
                          <a:pt x="1035" y="408"/>
                        </a:lnTo>
                        <a:lnTo>
                          <a:pt x="1032" y="396"/>
                        </a:lnTo>
                        <a:lnTo>
                          <a:pt x="1032" y="380"/>
                        </a:lnTo>
                        <a:lnTo>
                          <a:pt x="1048" y="389"/>
                        </a:lnTo>
                        <a:lnTo>
                          <a:pt x="1068" y="401"/>
                        </a:lnTo>
                        <a:lnTo>
                          <a:pt x="1085" y="418"/>
                        </a:lnTo>
                        <a:lnTo>
                          <a:pt x="1102" y="437"/>
                        </a:lnTo>
                        <a:lnTo>
                          <a:pt x="1114" y="459"/>
                        </a:lnTo>
                        <a:lnTo>
                          <a:pt x="1123" y="485"/>
                        </a:lnTo>
                        <a:lnTo>
                          <a:pt x="1128" y="522"/>
                        </a:lnTo>
                        <a:lnTo>
                          <a:pt x="1126" y="559"/>
                        </a:lnTo>
                        <a:lnTo>
                          <a:pt x="1120" y="597"/>
                        </a:lnTo>
                        <a:lnTo>
                          <a:pt x="1106" y="646"/>
                        </a:lnTo>
                        <a:lnTo>
                          <a:pt x="1082" y="673"/>
                        </a:lnTo>
                        <a:lnTo>
                          <a:pt x="1065" y="687"/>
                        </a:lnTo>
                        <a:lnTo>
                          <a:pt x="1048" y="697"/>
                        </a:lnTo>
                        <a:lnTo>
                          <a:pt x="1024" y="704"/>
                        </a:lnTo>
                        <a:lnTo>
                          <a:pt x="991" y="721"/>
                        </a:lnTo>
                        <a:lnTo>
                          <a:pt x="950" y="741"/>
                        </a:lnTo>
                        <a:lnTo>
                          <a:pt x="922" y="752"/>
                        </a:lnTo>
                        <a:lnTo>
                          <a:pt x="897" y="769"/>
                        </a:lnTo>
                        <a:lnTo>
                          <a:pt x="885" y="782"/>
                        </a:lnTo>
                        <a:lnTo>
                          <a:pt x="867" y="807"/>
                        </a:lnTo>
                        <a:lnTo>
                          <a:pt x="850" y="839"/>
                        </a:lnTo>
                        <a:lnTo>
                          <a:pt x="836" y="863"/>
                        </a:lnTo>
                        <a:lnTo>
                          <a:pt x="828" y="898"/>
                        </a:lnTo>
                        <a:lnTo>
                          <a:pt x="816" y="940"/>
                        </a:lnTo>
                        <a:lnTo>
                          <a:pt x="804" y="973"/>
                        </a:lnTo>
                        <a:lnTo>
                          <a:pt x="785" y="997"/>
                        </a:lnTo>
                        <a:lnTo>
                          <a:pt x="764" y="1014"/>
                        </a:lnTo>
                        <a:lnTo>
                          <a:pt x="743" y="1026"/>
                        </a:lnTo>
                        <a:lnTo>
                          <a:pt x="716" y="1039"/>
                        </a:lnTo>
                        <a:lnTo>
                          <a:pt x="681" y="1050"/>
                        </a:lnTo>
                        <a:lnTo>
                          <a:pt x="637" y="1056"/>
                        </a:lnTo>
                        <a:lnTo>
                          <a:pt x="596" y="1060"/>
                        </a:lnTo>
                        <a:lnTo>
                          <a:pt x="535" y="1067"/>
                        </a:lnTo>
                        <a:lnTo>
                          <a:pt x="497" y="1067"/>
                        </a:lnTo>
                        <a:lnTo>
                          <a:pt x="438" y="1069"/>
                        </a:lnTo>
                        <a:lnTo>
                          <a:pt x="363" y="1067"/>
                        </a:lnTo>
                        <a:lnTo>
                          <a:pt x="296" y="1056"/>
                        </a:lnTo>
                        <a:lnTo>
                          <a:pt x="227" y="1039"/>
                        </a:lnTo>
                        <a:lnTo>
                          <a:pt x="172" y="1019"/>
                        </a:lnTo>
                        <a:lnTo>
                          <a:pt x="124" y="997"/>
                        </a:lnTo>
                        <a:lnTo>
                          <a:pt x="93" y="978"/>
                        </a:lnTo>
                        <a:lnTo>
                          <a:pt x="76" y="959"/>
                        </a:lnTo>
                        <a:lnTo>
                          <a:pt x="62" y="930"/>
                        </a:lnTo>
                        <a:lnTo>
                          <a:pt x="46" y="894"/>
                        </a:lnTo>
                        <a:lnTo>
                          <a:pt x="31" y="840"/>
                        </a:lnTo>
                        <a:lnTo>
                          <a:pt x="29" y="799"/>
                        </a:lnTo>
                        <a:close/>
                      </a:path>
                    </a:pathLst>
                  </a:custGeom>
                  <a:solidFill>
                    <a:srgbClr val="E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6" name="Freeform 25"/>
                  <p:cNvSpPr/>
                  <p:nvPr/>
                </p:nvSpPr>
                <p:spPr>
                  <a:xfrm>
                    <a:off x="88" y="100"/>
                    <a:ext cx="393" cy="433"/>
                  </a:xfrm>
                  <a:custGeom>
                    <a:avLst/>
                    <a:gdLst>
                      <a:gd name="txL" fmla="*/ 0 w 785"/>
                      <a:gd name="txT" fmla="*/ 0 h 866"/>
                      <a:gd name="txR" fmla="*/ 785 w 785"/>
                      <a:gd name="txB" fmla="*/ 866 h 866"/>
                    </a:gdLst>
                    <a:ahLst/>
                    <a:cxnLst>
                      <a:cxn ang="0">
                        <a:pos x="1" y="68"/>
                      </a:cxn>
                      <a:cxn ang="0">
                        <a:pos x="0" y="51"/>
                      </a:cxn>
                      <a:cxn ang="0">
                        <a:pos x="4" y="39"/>
                      </a:cxn>
                      <a:cxn ang="0">
                        <a:pos x="9" y="31"/>
                      </a:cxn>
                      <a:cxn ang="0">
                        <a:pos x="19" y="24"/>
                      </a:cxn>
                      <a:cxn ang="0">
                        <a:pos x="28" y="20"/>
                      </a:cxn>
                      <a:cxn ang="0">
                        <a:pos x="33" y="15"/>
                      </a:cxn>
                      <a:cxn ang="0">
                        <a:pos x="34" y="7"/>
                      </a:cxn>
                      <a:cxn ang="0">
                        <a:pos x="36" y="5"/>
                      </a:cxn>
                      <a:cxn ang="0">
                        <a:pos x="40" y="12"/>
                      </a:cxn>
                      <a:cxn ang="0">
                        <a:pos x="41" y="18"/>
                      </a:cxn>
                      <a:cxn ang="0">
                        <a:pos x="47" y="14"/>
                      </a:cxn>
                      <a:cxn ang="0">
                        <a:pos x="50" y="6"/>
                      </a:cxn>
                      <a:cxn ang="0">
                        <a:pos x="50" y="1"/>
                      </a:cxn>
                      <a:cxn ang="0">
                        <a:pos x="55" y="7"/>
                      </a:cxn>
                      <a:cxn ang="0">
                        <a:pos x="57" y="18"/>
                      </a:cxn>
                      <a:cxn ang="0">
                        <a:pos x="56" y="27"/>
                      </a:cxn>
                      <a:cxn ang="0">
                        <a:pos x="63" y="21"/>
                      </a:cxn>
                      <a:cxn ang="0">
                        <a:pos x="72" y="18"/>
                      </a:cxn>
                      <a:cxn ang="0">
                        <a:pos x="80" y="20"/>
                      </a:cxn>
                      <a:cxn ang="0">
                        <a:pos x="83" y="25"/>
                      </a:cxn>
                      <a:cxn ang="0">
                        <a:pos x="75" y="27"/>
                      </a:cxn>
                      <a:cxn ang="0">
                        <a:pos x="71" y="36"/>
                      </a:cxn>
                      <a:cxn ang="0">
                        <a:pos x="76" y="43"/>
                      </a:cxn>
                      <a:cxn ang="0">
                        <a:pos x="84" y="47"/>
                      </a:cxn>
                      <a:cxn ang="0">
                        <a:pos x="90" y="46"/>
                      </a:cxn>
                      <a:cxn ang="0">
                        <a:pos x="90" y="40"/>
                      </a:cxn>
                      <a:cxn ang="0">
                        <a:pos x="93" y="41"/>
                      </a:cxn>
                      <a:cxn ang="0">
                        <a:pos x="97" y="47"/>
                      </a:cxn>
                      <a:cxn ang="0">
                        <a:pos x="98" y="56"/>
                      </a:cxn>
                      <a:cxn ang="0">
                        <a:pos x="95" y="68"/>
                      </a:cxn>
                      <a:cxn ang="0">
                        <a:pos x="90" y="72"/>
                      </a:cxn>
                      <a:cxn ang="0">
                        <a:pos x="81" y="77"/>
                      </a:cxn>
                      <a:cxn ang="0">
                        <a:pos x="76" y="82"/>
                      </a:cxn>
                      <a:cxn ang="0">
                        <a:pos x="73" y="91"/>
                      </a:cxn>
                      <a:cxn ang="0">
                        <a:pos x="69" y="101"/>
                      </a:cxn>
                      <a:cxn ang="0">
                        <a:pos x="63" y="106"/>
                      </a:cxn>
                      <a:cxn ang="0">
                        <a:pos x="52" y="108"/>
                      </a:cxn>
                      <a:cxn ang="0">
                        <a:pos x="39" y="108"/>
                      </a:cxn>
                      <a:cxn ang="0">
                        <a:pos x="20" y="106"/>
                      </a:cxn>
                      <a:cxn ang="0">
                        <a:pos x="9" y="100"/>
                      </a:cxn>
                      <a:cxn ang="0">
                        <a:pos x="4" y="91"/>
                      </a:cxn>
                    </a:cxnLst>
                    <a:rect l="txL" t="txT" r="txR" b="txB"/>
                    <a:pathLst>
                      <a:path w="785" h="866">
                        <a:moveTo>
                          <a:pt x="20" y="646"/>
                        </a:moveTo>
                        <a:lnTo>
                          <a:pt x="11" y="589"/>
                        </a:lnTo>
                        <a:lnTo>
                          <a:pt x="6" y="540"/>
                        </a:lnTo>
                        <a:lnTo>
                          <a:pt x="0" y="487"/>
                        </a:lnTo>
                        <a:lnTo>
                          <a:pt x="0" y="441"/>
                        </a:lnTo>
                        <a:lnTo>
                          <a:pt x="0" y="401"/>
                        </a:lnTo>
                        <a:lnTo>
                          <a:pt x="6" y="366"/>
                        </a:lnTo>
                        <a:lnTo>
                          <a:pt x="13" y="336"/>
                        </a:lnTo>
                        <a:lnTo>
                          <a:pt x="25" y="311"/>
                        </a:lnTo>
                        <a:lnTo>
                          <a:pt x="37" y="290"/>
                        </a:lnTo>
                        <a:lnTo>
                          <a:pt x="54" y="266"/>
                        </a:lnTo>
                        <a:lnTo>
                          <a:pt x="71" y="247"/>
                        </a:lnTo>
                        <a:lnTo>
                          <a:pt x="97" y="222"/>
                        </a:lnTo>
                        <a:lnTo>
                          <a:pt x="127" y="202"/>
                        </a:lnTo>
                        <a:lnTo>
                          <a:pt x="152" y="189"/>
                        </a:lnTo>
                        <a:lnTo>
                          <a:pt x="174" y="181"/>
                        </a:lnTo>
                        <a:lnTo>
                          <a:pt x="202" y="170"/>
                        </a:lnTo>
                        <a:lnTo>
                          <a:pt x="220" y="158"/>
                        </a:lnTo>
                        <a:lnTo>
                          <a:pt x="240" y="146"/>
                        </a:lnTo>
                        <a:lnTo>
                          <a:pt x="254" y="131"/>
                        </a:lnTo>
                        <a:lnTo>
                          <a:pt x="257" y="123"/>
                        </a:lnTo>
                        <a:lnTo>
                          <a:pt x="267" y="106"/>
                        </a:lnTo>
                        <a:lnTo>
                          <a:pt x="271" y="83"/>
                        </a:lnTo>
                        <a:lnTo>
                          <a:pt x="271" y="62"/>
                        </a:lnTo>
                        <a:lnTo>
                          <a:pt x="264" y="38"/>
                        </a:lnTo>
                        <a:lnTo>
                          <a:pt x="263" y="13"/>
                        </a:lnTo>
                        <a:lnTo>
                          <a:pt x="287" y="33"/>
                        </a:lnTo>
                        <a:lnTo>
                          <a:pt x="302" y="50"/>
                        </a:lnTo>
                        <a:lnTo>
                          <a:pt x="312" y="76"/>
                        </a:lnTo>
                        <a:lnTo>
                          <a:pt x="315" y="95"/>
                        </a:lnTo>
                        <a:lnTo>
                          <a:pt x="312" y="116"/>
                        </a:lnTo>
                        <a:lnTo>
                          <a:pt x="309" y="140"/>
                        </a:lnTo>
                        <a:lnTo>
                          <a:pt x="326" y="140"/>
                        </a:lnTo>
                        <a:lnTo>
                          <a:pt x="346" y="134"/>
                        </a:lnTo>
                        <a:lnTo>
                          <a:pt x="360" y="124"/>
                        </a:lnTo>
                        <a:lnTo>
                          <a:pt x="373" y="113"/>
                        </a:lnTo>
                        <a:lnTo>
                          <a:pt x="387" y="95"/>
                        </a:lnTo>
                        <a:lnTo>
                          <a:pt x="393" y="76"/>
                        </a:lnTo>
                        <a:lnTo>
                          <a:pt x="393" y="47"/>
                        </a:lnTo>
                        <a:lnTo>
                          <a:pt x="387" y="21"/>
                        </a:lnTo>
                        <a:lnTo>
                          <a:pt x="377" y="0"/>
                        </a:lnTo>
                        <a:lnTo>
                          <a:pt x="397" y="2"/>
                        </a:lnTo>
                        <a:lnTo>
                          <a:pt x="418" y="13"/>
                        </a:lnTo>
                        <a:lnTo>
                          <a:pt x="431" y="33"/>
                        </a:lnTo>
                        <a:lnTo>
                          <a:pt x="439" y="51"/>
                        </a:lnTo>
                        <a:lnTo>
                          <a:pt x="451" y="79"/>
                        </a:lnTo>
                        <a:lnTo>
                          <a:pt x="455" y="113"/>
                        </a:lnTo>
                        <a:lnTo>
                          <a:pt x="456" y="144"/>
                        </a:lnTo>
                        <a:lnTo>
                          <a:pt x="455" y="172"/>
                        </a:lnTo>
                        <a:lnTo>
                          <a:pt x="451" y="198"/>
                        </a:lnTo>
                        <a:lnTo>
                          <a:pt x="442" y="220"/>
                        </a:lnTo>
                        <a:lnTo>
                          <a:pt x="463" y="198"/>
                        </a:lnTo>
                        <a:lnTo>
                          <a:pt x="479" y="178"/>
                        </a:lnTo>
                        <a:lnTo>
                          <a:pt x="497" y="163"/>
                        </a:lnTo>
                        <a:lnTo>
                          <a:pt x="521" y="151"/>
                        </a:lnTo>
                        <a:lnTo>
                          <a:pt x="547" y="144"/>
                        </a:lnTo>
                        <a:lnTo>
                          <a:pt x="575" y="140"/>
                        </a:lnTo>
                        <a:lnTo>
                          <a:pt x="600" y="141"/>
                        </a:lnTo>
                        <a:lnTo>
                          <a:pt x="621" y="146"/>
                        </a:lnTo>
                        <a:lnTo>
                          <a:pt x="638" y="154"/>
                        </a:lnTo>
                        <a:lnTo>
                          <a:pt x="660" y="170"/>
                        </a:lnTo>
                        <a:lnTo>
                          <a:pt x="684" y="199"/>
                        </a:lnTo>
                        <a:lnTo>
                          <a:pt x="658" y="198"/>
                        </a:lnTo>
                        <a:lnTo>
                          <a:pt x="638" y="198"/>
                        </a:lnTo>
                        <a:lnTo>
                          <a:pt x="619" y="205"/>
                        </a:lnTo>
                        <a:lnTo>
                          <a:pt x="600" y="215"/>
                        </a:lnTo>
                        <a:lnTo>
                          <a:pt x="580" y="236"/>
                        </a:lnTo>
                        <a:lnTo>
                          <a:pt x="571" y="256"/>
                        </a:lnTo>
                        <a:lnTo>
                          <a:pt x="568" y="281"/>
                        </a:lnTo>
                        <a:lnTo>
                          <a:pt x="572" y="304"/>
                        </a:lnTo>
                        <a:lnTo>
                          <a:pt x="583" y="322"/>
                        </a:lnTo>
                        <a:lnTo>
                          <a:pt x="603" y="341"/>
                        </a:lnTo>
                        <a:lnTo>
                          <a:pt x="629" y="356"/>
                        </a:lnTo>
                        <a:lnTo>
                          <a:pt x="651" y="365"/>
                        </a:lnTo>
                        <a:lnTo>
                          <a:pt x="668" y="372"/>
                        </a:lnTo>
                        <a:lnTo>
                          <a:pt x="685" y="376"/>
                        </a:lnTo>
                        <a:lnTo>
                          <a:pt x="709" y="372"/>
                        </a:lnTo>
                        <a:lnTo>
                          <a:pt x="713" y="362"/>
                        </a:lnTo>
                        <a:lnTo>
                          <a:pt x="722" y="346"/>
                        </a:lnTo>
                        <a:lnTo>
                          <a:pt x="722" y="328"/>
                        </a:lnTo>
                        <a:lnTo>
                          <a:pt x="720" y="318"/>
                        </a:lnTo>
                        <a:lnTo>
                          <a:pt x="720" y="304"/>
                        </a:lnTo>
                        <a:lnTo>
                          <a:pt x="732" y="312"/>
                        </a:lnTo>
                        <a:lnTo>
                          <a:pt x="744" y="322"/>
                        </a:lnTo>
                        <a:lnTo>
                          <a:pt x="756" y="336"/>
                        </a:lnTo>
                        <a:lnTo>
                          <a:pt x="768" y="353"/>
                        </a:lnTo>
                        <a:lnTo>
                          <a:pt x="775" y="369"/>
                        </a:lnTo>
                        <a:lnTo>
                          <a:pt x="783" y="393"/>
                        </a:lnTo>
                        <a:lnTo>
                          <a:pt x="785" y="422"/>
                        </a:lnTo>
                        <a:lnTo>
                          <a:pt x="784" y="452"/>
                        </a:lnTo>
                        <a:lnTo>
                          <a:pt x="780" y="483"/>
                        </a:lnTo>
                        <a:lnTo>
                          <a:pt x="770" y="523"/>
                        </a:lnTo>
                        <a:lnTo>
                          <a:pt x="754" y="544"/>
                        </a:lnTo>
                        <a:lnTo>
                          <a:pt x="744" y="557"/>
                        </a:lnTo>
                        <a:lnTo>
                          <a:pt x="732" y="564"/>
                        </a:lnTo>
                        <a:lnTo>
                          <a:pt x="713" y="571"/>
                        </a:lnTo>
                        <a:lnTo>
                          <a:pt x="689" y="585"/>
                        </a:lnTo>
                        <a:lnTo>
                          <a:pt x="662" y="599"/>
                        </a:lnTo>
                        <a:lnTo>
                          <a:pt x="643" y="609"/>
                        </a:lnTo>
                        <a:lnTo>
                          <a:pt x="627" y="624"/>
                        </a:lnTo>
                        <a:lnTo>
                          <a:pt x="617" y="633"/>
                        </a:lnTo>
                        <a:lnTo>
                          <a:pt x="603" y="654"/>
                        </a:lnTo>
                        <a:lnTo>
                          <a:pt x="592" y="680"/>
                        </a:lnTo>
                        <a:lnTo>
                          <a:pt x="583" y="699"/>
                        </a:lnTo>
                        <a:lnTo>
                          <a:pt x="578" y="728"/>
                        </a:lnTo>
                        <a:lnTo>
                          <a:pt x="568" y="763"/>
                        </a:lnTo>
                        <a:lnTo>
                          <a:pt x="559" y="787"/>
                        </a:lnTo>
                        <a:lnTo>
                          <a:pt x="547" y="808"/>
                        </a:lnTo>
                        <a:lnTo>
                          <a:pt x="534" y="821"/>
                        </a:lnTo>
                        <a:lnTo>
                          <a:pt x="518" y="831"/>
                        </a:lnTo>
                        <a:lnTo>
                          <a:pt x="499" y="841"/>
                        </a:lnTo>
                        <a:lnTo>
                          <a:pt x="473" y="850"/>
                        </a:lnTo>
                        <a:lnTo>
                          <a:pt x="443" y="856"/>
                        </a:lnTo>
                        <a:lnTo>
                          <a:pt x="414" y="859"/>
                        </a:lnTo>
                        <a:lnTo>
                          <a:pt x="371" y="865"/>
                        </a:lnTo>
                        <a:lnTo>
                          <a:pt x="346" y="865"/>
                        </a:lnTo>
                        <a:lnTo>
                          <a:pt x="305" y="866"/>
                        </a:lnTo>
                        <a:lnTo>
                          <a:pt x="251" y="865"/>
                        </a:lnTo>
                        <a:lnTo>
                          <a:pt x="205" y="856"/>
                        </a:lnTo>
                        <a:lnTo>
                          <a:pt x="158" y="841"/>
                        </a:lnTo>
                        <a:lnTo>
                          <a:pt x="121" y="826"/>
                        </a:lnTo>
                        <a:lnTo>
                          <a:pt x="87" y="808"/>
                        </a:lnTo>
                        <a:lnTo>
                          <a:pt x="65" y="793"/>
                        </a:lnTo>
                        <a:lnTo>
                          <a:pt x="54" y="777"/>
                        </a:lnTo>
                        <a:lnTo>
                          <a:pt x="41" y="754"/>
                        </a:lnTo>
                        <a:lnTo>
                          <a:pt x="31" y="726"/>
                        </a:lnTo>
                        <a:lnTo>
                          <a:pt x="21" y="682"/>
                        </a:lnTo>
                        <a:lnTo>
                          <a:pt x="20" y="646"/>
                        </a:lnTo>
                        <a:close/>
                      </a:path>
                    </a:pathLst>
                  </a:custGeom>
                  <a:solidFill>
                    <a:srgbClr val="FF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7" name="Freeform 26"/>
                  <p:cNvSpPr/>
                  <p:nvPr/>
                </p:nvSpPr>
                <p:spPr>
                  <a:xfrm>
                    <a:off x="164" y="270"/>
                    <a:ext cx="214" cy="236"/>
                  </a:xfrm>
                  <a:custGeom>
                    <a:avLst/>
                    <a:gdLst>
                      <a:gd name="txL" fmla="*/ 0 w 428"/>
                      <a:gd name="txT" fmla="*/ 0 h 473"/>
                      <a:gd name="txR" fmla="*/ 428 w 428"/>
                      <a:gd name="txB" fmla="*/ 473 h 473"/>
                    </a:gdLst>
                    <a:ahLst/>
                    <a:cxnLst>
                      <a:cxn ang="0">
                        <a:pos x="1" y="36"/>
                      </a:cxn>
                      <a:cxn ang="0">
                        <a:pos x="0" y="27"/>
                      </a:cxn>
                      <a:cxn ang="0">
                        <a:pos x="2" y="21"/>
                      </a:cxn>
                      <a:cxn ang="0">
                        <a:pos x="5" y="17"/>
                      </a:cxn>
                      <a:cxn ang="0">
                        <a:pos x="11" y="12"/>
                      </a:cxn>
                      <a:cxn ang="0">
                        <a:pos x="15" y="10"/>
                      </a:cxn>
                      <a:cxn ang="0">
                        <a:pos x="18" y="8"/>
                      </a:cxn>
                      <a:cxn ang="0">
                        <a:pos x="19" y="4"/>
                      </a:cxn>
                      <a:cxn ang="0">
                        <a:pos x="20" y="2"/>
                      </a:cxn>
                      <a:cxn ang="0">
                        <a:pos x="22" y="6"/>
                      </a:cxn>
                      <a:cxn ang="0">
                        <a:pos x="23" y="9"/>
                      </a:cxn>
                      <a:cxn ang="0">
                        <a:pos x="26" y="7"/>
                      </a:cxn>
                      <a:cxn ang="0">
                        <a:pos x="27" y="3"/>
                      </a:cxn>
                      <a:cxn ang="0">
                        <a:pos x="27" y="0"/>
                      </a:cxn>
                      <a:cxn ang="0">
                        <a:pos x="30" y="3"/>
                      </a:cxn>
                      <a:cxn ang="0">
                        <a:pos x="31" y="9"/>
                      </a:cxn>
                      <a:cxn ang="0">
                        <a:pos x="30" y="15"/>
                      </a:cxn>
                      <a:cxn ang="0">
                        <a:pos x="34" y="11"/>
                      </a:cxn>
                      <a:cxn ang="0">
                        <a:pos x="40" y="9"/>
                      </a:cxn>
                      <a:cxn ang="0">
                        <a:pos x="44" y="10"/>
                      </a:cxn>
                      <a:cxn ang="0">
                        <a:pos x="45" y="13"/>
                      </a:cxn>
                      <a:cxn ang="0">
                        <a:pos x="41" y="14"/>
                      </a:cxn>
                      <a:cxn ang="0">
                        <a:pos x="39" y="19"/>
                      </a:cxn>
                      <a:cxn ang="0">
                        <a:pos x="41" y="23"/>
                      </a:cxn>
                      <a:cxn ang="0">
                        <a:pos x="46" y="25"/>
                      </a:cxn>
                      <a:cxn ang="0">
                        <a:pos x="49" y="24"/>
                      </a:cxn>
                      <a:cxn ang="0">
                        <a:pos x="50" y="21"/>
                      </a:cxn>
                      <a:cxn ang="0">
                        <a:pos x="51" y="22"/>
                      </a:cxn>
                      <a:cxn ang="0">
                        <a:pos x="53" y="25"/>
                      </a:cxn>
                      <a:cxn ang="0">
                        <a:pos x="54" y="31"/>
                      </a:cxn>
                      <a:cxn ang="0">
                        <a:pos x="52" y="37"/>
                      </a:cxn>
                      <a:cxn ang="0">
                        <a:pos x="49" y="39"/>
                      </a:cxn>
                      <a:cxn ang="0">
                        <a:pos x="44" y="41"/>
                      </a:cxn>
                      <a:cxn ang="0">
                        <a:pos x="41" y="44"/>
                      </a:cxn>
                      <a:cxn ang="0">
                        <a:pos x="40" y="49"/>
                      </a:cxn>
                      <a:cxn ang="0">
                        <a:pos x="38" y="55"/>
                      </a:cxn>
                      <a:cxn ang="0">
                        <a:pos x="34" y="57"/>
                      </a:cxn>
                      <a:cxn ang="0">
                        <a:pos x="28" y="58"/>
                      </a:cxn>
                      <a:cxn ang="0">
                        <a:pos x="21" y="59"/>
                      </a:cxn>
                      <a:cxn ang="0">
                        <a:pos x="11" y="57"/>
                      </a:cxn>
                      <a:cxn ang="0">
                        <a:pos x="5" y="54"/>
                      </a:cxn>
                      <a:cxn ang="0">
                        <a:pos x="3" y="49"/>
                      </a:cxn>
                    </a:cxnLst>
                    <a:rect l="txL" t="txT" r="txR" b="txB"/>
                    <a:pathLst>
                      <a:path w="428" h="473">
                        <a:moveTo>
                          <a:pt x="9" y="356"/>
                        </a:moveTo>
                        <a:lnTo>
                          <a:pt x="6" y="324"/>
                        </a:lnTo>
                        <a:lnTo>
                          <a:pt x="2" y="295"/>
                        </a:lnTo>
                        <a:lnTo>
                          <a:pt x="0" y="267"/>
                        </a:lnTo>
                        <a:lnTo>
                          <a:pt x="0" y="242"/>
                        </a:lnTo>
                        <a:lnTo>
                          <a:pt x="0" y="220"/>
                        </a:lnTo>
                        <a:lnTo>
                          <a:pt x="2" y="202"/>
                        </a:lnTo>
                        <a:lnTo>
                          <a:pt x="6" y="185"/>
                        </a:lnTo>
                        <a:lnTo>
                          <a:pt x="12" y="172"/>
                        </a:lnTo>
                        <a:lnTo>
                          <a:pt x="19" y="160"/>
                        </a:lnTo>
                        <a:lnTo>
                          <a:pt x="27" y="147"/>
                        </a:lnTo>
                        <a:lnTo>
                          <a:pt x="36" y="136"/>
                        </a:lnTo>
                        <a:lnTo>
                          <a:pt x="51" y="122"/>
                        </a:lnTo>
                        <a:lnTo>
                          <a:pt x="68" y="110"/>
                        </a:lnTo>
                        <a:lnTo>
                          <a:pt x="81" y="103"/>
                        </a:lnTo>
                        <a:lnTo>
                          <a:pt x="94" y="99"/>
                        </a:lnTo>
                        <a:lnTo>
                          <a:pt x="109" y="92"/>
                        </a:lnTo>
                        <a:lnTo>
                          <a:pt x="119" y="86"/>
                        </a:lnTo>
                        <a:lnTo>
                          <a:pt x="129" y="79"/>
                        </a:lnTo>
                        <a:lnTo>
                          <a:pt x="137" y="71"/>
                        </a:lnTo>
                        <a:lnTo>
                          <a:pt x="142" y="68"/>
                        </a:lnTo>
                        <a:lnTo>
                          <a:pt x="145" y="59"/>
                        </a:lnTo>
                        <a:lnTo>
                          <a:pt x="146" y="45"/>
                        </a:lnTo>
                        <a:lnTo>
                          <a:pt x="146" y="34"/>
                        </a:lnTo>
                        <a:lnTo>
                          <a:pt x="143" y="21"/>
                        </a:lnTo>
                        <a:lnTo>
                          <a:pt x="142" y="7"/>
                        </a:lnTo>
                        <a:lnTo>
                          <a:pt x="156" y="17"/>
                        </a:lnTo>
                        <a:lnTo>
                          <a:pt x="166" y="27"/>
                        </a:lnTo>
                        <a:lnTo>
                          <a:pt x="170" y="41"/>
                        </a:lnTo>
                        <a:lnTo>
                          <a:pt x="171" y="52"/>
                        </a:lnTo>
                        <a:lnTo>
                          <a:pt x="170" y="64"/>
                        </a:lnTo>
                        <a:lnTo>
                          <a:pt x="167" y="78"/>
                        </a:lnTo>
                        <a:lnTo>
                          <a:pt x="177" y="78"/>
                        </a:lnTo>
                        <a:lnTo>
                          <a:pt x="188" y="74"/>
                        </a:lnTo>
                        <a:lnTo>
                          <a:pt x="195" y="68"/>
                        </a:lnTo>
                        <a:lnTo>
                          <a:pt x="202" y="62"/>
                        </a:lnTo>
                        <a:lnTo>
                          <a:pt x="211" y="52"/>
                        </a:lnTo>
                        <a:lnTo>
                          <a:pt x="214" y="41"/>
                        </a:lnTo>
                        <a:lnTo>
                          <a:pt x="214" y="26"/>
                        </a:lnTo>
                        <a:lnTo>
                          <a:pt x="211" y="10"/>
                        </a:lnTo>
                        <a:lnTo>
                          <a:pt x="204" y="0"/>
                        </a:lnTo>
                        <a:lnTo>
                          <a:pt x="217" y="0"/>
                        </a:lnTo>
                        <a:lnTo>
                          <a:pt x="226" y="7"/>
                        </a:lnTo>
                        <a:lnTo>
                          <a:pt x="235" y="17"/>
                        </a:lnTo>
                        <a:lnTo>
                          <a:pt x="239" y="28"/>
                        </a:lnTo>
                        <a:lnTo>
                          <a:pt x="245" y="44"/>
                        </a:lnTo>
                        <a:lnTo>
                          <a:pt x="249" y="62"/>
                        </a:lnTo>
                        <a:lnTo>
                          <a:pt x="249" y="79"/>
                        </a:lnTo>
                        <a:lnTo>
                          <a:pt x="249" y="96"/>
                        </a:lnTo>
                        <a:lnTo>
                          <a:pt x="245" y="107"/>
                        </a:lnTo>
                        <a:lnTo>
                          <a:pt x="241" y="120"/>
                        </a:lnTo>
                        <a:lnTo>
                          <a:pt x="252" y="107"/>
                        </a:lnTo>
                        <a:lnTo>
                          <a:pt x="262" y="98"/>
                        </a:lnTo>
                        <a:lnTo>
                          <a:pt x="270" y="89"/>
                        </a:lnTo>
                        <a:lnTo>
                          <a:pt x="284" y="82"/>
                        </a:lnTo>
                        <a:lnTo>
                          <a:pt x="297" y="79"/>
                        </a:lnTo>
                        <a:lnTo>
                          <a:pt x="313" y="78"/>
                        </a:lnTo>
                        <a:lnTo>
                          <a:pt x="327" y="78"/>
                        </a:lnTo>
                        <a:lnTo>
                          <a:pt x="337" y="79"/>
                        </a:lnTo>
                        <a:lnTo>
                          <a:pt x="349" y="83"/>
                        </a:lnTo>
                        <a:lnTo>
                          <a:pt x="359" y="92"/>
                        </a:lnTo>
                        <a:lnTo>
                          <a:pt x="372" y="109"/>
                        </a:lnTo>
                        <a:lnTo>
                          <a:pt x="359" y="107"/>
                        </a:lnTo>
                        <a:lnTo>
                          <a:pt x="347" y="107"/>
                        </a:lnTo>
                        <a:lnTo>
                          <a:pt x="337" y="112"/>
                        </a:lnTo>
                        <a:lnTo>
                          <a:pt x="327" y="117"/>
                        </a:lnTo>
                        <a:lnTo>
                          <a:pt x="317" y="129"/>
                        </a:lnTo>
                        <a:lnTo>
                          <a:pt x="311" y="140"/>
                        </a:lnTo>
                        <a:lnTo>
                          <a:pt x="310" y="155"/>
                        </a:lnTo>
                        <a:lnTo>
                          <a:pt x="313" y="168"/>
                        </a:lnTo>
                        <a:lnTo>
                          <a:pt x="318" y="177"/>
                        </a:lnTo>
                        <a:lnTo>
                          <a:pt x="328" y="188"/>
                        </a:lnTo>
                        <a:lnTo>
                          <a:pt x="342" y="195"/>
                        </a:lnTo>
                        <a:lnTo>
                          <a:pt x="354" y="201"/>
                        </a:lnTo>
                        <a:lnTo>
                          <a:pt x="362" y="204"/>
                        </a:lnTo>
                        <a:lnTo>
                          <a:pt x="372" y="206"/>
                        </a:lnTo>
                        <a:lnTo>
                          <a:pt x="386" y="204"/>
                        </a:lnTo>
                        <a:lnTo>
                          <a:pt x="388" y="199"/>
                        </a:lnTo>
                        <a:lnTo>
                          <a:pt x="393" y="191"/>
                        </a:lnTo>
                        <a:lnTo>
                          <a:pt x="393" y="181"/>
                        </a:lnTo>
                        <a:lnTo>
                          <a:pt x="393" y="175"/>
                        </a:lnTo>
                        <a:lnTo>
                          <a:pt x="393" y="168"/>
                        </a:lnTo>
                        <a:lnTo>
                          <a:pt x="399" y="172"/>
                        </a:lnTo>
                        <a:lnTo>
                          <a:pt x="407" y="177"/>
                        </a:lnTo>
                        <a:lnTo>
                          <a:pt x="412" y="185"/>
                        </a:lnTo>
                        <a:lnTo>
                          <a:pt x="419" y="194"/>
                        </a:lnTo>
                        <a:lnTo>
                          <a:pt x="423" y="204"/>
                        </a:lnTo>
                        <a:lnTo>
                          <a:pt x="427" y="215"/>
                        </a:lnTo>
                        <a:lnTo>
                          <a:pt x="428" y="232"/>
                        </a:lnTo>
                        <a:lnTo>
                          <a:pt x="428" y="249"/>
                        </a:lnTo>
                        <a:lnTo>
                          <a:pt x="426" y="266"/>
                        </a:lnTo>
                        <a:lnTo>
                          <a:pt x="420" y="287"/>
                        </a:lnTo>
                        <a:lnTo>
                          <a:pt x="410" y="298"/>
                        </a:lnTo>
                        <a:lnTo>
                          <a:pt x="404" y="305"/>
                        </a:lnTo>
                        <a:lnTo>
                          <a:pt x="399" y="308"/>
                        </a:lnTo>
                        <a:lnTo>
                          <a:pt x="388" y="314"/>
                        </a:lnTo>
                        <a:lnTo>
                          <a:pt x="376" y="321"/>
                        </a:lnTo>
                        <a:lnTo>
                          <a:pt x="361" y="329"/>
                        </a:lnTo>
                        <a:lnTo>
                          <a:pt x="349" y="333"/>
                        </a:lnTo>
                        <a:lnTo>
                          <a:pt x="341" y="342"/>
                        </a:lnTo>
                        <a:lnTo>
                          <a:pt x="337" y="346"/>
                        </a:lnTo>
                        <a:lnTo>
                          <a:pt x="328" y="359"/>
                        </a:lnTo>
                        <a:lnTo>
                          <a:pt x="321" y="373"/>
                        </a:lnTo>
                        <a:lnTo>
                          <a:pt x="318" y="383"/>
                        </a:lnTo>
                        <a:lnTo>
                          <a:pt x="313" y="398"/>
                        </a:lnTo>
                        <a:lnTo>
                          <a:pt x="310" y="418"/>
                        </a:lnTo>
                        <a:lnTo>
                          <a:pt x="304" y="431"/>
                        </a:lnTo>
                        <a:lnTo>
                          <a:pt x="297" y="444"/>
                        </a:lnTo>
                        <a:lnTo>
                          <a:pt x="290" y="451"/>
                        </a:lnTo>
                        <a:lnTo>
                          <a:pt x="283" y="455"/>
                        </a:lnTo>
                        <a:lnTo>
                          <a:pt x="272" y="461"/>
                        </a:lnTo>
                        <a:lnTo>
                          <a:pt x="258" y="465"/>
                        </a:lnTo>
                        <a:lnTo>
                          <a:pt x="242" y="469"/>
                        </a:lnTo>
                        <a:lnTo>
                          <a:pt x="226" y="470"/>
                        </a:lnTo>
                        <a:lnTo>
                          <a:pt x="202" y="473"/>
                        </a:lnTo>
                        <a:lnTo>
                          <a:pt x="188" y="473"/>
                        </a:lnTo>
                        <a:lnTo>
                          <a:pt x="166" y="473"/>
                        </a:lnTo>
                        <a:lnTo>
                          <a:pt x="137" y="473"/>
                        </a:lnTo>
                        <a:lnTo>
                          <a:pt x="111" y="469"/>
                        </a:lnTo>
                        <a:lnTo>
                          <a:pt x="85" y="461"/>
                        </a:lnTo>
                        <a:lnTo>
                          <a:pt x="65" y="452"/>
                        </a:lnTo>
                        <a:lnTo>
                          <a:pt x="46" y="444"/>
                        </a:lnTo>
                        <a:lnTo>
                          <a:pt x="34" y="435"/>
                        </a:lnTo>
                        <a:lnTo>
                          <a:pt x="27" y="427"/>
                        </a:lnTo>
                        <a:lnTo>
                          <a:pt x="20" y="413"/>
                        </a:lnTo>
                        <a:lnTo>
                          <a:pt x="17" y="398"/>
                        </a:lnTo>
                        <a:lnTo>
                          <a:pt x="10" y="373"/>
                        </a:lnTo>
                        <a:lnTo>
                          <a:pt x="9" y="356"/>
                        </a:lnTo>
                        <a:close/>
                      </a:path>
                    </a:pathLst>
                  </a:custGeom>
                  <a:solidFill>
                    <a:srgbClr val="FF8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8" name="Freeform 27"/>
                  <p:cNvSpPr/>
                  <p:nvPr/>
                </p:nvSpPr>
                <p:spPr>
                  <a:xfrm>
                    <a:off x="201" y="339"/>
                    <a:ext cx="140" cy="162"/>
                  </a:xfrm>
                  <a:custGeom>
                    <a:avLst/>
                    <a:gdLst>
                      <a:gd name="txL" fmla="*/ 0 w 280"/>
                      <a:gd name="txT" fmla="*/ 0 h 323"/>
                      <a:gd name="txR" fmla="*/ 280 w 280"/>
                      <a:gd name="txB" fmla="*/ 323 h 323"/>
                    </a:gdLst>
                    <a:ahLst/>
                    <a:cxnLst>
                      <a:cxn ang="0">
                        <a:pos x="0" y="26"/>
                      </a:cxn>
                      <a:cxn ang="0">
                        <a:pos x="0" y="19"/>
                      </a:cxn>
                      <a:cxn ang="0">
                        <a:pos x="1" y="15"/>
                      </a:cxn>
                      <a:cxn ang="0">
                        <a:pos x="3" y="12"/>
                      </a:cxn>
                      <a:cxn ang="0">
                        <a:pos x="6" y="9"/>
                      </a:cxn>
                      <a:cxn ang="0">
                        <a:pos x="9" y="8"/>
                      </a:cxn>
                      <a:cxn ang="0">
                        <a:pos x="11" y="6"/>
                      </a:cxn>
                      <a:cxn ang="0">
                        <a:pos x="12" y="3"/>
                      </a:cxn>
                      <a:cxn ang="0">
                        <a:pos x="12" y="2"/>
                      </a:cxn>
                      <a:cxn ang="0">
                        <a:pos x="14" y="5"/>
                      </a:cxn>
                      <a:cxn ang="0">
                        <a:pos x="14" y="7"/>
                      </a:cxn>
                      <a:cxn ang="0">
                        <a:pos x="17" y="6"/>
                      </a:cxn>
                      <a:cxn ang="0">
                        <a:pos x="18" y="3"/>
                      </a:cxn>
                      <a:cxn ang="0">
                        <a:pos x="18" y="0"/>
                      </a:cxn>
                      <a:cxn ang="0">
                        <a:pos x="19" y="3"/>
                      </a:cxn>
                      <a:cxn ang="0">
                        <a:pos x="20" y="7"/>
                      </a:cxn>
                      <a:cxn ang="0">
                        <a:pos x="19" y="11"/>
                      </a:cxn>
                      <a:cxn ang="0">
                        <a:pos x="22" y="8"/>
                      </a:cxn>
                      <a:cxn ang="0">
                        <a:pos x="25" y="7"/>
                      </a:cxn>
                      <a:cxn ang="0">
                        <a:pos x="28" y="8"/>
                      </a:cxn>
                      <a:cxn ang="0">
                        <a:pos x="29" y="10"/>
                      </a:cxn>
                      <a:cxn ang="0">
                        <a:pos x="26" y="11"/>
                      </a:cxn>
                      <a:cxn ang="0">
                        <a:pos x="25" y="14"/>
                      </a:cxn>
                      <a:cxn ang="0">
                        <a:pos x="27" y="16"/>
                      </a:cxn>
                      <a:cxn ang="0">
                        <a:pos x="29" y="18"/>
                      </a:cxn>
                      <a:cxn ang="0">
                        <a:pos x="31" y="17"/>
                      </a:cxn>
                      <a:cxn ang="0">
                        <a:pos x="33" y="15"/>
                      </a:cxn>
                      <a:cxn ang="0">
                        <a:pos x="33" y="15"/>
                      </a:cxn>
                      <a:cxn ang="0">
                        <a:pos x="35" y="18"/>
                      </a:cxn>
                      <a:cxn ang="0">
                        <a:pos x="35" y="21"/>
                      </a:cxn>
                      <a:cxn ang="0">
                        <a:pos x="34" y="26"/>
                      </a:cxn>
                      <a:cxn ang="0">
                        <a:pos x="31" y="27"/>
                      </a:cxn>
                      <a:cxn ang="0">
                        <a:pos x="28" y="29"/>
                      </a:cxn>
                      <a:cxn ang="0">
                        <a:pos x="27" y="31"/>
                      </a:cxn>
                      <a:cxn ang="0">
                        <a:pos x="25" y="34"/>
                      </a:cxn>
                      <a:cxn ang="0">
                        <a:pos x="24" y="38"/>
                      </a:cxn>
                      <a:cxn ang="0">
                        <a:pos x="22" y="40"/>
                      </a:cxn>
                      <a:cxn ang="0">
                        <a:pos x="18" y="41"/>
                      </a:cxn>
                      <a:cxn ang="0">
                        <a:pos x="13" y="41"/>
                      </a:cxn>
                      <a:cxn ang="0">
                        <a:pos x="7" y="40"/>
                      </a:cxn>
                      <a:cxn ang="0">
                        <a:pos x="3" y="38"/>
                      </a:cxn>
                      <a:cxn ang="0">
                        <a:pos x="1" y="34"/>
                      </a:cxn>
                    </a:cxnLst>
                    <a:rect l="txL" t="txT" r="txR" b="txB"/>
                    <a:pathLst>
                      <a:path w="280" h="323">
                        <a:moveTo>
                          <a:pt x="7" y="241"/>
                        </a:moveTo>
                        <a:lnTo>
                          <a:pt x="3" y="220"/>
                        </a:lnTo>
                        <a:lnTo>
                          <a:pt x="0" y="202"/>
                        </a:lnTo>
                        <a:lnTo>
                          <a:pt x="0" y="182"/>
                        </a:lnTo>
                        <a:lnTo>
                          <a:pt x="0" y="165"/>
                        </a:lnTo>
                        <a:lnTo>
                          <a:pt x="0" y="150"/>
                        </a:lnTo>
                        <a:lnTo>
                          <a:pt x="0" y="137"/>
                        </a:lnTo>
                        <a:lnTo>
                          <a:pt x="4" y="127"/>
                        </a:lnTo>
                        <a:lnTo>
                          <a:pt x="7" y="117"/>
                        </a:lnTo>
                        <a:lnTo>
                          <a:pt x="11" y="109"/>
                        </a:lnTo>
                        <a:lnTo>
                          <a:pt x="18" y="100"/>
                        </a:lnTo>
                        <a:lnTo>
                          <a:pt x="24" y="92"/>
                        </a:lnTo>
                        <a:lnTo>
                          <a:pt x="34" y="83"/>
                        </a:lnTo>
                        <a:lnTo>
                          <a:pt x="44" y="76"/>
                        </a:lnTo>
                        <a:lnTo>
                          <a:pt x="54" y="71"/>
                        </a:lnTo>
                        <a:lnTo>
                          <a:pt x="61" y="68"/>
                        </a:lnTo>
                        <a:lnTo>
                          <a:pt x="71" y="64"/>
                        </a:lnTo>
                        <a:lnTo>
                          <a:pt x="78" y="59"/>
                        </a:lnTo>
                        <a:lnTo>
                          <a:pt x="86" y="54"/>
                        </a:lnTo>
                        <a:lnTo>
                          <a:pt x="90" y="49"/>
                        </a:lnTo>
                        <a:lnTo>
                          <a:pt x="92" y="45"/>
                        </a:lnTo>
                        <a:lnTo>
                          <a:pt x="95" y="40"/>
                        </a:lnTo>
                        <a:lnTo>
                          <a:pt x="96" y="31"/>
                        </a:lnTo>
                        <a:lnTo>
                          <a:pt x="96" y="24"/>
                        </a:lnTo>
                        <a:lnTo>
                          <a:pt x="95" y="14"/>
                        </a:lnTo>
                        <a:lnTo>
                          <a:pt x="93" y="4"/>
                        </a:lnTo>
                        <a:lnTo>
                          <a:pt x="102" y="13"/>
                        </a:lnTo>
                        <a:lnTo>
                          <a:pt x="109" y="18"/>
                        </a:lnTo>
                        <a:lnTo>
                          <a:pt x="112" y="27"/>
                        </a:lnTo>
                        <a:lnTo>
                          <a:pt x="113" y="35"/>
                        </a:lnTo>
                        <a:lnTo>
                          <a:pt x="112" y="42"/>
                        </a:lnTo>
                        <a:lnTo>
                          <a:pt x="110" y="52"/>
                        </a:lnTo>
                        <a:lnTo>
                          <a:pt x="116" y="52"/>
                        </a:lnTo>
                        <a:lnTo>
                          <a:pt x="124" y="51"/>
                        </a:lnTo>
                        <a:lnTo>
                          <a:pt x="127" y="45"/>
                        </a:lnTo>
                        <a:lnTo>
                          <a:pt x="133" y="42"/>
                        </a:lnTo>
                        <a:lnTo>
                          <a:pt x="138" y="35"/>
                        </a:lnTo>
                        <a:lnTo>
                          <a:pt x="140" y="27"/>
                        </a:lnTo>
                        <a:lnTo>
                          <a:pt x="140" y="17"/>
                        </a:lnTo>
                        <a:lnTo>
                          <a:pt x="138" y="7"/>
                        </a:lnTo>
                        <a:lnTo>
                          <a:pt x="134" y="0"/>
                        </a:lnTo>
                        <a:lnTo>
                          <a:pt x="141" y="0"/>
                        </a:lnTo>
                        <a:lnTo>
                          <a:pt x="150" y="4"/>
                        </a:lnTo>
                        <a:lnTo>
                          <a:pt x="152" y="13"/>
                        </a:lnTo>
                        <a:lnTo>
                          <a:pt x="155" y="18"/>
                        </a:lnTo>
                        <a:lnTo>
                          <a:pt x="160" y="28"/>
                        </a:lnTo>
                        <a:lnTo>
                          <a:pt x="161" y="42"/>
                        </a:lnTo>
                        <a:lnTo>
                          <a:pt x="162" y="54"/>
                        </a:lnTo>
                        <a:lnTo>
                          <a:pt x="161" y="64"/>
                        </a:lnTo>
                        <a:lnTo>
                          <a:pt x="160" y="73"/>
                        </a:lnTo>
                        <a:lnTo>
                          <a:pt x="155" y="82"/>
                        </a:lnTo>
                        <a:lnTo>
                          <a:pt x="167" y="73"/>
                        </a:lnTo>
                        <a:lnTo>
                          <a:pt x="169" y="65"/>
                        </a:lnTo>
                        <a:lnTo>
                          <a:pt x="178" y="61"/>
                        </a:lnTo>
                        <a:lnTo>
                          <a:pt x="185" y="55"/>
                        </a:lnTo>
                        <a:lnTo>
                          <a:pt x="193" y="54"/>
                        </a:lnTo>
                        <a:lnTo>
                          <a:pt x="205" y="52"/>
                        </a:lnTo>
                        <a:lnTo>
                          <a:pt x="213" y="52"/>
                        </a:lnTo>
                        <a:lnTo>
                          <a:pt x="220" y="54"/>
                        </a:lnTo>
                        <a:lnTo>
                          <a:pt x="227" y="58"/>
                        </a:lnTo>
                        <a:lnTo>
                          <a:pt x="234" y="64"/>
                        </a:lnTo>
                        <a:lnTo>
                          <a:pt x="243" y="73"/>
                        </a:lnTo>
                        <a:lnTo>
                          <a:pt x="233" y="73"/>
                        </a:lnTo>
                        <a:lnTo>
                          <a:pt x="227" y="73"/>
                        </a:lnTo>
                        <a:lnTo>
                          <a:pt x="220" y="76"/>
                        </a:lnTo>
                        <a:lnTo>
                          <a:pt x="213" y="82"/>
                        </a:lnTo>
                        <a:lnTo>
                          <a:pt x="206" y="89"/>
                        </a:lnTo>
                        <a:lnTo>
                          <a:pt x="203" y="95"/>
                        </a:lnTo>
                        <a:lnTo>
                          <a:pt x="202" y="106"/>
                        </a:lnTo>
                        <a:lnTo>
                          <a:pt x="205" y="116"/>
                        </a:lnTo>
                        <a:lnTo>
                          <a:pt x="208" y="120"/>
                        </a:lnTo>
                        <a:lnTo>
                          <a:pt x="215" y="128"/>
                        </a:lnTo>
                        <a:lnTo>
                          <a:pt x="223" y="134"/>
                        </a:lnTo>
                        <a:lnTo>
                          <a:pt x="232" y="137"/>
                        </a:lnTo>
                        <a:lnTo>
                          <a:pt x="237" y="138"/>
                        </a:lnTo>
                        <a:lnTo>
                          <a:pt x="244" y="140"/>
                        </a:lnTo>
                        <a:lnTo>
                          <a:pt x="253" y="138"/>
                        </a:lnTo>
                        <a:lnTo>
                          <a:pt x="254" y="136"/>
                        </a:lnTo>
                        <a:lnTo>
                          <a:pt x="257" y="130"/>
                        </a:lnTo>
                        <a:lnTo>
                          <a:pt x="257" y="124"/>
                        </a:lnTo>
                        <a:lnTo>
                          <a:pt x="257" y="119"/>
                        </a:lnTo>
                        <a:lnTo>
                          <a:pt x="257" y="116"/>
                        </a:lnTo>
                        <a:lnTo>
                          <a:pt x="260" y="117"/>
                        </a:lnTo>
                        <a:lnTo>
                          <a:pt x="264" y="120"/>
                        </a:lnTo>
                        <a:lnTo>
                          <a:pt x="270" y="127"/>
                        </a:lnTo>
                        <a:lnTo>
                          <a:pt x="273" y="131"/>
                        </a:lnTo>
                        <a:lnTo>
                          <a:pt x="277" y="138"/>
                        </a:lnTo>
                        <a:lnTo>
                          <a:pt x="280" y="147"/>
                        </a:lnTo>
                        <a:lnTo>
                          <a:pt x="280" y="158"/>
                        </a:lnTo>
                        <a:lnTo>
                          <a:pt x="280" y="168"/>
                        </a:lnTo>
                        <a:lnTo>
                          <a:pt x="278" y="181"/>
                        </a:lnTo>
                        <a:lnTo>
                          <a:pt x="273" y="195"/>
                        </a:lnTo>
                        <a:lnTo>
                          <a:pt x="268" y="203"/>
                        </a:lnTo>
                        <a:lnTo>
                          <a:pt x="264" y="209"/>
                        </a:lnTo>
                        <a:lnTo>
                          <a:pt x="260" y="210"/>
                        </a:lnTo>
                        <a:lnTo>
                          <a:pt x="254" y="213"/>
                        </a:lnTo>
                        <a:lnTo>
                          <a:pt x="246" y="219"/>
                        </a:lnTo>
                        <a:lnTo>
                          <a:pt x="236" y="223"/>
                        </a:lnTo>
                        <a:lnTo>
                          <a:pt x="229" y="229"/>
                        </a:lnTo>
                        <a:lnTo>
                          <a:pt x="222" y="233"/>
                        </a:lnTo>
                        <a:lnTo>
                          <a:pt x="220" y="237"/>
                        </a:lnTo>
                        <a:lnTo>
                          <a:pt x="215" y="244"/>
                        </a:lnTo>
                        <a:lnTo>
                          <a:pt x="210" y="256"/>
                        </a:lnTo>
                        <a:lnTo>
                          <a:pt x="208" y="261"/>
                        </a:lnTo>
                        <a:lnTo>
                          <a:pt x="205" y="271"/>
                        </a:lnTo>
                        <a:lnTo>
                          <a:pt x="202" y="285"/>
                        </a:lnTo>
                        <a:lnTo>
                          <a:pt x="201" y="295"/>
                        </a:lnTo>
                        <a:lnTo>
                          <a:pt x="193" y="304"/>
                        </a:lnTo>
                        <a:lnTo>
                          <a:pt x="189" y="308"/>
                        </a:lnTo>
                        <a:lnTo>
                          <a:pt x="184" y="311"/>
                        </a:lnTo>
                        <a:lnTo>
                          <a:pt x="178" y="314"/>
                        </a:lnTo>
                        <a:lnTo>
                          <a:pt x="168" y="318"/>
                        </a:lnTo>
                        <a:lnTo>
                          <a:pt x="158" y="318"/>
                        </a:lnTo>
                        <a:lnTo>
                          <a:pt x="147" y="321"/>
                        </a:lnTo>
                        <a:lnTo>
                          <a:pt x="133" y="323"/>
                        </a:lnTo>
                        <a:lnTo>
                          <a:pt x="124" y="323"/>
                        </a:lnTo>
                        <a:lnTo>
                          <a:pt x="109" y="323"/>
                        </a:lnTo>
                        <a:lnTo>
                          <a:pt x="90" y="323"/>
                        </a:lnTo>
                        <a:lnTo>
                          <a:pt x="72" y="318"/>
                        </a:lnTo>
                        <a:lnTo>
                          <a:pt x="55" y="314"/>
                        </a:lnTo>
                        <a:lnTo>
                          <a:pt x="42" y="309"/>
                        </a:lnTo>
                        <a:lnTo>
                          <a:pt x="30" y="304"/>
                        </a:lnTo>
                        <a:lnTo>
                          <a:pt x="23" y="297"/>
                        </a:lnTo>
                        <a:lnTo>
                          <a:pt x="18" y="291"/>
                        </a:lnTo>
                        <a:lnTo>
                          <a:pt x="13" y="281"/>
                        </a:lnTo>
                        <a:lnTo>
                          <a:pt x="10" y="271"/>
                        </a:lnTo>
                        <a:lnTo>
                          <a:pt x="7" y="256"/>
                        </a:lnTo>
                        <a:lnTo>
                          <a:pt x="7" y="241"/>
                        </a:lnTo>
                        <a:close/>
                      </a:path>
                    </a:pathLst>
                  </a:custGeom>
                  <a:solidFill>
                    <a:srgbClr val="FFFF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53" name="Freeform 28"/>
                <p:cNvSpPr/>
                <p:nvPr/>
              </p:nvSpPr>
              <p:spPr>
                <a:xfrm>
                  <a:off x="357" y="743"/>
                  <a:ext cx="60" cy="132"/>
                </a:xfrm>
                <a:custGeom>
                  <a:avLst/>
                  <a:gdLst>
                    <a:gd name="txL" fmla="*/ 0 w 120"/>
                    <a:gd name="txT" fmla="*/ 0 h 262"/>
                    <a:gd name="txR" fmla="*/ 120 w 120"/>
                    <a:gd name="txB" fmla="*/ 262 h 262"/>
                  </a:gdLst>
                  <a:ahLst/>
                  <a:cxnLst>
                    <a:cxn ang="0">
                      <a:pos x="3" y="31"/>
                    </a:cxn>
                    <a:cxn ang="0">
                      <a:pos x="1" y="27"/>
                    </a:cxn>
                    <a:cxn ang="0">
                      <a:pos x="0" y="24"/>
                    </a:cxn>
                    <a:cxn ang="0">
                      <a:pos x="0" y="20"/>
                    </a:cxn>
                    <a:cxn ang="0">
                      <a:pos x="1" y="17"/>
                    </a:cxn>
                    <a:cxn ang="0">
                      <a:pos x="2" y="14"/>
                    </a:cxn>
                    <a:cxn ang="0">
                      <a:pos x="2" y="11"/>
                    </a:cxn>
                    <a:cxn ang="0">
                      <a:pos x="2" y="9"/>
                    </a:cxn>
                    <a:cxn ang="0">
                      <a:pos x="1" y="7"/>
                    </a:cxn>
                    <a:cxn ang="0">
                      <a:pos x="1" y="6"/>
                    </a:cxn>
                    <a:cxn ang="0">
                      <a:pos x="2" y="8"/>
                    </a:cxn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2" y="1"/>
                    </a:cxn>
                    <a:cxn ang="0">
                      <a:pos x="2" y="0"/>
                    </a:cxn>
                    <a:cxn ang="0">
                      <a:pos x="4" y="1"/>
                    </a:cxn>
                    <a:cxn ang="0">
                      <a:pos x="6" y="3"/>
                    </a:cxn>
                    <a:cxn ang="0">
                      <a:pos x="7" y="6"/>
                    </a:cxn>
                    <a:cxn ang="0">
                      <a:pos x="7" y="7"/>
                    </a:cxn>
                    <a:cxn ang="0">
                      <a:pos x="9" y="5"/>
                    </a:cxn>
                    <a:cxn ang="0">
                      <a:pos x="11" y="4"/>
                    </a:cxn>
                    <a:cxn ang="0">
                      <a:pos x="12" y="4"/>
                    </a:cxn>
                    <a:cxn ang="0">
                      <a:pos x="13" y="6"/>
                    </a:cxn>
                    <a:cxn ang="0">
                      <a:pos x="12" y="6"/>
                    </a:cxn>
                    <a:cxn ang="0">
                      <a:pos x="11" y="6"/>
                    </a:cxn>
                    <a:cxn ang="0">
                      <a:pos x="11" y="8"/>
                    </a:cxn>
                    <a:cxn ang="0">
                      <a:pos x="11" y="9"/>
                    </a:cxn>
                    <a:cxn ang="0">
                      <a:pos x="12" y="10"/>
                    </a:cxn>
                    <a:cxn ang="0">
                      <a:pos x="13" y="10"/>
                    </a:cxn>
                    <a:cxn ang="0">
                      <a:pos x="13" y="8"/>
                    </a:cxn>
                    <a:cxn ang="0">
                      <a:pos x="14" y="10"/>
                    </a:cxn>
                    <a:cxn ang="0">
                      <a:pos x="15" y="12"/>
                    </a:cxn>
                    <a:cxn ang="0">
                      <a:pos x="15" y="15"/>
                    </a:cxn>
                    <a:cxn ang="0">
                      <a:pos x="14" y="16"/>
                    </a:cxn>
                    <a:cxn ang="0">
                      <a:pos x="13" y="18"/>
                    </a:cxn>
                    <a:cxn ang="0">
                      <a:pos x="13" y="20"/>
                    </a:cxn>
                    <a:cxn ang="0">
                      <a:pos x="13" y="22"/>
                    </a:cxn>
                    <a:cxn ang="0">
                      <a:pos x="14" y="23"/>
                    </a:cxn>
                    <a:cxn ang="0">
                      <a:pos x="15" y="23"/>
                    </a:cxn>
                    <a:cxn ang="0">
                      <a:pos x="15" y="25"/>
                    </a:cxn>
                    <a:cxn ang="0">
                      <a:pos x="15" y="28"/>
                    </a:cxn>
                    <a:cxn ang="0">
                      <a:pos x="14" y="30"/>
                    </a:cxn>
                    <a:cxn ang="0">
                      <a:pos x="13" y="32"/>
                    </a:cxn>
                    <a:cxn ang="0">
                      <a:pos x="11" y="33"/>
                    </a:cxn>
                    <a:cxn ang="0">
                      <a:pos x="9" y="34"/>
                    </a:cxn>
                    <a:cxn ang="0">
                      <a:pos x="7" y="32"/>
                    </a:cxn>
                    <a:cxn ang="0">
                      <a:pos x="4" y="32"/>
                    </a:cxn>
                  </a:cxnLst>
                  <a:rect l="txL" t="txT" r="txR" b="txB"/>
                  <a:pathLst>
                    <a:path w="120" h="262">
                      <a:moveTo>
                        <a:pt x="26" y="248"/>
                      </a:moveTo>
                      <a:lnTo>
                        <a:pt x="21" y="244"/>
                      </a:lnTo>
                      <a:lnTo>
                        <a:pt x="17" y="240"/>
                      </a:lnTo>
                      <a:lnTo>
                        <a:pt x="11" y="231"/>
                      </a:lnTo>
                      <a:lnTo>
                        <a:pt x="7" y="223"/>
                      </a:lnTo>
                      <a:lnTo>
                        <a:pt x="4" y="214"/>
                      </a:lnTo>
                      <a:lnTo>
                        <a:pt x="3" y="206"/>
                      </a:lnTo>
                      <a:lnTo>
                        <a:pt x="2" y="195"/>
                      </a:lnTo>
                      <a:lnTo>
                        <a:pt x="0" y="186"/>
                      </a:lnTo>
                      <a:lnTo>
                        <a:pt x="0" y="175"/>
                      </a:lnTo>
                      <a:lnTo>
                        <a:pt x="0" y="165"/>
                      </a:lnTo>
                      <a:lnTo>
                        <a:pt x="0" y="157"/>
                      </a:lnTo>
                      <a:lnTo>
                        <a:pt x="0" y="148"/>
                      </a:lnTo>
                      <a:lnTo>
                        <a:pt x="2" y="140"/>
                      </a:lnTo>
                      <a:lnTo>
                        <a:pt x="3" y="131"/>
                      </a:lnTo>
                      <a:lnTo>
                        <a:pt x="6" y="123"/>
                      </a:lnTo>
                      <a:lnTo>
                        <a:pt x="10" y="117"/>
                      </a:lnTo>
                      <a:lnTo>
                        <a:pt x="11" y="110"/>
                      </a:lnTo>
                      <a:lnTo>
                        <a:pt x="13" y="100"/>
                      </a:lnTo>
                      <a:lnTo>
                        <a:pt x="13" y="93"/>
                      </a:lnTo>
                      <a:lnTo>
                        <a:pt x="13" y="85"/>
                      </a:lnTo>
                      <a:lnTo>
                        <a:pt x="11" y="80"/>
                      </a:lnTo>
                      <a:lnTo>
                        <a:pt x="10" y="75"/>
                      </a:lnTo>
                      <a:lnTo>
                        <a:pt x="10" y="69"/>
                      </a:lnTo>
                      <a:lnTo>
                        <a:pt x="9" y="63"/>
                      </a:lnTo>
                      <a:lnTo>
                        <a:pt x="6" y="58"/>
                      </a:lnTo>
                      <a:lnTo>
                        <a:pt x="4" y="52"/>
                      </a:lnTo>
                      <a:lnTo>
                        <a:pt x="3" y="48"/>
                      </a:lnTo>
                      <a:lnTo>
                        <a:pt x="2" y="45"/>
                      </a:lnTo>
                      <a:lnTo>
                        <a:pt x="6" y="46"/>
                      </a:lnTo>
                      <a:lnTo>
                        <a:pt x="10" y="51"/>
                      </a:lnTo>
                      <a:lnTo>
                        <a:pt x="13" y="55"/>
                      </a:lnTo>
                      <a:lnTo>
                        <a:pt x="16" y="58"/>
                      </a:lnTo>
                      <a:lnTo>
                        <a:pt x="19" y="63"/>
                      </a:lnTo>
                      <a:lnTo>
                        <a:pt x="20" y="72"/>
                      </a:lnTo>
                      <a:lnTo>
                        <a:pt x="21" y="62"/>
                      </a:lnTo>
                      <a:lnTo>
                        <a:pt x="21" y="53"/>
                      </a:lnTo>
                      <a:lnTo>
                        <a:pt x="21" y="45"/>
                      </a:lnTo>
                      <a:lnTo>
                        <a:pt x="21" y="36"/>
                      </a:lnTo>
                      <a:lnTo>
                        <a:pt x="19" y="25"/>
                      </a:lnTo>
                      <a:lnTo>
                        <a:pt x="16" y="18"/>
                      </a:lnTo>
                      <a:lnTo>
                        <a:pt x="11" y="8"/>
                      </a:lnTo>
                      <a:lnTo>
                        <a:pt x="10" y="4"/>
                      </a:lnTo>
                      <a:lnTo>
                        <a:pt x="7" y="0"/>
                      </a:lnTo>
                      <a:lnTo>
                        <a:pt x="11" y="0"/>
                      </a:lnTo>
                      <a:lnTo>
                        <a:pt x="19" y="0"/>
                      </a:lnTo>
                      <a:lnTo>
                        <a:pt x="23" y="1"/>
                      </a:lnTo>
                      <a:lnTo>
                        <a:pt x="27" y="1"/>
                      </a:lnTo>
                      <a:lnTo>
                        <a:pt x="33" y="5"/>
                      </a:lnTo>
                      <a:lnTo>
                        <a:pt x="37" y="11"/>
                      </a:lnTo>
                      <a:lnTo>
                        <a:pt x="41" y="17"/>
                      </a:lnTo>
                      <a:lnTo>
                        <a:pt x="44" y="24"/>
                      </a:lnTo>
                      <a:lnTo>
                        <a:pt x="47" y="34"/>
                      </a:lnTo>
                      <a:lnTo>
                        <a:pt x="51" y="42"/>
                      </a:lnTo>
                      <a:lnTo>
                        <a:pt x="52" y="51"/>
                      </a:lnTo>
                      <a:lnTo>
                        <a:pt x="54" y="62"/>
                      </a:lnTo>
                      <a:lnTo>
                        <a:pt x="55" y="51"/>
                      </a:lnTo>
                      <a:lnTo>
                        <a:pt x="59" y="45"/>
                      </a:lnTo>
                      <a:lnTo>
                        <a:pt x="62" y="39"/>
                      </a:lnTo>
                      <a:lnTo>
                        <a:pt x="68" y="35"/>
                      </a:lnTo>
                      <a:lnTo>
                        <a:pt x="71" y="29"/>
                      </a:lnTo>
                      <a:lnTo>
                        <a:pt x="78" y="27"/>
                      </a:lnTo>
                      <a:lnTo>
                        <a:pt x="82" y="25"/>
                      </a:lnTo>
                      <a:lnTo>
                        <a:pt x="86" y="24"/>
                      </a:lnTo>
                      <a:lnTo>
                        <a:pt x="92" y="25"/>
                      </a:lnTo>
                      <a:lnTo>
                        <a:pt x="95" y="27"/>
                      </a:lnTo>
                      <a:lnTo>
                        <a:pt x="98" y="29"/>
                      </a:lnTo>
                      <a:lnTo>
                        <a:pt x="98" y="35"/>
                      </a:lnTo>
                      <a:lnTo>
                        <a:pt x="102" y="42"/>
                      </a:lnTo>
                      <a:lnTo>
                        <a:pt x="98" y="39"/>
                      </a:lnTo>
                      <a:lnTo>
                        <a:pt x="95" y="39"/>
                      </a:lnTo>
                      <a:lnTo>
                        <a:pt x="92" y="42"/>
                      </a:lnTo>
                      <a:lnTo>
                        <a:pt x="89" y="44"/>
                      </a:lnTo>
                      <a:lnTo>
                        <a:pt x="86" y="44"/>
                      </a:lnTo>
                      <a:lnTo>
                        <a:pt x="85" y="46"/>
                      </a:lnTo>
                      <a:lnTo>
                        <a:pt x="83" y="51"/>
                      </a:lnTo>
                      <a:lnTo>
                        <a:pt x="82" y="55"/>
                      </a:lnTo>
                      <a:lnTo>
                        <a:pt x="82" y="61"/>
                      </a:lnTo>
                      <a:lnTo>
                        <a:pt x="82" y="63"/>
                      </a:lnTo>
                      <a:lnTo>
                        <a:pt x="83" y="68"/>
                      </a:lnTo>
                      <a:lnTo>
                        <a:pt x="83" y="72"/>
                      </a:lnTo>
                      <a:lnTo>
                        <a:pt x="85" y="75"/>
                      </a:lnTo>
                      <a:lnTo>
                        <a:pt x="88" y="77"/>
                      </a:lnTo>
                      <a:lnTo>
                        <a:pt x="92" y="80"/>
                      </a:lnTo>
                      <a:lnTo>
                        <a:pt x="95" y="82"/>
                      </a:lnTo>
                      <a:lnTo>
                        <a:pt x="98" y="83"/>
                      </a:lnTo>
                      <a:lnTo>
                        <a:pt x="102" y="80"/>
                      </a:lnTo>
                      <a:lnTo>
                        <a:pt x="103" y="75"/>
                      </a:lnTo>
                      <a:lnTo>
                        <a:pt x="103" y="68"/>
                      </a:lnTo>
                      <a:lnTo>
                        <a:pt x="102" y="61"/>
                      </a:lnTo>
                      <a:lnTo>
                        <a:pt x="105" y="63"/>
                      </a:lnTo>
                      <a:lnTo>
                        <a:pt x="108" y="69"/>
                      </a:lnTo>
                      <a:lnTo>
                        <a:pt x="112" y="75"/>
                      </a:lnTo>
                      <a:lnTo>
                        <a:pt x="113" y="82"/>
                      </a:lnTo>
                      <a:lnTo>
                        <a:pt x="115" y="87"/>
                      </a:lnTo>
                      <a:lnTo>
                        <a:pt x="117" y="94"/>
                      </a:lnTo>
                      <a:lnTo>
                        <a:pt x="119" y="101"/>
                      </a:lnTo>
                      <a:lnTo>
                        <a:pt x="119" y="106"/>
                      </a:lnTo>
                      <a:lnTo>
                        <a:pt x="117" y="113"/>
                      </a:lnTo>
                      <a:lnTo>
                        <a:pt x="115" y="118"/>
                      </a:lnTo>
                      <a:lnTo>
                        <a:pt x="113" y="123"/>
                      </a:lnTo>
                      <a:lnTo>
                        <a:pt x="112" y="128"/>
                      </a:lnTo>
                      <a:lnTo>
                        <a:pt x="108" y="133"/>
                      </a:lnTo>
                      <a:lnTo>
                        <a:pt x="105" y="138"/>
                      </a:lnTo>
                      <a:lnTo>
                        <a:pt x="102" y="142"/>
                      </a:lnTo>
                      <a:lnTo>
                        <a:pt x="98" y="147"/>
                      </a:lnTo>
                      <a:lnTo>
                        <a:pt x="98" y="149"/>
                      </a:lnTo>
                      <a:lnTo>
                        <a:pt x="98" y="155"/>
                      </a:lnTo>
                      <a:lnTo>
                        <a:pt x="98" y="159"/>
                      </a:lnTo>
                      <a:lnTo>
                        <a:pt x="98" y="165"/>
                      </a:lnTo>
                      <a:lnTo>
                        <a:pt x="100" y="171"/>
                      </a:lnTo>
                      <a:lnTo>
                        <a:pt x="103" y="175"/>
                      </a:lnTo>
                      <a:lnTo>
                        <a:pt x="106" y="178"/>
                      </a:lnTo>
                      <a:lnTo>
                        <a:pt x="112" y="182"/>
                      </a:lnTo>
                      <a:lnTo>
                        <a:pt x="113" y="178"/>
                      </a:lnTo>
                      <a:lnTo>
                        <a:pt x="113" y="174"/>
                      </a:lnTo>
                      <a:lnTo>
                        <a:pt x="117" y="178"/>
                      </a:lnTo>
                      <a:lnTo>
                        <a:pt x="119" y="183"/>
                      </a:lnTo>
                      <a:lnTo>
                        <a:pt x="120" y="188"/>
                      </a:lnTo>
                      <a:lnTo>
                        <a:pt x="120" y="195"/>
                      </a:lnTo>
                      <a:lnTo>
                        <a:pt x="120" y="205"/>
                      </a:lnTo>
                      <a:lnTo>
                        <a:pt x="119" y="212"/>
                      </a:lnTo>
                      <a:lnTo>
                        <a:pt x="117" y="217"/>
                      </a:lnTo>
                      <a:lnTo>
                        <a:pt x="115" y="224"/>
                      </a:lnTo>
                      <a:lnTo>
                        <a:pt x="113" y="231"/>
                      </a:lnTo>
                      <a:lnTo>
                        <a:pt x="110" y="237"/>
                      </a:lnTo>
                      <a:lnTo>
                        <a:pt x="105" y="244"/>
                      </a:lnTo>
                      <a:lnTo>
                        <a:pt x="102" y="248"/>
                      </a:lnTo>
                      <a:lnTo>
                        <a:pt x="98" y="251"/>
                      </a:lnTo>
                      <a:lnTo>
                        <a:pt x="96" y="255"/>
                      </a:lnTo>
                      <a:lnTo>
                        <a:pt x="92" y="258"/>
                      </a:lnTo>
                      <a:lnTo>
                        <a:pt x="86" y="261"/>
                      </a:lnTo>
                      <a:lnTo>
                        <a:pt x="81" y="262"/>
                      </a:lnTo>
                      <a:lnTo>
                        <a:pt x="76" y="262"/>
                      </a:lnTo>
                      <a:lnTo>
                        <a:pt x="71" y="262"/>
                      </a:lnTo>
                      <a:lnTo>
                        <a:pt x="65" y="255"/>
                      </a:lnTo>
                      <a:lnTo>
                        <a:pt x="59" y="254"/>
                      </a:lnTo>
                      <a:lnTo>
                        <a:pt x="52" y="254"/>
                      </a:lnTo>
                      <a:lnTo>
                        <a:pt x="41" y="254"/>
                      </a:lnTo>
                      <a:lnTo>
                        <a:pt x="34" y="251"/>
                      </a:lnTo>
                      <a:lnTo>
                        <a:pt x="26" y="248"/>
                      </a:lnTo>
                      <a:close/>
                    </a:path>
                  </a:pathLst>
                </a:custGeom>
                <a:solidFill>
                  <a:srgbClr val="FFFF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54" name="Freeform 29"/>
                <p:cNvSpPr/>
                <p:nvPr/>
              </p:nvSpPr>
              <p:spPr>
                <a:xfrm>
                  <a:off x="656" y="819"/>
                  <a:ext cx="179" cy="218"/>
                </a:xfrm>
                <a:custGeom>
                  <a:avLst/>
                  <a:gdLst>
                    <a:gd name="txL" fmla="*/ 0 w 357"/>
                    <a:gd name="txT" fmla="*/ 0 h 436"/>
                    <a:gd name="txR" fmla="*/ 357 w 357"/>
                    <a:gd name="txB" fmla="*/ 436 h 436"/>
                  </a:gdLst>
                  <a:ahLst/>
                  <a:cxnLst>
                    <a:cxn ang="0">
                      <a:pos x="1" y="40"/>
                    </a:cxn>
                    <a:cxn ang="0">
                      <a:pos x="1" y="33"/>
                    </a:cxn>
                    <a:cxn ang="0">
                      <a:pos x="2" y="28"/>
                    </a:cxn>
                    <a:cxn ang="0">
                      <a:pos x="5" y="26"/>
                    </a:cxn>
                    <a:cxn ang="0">
                      <a:pos x="4" y="22"/>
                    </a:cxn>
                    <a:cxn ang="0">
                      <a:pos x="4" y="17"/>
                    </a:cxn>
                    <a:cxn ang="0">
                      <a:pos x="7" y="18"/>
                    </a:cxn>
                    <a:cxn ang="0">
                      <a:pos x="9" y="22"/>
                    </a:cxn>
                    <a:cxn ang="0">
                      <a:pos x="10" y="9"/>
                    </a:cxn>
                    <a:cxn ang="0">
                      <a:pos x="10" y="4"/>
                    </a:cxn>
                    <a:cxn ang="0">
                      <a:pos x="13" y="7"/>
                    </a:cxn>
                    <a:cxn ang="0">
                      <a:pos x="14" y="7"/>
                    </a:cxn>
                    <a:cxn ang="0">
                      <a:pos x="15" y="3"/>
                    </a:cxn>
                    <a:cxn ang="0">
                      <a:pos x="19" y="0"/>
                    </a:cxn>
                    <a:cxn ang="0">
                      <a:pos x="19" y="5"/>
                    </a:cxn>
                    <a:cxn ang="0">
                      <a:pos x="20" y="7"/>
                    </a:cxn>
                    <a:cxn ang="0">
                      <a:pos x="22" y="11"/>
                    </a:cxn>
                    <a:cxn ang="0">
                      <a:pos x="25" y="12"/>
                    </a:cxn>
                    <a:cxn ang="0">
                      <a:pos x="28" y="11"/>
                    </a:cxn>
                    <a:cxn ang="0">
                      <a:pos x="30" y="9"/>
                    </a:cxn>
                    <a:cxn ang="0">
                      <a:pos x="32" y="6"/>
                    </a:cxn>
                    <a:cxn ang="0">
                      <a:pos x="33" y="3"/>
                    </a:cxn>
                    <a:cxn ang="0">
                      <a:pos x="33" y="9"/>
                    </a:cxn>
                    <a:cxn ang="0">
                      <a:pos x="32" y="14"/>
                    </a:cxn>
                    <a:cxn ang="0">
                      <a:pos x="28" y="18"/>
                    </a:cxn>
                    <a:cxn ang="0">
                      <a:pos x="25" y="20"/>
                    </a:cxn>
                    <a:cxn ang="0">
                      <a:pos x="26" y="21"/>
                    </a:cxn>
                    <a:cxn ang="0">
                      <a:pos x="31" y="20"/>
                    </a:cxn>
                    <a:cxn ang="0">
                      <a:pos x="35" y="19"/>
                    </a:cxn>
                    <a:cxn ang="0">
                      <a:pos x="37" y="21"/>
                    </a:cxn>
                    <a:cxn ang="0">
                      <a:pos x="34" y="25"/>
                    </a:cxn>
                    <a:cxn ang="0">
                      <a:pos x="31" y="27"/>
                    </a:cxn>
                    <a:cxn ang="0">
                      <a:pos x="31" y="28"/>
                    </a:cxn>
                    <a:cxn ang="0">
                      <a:pos x="32" y="30"/>
                    </a:cxn>
                    <a:cxn ang="0">
                      <a:pos x="35" y="31"/>
                    </a:cxn>
                    <a:cxn ang="0">
                      <a:pos x="37" y="30"/>
                    </a:cxn>
                    <a:cxn ang="0">
                      <a:pos x="38" y="27"/>
                    </a:cxn>
                    <a:cxn ang="0">
                      <a:pos x="40" y="27"/>
                    </a:cxn>
                    <a:cxn ang="0">
                      <a:pos x="40" y="31"/>
                    </a:cxn>
                    <a:cxn ang="0">
                      <a:pos x="38" y="37"/>
                    </a:cxn>
                    <a:cxn ang="0">
                      <a:pos x="40" y="41"/>
                    </a:cxn>
                    <a:cxn ang="0">
                      <a:pos x="42" y="40"/>
                    </a:cxn>
                    <a:cxn ang="0">
                      <a:pos x="45" y="36"/>
                    </a:cxn>
                    <a:cxn ang="0">
                      <a:pos x="45" y="40"/>
                    </a:cxn>
                    <a:cxn ang="0">
                      <a:pos x="43" y="44"/>
                    </a:cxn>
                    <a:cxn ang="0">
                      <a:pos x="39" y="48"/>
                    </a:cxn>
                    <a:cxn ang="0">
                      <a:pos x="37" y="51"/>
                    </a:cxn>
                    <a:cxn ang="0">
                      <a:pos x="34" y="55"/>
                    </a:cxn>
                    <a:cxn ang="0">
                      <a:pos x="30" y="55"/>
                    </a:cxn>
                    <a:cxn ang="0">
                      <a:pos x="27" y="53"/>
                    </a:cxn>
                    <a:cxn ang="0">
                      <a:pos x="24" y="50"/>
                    </a:cxn>
                    <a:cxn ang="0">
                      <a:pos x="21" y="49"/>
                    </a:cxn>
                    <a:cxn ang="0">
                      <a:pos x="17" y="47"/>
                    </a:cxn>
                    <a:cxn ang="0">
                      <a:pos x="15" y="45"/>
                    </a:cxn>
                    <a:cxn ang="0">
                      <a:pos x="9" y="45"/>
                    </a:cxn>
                    <a:cxn ang="0">
                      <a:pos x="3" y="43"/>
                    </a:cxn>
                  </a:cxnLst>
                  <a:rect l="txL" t="txT" r="txR" b="txB"/>
                  <a:pathLst>
                    <a:path w="357" h="436">
                      <a:moveTo>
                        <a:pt x="10" y="330"/>
                      </a:moveTo>
                      <a:lnTo>
                        <a:pt x="1" y="313"/>
                      </a:lnTo>
                      <a:lnTo>
                        <a:pt x="0" y="284"/>
                      </a:lnTo>
                      <a:lnTo>
                        <a:pt x="1" y="258"/>
                      </a:lnTo>
                      <a:lnTo>
                        <a:pt x="5" y="237"/>
                      </a:lnTo>
                      <a:lnTo>
                        <a:pt x="12" y="227"/>
                      </a:lnTo>
                      <a:lnTo>
                        <a:pt x="35" y="217"/>
                      </a:lnTo>
                      <a:lnTo>
                        <a:pt x="34" y="203"/>
                      </a:lnTo>
                      <a:lnTo>
                        <a:pt x="31" y="184"/>
                      </a:lnTo>
                      <a:lnTo>
                        <a:pt x="29" y="171"/>
                      </a:lnTo>
                      <a:lnTo>
                        <a:pt x="29" y="154"/>
                      </a:lnTo>
                      <a:lnTo>
                        <a:pt x="31" y="136"/>
                      </a:lnTo>
                      <a:lnTo>
                        <a:pt x="39" y="116"/>
                      </a:lnTo>
                      <a:lnTo>
                        <a:pt x="49" y="137"/>
                      </a:lnTo>
                      <a:lnTo>
                        <a:pt x="62" y="168"/>
                      </a:lnTo>
                      <a:lnTo>
                        <a:pt x="72" y="174"/>
                      </a:lnTo>
                      <a:lnTo>
                        <a:pt x="76" y="121"/>
                      </a:lnTo>
                      <a:lnTo>
                        <a:pt x="76" y="68"/>
                      </a:lnTo>
                      <a:lnTo>
                        <a:pt x="68" y="30"/>
                      </a:lnTo>
                      <a:lnTo>
                        <a:pt x="76" y="32"/>
                      </a:lnTo>
                      <a:lnTo>
                        <a:pt x="89" y="41"/>
                      </a:lnTo>
                      <a:lnTo>
                        <a:pt x="97" y="54"/>
                      </a:lnTo>
                      <a:lnTo>
                        <a:pt x="106" y="72"/>
                      </a:lnTo>
                      <a:lnTo>
                        <a:pt x="107" y="54"/>
                      </a:lnTo>
                      <a:lnTo>
                        <a:pt x="110" y="41"/>
                      </a:lnTo>
                      <a:lnTo>
                        <a:pt x="117" y="30"/>
                      </a:lnTo>
                      <a:lnTo>
                        <a:pt x="124" y="18"/>
                      </a:lnTo>
                      <a:lnTo>
                        <a:pt x="147" y="0"/>
                      </a:lnTo>
                      <a:lnTo>
                        <a:pt x="149" y="23"/>
                      </a:lnTo>
                      <a:lnTo>
                        <a:pt x="152" y="35"/>
                      </a:lnTo>
                      <a:lnTo>
                        <a:pt x="154" y="45"/>
                      </a:lnTo>
                      <a:lnTo>
                        <a:pt x="157" y="55"/>
                      </a:lnTo>
                      <a:lnTo>
                        <a:pt x="164" y="73"/>
                      </a:lnTo>
                      <a:lnTo>
                        <a:pt x="171" y="83"/>
                      </a:lnTo>
                      <a:lnTo>
                        <a:pt x="181" y="89"/>
                      </a:lnTo>
                      <a:lnTo>
                        <a:pt x="196" y="89"/>
                      </a:lnTo>
                      <a:lnTo>
                        <a:pt x="206" y="87"/>
                      </a:lnTo>
                      <a:lnTo>
                        <a:pt x="217" y="82"/>
                      </a:lnTo>
                      <a:lnTo>
                        <a:pt x="227" y="76"/>
                      </a:lnTo>
                      <a:lnTo>
                        <a:pt x="238" y="65"/>
                      </a:lnTo>
                      <a:lnTo>
                        <a:pt x="243" y="55"/>
                      </a:lnTo>
                      <a:lnTo>
                        <a:pt x="250" y="45"/>
                      </a:lnTo>
                      <a:lnTo>
                        <a:pt x="255" y="37"/>
                      </a:lnTo>
                      <a:lnTo>
                        <a:pt x="264" y="27"/>
                      </a:lnTo>
                      <a:lnTo>
                        <a:pt x="261" y="49"/>
                      </a:lnTo>
                      <a:lnTo>
                        <a:pt x="260" y="65"/>
                      </a:lnTo>
                      <a:lnTo>
                        <a:pt x="258" y="83"/>
                      </a:lnTo>
                      <a:lnTo>
                        <a:pt x="251" y="106"/>
                      </a:lnTo>
                      <a:lnTo>
                        <a:pt x="238" y="126"/>
                      </a:lnTo>
                      <a:lnTo>
                        <a:pt x="224" y="138"/>
                      </a:lnTo>
                      <a:lnTo>
                        <a:pt x="207" y="145"/>
                      </a:lnTo>
                      <a:lnTo>
                        <a:pt x="197" y="154"/>
                      </a:lnTo>
                      <a:lnTo>
                        <a:pt x="183" y="172"/>
                      </a:lnTo>
                      <a:lnTo>
                        <a:pt x="206" y="164"/>
                      </a:lnTo>
                      <a:lnTo>
                        <a:pt x="229" y="155"/>
                      </a:lnTo>
                      <a:lnTo>
                        <a:pt x="243" y="154"/>
                      </a:lnTo>
                      <a:lnTo>
                        <a:pt x="258" y="150"/>
                      </a:lnTo>
                      <a:lnTo>
                        <a:pt x="274" y="150"/>
                      </a:lnTo>
                      <a:lnTo>
                        <a:pt x="298" y="150"/>
                      </a:lnTo>
                      <a:lnTo>
                        <a:pt x="289" y="168"/>
                      </a:lnTo>
                      <a:lnTo>
                        <a:pt x="281" y="184"/>
                      </a:lnTo>
                      <a:lnTo>
                        <a:pt x="267" y="200"/>
                      </a:lnTo>
                      <a:lnTo>
                        <a:pt x="258" y="209"/>
                      </a:lnTo>
                      <a:lnTo>
                        <a:pt x="248" y="217"/>
                      </a:lnTo>
                      <a:lnTo>
                        <a:pt x="246" y="220"/>
                      </a:lnTo>
                      <a:lnTo>
                        <a:pt x="247" y="229"/>
                      </a:lnTo>
                      <a:lnTo>
                        <a:pt x="247" y="234"/>
                      </a:lnTo>
                      <a:lnTo>
                        <a:pt x="254" y="240"/>
                      </a:lnTo>
                      <a:lnTo>
                        <a:pt x="265" y="247"/>
                      </a:lnTo>
                      <a:lnTo>
                        <a:pt x="279" y="253"/>
                      </a:lnTo>
                      <a:lnTo>
                        <a:pt x="288" y="250"/>
                      </a:lnTo>
                      <a:lnTo>
                        <a:pt x="292" y="240"/>
                      </a:lnTo>
                      <a:lnTo>
                        <a:pt x="301" y="223"/>
                      </a:lnTo>
                      <a:lnTo>
                        <a:pt x="302" y="210"/>
                      </a:lnTo>
                      <a:lnTo>
                        <a:pt x="313" y="196"/>
                      </a:lnTo>
                      <a:lnTo>
                        <a:pt x="318" y="216"/>
                      </a:lnTo>
                      <a:lnTo>
                        <a:pt x="319" y="232"/>
                      </a:lnTo>
                      <a:lnTo>
                        <a:pt x="316" y="250"/>
                      </a:lnTo>
                      <a:lnTo>
                        <a:pt x="309" y="267"/>
                      </a:lnTo>
                      <a:lnTo>
                        <a:pt x="302" y="295"/>
                      </a:lnTo>
                      <a:lnTo>
                        <a:pt x="302" y="323"/>
                      </a:lnTo>
                      <a:lnTo>
                        <a:pt x="315" y="325"/>
                      </a:lnTo>
                      <a:lnTo>
                        <a:pt x="326" y="323"/>
                      </a:lnTo>
                      <a:lnTo>
                        <a:pt x="336" y="315"/>
                      </a:lnTo>
                      <a:lnTo>
                        <a:pt x="344" y="305"/>
                      </a:lnTo>
                      <a:lnTo>
                        <a:pt x="356" y="285"/>
                      </a:lnTo>
                      <a:lnTo>
                        <a:pt x="357" y="302"/>
                      </a:lnTo>
                      <a:lnTo>
                        <a:pt x="354" y="319"/>
                      </a:lnTo>
                      <a:lnTo>
                        <a:pt x="347" y="340"/>
                      </a:lnTo>
                      <a:lnTo>
                        <a:pt x="339" y="350"/>
                      </a:lnTo>
                      <a:lnTo>
                        <a:pt x="326" y="366"/>
                      </a:lnTo>
                      <a:lnTo>
                        <a:pt x="309" y="384"/>
                      </a:lnTo>
                      <a:lnTo>
                        <a:pt x="296" y="391"/>
                      </a:lnTo>
                      <a:lnTo>
                        <a:pt x="289" y="407"/>
                      </a:lnTo>
                      <a:lnTo>
                        <a:pt x="285" y="434"/>
                      </a:lnTo>
                      <a:lnTo>
                        <a:pt x="271" y="436"/>
                      </a:lnTo>
                      <a:lnTo>
                        <a:pt x="254" y="436"/>
                      </a:lnTo>
                      <a:lnTo>
                        <a:pt x="240" y="434"/>
                      </a:lnTo>
                      <a:lnTo>
                        <a:pt x="224" y="428"/>
                      </a:lnTo>
                      <a:lnTo>
                        <a:pt x="210" y="419"/>
                      </a:lnTo>
                      <a:lnTo>
                        <a:pt x="199" y="410"/>
                      </a:lnTo>
                      <a:lnTo>
                        <a:pt x="190" y="395"/>
                      </a:lnTo>
                      <a:lnTo>
                        <a:pt x="183" y="381"/>
                      </a:lnTo>
                      <a:lnTo>
                        <a:pt x="168" y="387"/>
                      </a:lnTo>
                      <a:lnTo>
                        <a:pt x="148" y="384"/>
                      </a:lnTo>
                      <a:lnTo>
                        <a:pt x="130" y="376"/>
                      </a:lnTo>
                      <a:lnTo>
                        <a:pt x="121" y="367"/>
                      </a:lnTo>
                      <a:lnTo>
                        <a:pt x="114" y="353"/>
                      </a:lnTo>
                      <a:lnTo>
                        <a:pt x="92" y="362"/>
                      </a:lnTo>
                      <a:lnTo>
                        <a:pt x="68" y="359"/>
                      </a:lnTo>
                      <a:lnTo>
                        <a:pt x="45" y="350"/>
                      </a:lnTo>
                      <a:lnTo>
                        <a:pt x="24" y="340"/>
                      </a:lnTo>
                      <a:lnTo>
                        <a:pt x="10" y="330"/>
                      </a:lnTo>
                      <a:close/>
                    </a:path>
                  </a:pathLst>
                </a:custGeom>
                <a:solidFill>
                  <a:srgbClr val="FF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042" name="Rectangle 30"/>
            <p:cNvSpPr/>
            <p:nvPr/>
          </p:nvSpPr>
          <p:spPr>
            <a:xfrm>
              <a:off x="0" y="2013"/>
              <a:ext cx="5520" cy="6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zh-CN" sz="2000" b="1" dirty="0">
                  <a:solidFill>
                    <a:srgbClr val="000000"/>
                  </a:solidFill>
                  <a:latin typeface="方正舒体" panose="02010601030101010101" pitchFamily="2" charset="-122"/>
                  <a:ea typeface="方正舒体" panose="02010601030101010101" pitchFamily="2" charset="-122"/>
                </a:rPr>
                <a:t> </a:t>
              </a:r>
              <a:r>
                <a:rPr lang="zh-CN" altLang="zh-CN" sz="2000" b="1" dirty="0">
                  <a:latin typeface="方正舒体" panose="02010601030101010101" pitchFamily="2" charset="-122"/>
                  <a:ea typeface="方正舒体" panose="02010601030101010101" pitchFamily="2" charset="-122"/>
                </a:rPr>
                <a:t>木柴燃烧,能产生热量吗？</a:t>
              </a:r>
            </a:p>
          </p:txBody>
        </p:sp>
      </p:grpSp>
      <p:grpSp>
        <p:nvGrpSpPr>
          <p:cNvPr id="7" name="Group 31"/>
          <p:cNvGrpSpPr/>
          <p:nvPr/>
        </p:nvGrpSpPr>
        <p:grpSpPr>
          <a:xfrm>
            <a:off x="5257800" y="2057400"/>
            <a:ext cx="3200400" cy="1435100"/>
            <a:chOff x="0" y="0"/>
            <a:chExt cx="2784" cy="1503"/>
          </a:xfrm>
        </p:grpSpPr>
        <p:pic>
          <p:nvPicPr>
            <p:cNvPr id="1039" name="Picture 32" descr="EARTH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0" y="0"/>
              <a:ext cx="998" cy="99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40" name="Text Box 33"/>
            <p:cNvSpPr txBox="1"/>
            <p:nvPr/>
          </p:nvSpPr>
          <p:spPr>
            <a:xfrm>
              <a:off x="0" y="1087"/>
              <a:ext cx="2784" cy="41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2000" b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明天，地球还会转动吗？</a:t>
              </a:r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5181600" y="4121150"/>
            <a:ext cx="3962400" cy="2185988"/>
            <a:chOff x="0" y="0"/>
            <a:chExt cx="2381" cy="2025"/>
          </a:xfrm>
        </p:grpSpPr>
        <p:pic>
          <p:nvPicPr>
            <p:cNvPr id="1037" name="Picture 35" descr="石头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63" y="0"/>
              <a:ext cx="1225" cy="93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33" name="Text Box 36"/>
            <p:cNvSpPr txBox="1">
              <a:spLocks noChangeArrowheads="1"/>
            </p:cNvSpPr>
            <p:nvPr/>
          </p:nvSpPr>
          <p:spPr bwMode="auto">
            <a:xfrm>
              <a:off x="0" y="951"/>
              <a:ext cx="2381" cy="1074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563972" dir="14049741" sx="125000" sy="125000" algn="tl" rotWithShape="0">
                <a:srgbClr val="C7DFD3">
                  <a:alpha val="78998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defTabSz="914400"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zh-CN" sz="2000" b="1" kern="1200" cap="none" spc="0" normalizeH="0" baseline="0" noProof="0" dirty="0">
                  <a:latin typeface="Times New Roman" panose="02020603050405020304" pitchFamily="18" charset="0"/>
                  <a:ea typeface="华文行楷" panose="02010800040101010101" pitchFamily="2" charset="-122"/>
                  <a:cs typeface="+mn-cs"/>
                </a:rPr>
                <a:t>一天内，在常温下，石头会被风化掉吗？</a:t>
              </a:r>
            </a:p>
            <a:p>
              <a:pPr marR="0" algn="ctr" defTabSz="914400"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000" kern="1200" cap="none" spc="0" normalizeH="0" baseline="0" noProof="0" dirty="0">
                <a:latin typeface="Times New Roman" panose="02020603050405020304" pitchFamily="18" charset="0"/>
                <a:ea typeface="华文行楷" panose="02010800040101010101" pitchFamily="2" charset="-122"/>
                <a:cs typeface="+mn-cs"/>
              </a:endParaRPr>
            </a:p>
          </p:txBody>
        </p:sp>
      </p:grpSp>
      <p:grpSp>
        <p:nvGrpSpPr>
          <p:cNvPr id="9" name="Group 37"/>
          <p:cNvGrpSpPr/>
          <p:nvPr/>
        </p:nvGrpSpPr>
        <p:grpSpPr>
          <a:xfrm>
            <a:off x="762000" y="3857625"/>
            <a:ext cx="3352800" cy="1916113"/>
            <a:chOff x="0" y="0"/>
            <a:chExt cx="2592" cy="1315"/>
          </a:xfrm>
        </p:grpSpPr>
        <p:sp>
          <p:nvSpPr>
            <p:cNvPr id="1035" name="Text Box 38"/>
            <p:cNvSpPr txBox="1"/>
            <p:nvPr/>
          </p:nvSpPr>
          <p:spPr>
            <a:xfrm>
              <a:off x="0" y="1043"/>
              <a:ext cx="2592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2000" b="1" dirty="0">
                  <a:latin typeface="Times New Roman" panose="02020603050405020304" pitchFamily="18" charset="0"/>
                  <a:ea typeface="华文行楷" panose="02010800040101010101" pitchFamily="2" charset="-122"/>
                </a:rPr>
                <a:t>煮熟的鸭子，能跑了吗？</a:t>
              </a:r>
            </a:p>
          </p:txBody>
        </p:sp>
        <p:pic>
          <p:nvPicPr>
            <p:cNvPr id="1036" name="Picture 39" descr="烤鸭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408" y="0"/>
              <a:ext cx="1497" cy="98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031" name="Group 40"/>
          <p:cNvGrpSpPr/>
          <p:nvPr/>
        </p:nvGrpSpPr>
        <p:grpSpPr>
          <a:xfrm>
            <a:off x="855663" y="887413"/>
            <a:ext cx="2016125" cy="1066800"/>
            <a:chOff x="0" y="0"/>
            <a:chExt cx="1270" cy="672"/>
          </a:xfrm>
        </p:grpSpPr>
        <p:sp>
          <p:nvSpPr>
            <p:cNvPr id="1033" name="AutoShape 41"/>
            <p:cNvSpPr/>
            <p:nvPr/>
          </p:nvSpPr>
          <p:spPr>
            <a:xfrm>
              <a:off x="21" y="0"/>
              <a:ext cx="1227" cy="395"/>
            </a:xfrm>
            <a:prstGeom prst="horizontalScroll">
              <a:avLst>
                <a:gd name="adj" fmla="val 12500"/>
              </a:avLst>
            </a:prstGeom>
            <a:solidFill>
              <a:srgbClr val="99FF66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34" name="Text Box 42"/>
            <p:cNvSpPr txBox="1"/>
            <p:nvPr/>
          </p:nvSpPr>
          <p:spPr>
            <a:xfrm>
              <a:off x="0" y="0"/>
              <a:ext cx="1270" cy="67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zh-CN" sz="32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问题情境</a:t>
              </a:r>
            </a:p>
            <a:p>
              <a:pPr algn="ctr">
                <a:buFont typeface="Arial" panose="020B0604020202020204" pitchFamily="34" charset="0"/>
                <a:buNone/>
              </a:pPr>
              <a:endParaRPr lang="zh-CN" altLang="zh-CN" sz="32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</p:grpSp>
      <p:pic>
        <p:nvPicPr>
          <p:cNvPr id="1032" name="Picture 2" descr="新课导入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575" y="93663"/>
            <a:ext cx="2520950" cy="7381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ctrTitle"/>
          </p:nvPr>
        </p:nvSpPr>
        <p:spPr>
          <a:xfrm>
            <a:off x="395288" y="979488"/>
            <a:ext cx="8415337" cy="1082675"/>
          </a:xfrm>
          <a:prstGeom prst="rect">
            <a:avLst/>
          </a:prstGeom>
          <a:gradFill rotWithShape="1">
            <a:gsLst>
              <a:gs pos="0">
                <a:srgbClr val="F7F8C4"/>
              </a:gs>
              <a:gs pos="100000">
                <a:schemeClr val="bg1"/>
              </a:gs>
            </a:gsLst>
            <a:lin ang="5400000" scaled="1"/>
            <a:tileRect/>
          </a:gradFill>
          <a:ln w="38100" cap="flat" cmpd="dbl">
            <a:solidFill>
              <a:srgbClr val="FF99CC"/>
            </a:solidFill>
            <a:prstDash val="solid"/>
            <a:headEnd type="none" w="med" len="med"/>
            <a:tailEnd type="none" w="med" len="med"/>
          </a:ln>
        </p:spPr>
        <p:txBody>
          <a:bodyPr anchor="b"/>
          <a:lstStyle>
            <a:lvl1pPr lvl="0">
              <a:defRPr/>
            </a:lvl1pPr>
          </a:lstStyle>
          <a:p>
            <a:pPr lvl="0"/>
            <a:r>
              <a:rPr lang="zh-CN" altLang="zh-CN" b="0" dirty="0">
                <a:latin typeface="楷体_GB2312" pitchFamily="49" charset="-122"/>
                <a:ea typeface="楷体_GB2312" pitchFamily="49" charset="-122"/>
              </a:rPr>
              <a:t>试分析:</a:t>
            </a:r>
            <a:r>
              <a:rPr lang="zh-CN" altLang="zh-CN" b="0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zh-CN" b="0" dirty="0">
                <a:latin typeface="楷体_GB2312" pitchFamily="49" charset="-122"/>
                <a:ea typeface="楷体_GB2312" pitchFamily="49" charset="-122"/>
              </a:rPr>
              <a:t>从一堆牌中任意抽一张抽到红牌</a:t>
            </a:r>
            <a:r>
              <a:rPr lang="zh-CN" altLang="zh-CN" b="0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zh-CN" b="0" dirty="0">
                <a:latin typeface="楷体_GB2312" pitchFamily="49" charset="-122"/>
                <a:ea typeface="楷体_GB2312" pitchFamily="49" charset="-122"/>
              </a:rPr>
              <a:t>这一事件的发生情况?</a:t>
            </a:r>
          </a:p>
        </p:txBody>
      </p:sp>
      <p:sp>
        <p:nvSpPr>
          <p:cNvPr id="7171" name="AutoShape 3"/>
          <p:cNvSpPr/>
          <p:nvPr/>
        </p:nvSpPr>
        <p:spPr>
          <a:xfrm>
            <a:off x="1155700" y="5411788"/>
            <a:ext cx="431800" cy="609600"/>
          </a:xfrm>
          <a:prstGeom prst="up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0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172" name="AutoShape 4"/>
          <p:cNvSpPr/>
          <p:nvPr/>
        </p:nvSpPr>
        <p:spPr>
          <a:xfrm>
            <a:off x="4005263" y="5402263"/>
            <a:ext cx="431800" cy="579437"/>
          </a:xfrm>
          <a:prstGeom prst="upArrow">
            <a:avLst>
              <a:gd name="adj1" fmla="val 50000"/>
              <a:gd name="adj2" fmla="val 3354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0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173" name="AutoShape 5"/>
          <p:cNvSpPr/>
          <p:nvPr/>
        </p:nvSpPr>
        <p:spPr>
          <a:xfrm>
            <a:off x="6956425" y="5322888"/>
            <a:ext cx="431800" cy="520700"/>
          </a:xfrm>
          <a:prstGeom prst="upArrow">
            <a:avLst>
              <a:gd name="adj1" fmla="val 50000"/>
              <a:gd name="adj2" fmla="val 3014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0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174" name="Text Box 6"/>
          <p:cNvSpPr txBox="1"/>
          <p:nvPr/>
        </p:nvSpPr>
        <p:spPr>
          <a:xfrm>
            <a:off x="6199188" y="5911850"/>
            <a:ext cx="2376487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可能发生, 也可能不发生</a:t>
            </a:r>
          </a:p>
        </p:txBody>
      </p:sp>
      <p:sp>
        <p:nvSpPr>
          <p:cNvPr id="7175" name="Text Box 7"/>
          <p:cNvSpPr txBox="1"/>
          <p:nvPr/>
        </p:nvSpPr>
        <p:spPr>
          <a:xfrm>
            <a:off x="549275" y="6176963"/>
            <a:ext cx="2087563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必然发生</a:t>
            </a:r>
          </a:p>
        </p:txBody>
      </p:sp>
      <p:sp>
        <p:nvSpPr>
          <p:cNvPr id="7176" name="Text Box 8"/>
          <p:cNvSpPr txBox="1"/>
          <p:nvPr/>
        </p:nvSpPr>
        <p:spPr>
          <a:xfrm>
            <a:off x="3132138" y="6164263"/>
            <a:ext cx="24558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必然不会发生</a:t>
            </a:r>
          </a:p>
        </p:txBody>
      </p:sp>
      <p:pic>
        <p:nvPicPr>
          <p:cNvPr id="7177" name="Picture 9" descr="扫描4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E6F2F0"/>
              </a:clrFrom>
              <a:clrTo>
                <a:srgbClr val="E6F2F0">
                  <a:alpha val="0"/>
                </a:srgbClr>
              </a:clrTo>
            </a:clrChange>
            <a:lum bright="-42001" contrast="78000"/>
          </a:blip>
          <a:stretch>
            <a:fillRect/>
          </a:stretch>
        </p:blipFill>
        <p:spPr>
          <a:xfrm>
            <a:off x="5913438" y="2128838"/>
            <a:ext cx="2771775" cy="29225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8" name="Picture 10" descr="扫描200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EDF3F1"/>
              </a:clrFrom>
              <a:clrTo>
                <a:srgbClr val="EDF3F1">
                  <a:alpha val="0"/>
                </a:srgbClr>
              </a:clrTo>
            </a:clrChange>
            <a:lum bright="-12000" contrast="34000"/>
          </a:blip>
          <a:stretch>
            <a:fillRect/>
          </a:stretch>
        </p:blipFill>
        <p:spPr>
          <a:xfrm>
            <a:off x="112713" y="2125663"/>
            <a:ext cx="2667000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9" name="Picture 11" descr="扫描1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EDF3F1"/>
              </a:clrFrom>
              <a:clrTo>
                <a:srgbClr val="EDF3F1">
                  <a:alpha val="0"/>
                </a:srgbClr>
              </a:clrTo>
            </a:clrChange>
            <a:lum bright="-42001" contrast="72000"/>
          </a:blip>
          <a:stretch>
            <a:fillRect/>
          </a:stretch>
        </p:blipFill>
        <p:spPr>
          <a:xfrm>
            <a:off x="2779713" y="2235200"/>
            <a:ext cx="2562225" cy="2925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4" name="Picture 13" descr="新课讲授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13" y="9525"/>
            <a:ext cx="2643187" cy="790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 animBg="1"/>
      <p:bldP spid="7171" grpId="0" bldLvl="0" animBg="1"/>
      <p:bldP spid="7172" grpId="0" bldLvl="0" animBg="1"/>
      <p:bldP spid="7173" grpId="0" bldLvl="0" animBg="1"/>
      <p:bldP spid="7174" grpId="0"/>
      <p:bldP spid="7175" grpId="0"/>
      <p:bldP spid="71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/>
          <p:nvPr/>
        </p:nvSpPr>
        <p:spPr>
          <a:xfrm>
            <a:off x="0" y="774700"/>
            <a:ext cx="883920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这些事件发生与否，各有什么特点呢？</a:t>
            </a:r>
          </a:p>
        </p:txBody>
      </p:sp>
      <p:sp>
        <p:nvSpPr>
          <p:cNvPr id="14339" name="Text Box 3"/>
          <p:cNvSpPr txBox="1"/>
          <p:nvPr/>
        </p:nvSpPr>
        <p:spPr>
          <a:xfrm>
            <a:off x="0" y="15240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地球不停地转动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340" name="Text Box 4"/>
          <p:cNvSpPr txBox="1"/>
          <p:nvPr/>
        </p:nvSpPr>
        <p:spPr>
          <a:xfrm>
            <a:off x="0" y="2133600"/>
            <a:ext cx="8839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（2）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木柴燃烧，产生能量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341" name="Text Box 5"/>
          <p:cNvSpPr txBox="1"/>
          <p:nvPr/>
        </p:nvSpPr>
        <p:spPr>
          <a:xfrm>
            <a:off x="0" y="2743200"/>
            <a:ext cx="861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（3）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在常温下，石头在一天内风化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342" name="Text Box 6"/>
          <p:cNvSpPr txBox="1"/>
          <p:nvPr/>
        </p:nvSpPr>
        <p:spPr>
          <a:xfrm>
            <a:off x="0" y="3429000"/>
            <a:ext cx="861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某人射击一次，中靶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343" name="Text Box 7"/>
          <p:cNvSpPr txBox="1"/>
          <p:nvPr/>
        </p:nvSpPr>
        <p:spPr>
          <a:xfrm>
            <a:off x="0" y="4114800"/>
            <a:ext cx="822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（5）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掷一枚硬币，出现正面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344" name="Text Box 8"/>
          <p:cNvSpPr txBox="1"/>
          <p:nvPr/>
        </p:nvSpPr>
        <p:spPr>
          <a:xfrm>
            <a:off x="-1" y="4800600"/>
            <a:ext cx="8524875" cy="5191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（6）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在标准大气压下且温度低于0℃时，雪融化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201" name="Text Box 9"/>
          <p:cNvSpPr txBox="1"/>
          <p:nvPr/>
        </p:nvSpPr>
        <p:spPr>
          <a:xfrm>
            <a:off x="4070350" y="15240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必然发生</a:t>
            </a:r>
          </a:p>
        </p:txBody>
      </p:sp>
      <p:sp>
        <p:nvSpPr>
          <p:cNvPr id="8202" name="Text Box 10"/>
          <p:cNvSpPr txBox="1"/>
          <p:nvPr/>
        </p:nvSpPr>
        <p:spPr>
          <a:xfrm>
            <a:off x="4572000" y="21336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必然发生</a:t>
            </a:r>
          </a:p>
        </p:txBody>
      </p:sp>
      <p:sp>
        <p:nvSpPr>
          <p:cNvPr id="8203" name="Text Box 11"/>
          <p:cNvSpPr txBox="1"/>
          <p:nvPr/>
        </p:nvSpPr>
        <p:spPr>
          <a:xfrm>
            <a:off x="6084888" y="2781300"/>
            <a:ext cx="2133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不可能发生</a:t>
            </a:r>
          </a:p>
        </p:txBody>
      </p:sp>
      <p:sp>
        <p:nvSpPr>
          <p:cNvPr id="8204" name="Text Box 12"/>
          <p:cNvSpPr txBox="1"/>
          <p:nvPr/>
        </p:nvSpPr>
        <p:spPr>
          <a:xfrm>
            <a:off x="1905000" y="5334000"/>
            <a:ext cx="2133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不可能发生</a:t>
            </a:r>
          </a:p>
        </p:txBody>
      </p:sp>
      <p:sp>
        <p:nvSpPr>
          <p:cNvPr id="8205" name="Text Box 13"/>
          <p:cNvSpPr txBox="1"/>
          <p:nvPr/>
        </p:nvSpPr>
        <p:spPr>
          <a:xfrm>
            <a:off x="4953000" y="4110038"/>
            <a:ext cx="3810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可能发生也可能不发生</a:t>
            </a:r>
          </a:p>
        </p:txBody>
      </p:sp>
      <p:sp>
        <p:nvSpPr>
          <p:cNvPr id="8206" name="Text Box 14"/>
          <p:cNvSpPr txBox="1"/>
          <p:nvPr/>
        </p:nvSpPr>
        <p:spPr>
          <a:xfrm>
            <a:off x="4724400" y="3352800"/>
            <a:ext cx="3810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可能发生也可能不发生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/>
      <p:bldP spid="8204" grpId="0"/>
      <p:bldP spid="8205" grpId="0"/>
      <p:bldP spid="82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/>
          <p:nvPr/>
        </p:nvSpPr>
        <p:spPr>
          <a:xfrm>
            <a:off x="755650" y="1339850"/>
            <a:ext cx="2293938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随机事件：</a:t>
            </a:r>
          </a:p>
        </p:txBody>
      </p:sp>
      <p:sp>
        <p:nvSpPr>
          <p:cNvPr id="9219" name="Text Box 3"/>
          <p:cNvSpPr txBox="1"/>
          <p:nvPr/>
        </p:nvSpPr>
        <p:spPr>
          <a:xfrm>
            <a:off x="2743200" y="1285875"/>
            <a:ext cx="59436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在一定条件下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可能发生也可能不发生的事件叫随机事件。</a:t>
            </a:r>
          </a:p>
        </p:txBody>
      </p:sp>
      <p:sp>
        <p:nvSpPr>
          <p:cNvPr id="9220" name="Text Box 4"/>
          <p:cNvSpPr txBox="1"/>
          <p:nvPr/>
        </p:nvSpPr>
        <p:spPr>
          <a:xfrm>
            <a:off x="755650" y="2565400"/>
            <a:ext cx="2289175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必然事件：</a:t>
            </a:r>
          </a:p>
        </p:txBody>
      </p:sp>
      <p:sp>
        <p:nvSpPr>
          <p:cNvPr id="9221" name="Text Box 5"/>
          <p:cNvSpPr txBox="1"/>
          <p:nvPr/>
        </p:nvSpPr>
        <p:spPr>
          <a:xfrm>
            <a:off x="2743200" y="2581275"/>
            <a:ext cx="59436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在一定条件下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必然要发生的事件叫必然事件。</a:t>
            </a:r>
          </a:p>
        </p:txBody>
      </p:sp>
      <p:sp>
        <p:nvSpPr>
          <p:cNvPr id="9222" name="Text Box 6"/>
          <p:cNvSpPr txBox="1"/>
          <p:nvPr/>
        </p:nvSpPr>
        <p:spPr>
          <a:xfrm>
            <a:off x="838200" y="3876675"/>
            <a:ext cx="274320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不可能事件：</a:t>
            </a:r>
          </a:p>
        </p:txBody>
      </p:sp>
      <p:sp>
        <p:nvSpPr>
          <p:cNvPr id="9223" name="Text Box 7"/>
          <p:cNvSpPr txBox="1"/>
          <p:nvPr/>
        </p:nvSpPr>
        <p:spPr>
          <a:xfrm>
            <a:off x="2590800" y="3876675"/>
            <a:ext cx="60960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zh-CN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在一定条件下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不可能发生的事件叫不可能事件。</a:t>
            </a:r>
          </a:p>
        </p:txBody>
      </p:sp>
      <p:sp>
        <p:nvSpPr>
          <p:cNvPr id="9224" name="Text Box 8"/>
          <p:cNvSpPr txBox="1"/>
          <p:nvPr/>
        </p:nvSpPr>
        <p:spPr>
          <a:xfrm>
            <a:off x="611188" y="5156200"/>
            <a:ext cx="7777162" cy="107632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zh-CN" sz="32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确定事件和随机事件统称为事件,一般用大写字母A,B,C…表示。</a:t>
            </a:r>
          </a:p>
        </p:txBody>
      </p:sp>
      <p:sp>
        <p:nvSpPr>
          <p:cNvPr id="15369" name="Rectangle 9"/>
          <p:cNvSpPr>
            <a:spLocks noGrp="1"/>
          </p:cNvSpPr>
          <p:nvPr/>
        </p:nvSpPr>
        <p:spPr>
          <a:xfrm>
            <a:off x="39688" y="420688"/>
            <a:ext cx="8304212" cy="6413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  <a:sym typeface="Verdana" panose="020B0604030504040204" pitchFamily="34" charset="0"/>
              </a:rPr>
              <a:t>（</a:t>
            </a:r>
            <a:r>
              <a:rPr lang="zh-CN" altLang="zh-CN" sz="3600" dirty="0">
                <a:latin typeface="Verdana" panose="020B0604030504040204" pitchFamily="34" charset="0"/>
                <a:ea typeface="宋体" panose="02010600030101010101" pitchFamily="2" charset="-122"/>
                <a:sym typeface="Verdana" panose="020B0604030504040204" pitchFamily="34" charset="0"/>
              </a:rPr>
              <a:t>1</a:t>
            </a:r>
            <a:r>
              <a:rPr lang="zh-CN" altLang="zh-CN" sz="3600" dirty="0">
                <a:latin typeface="宋体" panose="02010600030101010101" pitchFamily="2" charset="-122"/>
                <a:ea typeface="宋体" panose="02010600030101010101" pitchFamily="2" charset="-122"/>
                <a:sym typeface="Verdana" panose="020B0604030504040204" pitchFamily="34" charset="0"/>
              </a:rPr>
              <a:t>）必然事件、不可能事件、随机事件</a:t>
            </a:r>
            <a:endParaRPr lang="zh-CN" altLang="zh-CN" sz="3600" dirty="0">
              <a:latin typeface="Verdana" panose="020B0604030504040204" pitchFamily="34" charset="0"/>
              <a:ea typeface="宋体" panose="02010600030101010101" pitchFamily="2" charset="-122"/>
              <a:sym typeface="Verdana" panose="020B060403050404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  <p:bldP spid="9221" grpId="0"/>
      <p:bldP spid="9222" grpId="0"/>
      <p:bldP spid="9223" grpId="0"/>
      <p:bldP spid="9224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/>
          <p:nvPr/>
        </p:nvSpPr>
        <p:spPr>
          <a:xfrm>
            <a:off x="358775" y="703263"/>
            <a:ext cx="88392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这些事件发生与否，各有什么特点呢？</a:t>
            </a:r>
          </a:p>
        </p:txBody>
      </p:sp>
      <p:sp>
        <p:nvSpPr>
          <p:cNvPr id="16387" name="Text Box 3"/>
          <p:cNvSpPr txBox="1"/>
          <p:nvPr/>
        </p:nvSpPr>
        <p:spPr>
          <a:xfrm>
            <a:off x="358775" y="15240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地球不停地转动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388" name="Text Box 4"/>
          <p:cNvSpPr txBox="1"/>
          <p:nvPr/>
        </p:nvSpPr>
        <p:spPr>
          <a:xfrm>
            <a:off x="358775" y="2133600"/>
            <a:ext cx="8839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（2）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木柴燃烧，产生能量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389" name="Text Box 5"/>
          <p:cNvSpPr txBox="1"/>
          <p:nvPr/>
        </p:nvSpPr>
        <p:spPr>
          <a:xfrm>
            <a:off x="358775" y="2743200"/>
            <a:ext cx="861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（3）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在常温下，石头风化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390" name="Text Box 6"/>
          <p:cNvSpPr txBox="1"/>
          <p:nvPr/>
        </p:nvSpPr>
        <p:spPr>
          <a:xfrm>
            <a:off x="358775" y="3429000"/>
            <a:ext cx="861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某人射击一次，中靶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391" name="Text Box 7"/>
          <p:cNvSpPr txBox="1"/>
          <p:nvPr/>
        </p:nvSpPr>
        <p:spPr>
          <a:xfrm>
            <a:off x="358775" y="4114800"/>
            <a:ext cx="822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（5）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掷一枚硬币，出现正面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392" name="Text Box 8"/>
          <p:cNvSpPr txBox="1"/>
          <p:nvPr/>
        </p:nvSpPr>
        <p:spPr>
          <a:xfrm>
            <a:off x="358775" y="4800600"/>
            <a:ext cx="807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（6）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在标准大气压下且温度低于0℃时，雪融化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zh-CN" sz="28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249" name="Text Box 9"/>
          <p:cNvSpPr txBox="1"/>
          <p:nvPr/>
        </p:nvSpPr>
        <p:spPr>
          <a:xfrm>
            <a:off x="4930775" y="15240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必然发生</a:t>
            </a:r>
          </a:p>
        </p:txBody>
      </p:sp>
      <p:sp>
        <p:nvSpPr>
          <p:cNvPr id="10250" name="Text Box 10"/>
          <p:cNvSpPr txBox="1"/>
          <p:nvPr/>
        </p:nvSpPr>
        <p:spPr>
          <a:xfrm>
            <a:off x="4930775" y="20574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必然发生</a:t>
            </a:r>
          </a:p>
        </p:txBody>
      </p:sp>
      <p:sp>
        <p:nvSpPr>
          <p:cNvPr id="10251" name="Text Box 11"/>
          <p:cNvSpPr txBox="1"/>
          <p:nvPr/>
        </p:nvSpPr>
        <p:spPr>
          <a:xfrm>
            <a:off x="5006975" y="2743200"/>
            <a:ext cx="2133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不可能发生</a:t>
            </a:r>
          </a:p>
        </p:txBody>
      </p:sp>
      <p:sp>
        <p:nvSpPr>
          <p:cNvPr id="10252" name="Text Box 12"/>
          <p:cNvSpPr txBox="1"/>
          <p:nvPr/>
        </p:nvSpPr>
        <p:spPr>
          <a:xfrm>
            <a:off x="2263775" y="5334000"/>
            <a:ext cx="2133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不可能发生</a:t>
            </a:r>
          </a:p>
        </p:txBody>
      </p:sp>
      <p:sp>
        <p:nvSpPr>
          <p:cNvPr id="10253" name="Text Box 13"/>
          <p:cNvSpPr txBox="1"/>
          <p:nvPr/>
        </p:nvSpPr>
        <p:spPr>
          <a:xfrm>
            <a:off x="5311775" y="4038600"/>
            <a:ext cx="3810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可能发生也可能不发生</a:t>
            </a:r>
          </a:p>
        </p:txBody>
      </p:sp>
      <p:sp>
        <p:nvSpPr>
          <p:cNvPr id="10254" name="Text Box 14"/>
          <p:cNvSpPr txBox="1"/>
          <p:nvPr/>
        </p:nvSpPr>
        <p:spPr>
          <a:xfrm>
            <a:off x="5083175" y="3424238"/>
            <a:ext cx="3810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可能发生也可能不发生</a:t>
            </a:r>
          </a:p>
        </p:txBody>
      </p:sp>
      <p:sp>
        <p:nvSpPr>
          <p:cNvPr id="10255" name="Text Box 15"/>
          <p:cNvSpPr txBox="1"/>
          <p:nvPr/>
        </p:nvSpPr>
        <p:spPr>
          <a:xfrm>
            <a:off x="4859338" y="1557338"/>
            <a:ext cx="16414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必然事件</a:t>
            </a:r>
          </a:p>
        </p:txBody>
      </p:sp>
      <p:sp>
        <p:nvSpPr>
          <p:cNvPr id="10256" name="Text Box 16"/>
          <p:cNvSpPr txBox="1"/>
          <p:nvPr/>
        </p:nvSpPr>
        <p:spPr>
          <a:xfrm>
            <a:off x="4930775" y="2133600"/>
            <a:ext cx="1641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必然事件</a:t>
            </a:r>
          </a:p>
        </p:txBody>
      </p:sp>
      <p:sp>
        <p:nvSpPr>
          <p:cNvPr id="10257" name="Text Box 17"/>
          <p:cNvSpPr txBox="1"/>
          <p:nvPr/>
        </p:nvSpPr>
        <p:spPr>
          <a:xfrm>
            <a:off x="5002213" y="2781300"/>
            <a:ext cx="23050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不可能事件</a:t>
            </a:r>
          </a:p>
        </p:txBody>
      </p:sp>
      <p:sp>
        <p:nvSpPr>
          <p:cNvPr id="10258" name="Text Box 18"/>
          <p:cNvSpPr txBox="1"/>
          <p:nvPr/>
        </p:nvSpPr>
        <p:spPr>
          <a:xfrm>
            <a:off x="5218113" y="3357563"/>
            <a:ext cx="16414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0259" name="Text Box 19"/>
          <p:cNvSpPr txBox="1"/>
          <p:nvPr/>
        </p:nvSpPr>
        <p:spPr>
          <a:xfrm>
            <a:off x="5435600" y="4149725"/>
            <a:ext cx="1641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0260" name="Text Box 20"/>
          <p:cNvSpPr txBox="1"/>
          <p:nvPr/>
        </p:nvSpPr>
        <p:spPr>
          <a:xfrm>
            <a:off x="2338388" y="5373688"/>
            <a:ext cx="22320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不可能事件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1" grpId="0"/>
      <p:bldP spid="10252" grpId="0"/>
      <p:bldP spid="10253" grpId="0"/>
      <p:bldP spid="10254" grpId="0"/>
      <p:bldP spid="10255" grpId="0"/>
      <p:bldP spid="10256" grpId="0"/>
      <p:bldP spid="10257" grpId="0"/>
      <p:bldP spid="10258" grpId="0"/>
      <p:bldP spid="10259" grpId="0"/>
      <p:bldP spid="102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/>
          <p:nvPr/>
        </p:nvSpPr>
        <p:spPr>
          <a:xfrm>
            <a:off x="71438" y="1408113"/>
            <a:ext cx="9144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指出下列事件是必然事件，不可能事件，还是随机事件：</a:t>
            </a:r>
          </a:p>
        </p:txBody>
      </p:sp>
      <p:sp>
        <p:nvSpPr>
          <p:cNvPr id="11267" name="Text Box 3"/>
          <p:cNvSpPr txBox="1"/>
          <p:nvPr/>
        </p:nvSpPr>
        <p:spPr>
          <a:xfrm>
            <a:off x="-33337" y="2344738"/>
            <a:ext cx="81359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（1）某地明年1月1日刮西北风；</a:t>
            </a:r>
          </a:p>
        </p:txBody>
      </p:sp>
      <p:sp>
        <p:nvSpPr>
          <p:cNvPr id="11268" name="Text Box 4"/>
          <p:cNvSpPr txBox="1"/>
          <p:nvPr/>
        </p:nvSpPr>
        <p:spPr>
          <a:xfrm>
            <a:off x="109538" y="3784600"/>
            <a:ext cx="6858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 手电筒的电池没电，灯泡发亮；</a:t>
            </a:r>
            <a:endParaRPr lang="en-US" altLang="zh-CN" sz="28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69" name="Text Box 5"/>
          <p:cNvSpPr txBox="1"/>
          <p:nvPr/>
        </p:nvSpPr>
        <p:spPr>
          <a:xfrm>
            <a:off x="-33337" y="4576763"/>
            <a:ext cx="79883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（4）一个电影院某天的上座率超过50%；</a:t>
            </a:r>
          </a:p>
        </p:txBody>
      </p:sp>
      <p:sp>
        <p:nvSpPr>
          <p:cNvPr id="11270" name="Text Box 6"/>
          <p:cNvSpPr txBox="1"/>
          <p:nvPr/>
        </p:nvSpPr>
        <p:spPr>
          <a:xfrm>
            <a:off x="6915150" y="2344738"/>
            <a:ext cx="19780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1271" name="Text Box 7"/>
          <p:cNvSpPr txBox="1"/>
          <p:nvPr/>
        </p:nvSpPr>
        <p:spPr>
          <a:xfrm>
            <a:off x="6948488" y="3063875"/>
            <a:ext cx="16795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必然事件</a:t>
            </a:r>
          </a:p>
        </p:txBody>
      </p:sp>
      <p:sp>
        <p:nvSpPr>
          <p:cNvPr id="11272" name="Text Box 8"/>
          <p:cNvSpPr txBox="1"/>
          <p:nvPr/>
        </p:nvSpPr>
        <p:spPr>
          <a:xfrm>
            <a:off x="6932613" y="3856038"/>
            <a:ext cx="22828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不可能事件</a:t>
            </a:r>
          </a:p>
        </p:txBody>
      </p:sp>
      <p:sp>
        <p:nvSpPr>
          <p:cNvPr id="11273" name="Text Box 9"/>
          <p:cNvSpPr txBox="1"/>
          <p:nvPr/>
        </p:nvSpPr>
        <p:spPr>
          <a:xfrm>
            <a:off x="6946900" y="4576763"/>
            <a:ext cx="22701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1274" name="Text Box 10"/>
          <p:cNvSpPr txBox="1"/>
          <p:nvPr/>
        </p:nvSpPr>
        <p:spPr>
          <a:xfrm>
            <a:off x="-33337" y="5299075"/>
            <a:ext cx="881856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）从分别标有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7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8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9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10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的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     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10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张号签中任取一张，得到4号签；</a:t>
            </a:r>
          </a:p>
        </p:txBody>
      </p:sp>
      <p:sp>
        <p:nvSpPr>
          <p:cNvPr id="11275" name="Text Box 11"/>
          <p:cNvSpPr txBox="1"/>
          <p:nvPr/>
        </p:nvSpPr>
        <p:spPr>
          <a:xfrm>
            <a:off x="6935788" y="5726113"/>
            <a:ext cx="20510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1276" name="Text Box 12"/>
          <p:cNvSpPr txBox="1"/>
          <p:nvPr/>
        </p:nvSpPr>
        <p:spPr>
          <a:xfrm>
            <a:off x="-33337" y="3063875"/>
            <a:ext cx="55070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（2）当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是实数时，      ；</a:t>
            </a:r>
            <a:endParaRPr lang="en-US" altLang="zh-CN" sz="28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3279775" y="3063875"/>
          <a:ext cx="10382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4" imgW="419735" imgH="203200" progId="Equation.3">
                  <p:embed/>
                </p:oleObj>
              </mc:Choice>
              <mc:Fallback>
                <p:oleObj r:id="rId4" imgW="419735" imgH="2032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9775" y="3063875"/>
                        <a:ext cx="1038225" cy="455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2" name="Picture 14" descr="课堂检测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1750" y="234950"/>
            <a:ext cx="2881313" cy="819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  <p:bldP spid="11276" grpId="0"/>
    </p:bldLst>
  </p:timing>
</p:sld>
</file>

<file path=ppt/theme/theme1.xml><?xml version="1.0" encoding="utf-8"?>
<a:theme xmlns:a="http://schemas.openxmlformats.org/drawingml/2006/main" name="WWW.2PPT.COM&#10;">
  <a:themeElements>
    <a:clrScheme name="023betty_arrow 1">
      <a:dk1>
        <a:srgbClr val="000000"/>
      </a:dk1>
      <a:lt1>
        <a:srgbClr val="FFFFFF"/>
      </a:lt1>
      <a:dk2>
        <a:srgbClr val="003060"/>
      </a:dk2>
      <a:lt2>
        <a:srgbClr val="969696"/>
      </a:lt2>
      <a:accent1>
        <a:srgbClr val="80F6D7"/>
      </a:accent1>
      <a:accent2>
        <a:srgbClr val="336387"/>
      </a:accent2>
      <a:accent3>
        <a:srgbClr val="FFFFFF"/>
      </a:accent3>
      <a:accent4>
        <a:srgbClr val="000000"/>
      </a:accent4>
      <a:accent5>
        <a:srgbClr val="C0FAE8"/>
      </a:accent5>
      <a:accent6>
        <a:srgbClr val="2D597A"/>
      </a:accent6>
      <a:hlink>
        <a:srgbClr val="66CAE2"/>
      </a:hlink>
      <a:folHlink>
        <a:srgbClr val="CCFFCC"/>
      </a:folHlink>
    </a:clrScheme>
    <a:fontScheme name="023betty_arrow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023betty_arrow 1">
        <a:dk1>
          <a:srgbClr val="000000"/>
        </a:dk1>
        <a:lt1>
          <a:srgbClr val="FFFFFF"/>
        </a:lt1>
        <a:dk2>
          <a:srgbClr val="003060"/>
        </a:dk2>
        <a:lt2>
          <a:srgbClr val="969696"/>
        </a:lt2>
        <a:accent1>
          <a:srgbClr val="80F6D7"/>
        </a:accent1>
        <a:accent2>
          <a:srgbClr val="336387"/>
        </a:accent2>
        <a:accent3>
          <a:srgbClr val="FFFFFF"/>
        </a:accent3>
        <a:accent4>
          <a:srgbClr val="000000"/>
        </a:accent4>
        <a:accent5>
          <a:srgbClr val="C0FAE8"/>
        </a:accent5>
        <a:accent6>
          <a:srgbClr val="2D597A"/>
        </a:accent6>
        <a:hlink>
          <a:srgbClr val="66CAE2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3060"/>
      </a:dk2>
      <a:lt2>
        <a:srgbClr val="969696"/>
      </a:lt2>
      <a:accent1>
        <a:srgbClr val="80F6D7"/>
      </a:accent1>
      <a:accent2>
        <a:srgbClr val="336387"/>
      </a:accent2>
      <a:accent3>
        <a:srgbClr val="FFFFFF"/>
      </a:accent3>
      <a:accent4>
        <a:srgbClr val="000000"/>
      </a:accent4>
      <a:accent5>
        <a:srgbClr val="C0FAE8"/>
      </a:accent5>
      <a:accent6>
        <a:srgbClr val="2D597A"/>
      </a:accent6>
      <a:hlink>
        <a:srgbClr val="66CAE2"/>
      </a:hlink>
      <a:folHlink>
        <a:srgbClr val="CCFFC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1843</Words>
  <Application>Microsoft Office PowerPoint</Application>
  <PresentationFormat>全屏显示(4:3)</PresentationFormat>
  <Paragraphs>293</Paragraphs>
  <Slides>22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40" baseType="lpstr">
      <vt:lpstr>方正舒体</vt:lpstr>
      <vt:lpstr>黑体</vt:lpstr>
      <vt:lpstr>华文行楷</vt:lpstr>
      <vt:lpstr>华文楷体</vt:lpstr>
      <vt:lpstr>楷体_GB2312</vt:lpstr>
      <vt:lpstr>隶书</vt:lpstr>
      <vt:lpstr>宋体</vt:lpstr>
      <vt:lpstr>微软雅黑</vt:lpstr>
      <vt:lpstr>Arial</vt:lpstr>
      <vt:lpstr>Calibri</vt:lpstr>
      <vt:lpstr>Comic Sans MS</vt:lpstr>
      <vt:lpstr>Times New Roman</vt:lpstr>
      <vt:lpstr>Verdana</vt:lpstr>
      <vt:lpstr>Wingdings</vt:lpstr>
      <vt:lpstr>WWW.2PPT.COM
</vt:lpstr>
      <vt:lpstr>MS_ClipArt_Gallery.2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试分析:“从一堆牌中任意抽一张抽到红牌”这一事件的发生情况?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某种油菜籽在相同条件下的发芽试验结果表：</vt:lpstr>
      <vt:lpstr>PowerPoint 演示文稿</vt:lpstr>
      <vt:lpstr>PowerPoint 演示文稿</vt:lpstr>
      <vt:lpstr>注意以下几点：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2002-10-23T02:17:00Z</dcterms:created>
  <dcterms:modified xsi:type="dcterms:W3CDTF">2023-01-17T01:52:20Z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28F70ABAB9234BAF936916E5D0AC2B86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