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A7C89-1FB5-4E35-8EFF-2DF579F3C1A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DD0CA-BE79-4A75-9697-4B22D47DF1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906E3C-1ABF-4FB3-A2B0-48090C93C558}" type="slidenum">
              <a:rPr lang="zh-CN" altLang="en-US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91440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91263" y="3876675"/>
            <a:ext cx="19732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2473236" y="5920862"/>
            <a:ext cx="6214743" cy="435489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2473236" y="5199014"/>
            <a:ext cx="6214743" cy="695722"/>
          </a:xfrm>
        </p:spPr>
        <p:txBody>
          <a:bodyPr/>
          <a:lstStyle>
            <a:lvl1pPr algn="ctr">
              <a:defRPr sz="3200"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Arial Rounded MT Bold" panose="020F0704030504030204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249BAE-B946-4C8A-9CA9-7842996EBC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D1D8-A444-4CDA-9217-B35CA19524D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3EE43D-D2BB-441F-A86E-ADB2C093BF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86F36-2523-45DF-BFD7-EABA70779BF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04839-224A-4202-98C0-3AB7076281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19FC6-3BDB-43AA-9FDE-0920D501DDE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390775"/>
            <a:ext cx="15763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86BCD9-2164-4DBF-A733-57AE0A2E3C7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AA876-7A62-4026-A5DC-C4929E0BA59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2F88B-A939-455F-8B45-A6B3A620D60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9339-9132-4034-9C3D-344106CBAE9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FEE174-6336-4067-8620-867E43E527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DACDBF-4075-4741-B92E-8838CC566EE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D54C8D-3A94-402F-B57E-5F96293F019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028950" y="674688"/>
            <a:ext cx="5532438" cy="70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496888" y="1549400"/>
            <a:ext cx="8204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3D3F41">
                  <a:tint val="75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919293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0DEEE-307D-4BF2-A385-C729EC590FB9}" type="slidenum"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‹#›</a:t>
            </a:fld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032" name="图片 7"/>
          <p:cNvPicPr>
            <a:picLocks noChangeAspect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8307388" y="657225"/>
            <a:ext cx="8366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 kern="1200"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90000"/>
        <a:buBlip>
          <a:blip r:embed="rId17"/>
        </a:buBlip>
        <a:defRPr sz="2000" kern="1200">
          <a:solidFill>
            <a:srgbClr val="8B8E2E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9.wmf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2473325" y="6019800"/>
            <a:ext cx="6215063" cy="434975"/>
          </a:xfrm>
        </p:spPr>
        <p:txBody>
          <a:bodyPr/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zh-CN" altLang="en-US" sz="6000" dirty="0" smtClean="0"/>
              <a:t>因式分解</a:t>
            </a:r>
            <a:endParaRPr lang="zh-CN" alt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610600" cy="2667000"/>
          </a:xfrm>
        </p:spPr>
        <p:txBody>
          <a:bodyPr/>
          <a:lstStyle/>
          <a:p>
            <a:pPr marL="533400" indent="-533400">
              <a:lnSpc>
                <a:spcPct val="18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5</a:t>
            </a: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、已知                      可以因式分解为</a:t>
            </a:r>
          </a:p>
          <a:p>
            <a:pPr marL="533400" indent="-533400">
              <a:lnSpc>
                <a:spcPct val="180000"/>
              </a:lnSpc>
              <a:buFontTx/>
              <a:buNone/>
            </a:pP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                ，求</a:t>
            </a:r>
            <a:r>
              <a:rPr lang="en-US" altLang="zh-CN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P</a:t>
            </a: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的值。</a:t>
            </a:r>
            <a:endParaRPr lang="en-US" altLang="zh-CN" b="1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8435" name="WordArt 3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展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7200" y="3962400"/>
            <a:ext cx="8229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135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r>
              <a:rPr lang="en-US" altLang="zh-CN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层同学黑板板演并讲解，</a:t>
            </a:r>
          </a:p>
          <a:p>
            <a:pPr marL="342900" indent="-342900" fontAlgn="base">
              <a:lnSpc>
                <a:spcPct val="13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其他同学质疑、纠错。</a:t>
            </a:r>
            <a:endParaRPr lang="zh-CN" altLang="en-US" sz="3200" b="1" baseline="3000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444" name="Object 11"/>
          <p:cNvGraphicFramePr>
            <a:graphicFrameLocks noChangeAspect="1"/>
          </p:cNvGraphicFramePr>
          <p:nvPr/>
        </p:nvGraphicFramePr>
        <p:xfrm>
          <a:off x="1828800" y="144780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公式" r:id="rId3" imgW="901065" imgH="266700" progId="Equation.3">
                  <p:embed/>
                </p:oleObj>
              </mc:Choice>
              <mc:Fallback>
                <p:oleObj name="公式" r:id="rId3" imgW="901065" imgH="2667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47800"/>
                        <a:ext cx="2514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446" name="Object 13"/>
          <p:cNvGraphicFramePr>
            <a:graphicFrameLocks noChangeAspect="1"/>
          </p:cNvGraphicFramePr>
          <p:nvPr/>
        </p:nvGraphicFramePr>
        <p:xfrm>
          <a:off x="533400" y="2514600"/>
          <a:ext cx="29718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公式" r:id="rId5" imgW="1028065" imgH="241300" progId="Equation.3">
                  <p:embed/>
                </p:oleObj>
              </mc:Choice>
              <mc:Fallback>
                <p:oleObj name="公式" r:id="rId5" imgW="1028065" imgH="2413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297180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7312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一般地，把一个</a:t>
            </a:r>
            <a:r>
              <a:rPr lang="zh-CN" altLang="en-US" sz="36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多项式</a:t>
            </a: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分解成</a:t>
            </a:r>
            <a:r>
              <a:rPr lang="zh-CN" altLang="en-US" sz="36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几个整式乘</a:t>
            </a:r>
            <a:r>
              <a:rPr lang="zh-CN" alt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积</a:t>
            </a: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的形式，叫做多项式的</a:t>
            </a:r>
            <a:r>
              <a:rPr lang="zh-CN" alt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因式分解</a:t>
            </a: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，有时我们也把这一过程叫做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分解因式</a:t>
            </a: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。其中每个整式都叫做这个多项式的因式。</a:t>
            </a:r>
          </a:p>
        </p:txBody>
      </p:sp>
      <p:sp>
        <p:nvSpPr>
          <p:cNvPr id="19459" name="WordArt 14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评</a:t>
            </a:r>
          </a:p>
        </p:txBody>
      </p:sp>
      <p:sp>
        <p:nvSpPr>
          <p:cNvPr id="19460" name="Text Box 15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07950" y="620713"/>
            <a:ext cx="8731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一般地，把一个</a:t>
            </a:r>
            <a:r>
              <a:rPr lang="zh-CN" altLang="en-US" sz="36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多项式</a:t>
            </a: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分解成</a:t>
            </a:r>
            <a:r>
              <a:rPr lang="zh-CN" altLang="en-US" sz="36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几个整式乘</a:t>
            </a:r>
            <a:r>
              <a:rPr lang="zh-CN" alt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积</a:t>
            </a: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的形式，叫做多项式的</a:t>
            </a:r>
            <a:r>
              <a:rPr lang="zh-CN" alt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因式分解</a:t>
            </a:r>
            <a:r>
              <a:rPr lang="zh-CN" altLang="en-US" sz="3600" b="1" dirty="0">
                <a:solidFill>
                  <a:srgbClr val="3D3F4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0483" name="WordArt 3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评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04800" y="2514600"/>
            <a:ext cx="8458200" cy="357822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>分解因式要注意以下几点</a:t>
            </a:r>
            <a:r>
              <a:rPr lang="en-US" altLang="zh-CN" sz="4400" b="1" dirty="0"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>: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</a:rPr>
              <a:t>  </a:t>
            </a:r>
            <a:r>
              <a:rPr lang="en-US" altLang="zh-CN" sz="4400" b="1" dirty="0">
                <a:solidFill>
                  <a:srgbClr val="3D3F41"/>
                </a:solidFill>
                <a:latin typeface="华文行楷" panose="02010800040101010101" charset="-122"/>
                <a:ea typeface="华文行楷" panose="02010800040101010101" charset="-122"/>
              </a:rPr>
              <a:t>1.</a:t>
            </a:r>
            <a:r>
              <a:rPr lang="zh-CN" altLang="en-US" sz="4400" b="1" dirty="0">
                <a:solidFill>
                  <a:srgbClr val="3D3F41"/>
                </a:solidFill>
                <a:latin typeface="华文行楷" panose="02010800040101010101" charset="-122"/>
                <a:ea typeface="华文行楷" panose="02010800040101010101" charset="-122"/>
              </a:rPr>
              <a:t>分解的对象必须是多项式</a:t>
            </a:r>
            <a:r>
              <a:rPr lang="en-US" altLang="zh-CN" sz="4400" b="1" dirty="0">
                <a:solidFill>
                  <a:srgbClr val="3D3F41"/>
                </a:solidFill>
                <a:latin typeface="华文行楷" panose="02010800040101010101" charset="-122"/>
                <a:ea typeface="华文行楷" panose="02010800040101010101" charset="-122"/>
              </a:rPr>
              <a:t>.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</a:rPr>
              <a:t>  </a:t>
            </a:r>
            <a:r>
              <a:rPr lang="en-US" altLang="zh-CN" sz="4400" b="1" dirty="0">
                <a:solidFill>
                  <a:srgbClr val="3D3F41"/>
                </a:solidFill>
                <a:latin typeface="华文行楷" panose="02010800040101010101" charset="-122"/>
                <a:ea typeface="华文行楷" panose="02010800040101010101" charset="-122"/>
              </a:rPr>
              <a:t>2.</a:t>
            </a:r>
            <a:r>
              <a:rPr lang="zh-CN" altLang="en-US" sz="4400" b="1" dirty="0">
                <a:solidFill>
                  <a:srgbClr val="3D3F41"/>
                </a:solidFill>
                <a:latin typeface="华文行楷" panose="02010800040101010101" charset="-122"/>
                <a:ea typeface="华文行楷" panose="02010800040101010101" charset="-122"/>
              </a:rPr>
              <a:t>分解的结果一定是几个整式的                                      乘积的形式</a:t>
            </a:r>
            <a:r>
              <a:rPr lang="en-US" altLang="zh-CN" sz="4400" b="1" dirty="0">
                <a:solidFill>
                  <a:srgbClr val="3D3F41"/>
                </a:solidFill>
                <a:latin typeface="华文行楷" panose="02010800040101010101" charset="-122"/>
                <a:ea typeface="华文行楷" panose="02010800040101010101" charset="-122"/>
              </a:rPr>
              <a:t>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295400" y="2381250"/>
          <a:ext cx="16795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3" imgW="368300" imgH="203200" progId="Equation.3">
                  <p:embed/>
                </p:oleObj>
              </mc:Choice>
              <mc:Fallback>
                <p:oleObj r:id="rId3" imgW="368300" imgH="2032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81250"/>
                        <a:ext cx="16795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4876800" y="2590800"/>
          <a:ext cx="32766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5" imgW="748665" imgH="215900" progId="Equation.3">
                  <p:embed/>
                </p:oleObj>
              </mc:Choice>
              <mc:Fallback>
                <p:oleObj r:id="rId5" imgW="748665" imgH="2159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90800"/>
                        <a:ext cx="32766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3124200" y="2895600"/>
            <a:ext cx="1676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>
            <a:off x="3124200" y="3048000"/>
            <a:ext cx="16764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124200" y="2209800"/>
            <a:ext cx="2590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>
                <a:solidFill>
                  <a:srgbClr val="FF3300"/>
                </a:solidFill>
                <a:ea typeface="黑体" panose="02010609060101010101" pitchFamily="49" charset="-122"/>
              </a:rPr>
              <a:t>因式分解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124200" y="3124200"/>
            <a:ext cx="2590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000" b="1">
                <a:solidFill>
                  <a:srgbClr val="0033CC"/>
                </a:solidFill>
                <a:ea typeface="黑体" panose="02010609060101010101" pitchFamily="49" charset="-122"/>
              </a:rPr>
              <a:t>整式乘法</a:t>
            </a: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1066800" y="4343400"/>
            <a:ext cx="7010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因式分解</a:t>
            </a:r>
            <a:r>
              <a:rPr lang="zh-CN" altLang="en-US" sz="3200" b="1">
                <a:solidFill>
                  <a:srgbClr val="3D3F41"/>
                </a:solidFill>
                <a:latin typeface="Arial" panose="020B0604020202020204" pitchFamily="34" charset="0"/>
                <a:ea typeface="楷体_GB2312" pitchFamily="49" charset="-122"/>
              </a:rPr>
              <a:t>与</a:t>
            </a:r>
            <a:r>
              <a:rPr lang="zh-CN" altLang="en-US" sz="3000" b="1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整式乘法</a:t>
            </a:r>
            <a:r>
              <a:rPr lang="zh-CN" altLang="en-US" sz="3200" b="1">
                <a:solidFill>
                  <a:srgbClr val="3D3F41"/>
                </a:solidFill>
                <a:latin typeface="Arial" panose="020B0604020202020204" pitchFamily="34" charset="0"/>
                <a:ea typeface="楷体_GB2312" pitchFamily="49" charset="-122"/>
              </a:rPr>
              <a:t>是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互逆关系</a:t>
            </a:r>
          </a:p>
        </p:txBody>
      </p:sp>
      <p:sp>
        <p:nvSpPr>
          <p:cNvPr id="21513" name="WordArt 10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评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28600" y="990600"/>
            <a:ext cx="9296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2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b="1">
                <a:solidFill>
                  <a:srgbClr val="3D3F41"/>
                </a:solidFill>
                <a:ea typeface="华文行楷" panose="02010800040101010101" charset="-122"/>
              </a:rPr>
              <a:t>因式分解与整式乘法的关系：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  <p:bldP spid="49159" grpId="0" autoUpdateAnimBg="0"/>
      <p:bldP spid="49160" grpId="0" autoUpdateAnimBg="0"/>
      <p:bldP spid="49161" grpId="0" bldLvl="0" animBg="1" autoUpdateAnimBg="0"/>
      <p:bldP spid="4916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8839200" cy="5334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判断下列各式哪些是整式乘法</a:t>
            </a:r>
            <a:r>
              <a:rPr lang="en-US" altLang="zh-CN" b="1" dirty="0" smtClean="0">
                <a:solidFill>
                  <a:srgbClr val="FF0000"/>
                </a:solidFill>
              </a:rPr>
              <a:t>?</a:t>
            </a:r>
            <a:r>
              <a:rPr lang="zh-CN" altLang="en-US" b="1" dirty="0" smtClean="0">
                <a:solidFill>
                  <a:srgbClr val="FF0000"/>
                </a:solidFill>
              </a:rPr>
              <a:t>哪些是因式分解</a:t>
            </a:r>
            <a:r>
              <a:rPr lang="en-US" altLang="zh-CN" b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b="1" dirty="0" smtClean="0">
                <a:solidFill>
                  <a:srgbClr val="FF9900"/>
                </a:solidFill>
              </a:rPr>
              <a:t>     </a:t>
            </a:r>
            <a:r>
              <a:rPr lang="en-US" altLang="zh-CN" b="1" dirty="0" smtClean="0">
                <a:solidFill>
                  <a:srgbClr val="000000"/>
                </a:solidFill>
              </a:rPr>
              <a:t>(1) x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</a:rPr>
              <a:t>-4y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</a:rPr>
              <a:t>=(x+2y)(x-2y)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</a:rPr>
              <a:t>     (2) 2x(x-3y)=2x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</a:rPr>
              <a:t>-6xy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</a:rPr>
              <a:t>     (3) (5a-1)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</a:rPr>
              <a:t>=25a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</a:rPr>
              <a:t>-10a+1</a:t>
            </a:r>
            <a:endParaRPr lang="en-US" altLang="zh-CN" b="1" dirty="0" smtClean="0">
              <a:solidFill>
                <a:srgbClr val="0033CC"/>
              </a:solidFill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</a:rPr>
              <a:t>     (4) x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</a:rPr>
              <a:t>+4x+4=(x+2)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</a:rPr>
              <a:t>     (5) (a-3)(a+3)=a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</a:rPr>
              <a:t>-9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</a:rPr>
              <a:t>     (6) m</a:t>
            </a:r>
            <a:r>
              <a:rPr lang="en-US" altLang="zh-CN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</a:rPr>
              <a:t>-4=(m+2)(m-2)</a:t>
            </a:r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chemeClr val="bg2"/>
                </a:solidFill>
              </a:rPr>
              <a:t>     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953000" y="19050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</a:rPr>
              <a:t>因式分解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648200" y="25146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33CC"/>
                </a:solidFill>
              </a:rPr>
              <a:t>整式乘法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800600" y="3200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33CC"/>
                </a:solidFill>
              </a:rPr>
              <a:t>整式乘法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343400" y="38862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</a:rPr>
              <a:t>因式分解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419600" y="46482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33CC"/>
                </a:solidFill>
              </a:rPr>
              <a:t>整式乘法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495800" y="5334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</a:rPr>
              <a:t>因式分解</a:t>
            </a:r>
          </a:p>
        </p:txBody>
      </p:sp>
      <p:sp>
        <p:nvSpPr>
          <p:cNvPr id="22537" name="WordArt 9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评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 autoUpdateAnimBg="0"/>
      <p:bldP spid="51203" grpId="0" autoUpdateAnimBg="0"/>
      <p:bldP spid="51204" grpId="0" autoUpdateAnimBg="0"/>
      <p:bldP spid="51205" grpId="0" autoUpdateAnimBg="0"/>
      <p:bldP spid="51206" grpId="0" autoUpdateAnimBg="0"/>
      <p:bldP spid="51207" grpId="0" autoUpdateAnimBg="0"/>
      <p:bldP spid="512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95400" y="5334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3D3F41"/>
                </a:solidFill>
                <a:ea typeface="黑体" panose="02010609060101010101" pitchFamily="49" charset="-122"/>
              </a:rPr>
              <a:t>判断下列变形是不是因式分解</a:t>
            </a:r>
            <a:r>
              <a:rPr lang="zh-CN" altLang="en-US" sz="3200" b="1">
                <a:solidFill>
                  <a:srgbClr val="0033CC"/>
                </a:solidFill>
                <a:ea typeface="黑体" panose="02010609060101010101" pitchFamily="49" charset="-122"/>
              </a:rPr>
              <a:t>（依照定义）</a:t>
            </a:r>
          </a:p>
        </p:txBody>
      </p:sp>
      <p:sp>
        <p:nvSpPr>
          <p:cNvPr id="23555" name="WordArt 12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评</a:t>
            </a:r>
          </a:p>
        </p:txBody>
      </p:sp>
      <p:grpSp>
        <p:nvGrpSpPr>
          <p:cNvPr id="23556" name="Group 15"/>
          <p:cNvGrpSpPr/>
          <p:nvPr/>
        </p:nvGrpSpPr>
        <p:grpSpPr bwMode="auto">
          <a:xfrm>
            <a:off x="1447800" y="1447800"/>
            <a:ext cx="4222750" cy="638175"/>
            <a:chOff x="960" y="1200"/>
            <a:chExt cx="2660" cy="402"/>
          </a:xfrm>
        </p:grpSpPr>
        <p:graphicFrame>
          <p:nvGraphicFramePr>
            <p:cNvPr id="23561" name="Object 13"/>
            <p:cNvGraphicFramePr>
              <a:graphicFrameLocks noChangeAspect="1"/>
            </p:cNvGraphicFramePr>
            <p:nvPr/>
          </p:nvGraphicFramePr>
          <p:xfrm>
            <a:off x="1296" y="1200"/>
            <a:ext cx="2324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r:id="rId3" imgW="1321435" imgH="228600" progId="Equation.3">
                    <p:embed/>
                  </p:oleObj>
                </mc:Choice>
                <mc:Fallback>
                  <p:oleObj r:id="rId3" imgW="1321435" imgH="228600" progId="Equation.3">
                    <p:embed/>
                    <p:pic>
                      <p:nvPicPr>
                        <p:cNvPr id="0" name="图片 5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200"/>
                          <a:ext cx="2324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2" name="Text Box 14"/>
            <p:cNvSpPr txBox="1">
              <a:spLocks noChangeArrowheads="1"/>
            </p:cNvSpPr>
            <p:nvPr/>
          </p:nvSpPr>
          <p:spPr bwMode="auto">
            <a:xfrm>
              <a:off x="960" y="1200"/>
              <a:ext cx="371" cy="36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75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3D3F41"/>
                  </a:solidFill>
                  <a:sym typeface="微软雅黑" panose="020B0503020204020204" pitchFamily="34" charset="-122"/>
                </a:rPr>
                <a:t>①</a:t>
              </a:r>
            </a:p>
          </p:txBody>
        </p:sp>
      </p:grpSp>
      <p:grpSp>
        <p:nvGrpSpPr>
          <p:cNvPr id="23557" name="Group 18"/>
          <p:cNvGrpSpPr/>
          <p:nvPr/>
        </p:nvGrpSpPr>
        <p:grpSpPr bwMode="auto">
          <a:xfrm>
            <a:off x="1524000" y="2209800"/>
            <a:ext cx="4051300" cy="663575"/>
            <a:chOff x="960" y="1632"/>
            <a:chExt cx="2552" cy="418"/>
          </a:xfrm>
        </p:grpSpPr>
        <p:graphicFrame>
          <p:nvGraphicFramePr>
            <p:cNvPr id="23559" name="Object 16"/>
            <p:cNvGraphicFramePr>
              <a:graphicFrameLocks noChangeAspect="1"/>
            </p:cNvGraphicFramePr>
            <p:nvPr/>
          </p:nvGraphicFramePr>
          <p:xfrm>
            <a:off x="1296" y="1632"/>
            <a:ext cx="2216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r:id="rId5" imgW="1207135" imgH="228600" progId="Equation.3">
                    <p:embed/>
                  </p:oleObj>
                </mc:Choice>
                <mc:Fallback>
                  <p:oleObj r:id="rId5" imgW="1207135" imgH="228600" progId="Equation.3">
                    <p:embed/>
                    <p:pic>
                      <p:nvPicPr>
                        <p:cNvPr id="0" name="图片 5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632"/>
                          <a:ext cx="2216" cy="4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0" name="Text Box 17"/>
            <p:cNvSpPr txBox="1">
              <a:spLocks noChangeArrowheads="1"/>
            </p:cNvSpPr>
            <p:nvPr/>
          </p:nvSpPr>
          <p:spPr bwMode="auto">
            <a:xfrm>
              <a:off x="960" y="1632"/>
              <a:ext cx="37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3D3F41"/>
                  </a:solidFill>
                  <a:sym typeface="微软雅黑" panose="020B0503020204020204" pitchFamily="34" charset="-122"/>
                </a:rPr>
                <a:t>②</a:t>
              </a:r>
            </a:p>
          </p:txBody>
        </p:sp>
      </p:grpSp>
      <p:sp>
        <p:nvSpPr>
          <p:cNvPr id="23558" name="Text Box 19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410200" y="1524000"/>
          <a:ext cx="37338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3" imgW="3186430" imgH="622300" progId="Equation.DSMT4">
                  <p:embed/>
                </p:oleObj>
              </mc:Choice>
              <mc:Fallback>
                <p:oleObj r:id="rId3" imgW="3186430" imgH="622300" progId="Equation.DSMT4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524000"/>
                        <a:ext cx="37338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1447800"/>
          <a:ext cx="32766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5" imgW="2730500" imgH="609600" progId="Equation.DSMT4">
                  <p:embed/>
                </p:oleObj>
              </mc:Choice>
              <mc:Fallback>
                <p:oleObj r:id="rId5" imgW="2730500" imgH="609600" progId="Equation.DSMT4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32766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2819400"/>
          <a:ext cx="474663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7" imgW="457200" imgH="330200" progId="Equation.DSMT4">
                  <p:embed/>
                </p:oleObj>
              </mc:Choice>
              <mc:Fallback>
                <p:oleObj r:id="rId7" imgW="457200" imgH="330200" progId="Equation.DSMT4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19400"/>
                        <a:ext cx="474663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2743200"/>
          <a:ext cx="3413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9" imgW="330200" imgH="330200" progId="Equation.DSMT4">
                  <p:embed/>
                </p:oleObj>
              </mc:Choice>
              <mc:Fallback>
                <p:oleObj r:id="rId9" imgW="330200" imgH="330200" progId="Equation.DSMT4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43200"/>
                        <a:ext cx="34131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3505200" y="1524000"/>
            <a:ext cx="181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能分解成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533400" y="26670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则</a:t>
            </a:r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1600200" y="2667000"/>
            <a:ext cx="1944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  ______,</a:t>
            </a:r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4114800" y="2667000"/>
            <a:ext cx="1944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  ______.</a:t>
            </a:r>
          </a:p>
        </p:txBody>
      </p:sp>
      <p:sp>
        <p:nvSpPr>
          <p:cNvPr id="24586" name="WordArt 14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评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/>
          <p:nvPr/>
        </p:nvGrpSpPr>
        <p:grpSpPr bwMode="auto">
          <a:xfrm>
            <a:off x="468313" y="4221163"/>
            <a:ext cx="1590675" cy="901700"/>
            <a:chOff x="0" y="0"/>
            <a:chExt cx="1043" cy="726"/>
          </a:xfrm>
        </p:grpSpPr>
        <p:sp>
          <p:nvSpPr>
            <p:cNvPr id="54275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1043" cy="726"/>
            </a:xfrm>
            <a:prstGeom prst="irregularSeal1">
              <a:avLst/>
            </a:prstGeom>
            <a:gradFill rotWithShape="1">
              <a:gsLst>
                <a:gs pos="0">
                  <a:srgbClr val="9900FF"/>
                </a:gs>
                <a:gs pos="50000">
                  <a:schemeClr val="bg1"/>
                </a:gs>
                <a:gs pos="100000">
                  <a:srgbClr val="9900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3D3F4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5613" name="Text Box 4"/>
            <p:cNvSpPr txBox="1">
              <a:spLocks noChangeArrowheads="1"/>
            </p:cNvSpPr>
            <p:nvPr/>
          </p:nvSpPr>
          <p:spPr bwMode="auto">
            <a:xfrm>
              <a:off x="159" y="135"/>
              <a:ext cx="793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FF0000"/>
                  </a:solidFill>
                  <a:ea typeface="华文楷体" panose="02010600040101010101" pitchFamily="2" charset="-122"/>
                </a:rPr>
                <a:t>注意</a:t>
              </a:r>
            </a:p>
          </p:txBody>
        </p:sp>
      </p:grp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50825" y="5157788"/>
            <a:ext cx="8893175" cy="13557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3300"/>
                </a:solidFill>
                <a:ea typeface="华文楷体" panose="02010600040101010101" pitchFamily="2" charset="-122"/>
              </a:rPr>
              <a:t>检验因式分解是否正确，只要看等式</a:t>
            </a:r>
            <a:r>
              <a:rPr lang="zh-CN" altLang="en-US" sz="3600" b="1">
                <a:solidFill>
                  <a:srgbClr val="FF0000"/>
                </a:solidFill>
                <a:ea typeface="华文楷体" panose="02010600040101010101" pitchFamily="2" charset="-122"/>
              </a:rPr>
              <a:t>右边</a:t>
            </a:r>
            <a:r>
              <a:rPr lang="zh-CN" altLang="en-US" sz="3600" b="1">
                <a:solidFill>
                  <a:srgbClr val="003300"/>
                </a:solidFill>
                <a:ea typeface="华文楷体" panose="02010600040101010101" pitchFamily="2" charset="-122"/>
              </a:rPr>
              <a:t>几个</a:t>
            </a:r>
            <a:r>
              <a:rPr lang="zh-CN" altLang="en-US" sz="3600" b="1">
                <a:solidFill>
                  <a:srgbClr val="0000FF"/>
                </a:solidFill>
                <a:ea typeface="华文楷体" panose="02010600040101010101" pitchFamily="2" charset="-122"/>
              </a:rPr>
              <a:t>整式</a:t>
            </a:r>
            <a:r>
              <a:rPr lang="zh-CN" altLang="en-US" sz="3600" b="1">
                <a:solidFill>
                  <a:srgbClr val="003300"/>
                </a:solidFill>
                <a:ea typeface="华文楷体" panose="02010600040101010101" pitchFamily="2" charset="-122"/>
              </a:rPr>
              <a:t>相乘的</a:t>
            </a:r>
            <a:r>
              <a:rPr lang="zh-CN" altLang="en-US" sz="3600" b="1">
                <a:solidFill>
                  <a:srgbClr val="0000FF"/>
                </a:solidFill>
                <a:ea typeface="华文楷体" panose="02010600040101010101" pitchFamily="2" charset="-122"/>
              </a:rPr>
              <a:t>积</a:t>
            </a:r>
            <a:r>
              <a:rPr lang="zh-CN" altLang="en-US" sz="3600" b="1">
                <a:solidFill>
                  <a:srgbClr val="003300"/>
                </a:solidFill>
                <a:ea typeface="华文楷体" panose="02010600040101010101" pitchFamily="2" charset="-122"/>
              </a:rPr>
              <a:t>与</a:t>
            </a:r>
            <a:r>
              <a:rPr lang="zh-CN" altLang="en-US" sz="3600" b="1">
                <a:solidFill>
                  <a:srgbClr val="FF0000"/>
                </a:solidFill>
                <a:ea typeface="华文楷体" panose="02010600040101010101" pitchFamily="2" charset="-122"/>
              </a:rPr>
              <a:t>左边</a:t>
            </a:r>
            <a:r>
              <a:rPr lang="zh-CN" altLang="en-US" sz="3600" b="1">
                <a:solidFill>
                  <a:srgbClr val="003300"/>
                </a:solidFill>
                <a:ea typeface="华文楷体" panose="02010600040101010101" pitchFamily="2" charset="-122"/>
              </a:rPr>
              <a:t>的</a:t>
            </a:r>
            <a:r>
              <a:rPr lang="zh-CN" altLang="en-US" sz="3600" b="1">
                <a:solidFill>
                  <a:srgbClr val="0000FF"/>
                </a:solidFill>
                <a:ea typeface="华文楷体" panose="02010600040101010101" pitchFamily="2" charset="-122"/>
              </a:rPr>
              <a:t>多项式</a:t>
            </a:r>
            <a:r>
              <a:rPr lang="zh-CN" altLang="en-US" sz="3600" b="1">
                <a:solidFill>
                  <a:srgbClr val="003300"/>
                </a:solidFill>
                <a:ea typeface="华文楷体" panose="02010600040101010101" pitchFamily="2" charset="-122"/>
              </a:rPr>
              <a:t>是否</a:t>
            </a:r>
            <a:r>
              <a:rPr lang="zh-CN" altLang="en-US" sz="3600" b="1">
                <a:solidFill>
                  <a:srgbClr val="FF0000"/>
                </a:solidFill>
                <a:ea typeface="华文楷体" panose="02010600040101010101" pitchFamily="2" charset="-122"/>
              </a:rPr>
              <a:t>相等</a:t>
            </a:r>
            <a:r>
              <a:rPr lang="zh-CN" altLang="en-US" sz="3600" b="1">
                <a:solidFill>
                  <a:srgbClr val="003300"/>
                </a:solidFill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066800" y="533400"/>
            <a:ext cx="7632700" cy="383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32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检验下列因式分解是否正确</a:t>
            </a:r>
            <a:r>
              <a:rPr lang="en-US" altLang="zh-CN" sz="32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fontAlgn="base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3D3F41"/>
                </a:solidFill>
                <a:latin typeface="Times New Roman" panose="02020603050405020304" pitchFamily="18" charset="0"/>
              </a:rPr>
              <a:t>(1)  </a:t>
            </a:r>
            <a:r>
              <a:rPr lang="en-US" altLang="zh-CN" sz="4000" b="1" dirty="0">
                <a:solidFill>
                  <a:srgbClr val="3D3F41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4000" b="1" dirty="0">
                <a:solidFill>
                  <a:srgbClr val="3D3F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altLang="zh-CN" sz="4000" b="1" dirty="0">
                <a:solidFill>
                  <a:srgbClr val="3D3F41"/>
                </a:solidFill>
                <a:latin typeface="Times New Roman" panose="02020603050405020304" pitchFamily="18" charset="0"/>
              </a:rPr>
              <a:t>y-xy=</a:t>
            </a:r>
            <a:r>
              <a:rPr lang="en-US" altLang="zh-CN" sz="4000" b="1" dirty="0" err="1">
                <a:solidFill>
                  <a:srgbClr val="3D3F41"/>
                </a:solidFill>
                <a:latin typeface="Times New Roman" panose="02020603050405020304" pitchFamily="18" charset="0"/>
              </a:rPr>
              <a:t>xy</a:t>
            </a:r>
            <a:r>
              <a:rPr lang="en-US" altLang="zh-CN" sz="4000" b="1" dirty="0">
                <a:solidFill>
                  <a:srgbClr val="3D3F41"/>
                </a:solidFill>
                <a:latin typeface="Times New Roman" panose="02020603050405020304" pitchFamily="18" charset="0"/>
              </a:rPr>
              <a:t> (x-y)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3D3F41"/>
                </a:solidFill>
                <a:latin typeface="Times New Roman" panose="02020603050405020304" pitchFamily="18" charset="0"/>
              </a:rPr>
              <a:t>(2) </a:t>
            </a:r>
            <a:r>
              <a:rPr lang="en-US" altLang="zh-CN" sz="4000" b="1" dirty="0">
                <a:solidFill>
                  <a:srgbClr val="3D3F41"/>
                </a:solidFill>
                <a:latin typeface="Times New Roman" panose="02020603050405020304" pitchFamily="18" charset="0"/>
              </a:rPr>
              <a:t>2x²-1=(2x+1)(2x-1)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3D3F41"/>
                </a:solidFill>
                <a:latin typeface="Times New Roman" panose="02020603050405020304" pitchFamily="18" charset="0"/>
              </a:rPr>
              <a:t>(3)  x²+3x+2=(x+1)(x+2)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3D3F41"/>
                </a:solidFill>
                <a:latin typeface="Times New Roman" panose="02020603050405020304" pitchFamily="18" charset="0"/>
              </a:rPr>
              <a:t>(4)</a:t>
            </a:r>
          </a:p>
        </p:txBody>
      </p:sp>
      <p:graphicFrame>
        <p:nvGraphicFramePr>
          <p:cNvPr id="25605" name="Object 7"/>
          <p:cNvGraphicFramePr>
            <a:graphicFrameLocks noChangeAspect="1"/>
          </p:cNvGraphicFramePr>
          <p:nvPr/>
        </p:nvGraphicFramePr>
        <p:xfrm>
          <a:off x="1752600" y="3657600"/>
          <a:ext cx="572928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3" imgW="5067300" imgH="736600" progId="Equation.DSMT4">
                  <p:embed/>
                </p:oleObj>
              </mc:Choice>
              <mc:Fallback>
                <p:oleObj r:id="rId3" imgW="5067300" imgH="736600" progId="Equation.DSMT4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57600"/>
                        <a:ext cx="572928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477000" y="2895600"/>
            <a:ext cx="469900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sym typeface="微软雅黑" panose="020B0503020204020204" pitchFamily="34" charset="-122"/>
              </a:rPr>
              <a:t>√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638800" y="1295400"/>
            <a:ext cx="427038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sym typeface="微软雅黑" panose="020B0503020204020204" pitchFamily="34" charset="-122"/>
              </a:rPr>
              <a:t>╳</a:t>
            </a:r>
            <a:endParaRPr lang="zh-CN" altLang="en-US">
              <a:solidFill>
                <a:srgbClr val="3D3F41"/>
              </a:solidFill>
            </a:endParaRP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019800" y="2057400"/>
            <a:ext cx="427038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sym typeface="微软雅黑" panose="020B0503020204020204" pitchFamily="34" charset="-122"/>
              </a:rPr>
              <a:t>╳</a:t>
            </a:r>
            <a:endParaRPr lang="zh-CN" altLang="en-US">
              <a:solidFill>
                <a:srgbClr val="3D3F41"/>
              </a:solidFill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467600" y="3657600"/>
            <a:ext cx="427038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sym typeface="微软雅黑" panose="020B0503020204020204" pitchFamily="34" charset="-122"/>
              </a:rPr>
              <a:t>╳</a:t>
            </a:r>
            <a:endParaRPr lang="zh-CN" altLang="en-US">
              <a:solidFill>
                <a:srgbClr val="3D3F41"/>
              </a:solidFill>
            </a:endParaRPr>
          </a:p>
        </p:txBody>
      </p:sp>
      <p:sp>
        <p:nvSpPr>
          <p:cNvPr id="25610" name="WordArt 13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检</a:t>
            </a:r>
          </a:p>
        </p:txBody>
      </p:sp>
      <p:sp>
        <p:nvSpPr>
          <p:cNvPr id="25611" name="Text Box 14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 autoUpdateAnimBg="0"/>
      <p:bldP spid="54281" grpId="0" bldLvl="0" autoUpdateAnimBg="0"/>
      <p:bldP spid="54282" grpId="0" bldLvl="0" autoUpdateAnimBg="0"/>
      <p:bldP spid="54283" grpId="0" bldLvl="0" autoUpdateAnimBg="0"/>
      <p:bldP spid="54284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zh-CN" altLang="en-US" sz="4000" dirty="0"/>
              <a:t>1、下列各式从等号左边到右边的</a:t>
            </a:r>
            <a:br>
              <a:rPr lang="zh-CN" altLang="en-US" sz="4000" dirty="0"/>
            </a:br>
            <a:r>
              <a:rPr lang="zh-CN" altLang="en-US" sz="4000" dirty="0"/>
              <a:t>      变形，哪些是因式分解？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zh-CN" altLang="en-US" dirty="0" smtClean="0"/>
              <a:t>（1）4a</a:t>
            </a:r>
            <a:r>
              <a:rPr lang="zh-CN" altLang="en-US" baseline="30000" dirty="0" smtClean="0"/>
              <a:t>2</a:t>
            </a:r>
            <a:r>
              <a:rPr lang="zh-CN" altLang="en-US" dirty="0" smtClean="0"/>
              <a:t>bc=4a</a:t>
            </a:r>
            <a:r>
              <a:rPr lang="zh-CN" altLang="en-US" baseline="30000" dirty="0" smtClean="0"/>
              <a:t>2</a:t>
            </a:r>
            <a:r>
              <a:rPr lang="zh-CN" altLang="en-US" dirty="0" smtClean="0">
                <a:sym typeface="微软雅黑" panose="020B0503020204020204" pitchFamily="34" charset="-122"/>
              </a:rPr>
              <a:t>•b•c                 （       ）</a:t>
            </a:r>
          </a:p>
          <a:p>
            <a:r>
              <a:rPr lang="zh-CN" altLang="en-US" dirty="0" smtClean="0"/>
              <a:t>（2）8m</a:t>
            </a:r>
            <a:r>
              <a:rPr lang="zh-CN" altLang="en-US" baseline="30000" dirty="0" smtClean="0"/>
              <a:t>2</a:t>
            </a:r>
            <a:r>
              <a:rPr lang="zh-CN" altLang="en-US" dirty="0" smtClean="0"/>
              <a:t>n-2mn</a:t>
            </a:r>
            <a:r>
              <a:rPr lang="zh-CN" altLang="en-US" baseline="30000" dirty="0" smtClean="0"/>
              <a:t>2</a:t>
            </a:r>
            <a:r>
              <a:rPr lang="zh-CN" altLang="en-US" dirty="0" smtClean="0"/>
              <a:t>=2mn(4m-n)   （       ）</a:t>
            </a:r>
          </a:p>
          <a:p>
            <a:r>
              <a:rPr lang="zh-CN" altLang="en-US" dirty="0" smtClean="0"/>
              <a:t>（3）a</a:t>
            </a:r>
            <a:r>
              <a:rPr lang="zh-CN" altLang="en-US" baseline="30000" dirty="0" smtClean="0"/>
              <a:t>2</a:t>
            </a:r>
            <a:r>
              <a:rPr lang="zh-CN" altLang="en-US" dirty="0" smtClean="0"/>
              <a:t>-4b</a:t>
            </a:r>
            <a:r>
              <a:rPr lang="zh-CN" altLang="en-US" baseline="30000" dirty="0" smtClean="0"/>
              <a:t>2</a:t>
            </a:r>
            <a:r>
              <a:rPr lang="zh-CN" altLang="en-US" dirty="0" smtClean="0"/>
              <a:t>=( a+2b)(a-2b)        （       ）</a:t>
            </a:r>
          </a:p>
          <a:p>
            <a:r>
              <a:rPr lang="zh-CN" altLang="en-US" dirty="0" smtClean="0"/>
              <a:t>（4）4b</a:t>
            </a:r>
            <a:r>
              <a:rPr lang="zh-CN" altLang="en-US" baseline="30000" dirty="0" smtClean="0"/>
              <a:t>2</a:t>
            </a:r>
            <a:r>
              <a:rPr lang="zh-CN" altLang="en-US" dirty="0" smtClean="0"/>
              <a:t>+4b+1=4b( b+1)+1      （       ）</a:t>
            </a:r>
          </a:p>
          <a:p>
            <a:endParaRPr lang="zh-CN" altLang="en-US" dirty="0" smtClean="0"/>
          </a:p>
        </p:txBody>
      </p:sp>
      <p:sp>
        <p:nvSpPr>
          <p:cNvPr id="26628" name="WordArt 4"/>
          <p:cNvSpPr>
            <a:spLocks noChangeArrowheads="1" noChangeShapeType="1"/>
          </p:cNvSpPr>
          <p:nvPr/>
        </p:nvSpPr>
        <p:spPr bwMode="auto">
          <a:xfrm>
            <a:off x="-74613" y="0"/>
            <a:ext cx="1598613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检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727825" y="1600200"/>
            <a:ext cx="993775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sym typeface="微软雅黑" panose="020B0503020204020204" pitchFamily="34" charset="-122"/>
              </a:rPr>
              <a:t>不是</a:t>
            </a:r>
            <a:endParaRPr lang="zh-CN" altLang="en-US">
              <a:solidFill>
                <a:srgbClr val="3D3F41"/>
              </a:solidFill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934200" y="2209800"/>
            <a:ext cx="733425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sym typeface="微软雅黑" panose="020B0503020204020204" pitchFamily="34" charset="-122"/>
              </a:rPr>
              <a:t>是</a:t>
            </a:r>
            <a:endParaRPr lang="zh-CN" altLang="en-US">
              <a:solidFill>
                <a:srgbClr val="3D3F41"/>
              </a:solidFill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010400" y="2743200"/>
            <a:ext cx="588963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sym typeface="微软雅黑" panose="020B0503020204020204" pitchFamily="34" charset="-122"/>
              </a:rPr>
              <a:t>是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6858000" y="3352800"/>
            <a:ext cx="995363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sym typeface="微软雅黑" panose="020B0503020204020204" pitchFamily="34" charset="-122"/>
              </a:rPr>
              <a:t>不是</a:t>
            </a:r>
          </a:p>
        </p:txBody>
      </p:sp>
      <p:sp>
        <p:nvSpPr>
          <p:cNvPr id="26633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791200"/>
            <a:ext cx="1081088" cy="57626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ldLvl="0" autoUpdateAnimBg="0"/>
      <p:bldP spid="56326" grpId="0" bldLvl="0" autoUpdateAnimBg="0"/>
      <p:bldP spid="56327" grpId="0" bldLvl="0" autoUpdateAnimBg="0"/>
      <p:bldP spid="56328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12192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zh-CN" sz="4000" dirty="0"/>
              <a:t>3</a:t>
            </a:r>
            <a:r>
              <a:rPr lang="zh-CN" altLang="en-US" sz="4000" dirty="0"/>
              <a:t>、请将下列等式左边多项式的另</a:t>
            </a:r>
            <a:br>
              <a:rPr lang="zh-CN" altLang="en-US" sz="4000" dirty="0"/>
            </a:br>
            <a:r>
              <a:rPr lang="zh-CN" altLang="en-US" sz="4000" dirty="0"/>
              <a:t>      一个因式填在括号里：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308" y="2768658"/>
            <a:ext cx="8204200" cy="4089342"/>
          </a:xfrm>
        </p:spPr>
        <p:txBody>
          <a:bodyPr/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6ab-12ac=6a(          )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4mn-2xm=(       )(2n-x)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en-US" altLang="zh-CN" dirty="0" smtClean="0"/>
              <a:t>a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-9b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=(          )(a-3b)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r>
              <a:rPr lang="en-US" altLang="zh-CN" dirty="0" smtClean="0"/>
              <a:t>b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+8b+16=(          )</a:t>
            </a:r>
            <a:r>
              <a:rPr lang="en-US" altLang="zh-CN" baseline="30000" dirty="0" smtClean="0"/>
              <a:t>2 </a:t>
            </a:r>
          </a:p>
        </p:txBody>
      </p:sp>
      <p:sp>
        <p:nvSpPr>
          <p:cNvPr id="27652" name="WordArt 4"/>
          <p:cNvSpPr>
            <a:spLocks noChangeArrowheads="1" noChangeShapeType="1"/>
          </p:cNvSpPr>
          <p:nvPr/>
        </p:nvSpPr>
        <p:spPr bwMode="auto">
          <a:xfrm>
            <a:off x="-74613" y="0"/>
            <a:ext cx="1598613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检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rgbClr val="FF3300"/>
                </a:solidFill>
                <a:ea typeface="黑体" panose="02010609060101010101" pitchFamily="49" charset="-122"/>
              </a:rPr>
              <a:t>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601200" cy="5410200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1.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整式乘法有几种形式</a:t>
            </a: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?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(1)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单项式乘单项式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(2)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单项式乘多项式</a:t>
            </a: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: 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m(</a:t>
            </a:r>
            <a:r>
              <a:rPr lang="en-US" altLang="zh-CN" b="1" dirty="0" err="1" smtClean="0">
                <a:solidFill>
                  <a:srgbClr val="000000"/>
                </a:solidFill>
                <a:latin typeface="微软雅黑" panose="020B0503020204020204" pitchFamily="34" charset="-122"/>
              </a:rPr>
              <a:t>a+b+c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)=</a:t>
            </a:r>
            <a:r>
              <a:rPr lang="en-US" altLang="zh-CN" b="1" dirty="0" err="1" smtClean="0">
                <a:solidFill>
                  <a:srgbClr val="000000"/>
                </a:solidFill>
                <a:latin typeface="微软雅黑" panose="020B0503020204020204" pitchFamily="34" charset="-122"/>
              </a:rPr>
              <a:t>ma+mb+mc</a:t>
            </a:r>
            <a:endParaRPr lang="en-US" altLang="zh-CN" b="1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(3)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多项式乘多项式：</a:t>
            </a:r>
            <a:r>
              <a:rPr lang="en-US" altLang="zh-CN" sz="30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(</a:t>
            </a:r>
            <a:r>
              <a:rPr lang="en-US" altLang="zh-CN" sz="3000" b="1" dirty="0" err="1" smtClean="0">
                <a:solidFill>
                  <a:srgbClr val="000000"/>
                </a:solidFill>
                <a:latin typeface="微软雅黑" panose="020B0503020204020204" pitchFamily="34" charset="-122"/>
              </a:rPr>
              <a:t>a+b</a:t>
            </a:r>
            <a:r>
              <a:rPr lang="en-US" altLang="zh-CN" sz="30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)(</a:t>
            </a:r>
            <a:r>
              <a:rPr lang="en-US" altLang="zh-CN" sz="3000" b="1" dirty="0" err="1" smtClean="0">
                <a:solidFill>
                  <a:srgbClr val="000000"/>
                </a:solidFill>
                <a:latin typeface="微软雅黑" panose="020B0503020204020204" pitchFamily="34" charset="-122"/>
              </a:rPr>
              <a:t>m+n</a:t>
            </a:r>
            <a:r>
              <a:rPr lang="en-US" altLang="zh-CN" sz="30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)=</a:t>
            </a:r>
            <a:r>
              <a:rPr lang="en-US" altLang="zh-CN" sz="3000" b="1" dirty="0" err="1" smtClean="0">
                <a:solidFill>
                  <a:srgbClr val="000000"/>
                </a:solidFill>
                <a:latin typeface="微软雅黑" panose="020B0503020204020204" pitchFamily="34" charset="-122"/>
              </a:rPr>
              <a:t>am+an+bm+bn</a:t>
            </a:r>
            <a:endParaRPr lang="en-US" altLang="zh-CN" sz="3000" b="1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2.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乘法公式有哪些</a:t>
            </a: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?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(1)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平方差公式</a:t>
            </a: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:    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(</a:t>
            </a:r>
            <a:r>
              <a:rPr lang="en-US" altLang="zh-CN" b="1" dirty="0" err="1" smtClean="0">
                <a:solidFill>
                  <a:srgbClr val="000000"/>
                </a:solidFill>
                <a:latin typeface="微软雅黑" panose="020B0503020204020204" pitchFamily="34" charset="-122"/>
              </a:rPr>
              <a:t>a+b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)(a-b)=a</a:t>
            </a:r>
            <a:r>
              <a:rPr lang="en-US" altLang="zh-CN" b="1" baseline="300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-b</a:t>
            </a:r>
            <a:r>
              <a:rPr lang="en-US" altLang="zh-CN" b="1" baseline="300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zh-CN" sz="2800" b="1" baseline="300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</a:t>
            </a: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(2)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完全平方公式</a:t>
            </a: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:   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(</a:t>
            </a:r>
            <a:r>
              <a:rPr lang="en-US" altLang="zh-CN" b="1" dirty="0" err="1" smtClean="0">
                <a:solidFill>
                  <a:srgbClr val="000000"/>
                </a:solidFill>
                <a:latin typeface="微软雅黑" panose="020B0503020204020204" pitchFamily="34" charset="-122"/>
              </a:rPr>
              <a:t>a±b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)</a:t>
            </a:r>
            <a:r>
              <a:rPr lang="en-US" altLang="zh-CN" b="1" baseline="300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=a</a:t>
            </a:r>
            <a:r>
              <a:rPr lang="en-US" altLang="zh-CN" b="1" baseline="300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±2ab+b</a:t>
            </a:r>
            <a:r>
              <a:rPr lang="en-US" altLang="zh-CN" b="1" baseline="300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</a:p>
        </p:txBody>
      </p:sp>
      <p:sp>
        <p:nvSpPr>
          <p:cNvPr id="10243" name="WordArt 4"/>
          <p:cNvSpPr>
            <a:spLocks noChangeArrowheads="1" noChangeShapeType="1"/>
          </p:cNvSpPr>
          <p:nvPr/>
        </p:nvSpPr>
        <p:spPr bwMode="auto">
          <a:xfrm>
            <a:off x="0" y="0"/>
            <a:ext cx="179863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导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828800" y="381000"/>
            <a:ext cx="3889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54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5400" b="1" dirty="0">
                <a:solidFill>
                  <a:srgbClr val="FF3300"/>
                </a:solidFill>
                <a:ea typeface="黑体" panose="02010609060101010101" pitchFamily="49" charset="-122"/>
              </a:rPr>
              <a:t>回顾旧知</a:t>
            </a:r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>
            <a:off x="5410200" y="228600"/>
            <a:ext cx="4114800" cy="1752600"/>
          </a:xfrm>
          <a:prstGeom prst="cloudCallout">
            <a:avLst>
              <a:gd name="adj1" fmla="val -26968"/>
              <a:gd name="adj2" fmla="val 91759"/>
            </a:avLst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solidFill>
              <a:srgbClr val="EAEAEA"/>
            </a:solidFill>
            <a:round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3D3F41"/>
                </a:solidFill>
                <a:latin typeface="Arial" panose="020B0604020202020204" pitchFamily="34" charset="0"/>
                <a:ea typeface="华文行楷" panose="02010800040101010101" charset="-122"/>
              </a:rPr>
              <a:t>记忆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3D3F41"/>
                </a:solidFill>
                <a:latin typeface="Arial" panose="020B0604020202020204" pitchFamily="34" charset="0"/>
                <a:ea typeface="华文行楷" panose="02010800040101010101" charset="-122"/>
              </a:rPr>
              <a:t>大比拼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rgbClr val="FF3300"/>
                </a:solidFill>
                <a:ea typeface="黑体" panose="02010609060101010101" pitchFamily="49" charset="-122"/>
              </a:rPr>
              <a:t>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1622425"/>
            <a:ext cx="914558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 （</a:t>
            </a: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）</a:t>
            </a:r>
            <a:r>
              <a:rPr lang="zh-CN" altLang="en-US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∵</a:t>
            </a:r>
            <a:r>
              <a:rPr lang="en-US" altLang="zh-CN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3a(a+4) =3a</a:t>
            </a:r>
            <a:r>
              <a:rPr lang="en-US" altLang="zh-CN" sz="3600" b="1" baseline="30000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+12a</a:t>
            </a:r>
            <a:endParaRPr lang="en-US" altLang="zh-CN" sz="3600" b="1" dirty="0">
              <a:solidFill>
                <a:srgbClr val="3D3F41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       ∴ 3a</a:t>
            </a:r>
            <a:r>
              <a:rPr lang="en-US" altLang="zh-CN" sz="3600" b="1" baseline="30000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+12a = (      )(         );</a:t>
            </a:r>
            <a:endParaRPr lang="en-US" altLang="zh-CN" sz="3600" b="1" dirty="0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）</a:t>
            </a:r>
            <a:r>
              <a:rPr lang="zh-CN" altLang="en-US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∵ </a:t>
            </a:r>
            <a:r>
              <a:rPr lang="en-US" altLang="zh-CN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(a+3)</a:t>
            </a:r>
            <a:r>
              <a:rPr lang="en-US" altLang="zh-CN" sz="3600" b="1" baseline="30000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=a</a:t>
            </a:r>
            <a:r>
              <a:rPr lang="en-US" altLang="zh-CN" sz="3600" b="1" baseline="30000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+6a+9</a:t>
            </a:r>
            <a:endParaRPr lang="en-US" altLang="zh-CN" sz="3600" b="1" dirty="0">
              <a:solidFill>
                <a:srgbClr val="3D3F41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         ∴a</a:t>
            </a:r>
            <a:r>
              <a:rPr lang="en-US" altLang="zh-CN" sz="3600" b="1" baseline="30000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+6a+9 = (         )(          );</a:t>
            </a:r>
            <a:endParaRPr lang="en-US" altLang="zh-CN" sz="3600" b="1" dirty="0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）</a:t>
            </a:r>
            <a:r>
              <a:rPr lang="zh-CN" altLang="en-US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∵</a:t>
            </a:r>
            <a:r>
              <a:rPr lang="en-US" altLang="zh-CN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(2</a:t>
            </a:r>
            <a:r>
              <a:rPr lang="zh-CN" altLang="en-US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－</a:t>
            </a:r>
            <a:r>
              <a:rPr lang="en-US" altLang="zh-CN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a)(2+a) = 4</a:t>
            </a:r>
            <a:r>
              <a:rPr lang="zh-CN" altLang="en-US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－</a:t>
            </a:r>
            <a:r>
              <a:rPr lang="en-US" altLang="zh-CN" sz="3600" b="1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3D3F41"/>
                </a:solidFill>
                <a:latin typeface="_x000B__x000C_" charset="0"/>
                <a:cs typeface="Times New Roman" panose="02020603050405020304" pitchFamily="18" charset="0"/>
              </a:rPr>
              <a:t>2</a:t>
            </a:r>
            <a:endParaRPr lang="en-US" altLang="zh-CN" sz="3600" b="1" dirty="0">
              <a:solidFill>
                <a:srgbClr val="3D3F41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          ∴4</a:t>
            </a:r>
            <a:r>
              <a:rPr lang="zh-CN" altLang="en-US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－</a:t>
            </a: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FF"/>
                </a:solidFill>
                <a:latin typeface="_x000B__x000C_" charset="0"/>
                <a:cs typeface="Times New Roman" panose="02020603050405020304" pitchFamily="18" charset="0"/>
              </a:rPr>
              <a:t>  = (          )(          );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29699" name="WordArt 3"/>
          <p:cNvSpPr>
            <a:spLocks noChangeArrowheads="1" noChangeShapeType="1"/>
          </p:cNvSpPr>
          <p:nvPr/>
        </p:nvSpPr>
        <p:spPr bwMode="auto">
          <a:xfrm>
            <a:off x="3060700" y="476250"/>
            <a:ext cx="19431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填空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038600" y="2514600"/>
            <a:ext cx="644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3a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105400" y="2514600"/>
            <a:ext cx="1103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191000" y="4114800"/>
            <a:ext cx="1103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715000" y="4114800"/>
            <a:ext cx="1103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962400" y="5791200"/>
            <a:ext cx="1103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486400" y="5791200"/>
            <a:ext cx="1104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325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4114800"/>
            <a:ext cx="3384550" cy="576263"/>
          </a:xfrm>
          <a:prstGeom prst="rect">
            <a:avLst/>
          </a:prstGeom>
          <a:solidFill>
            <a:srgbClr val="99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（</a:t>
            </a:r>
            <a:r>
              <a:rPr lang="en-US" altLang="zh-CN" sz="4000" b="1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4000" b="1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4000" b="1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4000" b="1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4000" b="1" baseline="3000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4000" b="1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7" name="WordArt 12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检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  <p:bldP spid="53253" grpId="0" autoUpdateAnimBg="0"/>
      <p:bldP spid="53254" grpId="0" autoUpdateAnimBg="0"/>
      <p:bldP spid="53255" grpId="0" autoUpdateAnimBg="0"/>
      <p:bldP spid="53256" grpId="0" autoUpdateAnimBg="0"/>
      <p:bldP spid="53257" grpId="0" autoUpdateAnimBg="0"/>
      <p:bldP spid="53258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-4225925" y="2257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1267" name="Picture 3" descr="4441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00" y="3429000"/>
            <a:ext cx="63246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152516" y="1600248"/>
            <a:ext cx="8763000" cy="30956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近年来，我国土地沙漠化问题严重，有</a:t>
            </a:r>
            <a:r>
              <a:rPr lang="en-US" altLang="zh-CN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队青年志愿者向沙漠宣战，组织了一次植物造林活动。每队都种树</a:t>
            </a:r>
            <a:r>
              <a:rPr lang="en-US" altLang="zh-CN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37</a:t>
            </a:r>
            <a:r>
              <a:rPr lang="zh-CN" altLang="en-US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行，其中一队种树</a:t>
            </a:r>
            <a:r>
              <a:rPr lang="en-US" altLang="zh-CN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102</a:t>
            </a:r>
            <a:r>
              <a:rPr lang="zh-CN" altLang="en-US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列，二队种树</a:t>
            </a:r>
            <a:r>
              <a:rPr lang="en-US" altLang="zh-CN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93</a:t>
            </a:r>
            <a:r>
              <a:rPr lang="zh-CN" altLang="en-US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列，三队种树</a:t>
            </a:r>
            <a:r>
              <a:rPr lang="en-US" altLang="zh-CN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105</a:t>
            </a:r>
            <a:r>
              <a:rPr lang="zh-CN" altLang="en-US" b="1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列，完成这次植树活动共需要多少棵树苗？</a:t>
            </a:r>
          </a:p>
        </p:txBody>
      </p:sp>
      <p:sp>
        <p:nvSpPr>
          <p:cNvPr id="11269" name="WordArt 7"/>
          <p:cNvSpPr>
            <a:spLocks noChangeArrowheads="1" noChangeShapeType="1"/>
          </p:cNvSpPr>
          <p:nvPr/>
        </p:nvSpPr>
        <p:spPr bwMode="auto">
          <a:xfrm>
            <a:off x="0" y="0"/>
            <a:ext cx="179863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导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362200" y="0"/>
            <a:ext cx="38893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4800" b="1">
                <a:solidFill>
                  <a:srgbClr val="FF3300"/>
                </a:solidFill>
                <a:ea typeface="黑体" panose="02010609060101010101" pitchFamily="49" charset="-122"/>
              </a:rPr>
              <a:t>导入新知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76400" y="1066800"/>
            <a:ext cx="64627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列式：</a:t>
            </a:r>
            <a:r>
              <a:rPr lang="en-US" altLang="zh-CN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37×102+37×93+37×105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 rot="-487806">
            <a:off x="6156325" y="1450975"/>
            <a:ext cx="2752725" cy="804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solidFill>
                  <a:srgbClr val="FF0066">
                    <a:alpha val="94116"/>
                  </a:srgb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有简便算法吗？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916238" y="2271713"/>
            <a:ext cx="4743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=37×</a:t>
            </a:r>
            <a:r>
              <a:rPr lang="zh-CN" altLang="en-US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102+93+105</a:t>
            </a:r>
            <a:r>
              <a:rPr lang="zh-CN" altLang="en-US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895600" y="2971800"/>
            <a:ext cx="4840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=37×300=11100</a:t>
            </a:r>
            <a:r>
              <a:rPr lang="zh-CN" altLang="en-US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（棵）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219200" y="4953000"/>
            <a:ext cx="6383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m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·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a+m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·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b+m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·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c= m (a+b+c)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47713" y="368458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259013" y="368458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27438" y="368458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283200" y="368458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395413" y="3684588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102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219825" y="368458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102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979738" y="368458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93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275138" y="3684588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7732713" y="3684588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7083425" y="368458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93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179513" y="3644900"/>
            <a:ext cx="455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×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667000" y="3630613"/>
            <a:ext cx="455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×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006850" y="3692525"/>
            <a:ext cx="41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×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5638800" y="3657600"/>
            <a:ext cx="455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×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971675" y="3621088"/>
            <a:ext cx="455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340100" y="3621088"/>
            <a:ext cx="455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6794500" y="3621088"/>
            <a:ext cx="455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7480300" y="3621088"/>
            <a:ext cx="455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4953000" y="3608388"/>
            <a:ext cx="4937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8305800" y="36306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5943600" y="3657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（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609600" y="3581400"/>
            <a:ext cx="582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2209800" y="3581400"/>
            <a:ext cx="582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3581400" y="3581400"/>
            <a:ext cx="582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57800" y="3581400"/>
            <a:ext cx="582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1524000" y="358140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6324600" y="358140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2971800" y="358140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7086600" y="358140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4419600" y="3581400"/>
            <a:ext cx="393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7848600" y="3581400"/>
            <a:ext cx="395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sp>
        <p:nvSpPr>
          <p:cNvPr id="30758" name="AutoShape 38"/>
          <p:cNvSpPr>
            <a:spLocks noChangeArrowheads="1"/>
          </p:cNvSpPr>
          <p:nvPr/>
        </p:nvSpPr>
        <p:spPr bwMode="auto">
          <a:xfrm>
            <a:off x="4191000" y="4114800"/>
            <a:ext cx="533400" cy="990600"/>
          </a:xfrm>
          <a:prstGeom prst="downArrow">
            <a:avLst>
              <a:gd name="adj1" fmla="val 50000"/>
              <a:gd name="adj2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27" name="WordArt 42"/>
          <p:cNvSpPr>
            <a:spLocks noChangeArrowheads="1" noChangeShapeType="1"/>
          </p:cNvSpPr>
          <p:nvPr/>
        </p:nvSpPr>
        <p:spPr bwMode="auto">
          <a:xfrm>
            <a:off x="0" y="0"/>
            <a:ext cx="179863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导</a:t>
            </a:r>
          </a:p>
        </p:txBody>
      </p:sp>
      <p:sp>
        <p:nvSpPr>
          <p:cNvPr id="12328" name="Text Box 43"/>
          <p:cNvSpPr txBox="1">
            <a:spLocks noChangeArrowheads="1"/>
          </p:cNvSpPr>
          <p:nvPr/>
        </p:nvSpPr>
        <p:spPr bwMode="auto">
          <a:xfrm>
            <a:off x="1752600" y="152400"/>
            <a:ext cx="38893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4800" b="1">
                <a:solidFill>
                  <a:srgbClr val="FF3300"/>
                </a:solidFill>
                <a:ea typeface="黑体" panose="02010609060101010101" pitchFamily="49" charset="-122"/>
              </a:rPr>
              <a:t>导入新知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"/>
                            </p:stCondLst>
                            <p:childTnLst>
                              <p:par>
                                <p:cTn id="9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"/>
                            </p:stCondLst>
                            <p:childTnLst>
                              <p:par>
                                <p:cTn id="10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650"/>
                            </p:stCondLst>
                            <p:childTnLst>
                              <p:par>
                                <p:cTn id="1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200"/>
                            </p:stCondLst>
                            <p:childTnLst>
                              <p:par>
                                <p:cTn id="1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00"/>
                            </p:stCondLst>
                            <p:childTnLst>
                              <p:par>
                                <p:cTn id="1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"/>
                            </p:stCondLst>
                            <p:childTnLst>
                              <p:par>
                                <p:cTn id="15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50"/>
                            </p:stCondLst>
                            <p:childTnLst>
                              <p:par>
                                <p:cTn id="16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00"/>
                            </p:stCondLst>
                            <p:childTnLst>
                              <p:par>
                                <p:cTn id="1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00"/>
                            </p:stCondLst>
                            <p:childTnLst>
                              <p:par>
                                <p:cTn id="18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200"/>
                            </p:stCondLst>
                            <p:childTnLst>
                              <p:par>
                                <p:cTn id="19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7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4" grpId="0"/>
      <p:bldP spid="30725" grpId="0"/>
      <p:bldP spid="30726" grpId="0"/>
      <p:bldP spid="30726" grpId="1"/>
      <p:bldP spid="30727" grpId="0"/>
      <p:bldP spid="30727" grpId="1"/>
      <p:bldP spid="30728" grpId="0"/>
      <p:bldP spid="30728" grpId="1"/>
      <p:bldP spid="30729" grpId="0"/>
      <p:bldP spid="30729" grpId="1"/>
      <p:bldP spid="30730" grpId="0"/>
      <p:bldP spid="30730" grpId="1"/>
      <p:bldP spid="30731" grpId="0"/>
      <p:bldP spid="30731" grpId="1"/>
      <p:bldP spid="30732" grpId="0"/>
      <p:bldP spid="30732" grpId="1"/>
      <p:bldP spid="30733" grpId="0"/>
      <p:bldP spid="30733" grpId="1"/>
      <p:bldP spid="30734" grpId="0"/>
      <p:bldP spid="30734" grpId="1"/>
      <p:bldP spid="30735" grpId="0"/>
      <p:bldP spid="30735" grpId="1"/>
      <p:bldP spid="30736" grpId="0"/>
      <p:bldP spid="30736" grpId="1"/>
      <p:bldP spid="30737" grpId="0"/>
      <p:bldP spid="30738" grpId="0"/>
      <p:bldP spid="30739" grpId="0"/>
      <p:bldP spid="30740" grpId="0"/>
      <p:bldP spid="30741" grpId="0"/>
      <p:bldP spid="30742" grpId="0"/>
      <p:bldP spid="30743" grpId="0"/>
      <p:bldP spid="30744" grpId="0"/>
      <p:bldP spid="30745" grpId="0"/>
      <p:bldP spid="30746" grpId="0" build="allAtOnce"/>
      <p:bldP spid="30747" grpId="0"/>
      <p:bldP spid="30748" grpId="0"/>
      <p:bldP spid="30749" grpId="0"/>
      <p:bldP spid="30750" grpId="0"/>
      <p:bldP spid="30751" grpId="0"/>
      <p:bldP spid="30752" grpId="0"/>
      <p:bldP spid="30753" grpId="0"/>
      <p:bldP spid="30754" grpId="0"/>
      <p:bldP spid="30755" grpId="0"/>
      <p:bldP spid="30756" grpId="0"/>
      <p:bldP spid="30757" grpId="0"/>
      <p:bldP spid="307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6553200" cy="3581400"/>
          </a:xfrm>
        </p:spPr>
        <p:txBody>
          <a:bodyPr/>
          <a:lstStyle/>
          <a:p>
            <a:pPr>
              <a:lnSpc>
                <a:spcPct val="135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、理解因式分解的概念，</a:t>
            </a:r>
          </a:p>
          <a:p>
            <a:pPr>
              <a:lnSpc>
                <a:spcPct val="135000"/>
              </a:lnSpc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掌握因式分解与整式乘法之间 的区别与联系。</a:t>
            </a:r>
          </a:p>
          <a:p>
            <a:pPr>
              <a:lnSpc>
                <a:spcPct val="135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、能判断因式分解的正误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会进行简单的因式分解。</a:t>
            </a:r>
          </a:p>
          <a:p>
            <a:pPr>
              <a:lnSpc>
                <a:spcPct val="135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、感觉因式分解在解决相关问题中的作用。</a:t>
            </a:r>
            <a:endParaRPr lang="en-US" altLang="zh-CN" b="1" baseline="300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3315" name="WordArt 4"/>
          <p:cNvSpPr>
            <a:spLocks noChangeArrowheads="1" noChangeShapeType="1"/>
          </p:cNvSpPr>
          <p:nvPr/>
        </p:nvSpPr>
        <p:spPr bwMode="auto">
          <a:xfrm>
            <a:off x="0" y="0"/>
            <a:ext cx="179863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导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752600" y="152400"/>
            <a:ext cx="38893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4800" b="1" dirty="0">
                <a:solidFill>
                  <a:srgbClr val="FF3300"/>
                </a:solidFill>
                <a:ea typeface="黑体" panose="02010609060101010101" pitchFamily="49" charset="-122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6629400" cy="35814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对议：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、因式分解的概念是什么？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     因式分解与整式乘法的关系？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2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、结合提纲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题探讨因式分解的识别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     需注意哪几点？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组议：探讨提纲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4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5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题的思路与方法，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感受因式分解在解决相关问题中的作用。</a:t>
            </a:r>
          </a:p>
          <a:p>
            <a:pPr>
              <a:buFontTx/>
              <a:buNone/>
            </a:pPr>
            <a:endParaRPr lang="en-US" altLang="zh-CN" b="1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339" name="WordArt 3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议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534400" cy="45259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、下列各式中，从等号左边到右边的变形，</a:t>
            </a:r>
          </a:p>
          <a:p>
            <a:pPr marL="533400" indent="-533400"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哪些是多项式的因式分解？</a:t>
            </a:r>
          </a:p>
          <a:p>
            <a:pPr marL="533400" indent="-533400">
              <a:lnSpc>
                <a:spcPct val="160000"/>
              </a:lnSpc>
              <a:buFontTx/>
              <a:buAutoNum type="circleNumDbPlain"/>
            </a:pP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                      ②</a:t>
            </a:r>
          </a:p>
          <a:p>
            <a:pPr marL="533400" indent="-533400">
              <a:lnSpc>
                <a:spcPct val="160000"/>
              </a:lnSpc>
              <a:buFontTx/>
              <a:buAutoNum type="circleNumDbPlain" startAt="3"/>
            </a:pP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                      ④</a:t>
            </a:r>
          </a:p>
          <a:p>
            <a:pPr marL="533400" indent="-533400">
              <a:lnSpc>
                <a:spcPct val="16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⑤                                  ⑥</a:t>
            </a:r>
          </a:p>
          <a:p>
            <a:pPr marL="533400" indent="-533400">
              <a:buFontTx/>
              <a:buNone/>
            </a:pPr>
            <a:endParaRPr lang="en-US" altLang="zh-CN" sz="2800" b="1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graphicFrame>
        <p:nvGraphicFramePr>
          <p:cNvPr id="1536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48350" y="2560638"/>
          <a:ext cx="1638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3" imgW="1637665" imgH="266700" progId="Equation.3">
                  <p:embed/>
                </p:oleObj>
              </mc:Choice>
              <mc:Fallback>
                <p:oleObj r:id="rId3" imgW="1637665" imgH="266700" progId="Equation.3">
                  <p:embed/>
                  <p:pic>
                    <p:nvPicPr>
                      <p:cNvPr id="0" name="图片 10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2560638"/>
                        <a:ext cx="1638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38200" y="4308475"/>
          <a:ext cx="31242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5" imgW="1676400" imgH="241300" progId="Equation.3">
                  <p:embed/>
                </p:oleObj>
              </mc:Choice>
              <mc:Fallback>
                <p:oleObj r:id="rId5" imgW="1676400" imgH="241300" progId="Equation.3">
                  <p:embed/>
                  <p:pic>
                    <p:nvPicPr>
                      <p:cNvPr id="0" name="图片 10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08475"/>
                        <a:ext cx="31242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WordArt 4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展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5367" name="Object 6"/>
          <p:cNvGraphicFramePr>
            <a:graphicFrameLocks noChangeAspect="1"/>
          </p:cNvGraphicFramePr>
          <p:nvPr/>
        </p:nvGraphicFramePr>
        <p:xfrm>
          <a:off x="762000" y="2743200"/>
          <a:ext cx="32766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7" imgW="1727200" imgH="228600" progId="Equation.3">
                  <p:embed/>
                </p:oleObj>
              </mc:Choice>
              <mc:Fallback>
                <p:oleObj r:id="rId7" imgW="1727200" imgH="228600" progId="Equation.3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32766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85800" y="3505200"/>
            <a:ext cx="32766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800600" y="3429000"/>
          <a:ext cx="3657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10" imgW="1879600" imgH="266700" progId="Equation.3">
                  <p:embed/>
                </p:oleObj>
              </mc:Choice>
              <mc:Fallback>
                <p:oleObj r:id="rId10" imgW="1879600" imgH="266700" progId="Equation.3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429000"/>
                        <a:ext cx="3657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572000" y="2743200"/>
            <a:ext cx="342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81000" y="5105400"/>
            <a:ext cx="9829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135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r>
              <a:rPr lang="en-US" altLang="zh-CN" sz="3200" b="1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3200" b="1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层同学口头展示，</a:t>
            </a:r>
            <a:r>
              <a:rPr lang="en-US" altLang="zh-CN" sz="3200" b="1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3200" b="1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层同学纠错</a:t>
            </a:r>
            <a:endParaRPr lang="zh-CN" altLang="en-US" sz="3200" b="1" baseline="30000" dirty="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3648075" y="4267200"/>
            <a:ext cx="796925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3300"/>
                </a:solidFill>
                <a:ea typeface="新宋体" panose="02010609030101010101" pitchFamily="49" charset="-122"/>
                <a:sym typeface="微软雅黑" panose="020B0503020204020204" pitchFamily="34" charset="-122"/>
              </a:rPr>
              <a:t>√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8397875" y="3505200"/>
            <a:ext cx="549275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FF3300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╳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3749675" y="2819400"/>
            <a:ext cx="549275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FF3300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╳</a:t>
            </a:r>
            <a:endParaRPr lang="zh-CN" altLang="en-US" sz="4800">
              <a:solidFill>
                <a:srgbClr val="3D3F41"/>
              </a:solidFill>
              <a:ea typeface="微软雅黑" panose="020B0503020204020204" pitchFamily="34" charset="-122"/>
            </a:endParaRP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7931150" y="2743200"/>
            <a:ext cx="611188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FF3300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√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 flipV="1">
            <a:off x="3581400" y="3338513"/>
            <a:ext cx="655638" cy="823912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800">
                <a:solidFill>
                  <a:srgbClr val="FF3300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╳</a:t>
            </a:r>
            <a:endParaRPr lang="zh-CN" altLang="en-US" sz="4800">
              <a:solidFill>
                <a:srgbClr val="3D3F41"/>
              </a:solidFill>
              <a:ea typeface="微软雅黑" panose="020B0503020204020204" pitchFamily="34" charset="-122"/>
            </a:endParaRP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8386763" y="4267200"/>
            <a:ext cx="611187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3300"/>
                </a:solidFill>
                <a:ea typeface="微软雅黑" panose="020B0503020204020204" pitchFamily="34" charset="-122"/>
                <a:sym typeface="微软雅黑" panose="020B0503020204020204" pitchFamily="34" charset="-122"/>
              </a:rPr>
              <a:t>√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 bldLvl="0" autoUpdateAnimBg="0"/>
      <p:bldP spid="47118" grpId="0" bldLvl="0" autoUpdateAnimBg="0"/>
      <p:bldP spid="47119" grpId="0" bldLvl="0" autoUpdateAnimBg="0"/>
      <p:bldP spid="47120" grpId="0" bldLvl="0" autoUpdateAnimBg="0"/>
      <p:bldP spid="47121" grpId="0" bldLvl="0" autoUpdateAnimBg="0"/>
      <p:bldP spid="47122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066800"/>
            <a:ext cx="8534400" cy="45259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2</a:t>
            </a: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、请将下列等式左边多项式的另一个因式填在括号里：</a:t>
            </a:r>
          </a:p>
          <a:p>
            <a:pPr marL="533400" indent="-533400">
              <a:lnSpc>
                <a:spcPct val="160000"/>
              </a:lnSpc>
              <a:buFontTx/>
              <a:buAutoNum type="circleNumDbPlain"/>
            </a:pPr>
            <a:r>
              <a:rPr lang="zh-CN" altLang="en-US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                （           ）</a:t>
            </a:r>
          </a:p>
          <a:p>
            <a:pPr marL="533400" indent="-533400">
              <a:lnSpc>
                <a:spcPct val="160000"/>
              </a:lnSpc>
              <a:buFontTx/>
              <a:buAutoNum type="circleNumDbPlain"/>
            </a:pPr>
            <a:r>
              <a:rPr lang="zh-CN" altLang="en-US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             （           ）</a:t>
            </a:r>
          </a:p>
          <a:p>
            <a:pPr marL="533400" indent="-533400">
              <a:lnSpc>
                <a:spcPct val="160000"/>
              </a:lnSpc>
              <a:buFontTx/>
              <a:buAutoNum type="circleNumDbPlain" startAt="3"/>
            </a:pPr>
            <a:r>
              <a:rPr lang="zh-CN" altLang="en-US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                  （           </a:t>
            </a:r>
            <a:r>
              <a:rPr lang="en-US" altLang="zh-CN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  </a:t>
            </a:r>
            <a:r>
              <a:rPr lang="zh-CN" altLang="en-US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） </a:t>
            </a:r>
          </a:p>
          <a:p>
            <a:pPr marL="533400" indent="-533400">
              <a:lnSpc>
                <a:spcPct val="160000"/>
              </a:lnSpc>
              <a:buFontTx/>
              <a:buAutoNum type="circleNumDbPlain" startAt="3"/>
            </a:pPr>
            <a:r>
              <a:rPr lang="zh-CN" altLang="en-US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                              （         </a:t>
            </a:r>
            <a:r>
              <a:rPr lang="en-US" altLang="zh-CN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 </a:t>
            </a:r>
            <a:r>
              <a:rPr lang="zh-CN" altLang="en-US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  </a:t>
            </a:r>
            <a:r>
              <a:rPr lang="zh-CN" altLang="en-US" sz="2800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 ）</a:t>
            </a:r>
            <a:endParaRPr lang="en-US" sz="2800" b="1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6387" name="WordArt 3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展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7200" y="5486400"/>
            <a:ext cx="9829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135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r>
              <a:rPr lang="en-US" altLang="zh-CN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层同学口头展示，</a:t>
            </a:r>
            <a:r>
              <a:rPr lang="en-US" altLang="zh-CN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层同学纠错</a:t>
            </a:r>
            <a:endParaRPr lang="zh-CN" altLang="en-US" sz="3200" b="1" baseline="3000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219200" y="2438400"/>
          <a:ext cx="28194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3" imgW="1155700" imgH="241300" progId="Equation.3">
                  <p:embed/>
                </p:oleObj>
              </mc:Choice>
              <mc:Fallback>
                <p:oleObj r:id="rId3" imgW="1155700" imgH="2413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28194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219200" y="3200400"/>
          <a:ext cx="26670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5" imgW="977265" imgH="203200" progId="Equation.3">
                  <p:embed/>
                </p:oleObj>
              </mc:Choice>
              <mc:Fallback>
                <p:oleObj r:id="rId5" imgW="977265" imgH="2032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00400"/>
                        <a:ext cx="26670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5410200" y="3200400"/>
          <a:ext cx="16764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7" imgW="685800" imgH="241300" progId="Equation.3">
                  <p:embed/>
                </p:oleObj>
              </mc:Choice>
              <mc:Fallback>
                <p:oleObj r:id="rId7" imgW="685800" imgH="2413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200400"/>
                        <a:ext cx="16764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1143000" y="3962400"/>
          <a:ext cx="32004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9" imgW="1409065" imgH="266700" progId="Equation.3">
                  <p:embed/>
                </p:oleObj>
              </mc:Choice>
              <mc:Fallback>
                <p:oleObj r:id="rId9" imgW="1409065" imgH="2667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32004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1219200" y="4648200"/>
          <a:ext cx="3505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11" imgW="1536065" imgH="266700" progId="Equation.3">
                  <p:embed/>
                </p:oleObj>
              </mc:Choice>
              <mc:Fallback>
                <p:oleObj r:id="rId11" imgW="1536065" imgH="266700" progId="Equation.3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48200"/>
                        <a:ext cx="3505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4148138" y="2286000"/>
            <a:ext cx="1355725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x+y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5033963" y="4648200"/>
            <a:ext cx="127635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a+3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022725" y="3048000"/>
            <a:ext cx="896938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3300"/>
                </a:solidFill>
              </a:rPr>
              <a:t>3n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552950" y="3810000"/>
            <a:ext cx="1625600" cy="823913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5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4x-1</a:t>
            </a:r>
            <a:r>
              <a:rPr lang="zh-CN" altLang="en-US" sz="4800" b="1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 bldLvl="0" autoUpdateAnimBg="0"/>
      <p:bldP spid="48145" grpId="0" bldLvl="0" autoUpdateAnimBg="0"/>
      <p:bldP spid="48146" grpId="0" bldLvl="0" autoUpdateAnimBg="0"/>
      <p:bldP spid="48147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610600" cy="2667000"/>
          </a:xfrm>
        </p:spPr>
        <p:txBody>
          <a:bodyPr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zh-CN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4</a:t>
            </a: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、尹老师在一块边长为</a:t>
            </a:r>
            <a:r>
              <a:rPr lang="en-US" altLang="zh-CN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a=13.2</a:t>
            </a: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的正方形铁板 的四个角处截去</a:t>
            </a:r>
            <a:r>
              <a:rPr lang="en-US" altLang="zh-CN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4</a:t>
            </a: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个边长为</a:t>
            </a:r>
            <a:r>
              <a:rPr lang="en-US" altLang="zh-CN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b=3.4</a:t>
            </a: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</a:rPr>
              <a:t>的正方形，帮老师算算剩余部分的面积。</a:t>
            </a:r>
            <a:endParaRPr lang="en-US" altLang="zh-CN" sz="2800" b="1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411" name="WordArt 3"/>
          <p:cNvSpPr>
            <a:spLocks noChangeArrowheads="1" noChangeShapeType="1"/>
          </p:cNvSpPr>
          <p:nvPr/>
        </p:nvSpPr>
        <p:spPr bwMode="auto">
          <a:xfrm>
            <a:off x="0" y="0"/>
            <a:ext cx="1600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prstShdw prst="shdw12">
                    <a:srgbClr val="C0C0C0"/>
                  </a:prstShdw>
                </a:effectLst>
                <a:latin typeface="华文行楷" panose="02010800040101010101" charset="-122"/>
                <a:ea typeface="华文行楷" panose="02010800040101010101" charset="-122"/>
              </a:rPr>
              <a:t>展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7200" y="3962400"/>
            <a:ext cx="8229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135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r>
              <a:rPr lang="en-US" altLang="zh-CN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层同学黑板板演并讲解，</a:t>
            </a:r>
          </a:p>
          <a:p>
            <a:pPr marL="342900" indent="-342900" fontAlgn="base">
              <a:lnSpc>
                <a:spcPct val="13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3200" b="1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其他同学质疑、纠错。</a:t>
            </a:r>
            <a:endParaRPr lang="zh-CN" altLang="en-US" sz="3200" b="1" baseline="3000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3D3F4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9" name="Text Box 16"/>
          <p:cNvSpPr txBox="1">
            <a:spLocks noChangeArrowheads="1"/>
          </p:cNvSpPr>
          <p:nvPr/>
        </p:nvSpPr>
        <p:spPr bwMode="auto">
          <a:xfrm>
            <a:off x="-533400" y="0"/>
            <a:ext cx="2362200" cy="10064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ea typeface="黑体" panose="02010609060101010101" pitchFamily="49" charset="-122"/>
              </a:rPr>
              <a:t>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KSO_GREEN5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全屏显示(4:3)</PresentationFormat>
  <Paragraphs>196</Paragraphs>
  <Slides>20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40" baseType="lpstr">
      <vt:lpstr>_x005f_x000B__x005f_x000C_</vt:lpstr>
      <vt:lpstr>黑体</vt:lpstr>
      <vt:lpstr>华文行楷</vt:lpstr>
      <vt:lpstr>华文楷体</vt:lpstr>
      <vt:lpstr>楷体_GB2312</vt:lpstr>
      <vt:lpstr>隶书</vt:lpstr>
      <vt:lpstr>宋体</vt:lpstr>
      <vt:lpstr>微软雅黑</vt:lpstr>
      <vt:lpstr>新宋体</vt:lpstr>
      <vt:lpstr>幼圆</vt:lpstr>
      <vt:lpstr>Arial</vt:lpstr>
      <vt:lpstr>Arial Black</vt:lpstr>
      <vt:lpstr>Arial Rounded MT Bold</vt:lpstr>
      <vt:lpstr>Calibri</vt:lpstr>
      <vt:lpstr>Times New Roman</vt:lpstr>
      <vt:lpstr>Verdana</vt:lpstr>
      <vt:lpstr>WWW.2PPT.COM
</vt:lpstr>
      <vt:lpstr>Equation.3</vt:lpstr>
      <vt:lpstr>公式</vt:lpstr>
      <vt:lpstr>Equation.DSMT4</vt:lpstr>
      <vt:lpstr>因式分解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1、下列各式从等号左边到右边的       变形，哪些是因式分解？</vt:lpstr>
      <vt:lpstr>3、请将下列等式左边多项式的另       一个因式填在括号里：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2018-07-12T08:18:00Z</dcterms:created>
  <dcterms:modified xsi:type="dcterms:W3CDTF">2023-01-17T01:52:31Z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7DD8F207297040FA9393847A9014DC7E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