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28"/>
  </p:notesMasterIdLst>
  <p:handoutMasterIdLst>
    <p:handoutMasterId r:id="rId29"/>
  </p:handoutMasterIdLst>
  <p:sldIdLst>
    <p:sldId id="292" r:id="rId3"/>
    <p:sldId id="407" r:id="rId4"/>
    <p:sldId id="258" r:id="rId5"/>
    <p:sldId id="260" r:id="rId6"/>
    <p:sldId id="267" r:id="rId7"/>
    <p:sldId id="390" r:id="rId8"/>
    <p:sldId id="404" r:id="rId9"/>
    <p:sldId id="269" r:id="rId10"/>
    <p:sldId id="410" r:id="rId11"/>
    <p:sldId id="411" r:id="rId12"/>
    <p:sldId id="412" r:id="rId13"/>
    <p:sldId id="413" r:id="rId14"/>
    <p:sldId id="414" r:id="rId15"/>
    <p:sldId id="272" r:id="rId16"/>
    <p:sldId id="325" r:id="rId17"/>
    <p:sldId id="415" r:id="rId18"/>
    <p:sldId id="416" r:id="rId19"/>
    <p:sldId id="327" r:id="rId20"/>
    <p:sldId id="417" r:id="rId21"/>
    <p:sldId id="418" r:id="rId22"/>
    <p:sldId id="419" r:id="rId23"/>
    <p:sldId id="276" r:id="rId24"/>
    <p:sldId id="420" r:id="rId25"/>
    <p:sldId id="422" r:id="rId26"/>
    <p:sldId id="423" r:id="rId27"/>
  </p:sldIdLst>
  <p:sldSz cx="9144000" cy="6858000" type="screen4x3"/>
  <p:notesSz cx="6858000" cy="9144000"/>
  <p:defaultTextStyle>
    <a:defPPr>
      <a:defRPr lang="zh-CN"/>
    </a:defPPr>
    <a:lvl1pPr algn="l" defTabSz="457200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887"/>
    <a:srgbClr val="FFF357"/>
    <a:srgbClr val="31732A"/>
    <a:srgbClr val="2F7029"/>
    <a:srgbClr val="9ECA77"/>
    <a:srgbClr val="45A058"/>
    <a:srgbClr val="9DC3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4662" autoAdjust="0"/>
    <p:restoredTop sz="94660" autoAdjust="0"/>
  </p:normalViewPr>
  <p:slideViewPr>
    <p:cSldViewPr snapToGrid="0" snapToObjects="1">
      <p:cViewPr>
        <p:scale>
          <a:sx n="110" d="100"/>
          <a:sy n="110" d="100"/>
        </p:scale>
        <p:origin x="-1644" y="-72"/>
      </p:cViewPr>
      <p:guideLst>
        <p:guide orient="horz" pos="2118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noProof="1">
                <a:latin typeface="Arial" panose="020B0604020202020204" pitchFamily="34" charset="0"/>
                <a:cs typeface="+mn-ea"/>
              </a:defRPr>
            </a:lvl1pPr>
          </a:lstStyle>
          <a:p>
            <a:pPr>
              <a:defRPr/>
            </a:pPr>
            <a:fld id="{8A4D78B4-0276-4867-8731-A1484FF1185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29700" name="幻灯片图像占位符 3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备注占位符 4"/>
          <p:cNvSpPr>
            <a:spLocks noGrp="1" noChangeArrowheads="1"/>
          </p:cNvSpPr>
          <p:nvPr>
            <p:ph type="body" sz="quarter" idx="9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D31AB86-0677-4415-8F44-9C67C0689B37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30723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 smtClean="0"/>
          </a:p>
        </p:txBody>
      </p:sp>
      <p:sp>
        <p:nvSpPr>
          <p:cNvPr id="30724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4572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4572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4572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4572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Tx/>
              <a:buNone/>
            </a:pPr>
            <a:fld id="{1362DC55-EBEC-4252-9292-5F7BA7CD7187}" type="slidenum">
              <a:rPr lang="zh-CN" altLang="en-US" smtClean="0">
                <a:latin typeface="Arial" panose="020B0604020202020204" pitchFamily="34" charset="0"/>
              </a:rPr>
              <a:t>1</a:t>
            </a:fld>
            <a:endParaRPr lang="en-US" altLang="zh-CN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31747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 smtClean="0"/>
          </a:p>
        </p:txBody>
      </p:sp>
      <p:sp>
        <p:nvSpPr>
          <p:cNvPr id="31748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4572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4572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4572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4572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Tx/>
              <a:buNone/>
            </a:pPr>
            <a:fld id="{1CDA2B82-81BF-4F9B-974F-495BAF1CA261}" type="slidenum">
              <a:rPr lang="zh-CN" altLang="en-US" smtClean="0">
                <a:latin typeface="Arial" panose="020B0604020202020204" pitchFamily="34" charset="0"/>
              </a:rPr>
              <a:t>5</a:t>
            </a:fld>
            <a:endParaRPr lang="en-US" altLang="zh-CN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1DF64F-0242-4A14-974B-418D8D77465A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950D4F-FC00-40E8-A63A-A6A569106DC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二级</a:t>
            </a:r>
          </a:p>
          <a:p>
            <a:pPr lvl="2"/>
            <a:r>
              <a:rPr lang="zh-CN" altLang="en-US" noProof="1" smtClean="0"/>
              <a:t>三级</a:t>
            </a:r>
          </a:p>
          <a:p>
            <a:pPr lvl="3"/>
            <a:r>
              <a:rPr lang="zh-CN" altLang="en-US" noProof="1" smtClean="0"/>
              <a:t>四级</a:t>
            </a:r>
          </a:p>
          <a:p>
            <a:pPr lvl="4"/>
            <a:r>
              <a:rPr lang="zh-CN" altLang="en-US" noProof="1" smtClean="0"/>
              <a:t>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B7CDB-3783-4EBE-83EF-77C9AF27D254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66D4C-DC6F-43E0-9534-3662F088B0B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二级</a:t>
            </a:r>
          </a:p>
          <a:p>
            <a:pPr lvl="2"/>
            <a:r>
              <a:rPr lang="zh-CN" altLang="en-US" noProof="1" smtClean="0"/>
              <a:t>三级</a:t>
            </a:r>
          </a:p>
          <a:p>
            <a:pPr lvl="3"/>
            <a:r>
              <a:rPr lang="zh-CN" altLang="en-US" noProof="1" smtClean="0"/>
              <a:t>四级</a:t>
            </a:r>
          </a:p>
          <a:p>
            <a:pPr lvl="4"/>
            <a:r>
              <a:rPr lang="zh-CN" altLang="en-US" noProof="1" smtClean="0"/>
              <a:t>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6B0E6-1517-4022-8630-4925225A7B24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06C1D7-CB5E-4329-8021-23F1F811752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3AD9E1-8C2E-422E-95EF-3AC025B6FF9B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06A251-064D-480B-9DBF-1259A695AAD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二级</a:t>
            </a:r>
          </a:p>
          <a:p>
            <a:pPr lvl="2"/>
            <a:r>
              <a:rPr lang="zh-CN" altLang="en-US" noProof="1" smtClean="0"/>
              <a:t>三级</a:t>
            </a:r>
          </a:p>
          <a:p>
            <a:pPr lvl="3"/>
            <a:r>
              <a:rPr lang="zh-CN" altLang="en-US" noProof="1" smtClean="0"/>
              <a:t>四级</a:t>
            </a:r>
          </a:p>
          <a:p>
            <a:pPr lvl="4"/>
            <a:r>
              <a:rPr lang="zh-CN" altLang="en-US" noProof="1" smtClean="0"/>
              <a:t>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F530D-74BA-4B93-9D78-8460FAB0470A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215C47-BE6E-40BD-8A81-EFD8468ED38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288414-5B85-46C0-9086-AF47FA7D296F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3274A3-63F1-42A4-B228-8C109414556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二级</a:t>
            </a:r>
          </a:p>
          <a:p>
            <a:pPr lvl="2"/>
            <a:r>
              <a:rPr lang="zh-CN" altLang="en-US" noProof="1" smtClean="0"/>
              <a:t>三级</a:t>
            </a:r>
          </a:p>
          <a:p>
            <a:pPr lvl="3"/>
            <a:r>
              <a:rPr lang="zh-CN" altLang="en-US" noProof="1" smtClean="0"/>
              <a:t>四级</a:t>
            </a:r>
          </a:p>
          <a:p>
            <a:pPr lvl="4"/>
            <a:r>
              <a:rPr lang="zh-CN" altLang="en-US" noProof="1" smtClean="0"/>
              <a:t>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二级</a:t>
            </a:r>
          </a:p>
          <a:p>
            <a:pPr lvl="2"/>
            <a:r>
              <a:rPr lang="zh-CN" altLang="en-US" noProof="1" smtClean="0"/>
              <a:t>三级</a:t>
            </a:r>
          </a:p>
          <a:p>
            <a:pPr lvl="3"/>
            <a:r>
              <a:rPr lang="zh-CN" altLang="en-US" noProof="1" smtClean="0"/>
              <a:t>四级</a:t>
            </a:r>
          </a:p>
          <a:p>
            <a:pPr lvl="4"/>
            <a:r>
              <a:rPr lang="zh-CN" altLang="en-US" noProof="1" smtClean="0"/>
              <a:t>五级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00250D-DEFD-4ADC-9FDE-FC2168C22A77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D4059-5DA6-4996-B869-3D88E731E0C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二级</a:t>
            </a:r>
          </a:p>
          <a:p>
            <a:pPr lvl="2"/>
            <a:r>
              <a:rPr lang="zh-CN" altLang="en-US" noProof="1" smtClean="0"/>
              <a:t>三级</a:t>
            </a:r>
          </a:p>
          <a:p>
            <a:pPr lvl="3"/>
            <a:r>
              <a:rPr lang="zh-CN" altLang="en-US" noProof="1" smtClean="0"/>
              <a:t>四级</a:t>
            </a:r>
          </a:p>
          <a:p>
            <a:pPr lvl="4"/>
            <a:r>
              <a:rPr lang="zh-CN" altLang="en-US" noProof="1" smtClean="0"/>
              <a:t>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二级</a:t>
            </a:r>
          </a:p>
          <a:p>
            <a:pPr lvl="2"/>
            <a:r>
              <a:rPr lang="zh-CN" altLang="en-US" noProof="1" smtClean="0"/>
              <a:t>三级</a:t>
            </a:r>
          </a:p>
          <a:p>
            <a:pPr lvl="3"/>
            <a:r>
              <a:rPr lang="zh-CN" altLang="en-US" noProof="1" smtClean="0"/>
              <a:t>四级</a:t>
            </a:r>
          </a:p>
          <a:p>
            <a:pPr lvl="4"/>
            <a:r>
              <a:rPr lang="zh-CN" altLang="en-US" noProof="1" smtClean="0"/>
              <a:t>五级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6AC84B-07B4-4E16-B86A-548BF858376C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479EE6-8F63-4370-990D-1043EDC4257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3CC9C4-AE52-4D06-A750-06248FC4A29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2A70BB-A02A-4E24-8654-FE05E7C2D17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AC7670-7040-432F-BF67-AB6706B6254C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08AC6-ECAC-4872-BC29-977BF5A609A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二级</a:t>
            </a:r>
          </a:p>
          <a:p>
            <a:pPr lvl="2"/>
            <a:r>
              <a:rPr lang="zh-CN" altLang="en-US" noProof="1" smtClean="0"/>
              <a:t>三级</a:t>
            </a:r>
          </a:p>
          <a:p>
            <a:pPr lvl="3"/>
            <a:r>
              <a:rPr lang="zh-CN" altLang="en-US" noProof="1" smtClean="0"/>
              <a:t>四级</a:t>
            </a:r>
          </a:p>
          <a:p>
            <a:pPr lvl="4"/>
            <a:r>
              <a:rPr lang="zh-CN" altLang="en-US" noProof="1" smtClean="0"/>
              <a:t>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666189-5175-4AA5-B64F-F8F9CF78ED50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966B6C-FAA7-4385-BD86-F03D8AB10E5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A1B81B-F7FB-4F5E-B252-D1F98829688A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4FFC86-E86D-4900-A13F-F0E8DF0C86B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二级</a:t>
            </a:r>
          </a:p>
          <a:p>
            <a:pPr lvl="2"/>
            <a:r>
              <a:rPr lang="zh-CN" altLang="en-US" noProof="1" smtClean="0"/>
              <a:t>三级</a:t>
            </a:r>
          </a:p>
          <a:p>
            <a:pPr lvl="3"/>
            <a:r>
              <a:rPr lang="zh-CN" altLang="en-US" noProof="1" smtClean="0"/>
              <a:t>四级</a:t>
            </a:r>
          </a:p>
          <a:p>
            <a:pPr lvl="4"/>
            <a:r>
              <a:rPr lang="zh-CN" altLang="en-US" noProof="1" smtClean="0"/>
              <a:t>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E72E9C-2ABD-4023-9419-A1356A536509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1036CA-9276-42C8-94FF-02763CEBC27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二级</a:t>
            </a:r>
          </a:p>
          <a:p>
            <a:pPr lvl="2"/>
            <a:r>
              <a:rPr lang="zh-CN" altLang="en-US" noProof="1" smtClean="0"/>
              <a:t>三级</a:t>
            </a:r>
          </a:p>
          <a:p>
            <a:pPr lvl="3"/>
            <a:r>
              <a:rPr lang="zh-CN" altLang="en-US" noProof="1" smtClean="0"/>
              <a:t>四级</a:t>
            </a:r>
          </a:p>
          <a:p>
            <a:pPr lvl="4"/>
            <a:r>
              <a:rPr lang="zh-CN" altLang="en-US" noProof="1" smtClean="0"/>
              <a:t>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FDF094-30A1-4E41-BFDE-164436B7DBED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3D639A-BEE2-4949-AED3-6D837C922C5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CCB7A2-4391-4685-AB4D-EDBA859F9153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85913D-D9DB-46DE-970C-F5E76702387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二级</a:t>
            </a:r>
          </a:p>
          <a:p>
            <a:pPr lvl="2"/>
            <a:r>
              <a:rPr lang="zh-CN" altLang="en-US" noProof="1" smtClean="0"/>
              <a:t>三级</a:t>
            </a:r>
          </a:p>
          <a:p>
            <a:pPr lvl="3"/>
            <a:r>
              <a:rPr lang="zh-CN" altLang="en-US" noProof="1" smtClean="0"/>
              <a:t>四级</a:t>
            </a:r>
          </a:p>
          <a:p>
            <a:pPr lvl="4"/>
            <a:r>
              <a:rPr lang="zh-CN" altLang="en-US" noProof="1" smtClean="0"/>
              <a:t>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二级</a:t>
            </a:r>
          </a:p>
          <a:p>
            <a:pPr lvl="2"/>
            <a:r>
              <a:rPr lang="zh-CN" altLang="en-US" noProof="1" smtClean="0"/>
              <a:t>三级</a:t>
            </a:r>
          </a:p>
          <a:p>
            <a:pPr lvl="3"/>
            <a:r>
              <a:rPr lang="zh-CN" altLang="en-US" noProof="1" smtClean="0"/>
              <a:t>四级</a:t>
            </a:r>
          </a:p>
          <a:p>
            <a:pPr lvl="4"/>
            <a:r>
              <a:rPr lang="zh-CN" altLang="en-US" noProof="1" smtClean="0"/>
              <a:t>五级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243925-62FC-4BAE-A038-1FD7D4FC89AB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B3795A-CC1C-49AD-BACB-86FC306D28E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二级</a:t>
            </a:r>
          </a:p>
          <a:p>
            <a:pPr lvl="2"/>
            <a:r>
              <a:rPr lang="zh-CN" altLang="en-US" noProof="1" smtClean="0"/>
              <a:t>三级</a:t>
            </a:r>
          </a:p>
          <a:p>
            <a:pPr lvl="3"/>
            <a:r>
              <a:rPr lang="zh-CN" altLang="en-US" noProof="1" smtClean="0"/>
              <a:t>四级</a:t>
            </a:r>
          </a:p>
          <a:p>
            <a:pPr lvl="4"/>
            <a:r>
              <a:rPr lang="zh-CN" altLang="en-US" noProof="1" smtClean="0"/>
              <a:t>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二级</a:t>
            </a:r>
          </a:p>
          <a:p>
            <a:pPr lvl="2"/>
            <a:r>
              <a:rPr lang="zh-CN" altLang="en-US" noProof="1" smtClean="0"/>
              <a:t>三级</a:t>
            </a:r>
          </a:p>
          <a:p>
            <a:pPr lvl="3"/>
            <a:r>
              <a:rPr lang="zh-CN" altLang="en-US" noProof="1" smtClean="0"/>
              <a:t>四级</a:t>
            </a:r>
          </a:p>
          <a:p>
            <a:pPr lvl="4"/>
            <a:r>
              <a:rPr lang="zh-CN" altLang="en-US" noProof="1" smtClean="0"/>
              <a:t>五级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10FF09-BD3E-45E0-9A1F-2368A02942C0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DBF1DB-7749-40DB-A411-C82924C2F66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287E5D-5D20-4958-9A5D-49F02CF0050F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03564-183B-4974-9F87-F43C556D458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8CB602-F840-438E-BBDF-6B827D630A2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6C0DE3-88AE-493D-8090-0A78AD5DFB1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二级</a:t>
            </a:r>
          </a:p>
          <a:p>
            <a:pPr lvl="2"/>
            <a:r>
              <a:rPr lang="zh-CN" altLang="en-US" noProof="1" smtClean="0"/>
              <a:t>三级</a:t>
            </a:r>
          </a:p>
          <a:p>
            <a:pPr lvl="3"/>
            <a:r>
              <a:rPr lang="zh-CN" altLang="en-US" noProof="1" smtClean="0"/>
              <a:t>四级</a:t>
            </a:r>
          </a:p>
          <a:p>
            <a:pPr lvl="4"/>
            <a:r>
              <a:rPr lang="zh-CN" altLang="en-US" noProof="1" smtClean="0"/>
              <a:t>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CE9D8C-DB4E-4B50-88E1-072B81AFDDCD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9944B5-8656-4F72-B930-1C7C3B1EA86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55250-2A5D-4293-B7F0-A67DA2C9D7E6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CDACA-BC62-47FE-85BA-BD32D0A3CFF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1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19D8887-B495-40D9-B8A4-B4CC453106B3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1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C22DD79-EFB7-44F3-8CF5-1A11C5A6D861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051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spcBef>
                <a:spcPts val="0"/>
              </a:spcBef>
              <a:spcAft>
                <a:spcPts val="0"/>
              </a:spcAft>
              <a:buFontTx/>
              <a:buNone/>
              <a:defRPr kumimoji="1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FFF961D8-0F9A-4AF2-B68F-9B10C0B2F2C0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spcBef>
                <a:spcPts val="0"/>
              </a:spcBef>
              <a:spcAft>
                <a:spcPts val="0"/>
              </a:spcAft>
              <a:buFontTx/>
              <a:buNone/>
              <a:defRPr kumimoji="1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493DF66-9EF3-48BE-9803-21449B200B72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0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21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3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24.png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wmf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image" Target="../media/image5.png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1.bin"/><Relationship Id="rId10" Type="http://schemas.openxmlformats.org/officeDocument/2006/relationships/oleObject" Target="../embeddings/oleObject3.bin"/><Relationship Id="rId4" Type="http://schemas.openxmlformats.org/officeDocument/2006/relationships/image" Target="../media/image10.png"/><Relationship Id="rId9" Type="http://schemas.openxmlformats.org/officeDocument/2006/relationships/image" Target="../media/image13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图片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208" y="0"/>
            <a:ext cx="91344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文本框 5"/>
          <p:cNvSpPr txBox="1">
            <a:spLocks noChangeArrowheads="1"/>
          </p:cNvSpPr>
          <p:nvPr/>
        </p:nvSpPr>
        <p:spPr bwMode="auto">
          <a:xfrm>
            <a:off x="4581525" y="425450"/>
            <a:ext cx="40576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第二十九章</a:t>
            </a:r>
            <a:r>
              <a:rPr lang="en-US" altLang="zh-CN" sz="20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en-US" sz="20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直线与圆的位置关系</a:t>
            </a:r>
          </a:p>
        </p:txBody>
      </p:sp>
      <p:sp>
        <p:nvSpPr>
          <p:cNvPr id="9" name="文本框 6"/>
          <p:cNvSpPr txBox="1">
            <a:spLocks noChangeArrowheads="1"/>
          </p:cNvSpPr>
          <p:nvPr/>
        </p:nvSpPr>
        <p:spPr bwMode="auto">
          <a:xfrm>
            <a:off x="-1" y="1221641"/>
            <a:ext cx="9139237" cy="8309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1" lang="zh-CN" altLang="en-US" sz="4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切</a:t>
            </a:r>
            <a:r>
              <a:rPr kumimoji="1" lang="zh-CN" altLang="en-US" sz="4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线的性</a:t>
            </a:r>
            <a:r>
              <a:rPr kumimoji="1" lang="zh-CN" altLang="en-US" sz="4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质和判</a:t>
            </a:r>
            <a:r>
              <a:rPr kumimoji="1" lang="zh-CN" altLang="en-US" sz="4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定</a:t>
            </a:r>
          </a:p>
        </p:txBody>
      </p:sp>
      <p:sp>
        <p:nvSpPr>
          <p:cNvPr id="10" name="文本框 7"/>
          <p:cNvSpPr txBox="1"/>
          <p:nvPr/>
        </p:nvSpPr>
        <p:spPr>
          <a:xfrm>
            <a:off x="2382839" y="3186113"/>
            <a:ext cx="2957512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45000"/>
              </a:lnSpc>
              <a:defRPr/>
            </a:pPr>
            <a:r>
              <a:rPr kumimoji="1" lang="zh-CN" altLang="en-US" sz="4000" b="1" spc="3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dobe 黑体 Std R"/>
              </a:rPr>
              <a:t>第</a:t>
            </a:r>
            <a:r>
              <a:rPr kumimoji="1" lang="en-US" altLang="zh-CN" sz="4000" b="1" spc="3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dobe 黑体 Std R"/>
              </a:rPr>
              <a:t>2</a:t>
            </a:r>
            <a:r>
              <a:rPr kumimoji="1" lang="zh-CN" altLang="en-US" sz="4000" b="1" spc="3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dobe 黑体 Std R"/>
              </a:rPr>
              <a:t>课时</a:t>
            </a:r>
            <a:endParaRPr kumimoji="1" lang="zh-CN" altLang="en-US" sz="4000" b="1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dobe 黑体 Std R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444" y="6088978"/>
            <a:ext cx="9139237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内容占位符 7"/>
          <p:cNvSpPr txBox="1">
            <a:spLocks noChangeArrowheads="1"/>
          </p:cNvSpPr>
          <p:nvPr/>
        </p:nvSpPr>
        <p:spPr bwMode="auto">
          <a:xfrm>
            <a:off x="1339850" y="1489075"/>
            <a:ext cx="6908800" cy="426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如图，△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ABC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是⊙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的内接三角形，下列选项中，能使过点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的直线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EF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与⊙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相切于点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的条件是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．∠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EAB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＝∠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．∠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EAB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＝∠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BAC</a:t>
            </a:r>
          </a:p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EF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⊥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AC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AC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是⊙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的直径</a:t>
            </a:r>
          </a:p>
        </p:txBody>
      </p:sp>
      <p:sp>
        <p:nvSpPr>
          <p:cNvPr id="33" name="矩形 32"/>
          <p:cNvSpPr/>
          <p:nvPr/>
        </p:nvSpPr>
        <p:spPr>
          <a:xfrm>
            <a:off x="7546975" y="857250"/>
            <a:ext cx="1116013" cy="35083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kumimoji="1" lang="zh-CN" altLang="en-US"/>
          </a:p>
        </p:txBody>
      </p:sp>
      <p:sp>
        <p:nvSpPr>
          <p:cNvPr id="12293" name="文本框 33"/>
          <p:cNvSpPr txBox="1">
            <a:spLocks noChangeArrowheads="1"/>
          </p:cNvSpPr>
          <p:nvPr/>
        </p:nvSpPr>
        <p:spPr bwMode="auto">
          <a:xfrm>
            <a:off x="7669213" y="857250"/>
            <a:ext cx="9271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－练</a:t>
            </a:r>
          </a:p>
        </p:txBody>
      </p:sp>
      <p:cxnSp>
        <p:nvCxnSpPr>
          <p:cNvPr id="38" name="直接连接符 12"/>
          <p:cNvCxnSpPr/>
          <p:nvPr/>
        </p:nvCxnSpPr>
        <p:spPr>
          <a:xfrm>
            <a:off x="-26988" y="5837238"/>
            <a:ext cx="904876" cy="466725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19"/>
          <p:cNvCxnSpPr/>
          <p:nvPr/>
        </p:nvCxnSpPr>
        <p:spPr>
          <a:xfrm>
            <a:off x="863600" y="6303963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6" name="Picture 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32738" y="6194425"/>
            <a:ext cx="12192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图片 42" descr="上条蓝窄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102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301" name="组合 4"/>
          <p:cNvGrpSpPr/>
          <p:nvPr/>
        </p:nvGrpSpPr>
        <p:grpSpPr bwMode="auto">
          <a:xfrm>
            <a:off x="777875" y="1611313"/>
            <a:ext cx="446088" cy="461962"/>
            <a:chOff x="809625" y="1390650"/>
            <a:chExt cx="446088" cy="461665"/>
          </a:xfrm>
        </p:grpSpPr>
        <p:sp>
          <p:nvSpPr>
            <p:cNvPr id="3" name="矩形 2"/>
            <p:cNvSpPr/>
            <p:nvPr/>
          </p:nvSpPr>
          <p:spPr>
            <a:xfrm>
              <a:off x="809625" y="1390650"/>
              <a:ext cx="446088" cy="4458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kumimoji="1" lang="zh-CN" altLang="en-US"/>
            </a:p>
          </p:txBody>
        </p:sp>
        <p:sp>
          <p:nvSpPr>
            <p:cNvPr id="12305" name="矩形 3"/>
            <p:cNvSpPr>
              <a:spLocks noChangeArrowheads="1"/>
            </p:cNvSpPr>
            <p:nvPr/>
          </p:nvSpPr>
          <p:spPr bwMode="auto">
            <a:xfrm>
              <a:off x="877888" y="1390650"/>
              <a:ext cx="33855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4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zh-CN" altLang="en-US"/>
            </a:p>
          </p:txBody>
        </p:sp>
      </p:grpSp>
      <p:pic>
        <p:nvPicPr>
          <p:cNvPr id="12302" name="Picture 2" descr="WF22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56225" y="3236913"/>
            <a:ext cx="2238375" cy="241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矩形 23"/>
          <p:cNvSpPr>
            <a:spLocks noChangeArrowheads="1"/>
          </p:cNvSpPr>
          <p:nvPr/>
        </p:nvSpPr>
        <p:spPr bwMode="auto">
          <a:xfrm>
            <a:off x="1681163" y="2728913"/>
            <a:ext cx="4064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zh-CN" altLang="en-US" sz="24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内容占位符 7"/>
          <p:cNvSpPr txBox="1">
            <a:spLocks noChangeArrowheads="1"/>
          </p:cNvSpPr>
          <p:nvPr/>
        </p:nvSpPr>
        <p:spPr bwMode="auto">
          <a:xfrm>
            <a:off x="1339850" y="1489075"/>
            <a:ext cx="6908800" cy="426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如图所示，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PA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与⊙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相切于点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PO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交⊙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于点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，点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是优弧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上一点，若∠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26°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，则∠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ABC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的度数为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26°  </a:t>
            </a:r>
          </a:p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64°  </a:t>
            </a:r>
          </a:p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32°  </a:t>
            </a:r>
          </a:p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90°</a:t>
            </a:r>
          </a:p>
        </p:txBody>
      </p:sp>
      <p:sp>
        <p:nvSpPr>
          <p:cNvPr id="33" name="矩形 32"/>
          <p:cNvSpPr/>
          <p:nvPr/>
        </p:nvSpPr>
        <p:spPr>
          <a:xfrm>
            <a:off x="7546975" y="857250"/>
            <a:ext cx="1116013" cy="35083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kumimoji="1" lang="zh-CN" altLang="en-US"/>
          </a:p>
        </p:txBody>
      </p:sp>
      <p:sp>
        <p:nvSpPr>
          <p:cNvPr id="13317" name="文本框 33"/>
          <p:cNvSpPr txBox="1">
            <a:spLocks noChangeArrowheads="1"/>
          </p:cNvSpPr>
          <p:nvPr/>
        </p:nvSpPr>
        <p:spPr bwMode="auto">
          <a:xfrm>
            <a:off x="7669213" y="857250"/>
            <a:ext cx="9271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－练</a:t>
            </a:r>
          </a:p>
        </p:txBody>
      </p:sp>
      <p:cxnSp>
        <p:nvCxnSpPr>
          <p:cNvPr id="38" name="直接连接符 12"/>
          <p:cNvCxnSpPr/>
          <p:nvPr/>
        </p:nvCxnSpPr>
        <p:spPr>
          <a:xfrm>
            <a:off x="-26988" y="5837238"/>
            <a:ext cx="904876" cy="466725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19"/>
          <p:cNvCxnSpPr/>
          <p:nvPr/>
        </p:nvCxnSpPr>
        <p:spPr>
          <a:xfrm>
            <a:off x="863600" y="6303963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20" name="Picture 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32738" y="6194425"/>
            <a:ext cx="12192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图片 42" descr="上条蓝窄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102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324" name="组合 4"/>
          <p:cNvGrpSpPr/>
          <p:nvPr/>
        </p:nvGrpSpPr>
        <p:grpSpPr bwMode="auto">
          <a:xfrm>
            <a:off x="777875" y="1611313"/>
            <a:ext cx="446088" cy="461962"/>
            <a:chOff x="809625" y="1390650"/>
            <a:chExt cx="446088" cy="461665"/>
          </a:xfrm>
        </p:grpSpPr>
        <p:sp>
          <p:nvSpPr>
            <p:cNvPr id="3" name="矩形 2"/>
            <p:cNvSpPr/>
            <p:nvPr/>
          </p:nvSpPr>
          <p:spPr>
            <a:xfrm>
              <a:off x="809625" y="1390650"/>
              <a:ext cx="446088" cy="4458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kumimoji="1" lang="zh-CN" altLang="en-US"/>
            </a:p>
          </p:txBody>
        </p:sp>
        <p:sp>
          <p:nvSpPr>
            <p:cNvPr id="13329" name="矩形 3"/>
            <p:cNvSpPr>
              <a:spLocks noChangeArrowheads="1"/>
            </p:cNvSpPr>
            <p:nvPr/>
          </p:nvSpPr>
          <p:spPr bwMode="auto">
            <a:xfrm>
              <a:off x="877888" y="1390650"/>
              <a:ext cx="33855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4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lang="zh-CN" altLang="en-US"/>
            </a:p>
          </p:txBody>
        </p:sp>
      </p:grpSp>
      <p:pic>
        <p:nvPicPr>
          <p:cNvPr id="13325" name="Picture 2" descr="JO13a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56050" y="3178175"/>
            <a:ext cx="1670050" cy="231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矩形 24"/>
          <p:cNvSpPr>
            <a:spLocks noChangeArrowheads="1"/>
          </p:cNvSpPr>
          <p:nvPr/>
        </p:nvSpPr>
        <p:spPr bwMode="auto">
          <a:xfrm>
            <a:off x="2584450" y="2725738"/>
            <a:ext cx="406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zh-CN" altLang="en-US" sz="24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内容占位符 7"/>
          <p:cNvSpPr txBox="1">
            <a:spLocks noChangeArrowheads="1"/>
          </p:cNvSpPr>
          <p:nvPr/>
        </p:nvSpPr>
        <p:spPr bwMode="auto">
          <a:xfrm>
            <a:off x="1339850" y="1489075"/>
            <a:ext cx="6908800" cy="426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如图，点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在⊙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的直径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延长线上，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PC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与⊙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相切，切点为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，点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在⊙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上，连接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PD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BD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，已知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PC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PD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BC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下列结论：</a:t>
            </a:r>
          </a:p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①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PD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与⊙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相切；②四边形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PCBD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是菱形；</a:t>
            </a:r>
          </a:p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③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PO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；④∠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PDB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120°.</a:t>
            </a:r>
          </a:p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其中，正确的有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个  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个  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个  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个</a:t>
            </a:r>
          </a:p>
        </p:txBody>
      </p:sp>
      <p:sp>
        <p:nvSpPr>
          <p:cNvPr id="33" name="矩形 32"/>
          <p:cNvSpPr/>
          <p:nvPr/>
        </p:nvSpPr>
        <p:spPr>
          <a:xfrm>
            <a:off x="7546975" y="857250"/>
            <a:ext cx="1116013" cy="35083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kumimoji="1" lang="zh-CN" altLang="en-US"/>
          </a:p>
        </p:txBody>
      </p:sp>
      <p:sp>
        <p:nvSpPr>
          <p:cNvPr id="14341" name="文本框 33"/>
          <p:cNvSpPr txBox="1">
            <a:spLocks noChangeArrowheads="1"/>
          </p:cNvSpPr>
          <p:nvPr/>
        </p:nvSpPr>
        <p:spPr bwMode="auto">
          <a:xfrm>
            <a:off x="7669213" y="857250"/>
            <a:ext cx="9271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－练</a:t>
            </a:r>
          </a:p>
        </p:txBody>
      </p:sp>
      <p:cxnSp>
        <p:nvCxnSpPr>
          <p:cNvPr id="38" name="直接连接符 12"/>
          <p:cNvCxnSpPr/>
          <p:nvPr/>
        </p:nvCxnSpPr>
        <p:spPr>
          <a:xfrm>
            <a:off x="-26988" y="5837238"/>
            <a:ext cx="904876" cy="466725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19"/>
          <p:cNvCxnSpPr/>
          <p:nvPr/>
        </p:nvCxnSpPr>
        <p:spPr>
          <a:xfrm>
            <a:off x="863600" y="6303963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44" name="Picture 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32738" y="6194425"/>
            <a:ext cx="12192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图片 42" descr="上条蓝窄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102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349" name="组合 4"/>
          <p:cNvGrpSpPr/>
          <p:nvPr/>
        </p:nvGrpSpPr>
        <p:grpSpPr bwMode="auto">
          <a:xfrm>
            <a:off x="777875" y="1611313"/>
            <a:ext cx="446088" cy="461962"/>
            <a:chOff x="809625" y="1390650"/>
            <a:chExt cx="446088" cy="461665"/>
          </a:xfrm>
        </p:grpSpPr>
        <p:sp>
          <p:nvSpPr>
            <p:cNvPr id="3" name="矩形 2"/>
            <p:cNvSpPr/>
            <p:nvPr/>
          </p:nvSpPr>
          <p:spPr>
            <a:xfrm>
              <a:off x="809625" y="1390650"/>
              <a:ext cx="446088" cy="4458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kumimoji="1" lang="zh-CN" altLang="en-US"/>
            </a:p>
          </p:txBody>
        </p:sp>
        <p:sp>
          <p:nvSpPr>
            <p:cNvPr id="14353" name="矩形 3"/>
            <p:cNvSpPr>
              <a:spLocks noChangeArrowheads="1"/>
            </p:cNvSpPr>
            <p:nvPr/>
          </p:nvSpPr>
          <p:spPr bwMode="auto">
            <a:xfrm>
              <a:off x="877888" y="1390650"/>
              <a:ext cx="33855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4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endParaRPr lang="zh-CN" altLang="en-US"/>
            </a:p>
          </p:txBody>
        </p:sp>
      </p:grpSp>
      <p:pic>
        <p:nvPicPr>
          <p:cNvPr id="14350" name="Picture 2" descr="BE1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272213" y="3962400"/>
            <a:ext cx="2428875" cy="172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矩形 24"/>
          <p:cNvSpPr>
            <a:spLocks noChangeArrowheads="1"/>
          </p:cNvSpPr>
          <p:nvPr/>
        </p:nvSpPr>
        <p:spPr bwMode="auto">
          <a:xfrm>
            <a:off x="3843338" y="4592638"/>
            <a:ext cx="4079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zh-CN" altLang="en-US" sz="24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内容占位符 7"/>
          <p:cNvSpPr txBox="1">
            <a:spLocks noChangeArrowheads="1"/>
          </p:cNvSpPr>
          <p:nvPr/>
        </p:nvSpPr>
        <p:spPr bwMode="auto">
          <a:xfrm>
            <a:off x="1339850" y="1489075"/>
            <a:ext cx="6908800" cy="426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如图，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是⊙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的直径，线段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BC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与⊙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的交点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是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BC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的中点，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⊥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AC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于点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，连接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AD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，则下列结论中正确的个数是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①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AD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⊥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BC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；②∠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EDA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＝∠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；</a:t>
            </a:r>
            <a:endParaRPr lang="en-US" altLang="zh-CN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③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OA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＝    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AC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；④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是⊙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的切线．</a:t>
            </a:r>
          </a:p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1                   B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3                   D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3" name="矩形 32"/>
          <p:cNvSpPr/>
          <p:nvPr/>
        </p:nvSpPr>
        <p:spPr>
          <a:xfrm>
            <a:off x="7546975" y="857250"/>
            <a:ext cx="1116013" cy="35083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kumimoji="1" lang="zh-CN" altLang="en-US"/>
          </a:p>
        </p:txBody>
      </p:sp>
      <p:sp>
        <p:nvSpPr>
          <p:cNvPr id="15365" name="文本框 33"/>
          <p:cNvSpPr txBox="1">
            <a:spLocks noChangeArrowheads="1"/>
          </p:cNvSpPr>
          <p:nvPr/>
        </p:nvSpPr>
        <p:spPr bwMode="auto">
          <a:xfrm>
            <a:off x="7669213" y="857250"/>
            <a:ext cx="9271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－练</a:t>
            </a:r>
          </a:p>
        </p:txBody>
      </p:sp>
      <p:cxnSp>
        <p:nvCxnSpPr>
          <p:cNvPr id="38" name="直接连接符 12"/>
          <p:cNvCxnSpPr/>
          <p:nvPr/>
        </p:nvCxnSpPr>
        <p:spPr>
          <a:xfrm>
            <a:off x="-26988" y="5837238"/>
            <a:ext cx="904876" cy="466725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19"/>
          <p:cNvCxnSpPr/>
          <p:nvPr/>
        </p:nvCxnSpPr>
        <p:spPr>
          <a:xfrm>
            <a:off x="863600" y="6303963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68" name="Picture 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32738" y="6194425"/>
            <a:ext cx="12192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图片 42" descr="上条蓝窄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9144000" cy="102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372" name="组合 4"/>
          <p:cNvGrpSpPr/>
          <p:nvPr/>
        </p:nvGrpSpPr>
        <p:grpSpPr bwMode="auto">
          <a:xfrm>
            <a:off x="777875" y="1611313"/>
            <a:ext cx="446088" cy="461962"/>
            <a:chOff x="809625" y="1390650"/>
            <a:chExt cx="446088" cy="461665"/>
          </a:xfrm>
        </p:grpSpPr>
        <p:sp>
          <p:nvSpPr>
            <p:cNvPr id="3" name="矩形 2"/>
            <p:cNvSpPr/>
            <p:nvPr/>
          </p:nvSpPr>
          <p:spPr>
            <a:xfrm>
              <a:off x="809625" y="1390650"/>
              <a:ext cx="446088" cy="4458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kumimoji="1" lang="zh-CN" altLang="en-US"/>
            </a:p>
          </p:txBody>
        </p:sp>
        <p:sp>
          <p:nvSpPr>
            <p:cNvPr id="15378" name="矩形 3"/>
            <p:cNvSpPr>
              <a:spLocks noChangeArrowheads="1"/>
            </p:cNvSpPr>
            <p:nvPr/>
          </p:nvSpPr>
          <p:spPr bwMode="auto">
            <a:xfrm>
              <a:off x="877888" y="1390650"/>
              <a:ext cx="33855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4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endParaRPr lang="zh-CN" altLang="en-US"/>
            </a:p>
          </p:txBody>
        </p:sp>
      </p:grpSp>
      <p:pic>
        <p:nvPicPr>
          <p:cNvPr id="15373" name="Picture 2" descr="JO18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338888" y="3313113"/>
            <a:ext cx="23241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5374" name="对象 5">
            <a:hlinkClick r:id="" action="ppaction://ole?verb=1"/>
          </p:cNvPr>
          <p:cNvGraphicFramePr>
            <a:graphicFrameLocks noChangeAspect="1"/>
          </p:cNvGraphicFramePr>
          <p:nvPr/>
        </p:nvGraphicFramePr>
        <p:xfrm>
          <a:off x="2511425" y="3783013"/>
          <a:ext cx="290513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6" name="Equation" r:id="rId6" imgW="152400" imgH="405765" progId="Equation.DSMT4">
                  <p:embed/>
                </p:oleObj>
              </mc:Choice>
              <mc:Fallback>
                <p:oleObj name="Equation" r:id="rId6" imgW="152400" imgH="405765" progId="Equation.DSMT4">
                  <p:embed/>
                  <p:pic>
                    <p:nvPicPr>
                      <p:cNvPr id="0" name="对象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1425" y="3783013"/>
                        <a:ext cx="290513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矩形 25"/>
          <p:cNvSpPr>
            <a:spLocks noChangeArrowheads="1"/>
          </p:cNvSpPr>
          <p:nvPr/>
        </p:nvSpPr>
        <p:spPr bwMode="auto">
          <a:xfrm>
            <a:off x="4186238" y="2733675"/>
            <a:ext cx="4079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zh-CN" altLang="en-US" sz="24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/>
          <p:cNvSpPr>
            <a:spLocks noChangeArrowheads="1"/>
          </p:cNvSpPr>
          <p:nvPr/>
        </p:nvSpPr>
        <p:spPr bwMode="auto">
          <a:xfrm flipH="1">
            <a:off x="2363788" y="1365250"/>
            <a:ext cx="4837112" cy="441325"/>
          </a:xfrm>
          <a:prstGeom prst="roundRect">
            <a:avLst>
              <a:gd name="adj" fmla="val 47681"/>
            </a:avLst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6388" name="AutoShape 2"/>
          <p:cNvSpPr>
            <a:spLocks noChangeArrowheads="1"/>
          </p:cNvSpPr>
          <p:nvPr/>
        </p:nvSpPr>
        <p:spPr bwMode="auto">
          <a:xfrm flipH="1">
            <a:off x="850900" y="1358900"/>
            <a:ext cx="1811338" cy="441325"/>
          </a:xfrm>
          <a:prstGeom prst="roundRect">
            <a:avLst>
              <a:gd name="adj" fmla="val 47681"/>
            </a:avLst>
          </a:prstGeom>
          <a:gradFill rotWithShape="1">
            <a:gsLst>
              <a:gs pos="0">
                <a:srgbClr val="FF0000"/>
              </a:gs>
              <a:gs pos="100000">
                <a:srgbClr val="FF66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6389" name="AutoShape 11"/>
          <p:cNvSpPr>
            <a:spLocks noChangeArrowheads="1"/>
          </p:cNvSpPr>
          <p:nvPr/>
        </p:nvSpPr>
        <p:spPr bwMode="auto">
          <a:xfrm>
            <a:off x="2157413" y="1174750"/>
            <a:ext cx="777875" cy="777875"/>
          </a:xfrm>
          <a:prstGeom prst="diamond">
            <a:avLst/>
          </a:prstGeom>
          <a:solidFill>
            <a:srgbClr val="FF6600"/>
          </a:solidFill>
          <a:ln w="38100">
            <a:solidFill>
              <a:schemeClr val="bg1"/>
            </a:solidFill>
            <a:miter lim="800000"/>
          </a:ln>
          <a:effectLst>
            <a:outerShdw sy="50000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en-US" altLang="ko-KR" sz="2800" b="1">
                <a:solidFill>
                  <a:srgbClr val="FFFFFF"/>
                </a:solidFill>
                <a:ea typeface="Gulim" pitchFamily="34" charset="-127"/>
              </a:rPr>
              <a:t>2</a:t>
            </a:r>
          </a:p>
        </p:txBody>
      </p:sp>
      <p:sp>
        <p:nvSpPr>
          <p:cNvPr id="16390" name="文本框 39"/>
          <p:cNvSpPr txBox="1">
            <a:spLocks noChangeArrowheads="1"/>
          </p:cNvSpPr>
          <p:nvPr/>
        </p:nvSpPr>
        <p:spPr bwMode="auto">
          <a:xfrm>
            <a:off x="963613" y="1336675"/>
            <a:ext cx="1184275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600" b="1">
                <a:solidFill>
                  <a:schemeClr val="bg1"/>
                </a:solidFill>
                <a:latin typeface="Adobe 黑体 Std R"/>
                <a:ea typeface="Adobe 黑体 Std R"/>
                <a:cs typeface="Adobe 黑体 Std R"/>
              </a:rPr>
              <a:t>知识点</a:t>
            </a:r>
          </a:p>
        </p:txBody>
      </p:sp>
      <p:sp>
        <p:nvSpPr>
          <p:cNvPr id="16391" name="文本框 40"/>
          <p:cNvSpPr txBox="1">
            <a:spLocks noChangeArrowheads="1"/>
          </p:cNvSpPr>
          <p:nvPr/>
        </p:nvSpPr>
        <p:spPr bwMode="auto">
          <a:xfrm>
            <a:off x="2906713" y="1316038"/>
            <a:ext cx="3868737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600" b="1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切线的性质和判定的应用</a:t>
            </a:r>
          </a:p>
        </p:txBody>
      </p:sp>
      <p:cxnSp>
        <p:nvCxnSpPr>
          <p:cNvPr id="44" name="直接连接符 12"/>
          <p:cNvCxnSpPr/>
          <p:nvPr/>
        </p:nvCxnSpPr>
        <p:spPr>
          <a:xfrm>
            <a:off x="-26988" y="5837238"/>
            <a:ext cx="904876" cy="466725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19"/>
          <p:cNvCxnSpPr/>
          <p:nvPr/>
        </p:nvCxnSpPr>
        <p:spPr>
          <a:xfrm>
            <a:off x="863600" y="6303963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394" name="Picture 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32738" y="6194425"/>
            <a:ext cx="12192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矩形 47"/>
          <p:cNvSpPr/>
          <p:nvPr/>
        </p:nvSpPr>
        <p:spPr>
          <a:xfrm>
            <a:off x="7546975" y="857250"/>
            <a:ext cx="1116013" cy="35083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kumimoji="1" lang="zh-CN" altLang="en-US"/>
          </a:p>
        </p:txBody>
      </p:sp>
      <p:sp>
        <p:nvSpPr>
          <p:cNvPr id="16396" name="文本框 48"/>
          <p:cNvSpPr txBox="1">
            <a:spLocks noChangeArrowheads="1"/>
          </p:cNvSpPr>
          <p:nvPr/>
        </p:nvSpPr>
        <p:spPr bwMode="auto">
          <a:xfrm>
            <a:off x="7669213" y="857250"/>
            <a:ext cx="893762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－导</a:t>
            </a:r>
            <a:endParaRPr lang="en-US" altLang="zh-CN" sz="16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6397" name="图片 54" descr="上条蓝窄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102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00" name="内容占位符 7"/>
          <p:cNvSpPr txBox="1">
            <a:spLocks noChangeArrowheads="1"/>
          </p:cNvSpPr>
          <p:nvPr/>
        </p:nvSpPr>
        <p:spPr bwMode="auto">
          <a:xfrm>
            <a:off x="1160463" y="2295525"/>
            <a:ext cx="7261225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中考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湖州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如图，已知</a:t>
            </a:r>
            <a:r>
              <a:rPr lang="en-US" altLang="zh-C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BC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是⊙</a:t>
            </a:r>
            <a:r>
              <a:rPr lang="en-US" altLang="zh-C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的直径，</a:t>
            </a:r>
            <a:r>
              <a:rPr lang="en-US" altLang="zh-C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切⊙</a:t>
            </a:r>
            <a:r>
              <a:rPr lang="en-US" altLang="zh-C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于点</a:t>
            </a:r>
            <a:r>
              <a:rPr lang="en-US" altLang="zh-C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交⊙</a:t>
            </a:r>
            <a:r>
              <a:rPr lang="en-US" altLang="zh-C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于点</a:t>
            </a:r>
            <a:r>
              <a:rPr lang="en-US" altLang="zh-C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为</a:t>
            </a:r>
            <a:r>
              <a:rPr lang="en-US" altLang="zh-C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的中点，连接</a:t>
            </a:r>
            <a:r>
              <a:rPr lang="en-US" altLang="zh-C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若</a:t>
            </a:r>
            <a:r>
              <a:rPr lang="en-US" altLang="zh-C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DB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OC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求切线</a:t>
            </a:r>
            <a:r>
              <a:rPr lang="en-US" altLang="zh-C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的长；</a:t>
            </a: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求证：</a:t>
            </a:r>
            <a:r>
              <a:rPr lang="en-US" altLang="zh-C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是⊙</a:t>
            </a:r>
            <a:r>
              <a:rPr lang="en-US" altLang="zh-C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的切线．</a:t>
            </a:r>
          </a:p>
        </p:txBody>
      </p:sp>
      <p:sp>
        <p:nvSpPr>
          <p:cNvPr id="16401" name="矩形 2"/>
          <p:cNvSpPr>
            <a:spLocks noChangeArrowheads="1"/>
          </p:cNvSpPr>
          <p:nvPr/>
        </p:nvSpPr>
        <p:spPr bwMode="auto">
          <a:xfrm>
            <a:off x="476250" y="2451100"/>
            <a:ext cx="7254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例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zh-CN" altLang="en-US"/>
          </a:p>
        </p:txBody>
      </p:sp>
      <p:pic>
        <p:nvPicPr>
          <p:cNvPr id="16402" name="Picture 19" descr="CC90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919788" y="3589338"/>
            <a:ext cx="2063750" cy="250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内容占位符 7"/>
          <p:cNvSpPr txBox="1">
            <a:spLocks noChangeArrowheads="1"/>
          </p:cNvSpPr>
          <p:nvPr/>
        </p:nvSpPr>
        <p:spPr bwMode="auto">
          <a:xfrm>
            <a:off x="1725613" y="1930400"/>
            <a:ext cx="66294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已知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BC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是⊙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的直径，可连接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CD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，构造直径    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所对的圆周角，结合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DB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，可得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BC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；</a:t>
            </a: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要证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是⊙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的切线，而点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在圆上，可联想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到连接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，设法证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⊥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即可．</a:t>
            </a:r>
          </a:p>
        </p:txBody>
      </p:sp>
      <p:sp>
        <p:nvSpPr>
          <p:cNvPr id="30" name="矩形 29"/>
          <p:cNvSpPr/>
          <p:nvPr/>
        </p:nvSpPr>
        <p:spPr>
          <a:xfrm>
            <a:off x="7546975" y="1030288"/>
            <a:ext cx="1116013" cy="35083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kumimoji="1" lang="zh-CN" altLang="en-US"/>
          </a:p>
        </p:txBody>
      </p:sp>
      <p:sp>
        <p:nvSpPr>
          <p:cNvPr id="17413" name="文本框 30"/>
          <p:cNvSpPr txBox="1">
            <a:spLocks noChangeArrowheads="1"/>
          </p:cNvSpPr>
          <p:nvPr/>
        </p:nvSpPr>
        <p:spPr bwMode="auto">
          <a:xfrm>
            <a:off x="7669213" y="1030288"/>
            <a:ext cx="893762" cy="3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－讲</a:t>
            </a:r>
          </a:p>
        </p:txBody>
      </p:sp>
      <p:cxnSp>
        <p:nvCxnSpPr>
          <p:cNvPr id="33" name="直接连接符 12"/>
          <p:cNvCxnSpPr/>
          <p:nvPr/>
        </p:nvCxnSpPr>
        <p:spPr>
          <a:xfrm>
            <a:off x="-26988" y="5837238"/>
            <a:ext cx="904876" cy="466725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19"/>
          <p:cNvCxnSpPr/>
          <p:nvPr/>
        </p:nvCxnSpPr>
        <p:spPr>
          <a:xfrm>
            <a:off x="863600" y="6303963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416" name="Picture 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32738" y="6194425"/>
            <a:ext cx="12192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图片 37" descr="上条蓝窄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102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9" name="矩形 2"/>
          <p:cNvSpPr>
            <a:spLocks noChangeArrowheads="1"/>
          </p:cNvSpPr>
          <p:nvPr/>
        </p:nvSpPr>
        <p:spPr bwMode="auto">
          <a:xfrm>
            <a:off x="855663" y="2071688"/>
            <a:ext cx="11128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0000FF"/>
                </a:solidFill>
                <a:latin typeface="宋体" panose="02010600030101010101" pitchFamily="2" charset="-122"/>
              </a:rPr>
              <a:t>导引</a:t>
            </a:r>
            <a:r>
              <a:rPr lang="zh-CN" altLang="zh-CN" sz="2400" b="1">
                <a:solidFill>
                  <a:srgbClr val="0000FF"/>
                </a:solidFill>
                <a:latin typeface="宋体" panose="02010600030101010101" pitchFamily="2" charset="-122"/>
              </a:rPr>
              <a:t>：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内容占位符 7"/>
          <p:cNvSpPr txBox="1">
            <a:spLocks noChangeArrowheads="1"/>
          </p:cNvSpPr>
          <p:nvPr/>
        </p:nvSpPr>
        <p:spPr bwMode="auto">
          <a:xfrm>
            <a:off x="1377950" y="1930400"/>
            <a:ext cx="6629400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(1) 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连接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CD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，如图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∵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BC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是⊙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的直径，</a:t>
            </a:r>
            <a:endParaRPr lang="en-US" altLang="zh-CN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∴∠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BDC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90°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，即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CD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⊥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</a:p>
          <a:p>
            <a:pPr>
              <a:lnSpc>
                <a:spcPct val="150000"/>
              </a:lnSpc>
            </a:pP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∵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DB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endParaRPr lang="en-US" altLang="zh-CN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∴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BC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</a:t>
            </a:r>
          </a:p>
        </p:txBody>
      </p:sp>
      <p:sp>
        <p:nvSpPr>
          <p:cNvPr id="30" name="矩形 29"/>
          <p:cNvSpPr/>
          <p:nvPr/>
        </p:nvSpPr>
        <p:spPr>
          <a:xfrm>
            <a:off x="7546975" y="1030288"/>
            <a:ext cx="1116013" cy="35083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kumimoji="1" lang="zh-CN" altLang="en-US"/>
          </a:p>
        </p:txBody>
      </p:sp>
      <p:sp>
        <p:nvSpPr>
          <p:cNvPr id="18437" name="文本框 30"/>
          <p:cNvSpPr txBox="1">
            <a:spLocks noChangeArrowheads="1"/>
          </p:cNvSpPr>
          <p:nvPr/>
        </p:nvSpPr>
        <p:spPr bwMode="auto">
          <a:xfrm>
            <a:off x="7669213" y="1030288"/>
            <a:ext cx="893762" cy="3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－讲</a:t>
            </a:r>
          </a:p>
        </p:txBody>
      </p:sp>
      <p:cxnSp>
        <p:nvCxnSpPr>
          <p:cNvPr id="33" name="直接连接符 12"/>
          <p:cNvCxnSpPr/>
          <p:nvPr/>
        </p:nvCxnSpPr>
        <p:spPr>
          <a:xfrm>
            <a:off x="-26988" y="5837238"/>
            <a:ext cx="904876" cy="466725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19"/>
          <p:cNvCxnSpPr/>
          <p:nvPr/>
        </p:nvCxnSpPr>
        <p:spPr>
          <a:xfrm>
            <a:off x="863600" y="6303963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440" name="Picture 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32738" y="6194425"/>
            <a:ext cx="12192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图片 37" descr="上条蓝窄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102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4" name="矩形 2"/>
          <p:cNvSpPr>
            <a:spLocks noChangeArrowheads="1"/>
          </p:cNvSpPr>
          <p:nvPr/>
        </p:nvSpPr>
        <p:spPr bwMode="auto">
          <a:xfrm>
            <a:off x="855663" y="2071688"/>
            <a:ext cx="8032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0000FF"/>
                </a:solidFill>
                <a:latin typeface="宋体" panose="02010600030101010101" pitchFamily="2" charset="-122"/>
              </a:rPr>
              <a:t>解</a:t>
            </a:r>
            <a:r>
              <a:rPr lang="zh-CN" altLang="zh-CN" sz="2400" b="1">
                <a:solidFill>
                  <a:srgbClr val="0000FF"/>
                </a:solidFill>
                <a:latin typeface="宋体" panose="02010600030101010101" pitchFamily="2" charset="-122"/>
              </a:rPr>
              <a:t>：</a:t>
            </a:r>
            <a:endParaRPr lang="zh-CN" altLang="en-US"/>
          </a:p>
        </p:txBody>
      </p:sp>
      <p:pic>
        <p:nvPicPr>
          <p:cNvPr id="53250" name="Picture 2" descr="CC90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421438" y="3040063"/>
            <a:ext cx="1930400" cy="234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内容占位符 7"/>
          <p:cNvSpPr txBox="1">
            <a:spLocks noChangeArrowheads="1"/>
          </p:cNvSpPr>
          <p:nvPr/>
        </p:nvSpPr>
        <p:spPr bwMode="auto">
          <a:xfrm>
            <a:off x="1552575" y="1755775"/>
            <a:ext cx="6629400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(2) 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连接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，如图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∵∠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ADC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90°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为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的中点，</a:t>
            </a:r>
            <a:endParaRPr lang="en-US" altLang="zh-CN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∴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，∴∠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＝∠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</a:p>
          <a:p>
            <a:pPr>
              <a:lnSpc>
                <a:spcPct val="150000"/>
              </a:lnSpc>
            </a:pP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∵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，∴∠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＝∠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endParaRPr lang="en-US" altLang="zh-CN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∵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切⊙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于点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，∴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⊥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</a:p>
          <a:p>
            <a:pPr>
              <a:lnSpc>
                <a:spcPct val="150000"/>
              </a:lnSpc>
            </a:pP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∴∠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＋∠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＝∠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＋∠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90°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，即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⊥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，∴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是⊙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的切线．</a:t>
            </a:r>
          </a:p>
        </p:txBody>
      </p:sp>
      <p:sp>
        <p:nvSpPr>
          <p:cNvPr id="30" name="矩形 29"/>
          <p:cNvSpPr/>
          <p:nvPr/>
        </p:nvSpPr>
        <p:spPr>
          <a:xfrm>
            <a:off x="7546975" y="1030288"/>
            <a:ext cx="1116013" cy="35083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kumimoji="1" lang="zh-CN" altLang="en-US"/>
          </a:p>
        </p:txBody>
      </p:sp>
      <p:sp>
        <p:nvSpPr>
          <p:cNvPr id="19461" name="文本框 30"/>
          <p:cNvSpPr txBox="1">
            <a:spLocks noChangeArrowheads="1"/>
          </p:cNvSpPr>
          <p:nvPr/>
        </p:nvSpPr>
        <p:spPr bwMode="auto">
          <a:xfrm>
            <a:off x="7669213" y="1030288"/>
            <a:ext cx="893762" cy="3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－讲</a:t>
            </a:r>
          </a:p>
        </p:txBody>
      </p:sp>
      <p:cxnSp>
        <p:nvCxnSpPr>
          <p:cNvPr id="33" name="直接连接符 12"/>
          <p:cNvCxnSpPr/>
          <p:nvPr/>
        </p:nvCxnSpPr>
        <p:spPr>
          <a:xfrm>
            <a:off x="-26988" y="5837238"/>
            <a:ext cx="904876" cy="466725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19"/>
          <p:cNvCxnSpPr/>
          <p:nvPr/>
        </p:nvCxnSpPr>
        <p:spPr>
          <a:xfrm>
            <a:off x="863600" y="6303963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464" name="Picture 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32738" y="6194425"/>
            <a:ext cx="12192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图片 37" descr="上条蓝窄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9144000" cy="102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7" name="矩形 2"/>
          <p:cNvSpPr>
            <a:spLocks noChangeArrowheads="1"/>
          </p:cNvSpPr>
          <p:nvPr/>
        </p:nvSpPr>
        <p:spPr bwMode="auto">
          <a:xfrm>
            <a:off x="760413" y="1898650"/>
            <a:ext cx="11128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0000FF"/>
                </a:solidFill>
                <a:latin typeface="宋体" panose="02010600030101010101" pitchFamily="2" charset="-122"/>
              </a:rPr>
              <a:t>证明</a:t>
            </a:r>
            <a:r>
              <a:rPr lang="zh-CN" altLang="zh-CN" sz="2400" b="1">
                <a:solidFill>
                  <a:srgbClr val="0000FF"/>
                </a:solidFill>
                <a:latin typeface="宋体" panose="02010600030101010101" pitchFamily="2" charset="-122"/>
              </a:rPr>
              <a:t>：</a:t>
            </a:r>
            <a:endParaRPr lang="zh-CN" altLang="en-US"/>
          </a:p>
        </p:txBody>
      </p:sp>
      <p:pic>
        <p:nvPicPr>
          <p:cNvPr id="54274" name="Picture 2" descr="CC90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600825" y="2128838"/>
            <a:ext cx="1876425" cy="227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对象 3">
            <a:hlinkClick r:id="" action="ppaction://ole?verb=1"/>
          </p:cNvPr>
          <p:cNvGraphicFramePr>
            <a:graphicFrameLocks noChangeAspect="1"/>
          </p:cNvGraphicFramePr>
          <p:nvPr/>
        </p:nvGraphicFramePr>
        <p:xfrm>
          <a:off x="3521075" y="2768600"/>
          <a:ext cx="290513" cy="776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8" r:id="rId6" imgW="152400" imgH="407035" progId="Equation.DSMT4">
                  <p:embed/>
                </p:oleObj>
              </mc:Choice>
              <mc:Fallback>
                <p:oleObj r:id="rId6" imgW="152400" imgH="407035" progId="Equation.DSMT4">
                  <p:embed/>
                  <p:pic>
                    <p:nvPicPr>
                      <p:cNvPr id="0" name="对象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1075" y="2768600"/>
                        <a:ext cx="290513" cy="776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图片 3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253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483" name="组 23"/>
          <p:cNvGrpSpPr/>
          <p:nvPr/>
        </p:nvGrpSpPr>
        <p:grpSpPr bwMode="auto">
          <a:xfrm>
            <a:off x="3663950" y="1754188"/>
            <a:ext cx="1709738" cy="554037"/>
            <a:chOff x="3437515" y="1408557"/>
            <a:chExt cx="1709092" cy="553998"/>
          </a:xfrm>
        </p:grpSpPr>
        <p:sp>
          <p:nvSpPr>
            <p:cNvPr id="20496" name="文本框 24"/>
            <p:cNvSpPr txBox="1">
              <a:spLocks noChangeArrowheads="1"/>
            </p:cNvSpPr>
            <p:nvPr/>
          </p:nvSpPr>
          <p:spPr bwMode="auto">
            <a:xfrm>
              <a:off x="3933968" y="1408557"/>
              <a:ext cx="1212639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3000" b="1" dirty="0">
                  <a:solidFill>
                    <a:srgbClr val="008000"/>
                  </a:solidFill>
                  <a:latin typeface="Adobe 黑体 Std R"/>
                  <a:ea typeface="Adobe 黑体 Std R"/>
                  <a:cs typeface="Adobe 黑体 Std R"/>
                </a:rPr>
                <a:t>总</a:t>
              </a:r>
              <a:r>
                <a:rPr lang="en-US" altLang="zh-CN" sz="3000" b="1" dirty="0">
                  <a:solidFill>
                    <a:srgbClr val="008000"/>
                  </a:solidFill>
                  <a:latin typeface="Adobe 黑体 Std R"/>
                  <a:ea typeface="Adobe 黑体 Std R"/>
                  <a:cs typeface="Adobe 黑体 Std R"/>
                </a:rPr>
                <a:t>   </a:t>
              </a:r>
              <a:r>
                <a:rPr lang="zh-CN" altLang="en-US" sz="3000" b="1" dirty="0">
                  <a:solidFill>
                    <a:srgbClr val="008000"/>
                  </a:solidFill>
                  <a:latin typeface="Adobe 黑体 Std R"/>
                  <a:ea typeface="Adobe 黑体 Std R"/>
                  <a:cs typeface="Adobe 黑体 Std R"/>
                </a:rPr>
                <a:t>结</a:t>
              </a:r>
            </a:p>
          </p:txBody>
        </p:sp>
        <p:pic>
          <p:nvPicPr>
            <p:cNvPr id="20497" name="Picture 6" descr="BS00554_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3437515" y="1490196"/>
              <a:ext cx="503237" cy="439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38" name="直接连接符 12"/>
          <p:cNvCxnSpPr/>
          <p:nvPr/>
        </p:nvCxnSpPr>
        <p:spPr>
          <a:xfrm>
            <a:off x="-26988" y="5837238"/>
            <a:ext cx="904876" cy="466725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19"/>
          <p:cNvCxnSpPr/>
          <p:nvPr/>
        </p:nvCxnSpPr>
        <p:spPr>
          <a:xfrm>
            <a:off x="863600" y="6303963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488" name="Picture 2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932738" y="6194425"/>
            <a:ext cx="12192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矩形 43"/>
          <p:cNvSpPr/>
          <p:nvPr/>
        </p:nvSpPr>
        <p:spPr>
          <a:xfrm>
            <a:off x="7546975" y="1141413"/>
            <a:ext cx="1116013" cy="35083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kumimoji="1" lang="zh-CN" altLang="en-US"/>
          </a:p>
        </p:txBody>
      </p:sp>
      <p:sp>
        <p:nvSpPr>
          <p:cNvPr id="20490" name="文本框 45"/>
          <p:cNvSpPr txBox="1">
            <a:spLocks noChangeArrowheads="1"/>
          </p:cNvSpPr>
          <p:nvPr/>
        </p:nvSpPr>
        <p:spPr bwMode="auto">
          <a:xfrm>
            <a:off x="7669213" y="1141413"/>
            <a:ext cx="893762" cy="3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－讲</a:t>
            </a:r>
          </a:p>
        </p:txBody>
      </p:sp>
      <p:grpSp>
        <p:nvGrpSpPr>
          <p:cNvPr id="20491" name="组 26"/>
          <p:cNvGrpSpPr/>
          <p:nvPr/>
        </p:nvGrpSpPr>
        <p:grpSpPr bwMode="auto">
          <a:xfrm>
            <a:off x="984250" y="2366963"/>
            <a:ext cx="8170863" cy="466725"/>
            <a:chOff x="984243" y="2020950"/>
            <a:chExt cx="8170127" cy="467237"/>
          </a:xfrm>
        </p:grpSpPr>
        <p:cxnSp>
          <p:nvCxnSpPr>
            <p:cNvPr id="28" name="直接连接符 12"/>
            <p:cNvCxnSpPr/>
            <p:nvPr/>
          </p:nvCxnSpPr>
          <p:spPr>
            <a:xfrm rot="10800000">
              <a:off x="8247989" y="2020950"/>
              <a:ext cx="906381" cy="467237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19"/>
            <p:cNvCxnSpPr/>
            <p:nvPr/>
          </p:nvCxnSpPr>
          <p:spPr>
            <a:xfrm flipH="1">
              <a:off x="984243" y="2020950"/>
              <a:ext cx="7268508" cy="1589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543" name="Rectangle 1"/>
          <p:cNvSpPr>
            <a:spLocks noChangeArrowheads="1"/>
          </p:cNvSpPr>
          <p:nvPr/>
        </p:nvSpPr>
        <p:spPr bwMode="auto">
          <a:xfrm>
            <a:off x="1135063" y="3032125"/>
            <a:ext cx="6938962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defTabSz="914400">
              <a:lnSpc>
                <a:spcPct val="135000"/>
              </a:lnSpc>
            </a:pPr>
            <a:r>
              <a:rPr lang="zh-CN" altLang="en-US" sz="2400" b="1" dirty="0">
                <a:latin typeface="宋体" panose="02010600030101010101" pitchFamily="2" charset="-122"/>
              </a:rPr>
              <a:t>    看到切线，就想到作过切点的半径，看到直径就想到直径所对的圆周角是直角；看到切线的判定，就想到：</a:t>
            </a:r>
            <a:endParaRPr lang="en-US" altLang="zh-CN" sz="2400" b="1" dirty="0">
              <a:latin typeface="宋体" panose="02010600030101010101" pitchFamily="2" charset="-122"/>
            </a:endParaRPr>
          </a:p>
          <a:p>
            <a:pPr defTabSz="914400">
              <a:lnSpc>
                <a:spcPct val="135000"/>
              </a:lnSpc>
            </a:pPr>
            <a:r>
              <a:rPr lang="zh-CN" altLang="en-US" sz="2400" b="1" dirty="0">
                <a:latin typeface="宋体" panose="02010600030101010101" pitchFamily="2" charset="-122"/>
              </a:rPr>
              <a:t>①</a:t>
            </a: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</a:rPr>
              <a:t>有切点，连半径，证垂直；</a:t>
            </a:r>
            <a:endParaRPr lang="en-US" altLang="zh-CN" sz="2400" b="1" dirty="0">
              <a:solidFill>
                <a:srgbClr val="0000FF"/>
              </a:solidFill>
              <a:latin typeface="宋体" panose="02010600030101010101" pitchFamily="2" charset="-122"/>
            </a:endParaRPr>
          </a:p>
          <a:p>
            <a:pPr defTabSz="914400">
              <a:lnSpc>
                <a:spcPct val="135000"/>
              </a:lnSpc>
            </a:pPr>
            <a:r>
              <a:rPr lang="zh-CN" altLang="en-US" sz="2400" b="1" dirty="0">
                <a:latin typeface="宋体" panose="02010600030101010101" pitchFamily="2" charset="-122"/>
              </a:rPr>
              <a:t>②无切点，作垂线，证相等．</a:t>
            </a:r>
            <a:endParaRPr lang="en-US" altLang="zh-CN" sz="2400" b="1" dirty="0">
              <a:latin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5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5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5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内容占位符 7"/>
          <p:cNvSpPr txBox="1">
            <a:spLocks noChangeArrowheads="1"/>
          </p:cNvSpPr>
          <p:nvPr/>
        </p:nvSpPr>
        <p:spPr bwMode="auto">
          <a:xfrm>
            <a:off x="1339850" y="1236663"/>
            <a:ext cx="6908800" cy="520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zh-CN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如图，</a:t>
            </a:r>
            <a:r>
              <a:rPr lang="en-US" altLang="zh-CN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zh-CN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是⊙</a:t>
            </a:r>
            <a:r>
              <a:rPr lang="en-US" altLang="zh-CN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zh-CN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外一点，</a:t>
            </a:r>
            <a:r>
              <a:rPr lang="en-US" altLang="zh-CN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OP</a:t>
            </a:r>
            <a:r>
              <a:rPr lang="zh-CN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交⊙</a:t>
            </a:r>
            <a:r>
              <a:rPr lang="en-US" altLang="zh-CN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zh-CN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于点</a:t>
            </a:r>
            <a:r>
              <a:rPr lang="en-US" altLang="zh-CN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OA</a:t>
            </a:r>
            <a:r>
              <a:rPr lang="zh-CN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AP</a:t>
            </a:r>
            <a:r>
              <a:rPr lang="en-US" altLang="zh-CN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甲、乙两人想作一条过点</a:t>
            </a:r>
            <a:r>
              <a:rPr lang="en-US" altLang="zh-CN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zh-CN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且与⊙</a:t>
            </a:r>
            <a:r>
              <a:rPr lang="en-US" altLang="zh-CN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zh-CN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相切的直线，其作法如下：</a:t>
            </a:r>
          </a:p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zh-CN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甲：以点</a:t>
            </a:r>
            <a:r>
              <a:rPr lang="en-US" altLang="zh-CN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为圆心，</a:t>
            </a:r>
            <a:r>
              <a:rPr lang="en-US" altLang="zh-CN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AP</a:t>
            </a:r>
            <a:r>
              <a:rPr lang="zh-CN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长为半径画弧，</a:t>
            </a:r>
            <a:endParaRPr lang="en-US" altLang="zh-CN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en-US" altLang="zh-CN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zh-CN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交⊙</a:t>
            </a:r>
            <a:r>
              <a:rPr lang="en-US" altLang="zh-CN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zh-CN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于</a:t>
            </a:r>
            <a:r>
              <a:rPr lang="en-US" altLang="zh-CN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点，则直线</a:t>
            </a:r>
            <a:r>
              <a:rPr lang="en-US" altLang="zh-CN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BP</a:t>
            </a:r>
            <a:r>
              <a:rPr lang="zh-CN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即为所求．</a:t>
            </a:r>
          </a:p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zh-CN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乙：过点</a:t>
            </a:r>
            <a:r>
              <a:rPr lang="en-US" altLang="zh-CN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作直线</a:t>
            </a:r>
            <a:r>
              <a:rPr lang="en-US" altLang="zh-CN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MN</a:t>
            </a:r>
            <a:r>
              <a:rPr lang="en-US" altLang="zh-CN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⊥</a:t>
            </a:r>
            <a:r>
              <a:rPr lang="en-US" altLang="zh-CN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OP</a:t>
            </a:r>
            <a:r>
              <a:rPr lang="zh-CN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，以点</a:t>
            </a:r>
            <a:r>
              <a:rPr lang="en-US" altLang="zh-CN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zh-CN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为</a:t>
            </a:r>
            <a:endParaRPr lang="en-US" altLang="zh-CN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zh-CN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圆心，</a:t>
            </a:r>
            <a:r>
              <a:rPr lang="en-US" altLang="zh-CN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OP</a:t>
            </a:r>
            <a:r>
              <a:rPr lang="zh-CN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为半径画弧，交射线</a:t>
            </a:r>
            <a:r>
              <a:rPr lang="en-US" altLang="zh-CN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AM</a:t>
            </a:r>
            <a:r>
              <a:rPr lang="zh-CN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于</a:t>
            </a:r>
            <a:endParaRPr lang="en-US" altLang="zh-CN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zh-CN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点</a:t>
            </a:r>
            <a:r>
              <a:rPr lang="en-US" altLang="zh-CN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，连接</a:t>
            </a:r>
            <a:r>
              <a:rPr lang="en-US" altLang="zh-CN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OB</a:t>
            </a:r>
            <a:r>
              <a:rPr lang="zh-CN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，交⊙</a:t>
            </a:r>
            <a:r>
              <a:rPr lang="en-US" altLang="zh-CN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zh-CN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于点</a:t>
            </a:r>
            <a:r>
              <a:rPr lang="en-US" altLang="zh-CN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，直线</a:t>
            </a:r>
            <a:r>
              <a:rPr lang="en-US" altLang="zh-CN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CP</a:t>
            </a:r>
            <a:r>
              <a:rPr lang="zh-CN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即为所求．</a:t>
            </a:r>
          </a:p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zh-CN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对于甲、乙两人的作法，下列判断正确的是</a:t>
            </a:r>
            <a:r>
              <a:rPr lang="en-US" altLang="zh-CN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en-US" altLang="zh-CN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．甲正确，乙错误               </a:t>
            </a:r>
            <a:r>
              <a:rPr lang="en-US" altLang="zh-CN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．甲错误，乙正确</a:t>
            </a:r>
          </a:p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en-US" altLang="zh-CN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．两人都正确                       </a:t>
            </a:r>
            <a:r>
              <a:rPr lang="en-US" altLang="zh-CN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zh-CN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．两人都错误</a:t>
            </a:r>
          </a:p>
        </p:txBody>
      </p:sp>
      <p:sp>
        <p:nvSpPr>
          <p:cNvPr id="33" name="矩形 32"/>
          <p:cNvSpPr/>
          <p:nvPr/>
        </p:nvSpPr>
        <p:spPr>
          <a:xfrm>
            <a:off x="7546975" y="857250"/>
            <a:ext cx="1116013" cy="35083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kumimoji="1" lang="zh-CN" altLang="en-US"/>
          </a:p>
        </p:txBody>
      </p:sp>
      <p:sp>
        <p:nvSpPr>
          <p:cNvPr id="21509" name="文本框 33"/>
          <p:cNvSpPr txBox="1">
            <a:spLocks noChangeArrowheads="1"/>
          </p:cNvSpPr>
          <p:nvPr/>
        </p:nvSpPr>
        <p:spPr bwMode="auto">
          <a:xfrm>
            <a:off x="7669213" y="857250"/>
            <a:ext cx="9271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－练</a:t>
            </a:r>
          </a:p>
        </p:txBody>
      </p:sp>
      <p:cxnSp>
        <p:nvCxnSpPr>
          <p:cNvPr id="38" name="直接连接符 12"/>
          <p:cNvCxnSpPr/>
          <p:nvPr/>
        </p:nvCxnSpPr>
        <p:spPr>
          <a:xfrm>
            <a:off x="-26988" y="5837238"/>
            <a:ext cx="904876" cy="466725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19"/>
          <p:cNvCxnSpPr/>
          <p:nvPr/>
        </p:nvCxnSpPr>
        <p:spPr>
          <a:xfrm>
            <a:off x="863600" y="6303963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12" name="Picture 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32738" y="6194425"/>
            <a:ext cx="12192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图片 42" descr="上条蓝窄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102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516" name="组合 4"/>
          <p:cNvGrpSpPr/>
          <p:nvPr/>
        </p:nvGrpSpPr>
        <p:grpSpPr bwMode="auto">
          <a:xfrm>
            <a:off x="777875" y="1295400"/>
            <a:ext cx="446088" cy="461963"/>
            <a:chOff x="809625" y="1390650"/>
            <a:chExt cx="446088" cy="461665"/>
          </a:xfrm>
        </p:grpSpPr>
        <p:sp>
          <p:nvSpPr>
            <p:cNvPr id="3" name="矩形 2"/>
            <p:cNvSpPr/>
            <p:nvPr/>
          </p:nvSpPr>
          <p:spPr>
            <a:xfrm>
              <a:off x="809625" y="1390650"/>
              <a:ext cx="446088" cy="4458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kumimoji="1" lang="zh-CN" altLang="en-US"/>
            </a:p>
          </p:txBody>
        </p:sp>
        <p:sp>
          <p:nvSpPr>
            <p:cNvPr id="21521" name="矩形 3"/>
            <p:cNvSpPr>
              <a:spLocks noChangeArrowheads="1"/>
            </p:cNvSpPr>
            <p:nvPr/>
          </p:nvSpPr>
          <p:spPr bwMode="auto">
            <a:xfrm>
              <a:off x="877888" y="1390650"/>
              <a:ext cx="33855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4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zh-CN" altLang="en-US"/>
            </a:p>
          </p:txBody>
        </p:sp>
      </p:grpSp>
      <p:pic>
        <p:nvPicPr>
          <p:cNvPr id="21517" name="Picture 2" descr="JO19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84850" y="2374900"/>
            <a:ext cx="2730500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矩形 25"/>
          <p:cNvSpPr>
            <a:spLocks noChangeArrowheads="1"/>
          </p:cNvSpPr>
          <p:nvPr/>
        </p:nvSpPr>
        <p:spPr bwMode="auto">
          <a:xfrm>
            <a:off x="6510338" y="4927600"/>
            <a:ext cx="3698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zh-CN" altLang="en-US" sz="20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图片 8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直接连接符 12"/>
          <p:cNvCxnSpPr/>
          <p:nvPr/>
        </p:nvCxnSpPr>
        <p:spPr>
          <a:xfrm>
            <a:off x="-26988" y="5837238"/>
            <a:ext cx="904876" cy="466725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863600" y="6303963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2" name="AutoShape 2"/>
          <p:cNvSpPr>
            <a:spLocks noChangeArrowheads="1"/>
          </p:cNvSpPr>
          <p:nvPr/>
        </p:nvSpPr>
        <p:spPr bwMode="gray">
          <a:xfrm>
            <a:off x="1212850" y="2363788"/>
            <a:ext cx="2017713" cy="441325"/>
          </a:xfrm>
          <a:prstGeom prst="roundRect">
            <a:avLst>
              <a:gd name="adj" fmla="val 47681"/>
            </a:avLst>
          </a:prstGeom>
          <a:gradFill rotWithShape="1">
            <a:gsLst>
              <a:gs pos="0">
                <a:srgbClr val="FF0000"/>
              </a:gs>
              <a:gs pos="100000">
                <a:srgbClr val="FF66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pPr>
              <a:buFontTx/>
              <a:buNone/>
            </a:pPr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103" name="AutoShape 11"/>
          <p:cNvSpPr>
            <a:spLocks noChangeArrowheads="1"/>
          </p:cNvSpPr>
          <p:nvPr/>
        </p:nvSpPr>
        <p:spPr bwMode="gray">
          <a:xfrm>
            <a:off x="863600" y="2178050"/>
            <a:ext cx="777875" cy="777875"/>
          </a:xfrm>
          <a:prstGeom prst="diamond">
            <a:avLst/>
          </a:prstGeom>
          <a:solidFill>
            <a:srgbClr val="FF6600"/>
          </a:solidFill>
          <a:ln w="38100">
            <a:solidFill>
              <a:schemeClr val="bg1"/>
            </a:solidFill>
            <a:miter lim="800000"/>
          </a:ln>
          <a:effectLst>
            <a:outerShdw sy="50000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>
              <a:buFontTx/>
              <a:buNone/>
            </a:pPr>
            <a:r>
              <a:rPr lang="en-US" altLang="ko-KR" sz="2800" b="1">
                <a:solidFill>
                  <a:srgbClr val="FFFFFF"/>
                </a:solidFill>
                <a:ea typeface="Gulim" pitchFamily="34" charset="-127"/>
              </a:rPr>
              <a:t>1</a:t>
            </a:r>
          </a:p>
        </p:txBody>
      </p:sp>
      <p:sp>
        <p:nvSpPr>
          <p:cNvPr id="4104" name="文本框 27"/>
          <p:cNvSpPr txBox="1">
            <a:spLocks noChangeArrowheads="1"/>
          </p:cNvSpPr>
          <p:nvPr/>
        </p:nvSpPr>
        <p:spPr bwMode="auto">
          <a:xfrm>
            <a:off x="1646238" y="2290763"/>
            <a:ext cx="151765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Tx/>
              <a:buNone/>
            </a:pPr>
            <a:r>
              <a:rPr kumimoji="1" lang="zh-CN" altLang="en-US" sz="26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Adobe 黑体 Std R"/>
              </a:rPr>
              <a:t>课堂讲解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3351213" y="2260600"/>
            <a:ext cx="4581525" cy="1130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00B050"/>
              </a:buClr>
              <a:buFont typeface="Wingdings" panose="05000000000000000000" pitchFamily="2" charset="2"/>
              <a:buChar char="u"/>
              <a:defRPr/>
            </a:pP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切线的判定定理</a:t>
            </a:r>
          </a:p>
          <a:p>
            <a:pPr marL="342900" indent="-342900">
              <a:lnSpc>
                <a:spcPct val="150000"/>
              </a:lnSpc>
              <a:buClr>
                <a:srgbClr val="00B050"/>
              </a:buClr>
              <a:buFont typeface="Wingdings" panose="05000000000000000000" pitchFamily="2" charset="2"/>
              <a:buChar char="u"/>
              <a:defRPr/>
            </a:pP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切线的性质和判定的应用</a:t>
            </a:r>
          </a:p>
        </p:txBody>
      </p:sp>
      <p:sp>
        <p:nvSpPr>
          <p:cNvPr id="4106" name="AutoShape 2"/>
          <p:cNvSpPr>
            <a:spLocks noChangeArrowheads="1"/>
          </p:cNvSpPr>
          <p:nvPr/>
        </p:nvSpPr>
        <p:spPr bwMode="gray">
          <a:xfrm>
            <a:off x="1212850" y="3798888"/>
            <a:ext cx="2017713" cy="441325"/>
          </a:xfrm>
          <a:prstGeom prst="roundRect">
            <a:avLst>
              <a:gd name="adj" fmla="val 47681"/>
            </a:avLst>
          </a:prstGeom>
          <a:gradFill rotWithShape="1">
            <a:gsLst>
              <a:gs pos="0">
                <a:srgbClr val="FF0000"/>
              </a:gs>
              <a:gs pos="100000">
                <a:srgbClr val="FF66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pPr>
              <a:buFontTx/>
              <a:buNone/>
            </a:pPr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107" name="AutoShape 11"/>
          <p:cNvSpPr>
            <a:spLocks noChangeArrowheads="1"/>
          </p:cNvSpPr>
          <p:nvPr/>
        </p:nvSpPr>
        <p:spPr bwMode="gray">
          <a:xfrm>
            <a:off x="863600" y="3613150"/>
            <a:ext cx="777875" cy="777875"/>
          </a:xfrm>
          <a:prstGeom prst="diamond">
            <a:avLst/>
          </a:prstGeom>
          <a:solidFill>
            <a:srgbClr val="FF6600"/>
          </a:solidFill>
          <a:ln w="38100">
            <a:solidFill>
              <a:schemeClr val="bg1"/>
            </a:solidFill>
            <a:miter lim="800000"/>
          </a:ln>
          <a:effectLst>
            <a:outerShdw sy="50000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>
              <a:buFontTx/>
              <a:buNone/>
            </a:pPr>
            <a:r>
              <a:rPr lang="en-US" altLang="ko-KR" sz="2800" b="1">
                <a:solidFill>
                  <a:srgbClr val="FFFFFF"/>
                </a:solidFill>
                <a:ea typeface="Gulim" pitchFamily="34" charset="-127"/>
              </a:rPr>
              <a:t>2</a:t>
            </a:r>
          </a:p>
        </p:txBody>
      </p:sp>
      <p:sp>
        <p:nvSpPr>
          <p:cNvPr id="4108" name="文本框 36"/>
          <p:cNvSpPr txBox="1">
            <a:spLocks noChangeArrowheads="1"/>
          </p:cNvSpPr>
          <p:nvPr/>
        </p:nvSpPr>
        <p:spPr bwMode="auto">
          <a:xfrm>
            <a:off x="1646238" y="3722688"/>
            <a:ext cx="151765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Tx/>
              <a:buNone/>
            </a:pPr>
            <a:r>
              <a:rPr kumimoji="1" lang="zh-CN" altLang="en-US" sz="26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Adobe 黑体 Std R"/>
              </a:rPr>
              <a:t>课时流程</a:t>
            </a:r>
          </a:p>
        </p:txBody>
      </p:sp>
      <p:pic>
        <p:nvPicPr>
          <p:cNvPr id="4110" name="图片 21" descr="学习目标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84538" y="539750"/>
            <a:ext cx="25749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2" name="Picture 2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932738" y="6194425"/>
            <a:ext cx="12192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Oval 4"/>
          <p:cNvSpPr>
            <a:spLocks noChangeArrowheads="1"/>
          </p:cNvSpPr>
          <p:nvPr/>
        </p:nvSpPr>
        <p:spPr bwMode="auto">
          <a:xfrm>
            <a:off x="2187575" y="4649788"/>
            <a:ext cx="1235075" cy="1233487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 w="9525">
            <a:solidFill>
              <a:schemeClr val="bg1">
                <a:lumMod val="85000"/>
              </a:schemeClr>
            </a:solidFill>
            <a:round/>
          </a:ln>
          <a:effectLst/>
        </p:spPr>
        <p:txBody>
          <a:bodyPr wrap="none"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Text" lastClr="000000"/>
              </a:solidFill>
              <a:latin typeface="+mn-lt"/>
              <a:ea typeface="+mn-ea"/>
            </a:endParaRPr>
          </a:p>
        </p:txBody>
      </p:sp>
      <p:sp>
        <p:nvSpPr>
          <p:cNvPr id="39" name="Rectangle 2"/>
          <p:cNvSpPr txBox="1">
            <a:spLocks noChangeArrowheads="1"/>
          </p:cNvSpPr>
          <p:nvPr/>
        </p:nvSpPr>
        <p:spPr bwMode="auto">
          <a:xfrm>
            <a:off x="2273300" y="4879975"/>
            <a:ext cx="1041400" cy="762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逐点</a:t>
            </a:r>
            <a:endParaRPr lang="en-US" altLang="zh-CN" sz="2200" b="1" kern="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导讲练</a:t>
            </a:r>
            <a:endParaRPr lang="en-US" altLang="zh-CN" sz="2200" b="1" kern="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6" name="Oval 4"/>
          <p:cNvSpPr>
            <a:spLocks noChangeArrowheads="1"/>
          </p:cNvSpPr>
          <p:nvPr/>
        </p:nvSpPr>
        <p:spPr bwMode="auto">
          <a:xfrm>
            <a:off x="4016375" y="4649788"/>
            <a:ext cx="1235075" cy="1233487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 w="9525">
            <a:solidFill>
              <a:schemeClr val="bg1">
                <a:lumMod val="85000"/>
              </a:schemeClr>
            </a:solidFill>
            <a:round/>
          </a:ln>
          <a:effectLst/>
        </p:spPr>
        <p:txBody>
          <a:bodyPr wrap="none"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Text" lastClr="000000"/>
              </a:solidFill>
              <a:latin typeface="+mn-lt"/>
              <a:ea typeface="+mn-ea"/>
            </a:endParaRPr>
          </a:p>
        </p:txBody>
      </p:sp>
      <p:sp>
        <p:nvSpPr>
          <p:cNvPr id="40" name="Rectangle 2"/>
          <p:cNvSpPr txBox="1">
            <a:spLocks noChangeArrowheads="1"/>
          </p:cNvSpPr>
          <p:nvPr/>
        </p:nvSpPr>
        <p:spPr bwMode="auto">
          <a:xfrm>
            <a:off x="4168775" y="4879975"/>
            <a:ext cx="914400" cy="762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charset="0"/>
              </a:rPr>
              <a:t>课堂小结</a:t>
            </a:r>
            <a:endParaRPr lang="en-US" altLang="zh-CN" sz="2200" b="1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charset="0"/>
            </a:endParaRPr>
          </a:p>
        </p:txBody>
      </p:sp>
      <p:sp>
        <p:nvSpPr>
          <p:cNvPr id="47" name="Oval 4"/>
          <p:cNvSpPr>
            <a:spLocks noChangeArrowheads="1"/>
          </p:cNvSpPr>
          <p:nvPr/>
        </p:nvSpPr>
        <p:spPr bwMode="auto">
          <a:xfrm>
            <a:off x="5845175" y="4649788"/>
            <a:ext cx="1236663" cy="1233487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 w="9525">
            <a:solidFill>
              <a:schemeClr val="bg1">
                <a:lumMod val="85000"/>
              </a:schemeClr>
            </a:solidFill>
            <a:round/>
          </a:ln>
          <a:effectLst/>
        </p:spPr>
        <p:txBody>
          <a:bodyPr wrap="none"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Text" lastClr="000000"/>
              </a:solidFill>
              <a:latin typeface="+mn-lt"/>
              <a:ea typeface="+mn-ea"/>
            </a:endParaRPr>
          </a:p>
        </p:txBody>
      </p:sp>
      <p:sp>
        <p:nvSpPr>
          <p:cNvPr id="41" name="Rectangle 2"/>
          <p:cNvSpPr txBox="1">
            <a:spLocks noChangeArrowheads="1"/>
          </p:cNvSpPr>
          <p:nvPr/>
        </p:nvSpPr>
        <p:spPr bwMode="auto">
          <a:xfrm>
            <a:off x="5956300" y="4879975"/>
            <a:ext cx="990600" cy="762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charset="0"/>
              </a:rPr>
              <a:t>作业提升</a:t>
            </a:r>
            <a:endParaRPr lang="en-US" altLang="zh-CN" sz="2200" b="1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charset="0"/>
            </a:endParaRPr>
          </a:p>
        </p:txBody>
      </p:sp>
      <p:sp>
        <p:nvSpPr>
          <p:cNvPr id="55" name="上箭头 54"/>
          <p:cNvSpPr/>
          <p:nvPr/>
        </p:nvSpPr>
        <p:spPr bwMode="auto">
          <a:xfrm rot="5400000">
            <a:off x="3598863" y="5114925"/>
            <a:ext cx="249237" cy="303213"/>
          </a:xfrm>
          <a:prstGeom prst="upArrow">
            <a:avLst/>
          </a:prstGeom>
          <a:gradFill>
            <a:gsLst>
              <a:gs pos="0">
                <a:srgbClr val="0000FF"/>
              </a:gs>
              <a:gs pos="100000">
                <a:srgbClr val="00B1F9"/>
              </a:gs>
            </a:gsLst>
          </a:gra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56" name="上箭头 55"/>
          <p:cNvSpPr/>
          <p:nvPr/>
        </p:nvSpPr>
        <p:spPr bwMode="auto">
          <a:xfrm rot="5400000">
            <a:off x="5424488" y="5114925"/>
            <a:ext cx="249237" cy="303213"/>
          </a:xfrm>
          <a:prstGeom prst="upArrow">
            <a:avLst/>
          </a:prstGeom>
          <a:gradFill>
            <a:gsLst>
              <a:gs pos="0">
                <a:srgbClr val="0000FF"/>
              </a:gs>
              <a:gs pos="100000">
                <a:srgbClr val="00B1F9"/>
              </a:gs>
            </a:gsLst>
          </a:gra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3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3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3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3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44" grpId="0" animBg="1"/>
      <p:bldP spid="39" grpId="0"/>
      <p:bldP spid="46" grpId="0" animBg="1"/>
      <p:bldP spid="40" grpId="0"/>
      <p:bldP spid="47" grpId="0" animBg="1"/>
      <p:bldP spid="41" grpId="0"/>
      <p:bldP spid="55" grpId="0" animBg="1"/>
      <p:bldP spid="5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内容占位符 7"/>
          <p:cNvSpPr txBox="1">
            <a:spLocks noChangeArrowheads="1"/>
          </p:cNvSpPr>
          <p:nvPr/>
        </p:nvSpPr>
        <p:spPr bwMode="auto">
          <a:xfrm>
            <a:off x="1339850" y="1489075"/>
            <a:ext cx="6908800" cy="426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如图，在平面直角坐标系中，过格点</a:t>
            </a:r>
            <a:r>
              <a:rPr lang="en-US" altLang="zh-CN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作一圆弧，点</a:t>
            </a:r>
            <a:r>
              <a:rPr lang="en-US" altLang="zh-CN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与下列格点的连线中，能够与该圆弧相切的是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．点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(0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3)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endParaRPr lang="en-US" altLang="zh-CN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．点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(2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3)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endParaRPr lang="en-US" altLang="zh-CN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．点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(5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endParaRPr lang="en-US" altLang="zh-CN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．点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(6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</a:p>
        </p:txBody>
      </p:sp>
      <p:sp>
        <p:nvSpPr>
          <p:cNvPr id="33" name="矩形 32"/>
          <p:cNvSpPr/>
          <p:nvPr/>
        </p:nvSpPr>
        <p:spPr>
          <a:xfrm>
            <a:off x="7546975" y="857250"/>
            <a:ext cx="1116013" cy="35083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kumimoji="1" lang="zh-CN" altLang="en-US"/>
          </a:p>
        </p:txBody>
      </p:sp>
      <p:sp>
        <p:nvSpPr>
          <p:cNvPr id="22533" name="文本框 33"/>
          <p:cNvSpPr txBox="1">
            <a:spLocks noChangeArrowheads="1"/>
          </p:cNvSpPr>
          <p:nvPr/>
        </p:nvSpPr>
        <p:spPr bwMode="auto">
          <a:xfrm>
            <a:off x="7669213" y="857250"/>
            <a:ext cx="9271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－练</a:t>
            </a:r>
          </a:p>
        </p:txBody>
      </p:sp>
      <p:cxnSp>
        <p:nvCxnSpPr>
          <p:cNvPr id="38" name="直接连接符 12"/>
          <p:cNvCxnSpPr/>
          <p:nvPr/>
        </p:nvCxnSpPr>
        <p:spPr>
          <a:xfrm>
            <a:off x="-26988" y="5837238"/>
            <a:ext cx="904876" cy="466725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19"/>
          <p:cNvCxnSpPr/>
          <p:nvPr/>
        </p:nvCxnSpPr>
        <p:spPr>
          <a:xfrm>
            <a:off x="863600" y="6303963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536" name="Picture 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32738" y="6194425"/>
            <a:ext cx="12192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7" name="图片 42" descr="上条蓝窄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102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541" name="组合 4"/>
          <p:cNvGrpSpPr/>
          <p:nvPr/>
        </p:nvGrpSpPr>
        <p:grpSpPr bwMode="auto">
          <a:xfrm>
            <a:off x="777875" y="1611313"/>
            <a:ext cx="446088" cy="461962"/>
            <a:chOff x="809625" y="1390650"/>
            <a:chExt cx="446088" cy="461665"/>
          </a:xfrm>
        </p:grpSpPr>
        <p:sp>
          <p:nvSpPr>
            <p:cNvPr id="3" name="矩形 2"/>
            <p:cNvSpPr/>
            <p:nvPr/>
          </p:nvSpPr>
          <p:spPr>
            <a:xfrm>
              <a:off x="809625" y="1390650"/>
              <a:ext cx="446088" cy="4458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kumimoji="1" lang="zh-CN" altLang="en-US"/>
            </a:p>
          </p:txBody>
        </p:sp>
        <p:sp>
          <p:nvSpPr>
            <p:cNvPr id="22545" name="矩形 3"/>
            <p:cNvSpPr>
              <a:spLocks noChangeArrowheads="1"/>
            </p:cNvSpPr>
            <p:nvPr/>
          </p:nvSpPr>
          <p:spPr bwMode="auto">
            <a:xfrm>
              <a:off x="877888" y="1390650"/>
              <a:ext cx="33855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4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zh-CN" altLang="en-US"/>
            </a:p>
          </p:txBody>
        </p:sp>
      </p:grpSp>
      <p:pic>
        <p:nvPicPr>
          <p:cNvPr id="22542" name="Picture 2" descr="JO20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143375" y="3149600"/>
            <a:ext cx="3525838" cy="222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矩形 25"/>
          <p:cNvSpPr>
            <a:spLocks noChangeArrowheads="1"/>
          </p:cNvSpPr>
          <p:nvPr/>
        </p:nvSpPr>
        <p:spPr bwMode="auto">
          <a:xfrm>
            <a:off x="2616200" y="2751138"/>
            <a:ext cx="406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zh-CN" altLang="en-US" sz="24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内容占位符 7"/>
          <p:cNvSpPr txBox="1">
            <a:spLocks noChangeArrowheads="1"/>
          </p:cNvSpPr>
          <p:nvPr/>
        </p:nvSpPr>
        <p:spPr bwMode="auto">
          <a:xfrm>
            <a:off x="1339850" y="1489075"/>
            <a:ext cx="7175500" cy="435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zh-CN" altLang="en-US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如图，已知在△</a:t>
            </a:r>
            <a:r>
              <a:rPr lang="en-US" altLang="zh-CN" sz="22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ABC</a:t>
            </a:r>
            <a:r>
              <a:rPr lang="zh-CN" altLang="en-US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中，</a:t>
            </a:r>
            <a:r>
              <a:rPr lang="en-US" altLang="zh-CN" sz="22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  <a:r>
              <a:rPr lang="zh-CN" altLang="en-US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en-US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2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AC</a:t>
            </a:r>
            <a:r>
              <a:rPr lang="zh-CN" altLang="en-US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zh-CN" altLang="en-US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2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BC</a:t>
            </a:r>
            <a:r>
              <a:rPr lang="zh-CN" altLang="en-US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zh-CN" altLang="en-US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，作∠</a:t>
            </a:r>
            <a:r>
              <a:rPr lang="en-US" altLang="zh-CN" sz="22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ABC</a:t>
            </a:r>
            <a:r>
              <a:rPr lang="zh-CN" altLang="en-US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的角平分线交</a:t>
            </a:r>
            <a:r>
              <a:rPr lang="en-US" altLang="zh-CN" sz="22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AC</a:t>
            </a:r>
            <a:r>
              <a:rPr lang="zh-CN" altLang="en-US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于</a:t>
            </a:r>
            <a:r>
              <a:rPr lang="en-US" altLang="zh-CN" sz="22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zh-CN" altLang="en-US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，以</a:t>
            </a:r>
            <a:r>
              <a:rPr lang="en-US" altLang="zh-CN" sz="22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zh-CN" altLang="en-US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为圆心，</a:t>
            </a:r>
            <a:r>
              <a:rPr lang="en-US" altLang="zh-CN" sz="22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DA</a:t>
            </a:r>
            <a:r>
              <a:rPr lang="zh-CN" altLang="en-US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为半径作圆，与射线</a:t>
            </a:r>
            <a:r>
              <a:rPr lang="en-US" altLang="zh-CN" sz="22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BD</a:t>
            </a:r>
            <a:r>
              <a:rPr lang="zh-CN" altLang="en-US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交于点</a:t>
            </a:r>
            <a:r>
              <a:rPr lang="en-US" altLang="zh-CN" sz="22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zh-CN" altLang="en-US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2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en-US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有下列结论：①△</a:t>
            </a:r>
            <a:r>
              <a:rPr lang="en-US" altLang="zh-CN" sz="22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ABC</a:t>
            </a:r>
            <a:r>
              <a:rPr lang="zh-CN" altLang="en-US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是直角三角形；②⊙</a:t>
            </a:r>
            <a:r>
              <a:rPr lang="en-US" altLang="zh-CN" sz="22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zh-CN" altLang="en-US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与直线</a:t>
            </a:r>
            <a:r>
              <a:rPr lang="en-US" altLang="zh-CN" sz="22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BC</a:t>
            </a:r>
            <a:r>
              <a:rPr lang="zh-CN" altLang="en-US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相切；③点</a:t>
            </a:r>
            <a:r>
              <a:rPr lang="en-US" altLang="zh-CN" sz="22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zh-CN" altLang="en-US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是线段</a:t>
            </a:r>
            <a:r>
              <a:rPr lang="en-US" altLang="zh-CN" sz="22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BF</a:t>
            </a:r>
            <a:r>
              <a:rPr lang="zh-CN" altLang="en-US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的黄金分割点；④</a:t>
            </a:r>
            <a:r>
              <a:rPr lang="en-US" altLang="zh-CN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tan ∠</a:t>
            </a:r>
            <a:r>
              <a:rPr lang="en-US" altLang="zh-CN" sz="22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CDF</a:t>
            </a:r>
            <a:r>
              <a:rPr lang="zh-CN" altLang="en-US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</a:p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zh-CN" altLang="en-US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其中正确的结论有</a:t>
            </a:r>
            <a:r>
              <a:rPr lang="en-US" altLang="zh-CN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en-US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en-US" altLang="zh-CN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zh-CN" altLang="en-US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个                </a:t>
            </a:r>
            <a:r>
              <a:rPr lang="en-US" altLang="zh-CN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en-US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en-US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个  </a:t>
            </a:r>
            <a:endParaRPr lang="en-US" altLang="zh-CN" sz="2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en-US" altLang="zh-CN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en-US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个                </a:t>
            </a:r>
            <a:r>
              <a:rPr lang="en-US" altLang="zh-CN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zh-CN" altLang="en-US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个</a:t>
            </a:r>
          </a:p>
        </p:txBody>
      </p:sp>
      <p:sp>
        <p:nvSpPr>
          <p:cNvPr id="33" name="矩形 32"/>
          <p:cNvSpPr/>
          <p:nvPr/>
        </p:nvSpPr>
        <p:spPr>
          <a:xfrm>
            <a:off x="7546975" y="857250"/>
            <a:ext cx="1116013" cy="35083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kumimoji="1" lang="zh-CN" altLang="en-US"/>
          </a:p>
        </p:txBody>
      </p:sp>
      <p:sp>
        <p:nvSpPr>
          <p:cNvPr id="23557" name="文本框 33"/>
          <p:cNvSpPr txBox="1">
            <a:spLocks noChangeArrowheads="1"/>
          </p:cNvSpPr>
          <p:nvPr/>
        </p:nvSpPr>
        <p:spPr bwMode="auto">
          <a:xfrm>
            <a:off x="7669213" y="857250"/>
            <a:ext cx="9271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－练</a:t>
            </a:r>
          </a:p>
        </p:txBody>
      </p:sp>
      <p:cxnSp>
        <p:nvCxnSpPr>
          <p:cNvPr id="38" name="直接连接符 12"/>
          <p:cNvCxnSpPr/>
          <p:nvPr/>
        </p:nvCxnSpPr>
        <p:spPr>
          <a:xfrm>
            <a:off x="-26988" y="5837238"/>
            <a:ext cx="904876" cy="466725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19"/>
          <p:cNvCxnSpPr/>
          <p:nvPr/>
        </p:nvCxnSpPr>
        <p:spPr>
          <a:xfrm>
            <a:off x="863600" y="6303963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560" name="Picture 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32738" y="6194425"/>
            <a:ext cx="12192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1" name="图片 42" descr="上条蓝窄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102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564" name="组合 4"/>
          <p:cNvGrpSpPr/>
          <p:nvPr/>
        </p:nvGrpSpPr>
        <p:grpSpPr bwMode="auto">
          <a:xfrm>
            <a:off x="777875" y="1611313"/>
            <a:ext cx="446088" cy="461962"/>
            <a:chOff x="809625" y="1390650"/>
            <a:chExt cx="446088" cy="461665"/>
          </a:xfrm>
        </p:grpSpPr>
        <p:sp>
          <p:nvSpPr>
            <p:cNvPr id="3" name="矩形 2"/>
            <p:cNvSpPr/>
            <p:nvPr/>
          </p:nvSpPr>
          <p:spPr>
            <a:xfrm>
              <a:off x="809625" y="1390650"/>
              <a:ext cx="446088" cy="4458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kumimoji="1" lang="zh-CN" altLang="en-US"/>
            </a:p>
          </p:txBody>
        </p:sp>
        <p:sp>
          <p:nvSpPr>
            <p:cNvPr id="23569" name="矩形 3"/>
            <p:cNvSpPr>
              <a:spLocks noChangeArrowheads="1"/>
            </p:cNvSpPr>
            <p:nvPr/>
          </p:nvSpPr>
          <p:spPr bwMode="auto">
            <a:xfrm>
              <a:off x="877888" y="1390650"/>
              <a:ext cx="33855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4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zh-CN" altLang="en-US"/>
            </a:p>
          </p:txBody>
        </p:sp>
      </p:grpSp>
      <p:pic>
        <p:nvPicPr>
          <p:cNvPr id="23565" name="Picture 2" descr="JO2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07063" y="3684588"/>
            <a:ext cx="2541587" cy="228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矩形 24"/>
          <p:cNvSpPr>
            <a:spLocks noChangeArrowheads="1"/>
          </p:cNvSpPr>
          <p:nvPr/>
        </p:nvSpPr>
        <p:spPr bwMode="auto">
          <a:xfrm>
            <a:off x="3910013" y="4179888"/>
            <a:ext cx="4064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zh-CN" altLang="en-US" sz="24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>
            <a:off x="4686300" y="2838450"/>
            <a:ext cx="1609725" cy="4064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zh-CN" altLang="en-US" noProof="1"/>
          </a:p>
        </p:txBody>
      </p:sp>
      <p:pic>
        <p:nvPicPr>
          <p:cNvPr id="24579" name="图片 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6" name="直接连接符 12"/>
          <p:cNvCxnSpPr/>
          <p:nvPr/>
        </p:nvCxnSpPr>
        <p:spPr>
          <a:xfrm>
            <a:off x="-26988" y="5837238"/>
            <a:ext cx="904876" cy="466725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19"/>
          <p:cNvCxnSpPr/>
          <p:nvPr/>
        </p:nvCxnSpPr>
        <p:spPr>
          <a:xfrm>
            <a:off x="863600" y="6303963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584" name="Picture 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32738" y="6194425"/>
            <a:ext cx="12192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5" name="图片 49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84538" y="539750"/>
            <a:ext cx="25749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973138" y="3390900"/>
            <a:ext cx="476250" cy="1293813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zh-CN" altLang="en-US" noProof="1"/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958850" y="3470275"/>
            <a:ext cx="48736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b="1">
                <a:latin typeface="Arial" panose="020B0604020202020204" pitchFamily="34" charset="0"/>
              </a:rPr>
              <a:t>圆的切线</a:t>
            </a:r>
          </a:p>
        </p:txBody>
      </p:sp>
      <p:sp>
        <p:nvSpPr>
          <p:cNvPr id="8" name="矩形 7"/>
          <p:cNvSpPr/>
          <p:nvPr/>
        </p:nvSpPr>
        <p:spPr>
          <a:xfrm>
            <a:off x="2568575" y="2320925"/>
            <a:ext cx="495300" cy="137477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zh-CN" altLang="en-US" noProof="1"/>
          </a:p>
        </p:txBody>
      </p:sp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2568575" y="2333625"/>
            <a:ext cx="488950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b="1">
                <a:latin typeface="Arial" panose="020B0604020202020204" pitchFamily="34" charset="0"/>
              </a:rPr>
              <a:t>切线的判定</a:t>
            </a:r>
          </a:p>
        </p:txBody>
      </p:sp>
      <p:sp>
        <p:nvSpPr>
          <p:cNvPr id="18" name="矩形 17"/>
          <p:cNvSpPr/>
          <p:nvPr/>
        </p:nvSpPr>
        <p:spPr>
          <a:xfrm>
            <a:off x="2590800" y="4435475"/>
            <a:ext cx="434975" cy="13716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zh-CN" altLang="en-US" noProof="1"/>
          </a:p>
        </p:txBody>
      </p:sp>
      <p:sp>
        <p:nvSpPr>
          <p:cNvPr id="19" name="文本框 18"/>
          <p:cNvSpPr txBox="1">
            <a:spLocks noChangeArrowheads="1"/>
          </p:cNvSpPr>
          <p:nvPr/>
        </p:nvSpPr>
        <p:spPr bwMode="auto">
          <a:xfrm>
            <a:off x="2566988" y="4435475"/>
            <a:ext cx="487362" cy="136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b="1">
                <a:latin typeface="Arial" panose="020B0604020202020204" pitchFamily="34" charset="0"/>
              </a:rPr>
              <a:t>切线的性质</a:t>
            </a:r>
          </a:p>
        </p:txBody>
      </p:sp>
      <p:sp>
        <p:nvSpPr>
          <p:cNvPr id="20" name="矩形 19"/>
          <p:cNvSpPr/>
          <p:nvPr/>
        </p:nvSpPr>
        <p:spPr>
          <a:xfrm>
            <a:off x="4699000" y="2187575"/>
            <a:ext cx="969963" cy="4064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zh-CN" altLang="en-US" noProof="1"/>
          </a:p>
        </p:txBody>
      </p:sp>
      <p:sp>
        <p:nvSpPr>
          <p:cNvPr id="21" name="文本框 20"/>
          <p:cNvSpPr txBox="1">
            <a:spLocks noChangeArrowheads="1"/>
          </p:cNvSpPr>
          <p:nvPr/>
        </p:nvSpPr>
        <p:spPr bwMode="auto">
          <a:xfrm>
            <a:off x="4686300" y="2197100"/>
            <a:ext cx="946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b="1">
                <a:latin typeface="Arial" panose="020B0604020202020204" pitchFamily="34" charset="0"/>
              </a:rPr>
              <a:t>定义法</a:t>
            </a:r>
          </a:p>
        </p:txBody>
      </p:sp>
      <p:sp>
        <p:nvSpPr>
          <p:cNvPr id="22" name="文本框 21"/>
          <p:cNvSpPr txBox="1">
            <a:spLocks noChangeArrowheads="1"/>
          </p:cNvSpPr>
          <p:nvPr/>
        </p:nvSpPr>
        <p:spPr bwMode="auto">
          <a:xfrm>
            <a:off x="4740275" y="2820988"/>
            <a:ext cx="13192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b="1">
                <a:latin typeface="Arial" panose="020B0604020202020204" pitchFamily="34" charset="0"/>
              </a:rPr>
              <a:t>数量法</a:t>
            </a:r>
            <a:r>
              <a:rPr lang="en-US" altLang="zh-CN" sz="2000" b="1" i="1">
                <a:latin typeface="Times New Roman" panose="02020603050405020304" pitchFamily="18" charset="0"/>
              </a:rPr>
              <a:t>d</a:t>
            </a:r>
            <a:r>
              <a:rPr lang="en-US" altLang="zh-CN" sz="2000" b="1">
                <a:latin typeface="Arial" panose="020B0604020202020204" pitchFamily="34" charset="0"/>
              </a:rPr>
              <a:t>=</a:t>
            </a:r>
            <a:r>
              <a:rPr lang="en-US" altLang="zh-CN" sz="2000" b="1" i="1">
                <a:latin typeface="Times New Roman" panose="02020603050405020304" pitchFamily="18" charset="0"/>
              </a:rPr>
              <a:t>r</a:t>
            </a:r>
            <a:endParaRPr lang="en-US" altLang="zh-CN" sz="2000" b="1">
              <a:latin typeface="Arial" panose="020B0604020202020204" pitchFamily="34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4762500" y="5029200"/>
            <a:ext cx="3238500" cy="4064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zh-CN" altLang="en-US" noProof="1"/>
          </a:p>
        </p:txBody>
      </p:sp>
      <p:sp>
        <p:nvSpPr>
          <p:cNvPr id="25" name="矩形 24"/>
          <p:cNvSpPr/>
          <p:nvPr/>
        </p:nvSpPr>
        <p:spPr>
          <a:xfrm>
            <a:off x="4770438" y="5688013"/>
            <a:ext cx="3481387" cy="4064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zh-CN" altLang="en-US" noProof="1"/>
          </a:p>
        </p:txBody>
      </p:sp>
      <p:sp>
        <p:nvSpPr>
          <p:cNvPr id="26" name="矩形 25"/>
          <p:cNvSpPr/>
          <p:nvPr/>
        </p:nvSpPr>
        <p:spPr>
          <a:xfrm>
            <a:off x="4727575" y="3511550"/>
            <a:ext cx="1339850" cy="4064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zh-CN" altLang="en-US" noProof="1"/>
          </a:p>
        </p:txBody>
      </p:sp>
      <p:sp>
        <p:nvSpPr>
          <p:cNvPr id="27" name="矩形 26"/>
          <p:cNvSpPr/>
          <p:nvPr/>
        </p:nvSpPr>
        <p:spPr>
          <a:xfrm>
            <a:off x="4740275" y="4368800"/>
            <a:ext cx="2984500" cy="4064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zh-CN" altLang="en-US" noProof="1"/>
          </a:p>
        </p:txBody>
      </p:sp>
      <p:sp>
        <p:nvSpPr>
          <p:cNvPr id="28" name="文本框 27"/>
          <p:cNvSpPr txBox="1">
            <a:spLocks noChangeArrowheads="1"/>
          </p:cNvSpPr>
          <p:nvPr/>
        </p:nvSpPr>
        <p:spPr bwMode="auto">
          <a:xfrm>
            <a:off x="4779963" y="3511550"/>
            <a:ext cx="11985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b="1">
                <a:latin typeface="Arial" panose="020B0604020202020204" pitchFamily="34" charset="0"/>
              </a:rPr>
              <a:t>判定定理</a:t>
            </a:r>
          </a:p>
        </p:txBody>
      </p:sp>
      <p:sp>
        <p:nvSpPr>
          <p:cNvPr id="29" name="文本框 28"/>
          <p:cNvSpPr txBox="1">
            <a:spLocks noChangeArrowheads="1"/>
          </p:cNvSpPr>
          <p:nvPr/>
        </p:nvSpPr>
        <p:spPr bwMode="auto">
          <a:xfrm>
            <a:off x="4699000" y="4381500"/>
            <a:ext cx="2978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b="1">
                <a:latin typeface="Arial" panose="020B0604020202020204" pitchFamily="34" charset="0"/>
              </a:rPr>
              <a:t>切线和圆只有一个公共点</a:t>
            </a:r>
          </a:p>
        </p:txBody>
      </p:sp>
      <p:sp>
        <p:nvSpPr>
          <p:cNvPr id="30" name="文本框 29"/>
          <p:cNvSpPr txBox="1">
            <a:spLocks noChangeArrowheads="1"/>
          </p:cNvSpPr>
          <p:nvPr/>
        </p:nvSpPr>
        <p:spPr bwMode="auto">
          <a:xfrm>
            <a:off x="4770438" y="5016500"/>
            <a:ext cx="32305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b="1">
                <a:latin typeface="Arial" panose="020B0604020202020204" pitchFamily="34" charset="0"/>
              </a:rPr>
              <a:t>圆心到切线的距离等于半径</a:t>
            </a:r>
          </a:p>
        </p:txBody>
      </p:sp>
      <p:sp>
        <p:nvSpPr>
          <p:cNvPr id="31" name="文本框 30"/>
          <p:cNvSpPr txBox="1">
            <a:spLocks noChangeArrowheads="1"/>
          </p:cNvSpPr>
          <p:nvPr/>
        </p:nvSpPr>
        <p:spPr bwMode="auto">
          <a:xfrm>
            <a:off x="4779963" y="5703888"/>
            <a:ext cx="3484562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b="1">
                <a:latin typeface="Arial" panose="020B0604020202020204" pitchFamily="34" charset="0"/>
              </a:rPr>
              <a:t>圆的切线垂直于过切点的半径</a:t>
            </a:r>
          </a:p>
        </p:txBody>
      </p:sp>
      <p:sp>
        <p:nvSpPr>
          <p:cNvPr id="32" name="文本框 31"/>
          <p:cNvSpPr txBox="1">
            <a:spLocks noChangeArrowheads="1"/>
          </p:cNvSpPr>
          <p:nvPr/>
        </p:nvSpPr>
        <p:spPr bwMode="auto">
          <a:xfrm>
            <a:off x="3379788" y="4181475"/>
            <a:ext cx="83661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5400">
                <a:latin typeface="Arial" panose="020B0604020202020204" pitchFamily="34" charset="0"/>
              </a:rPr>
              <a:t>↗</a:t>
            </a:r>
          </a:p>
        </p:txBody>
      </p:sp>
      <p:sp>
        <p:nvSpPr>
          <p:cNvPr id="33" name="文本框 32"/>
          <p:cNvSpPr txBox="1">
            <a:spLocks noChangeArrowheads="1"/>
          </p:cNvSpPr>
          <p:nvPr/>
        </p:nvSpPr>
        <p:spPr bwMode="auto">
          <a:xfrm>
            <a:off x="1595438" y="2817813"/>
            <a:ext cx="2540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5400">
                <a:latin typeface="Arial" panose="020B0604020202020204" pitchFamily="34" charset="0"/>
              </a:rPr>
              <a:t>↗</a:t>
            </a:r>
          </a:p>
        </p:txBody>
      </p:sp>
      <p:sp>
        <p:nvSpPr>
          <p:cNvPr id="34" name="文本框 33"/>
          <p:cNvSpPr txBox="1">
            <a:spLocks noChangeArrowheads="1"/>
          </p:cNvSpPr>
          <p:nvPr/>
        </p:nvSpPr>
        <p:spPr bwMode="auto">
          <a:xfrm>
            <a:off x="3379788" y="2065338"/>
            <a:ext cx="8191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5400">
                <a:latin typeface="Arial" panose="020B0604020202020204" pitchFamily="34" charset="0"/>
              </a:rPr>
              <a:t>↗</a:t>
            </a:r>
          </a:p>
        </p:txBody>
      </p:sp>
      <p:sp>
        <p:nvSpPr>
          <p:cNvPr id="35" name="文本框 34"/>
          <p:cNvSpPr txBox="1">
            <a:spLocks noChangeArrowheads="1"/>
          </p:cNvSpPr>
          <p:nvPr/>
        </p:nvSpPr>
        <p:spPr bwMode="auto">
          <a:xfrm>
            <a:off x="3382963" y="5300663"/>
            <a:ext cx="84931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5400">
                <a:latin typeface="Arial" panose="020B0604020202020204" pitchFamily="34" charset="0"/>
              </a:rPr>
              <a:t>↘</a:t>
            </a:r>
          </a:p>
        </p:txBody>
      </p:sp>
      <p:sp>
        <p:nvSpPr>
          <p:cNvPr id="37" name="文本框 36"/>
          <p:cNvSpPr txBox="1">
            <a:spLocks noChangeArrowheads="1"/>
          </p:cNvSpPr>
          <p:nvPr/>
        </p:nvSpPr>
        <p:spPr bwMode="auto">
          <a:xfrm>
            <a:off x="1689100" y="4435475"/>
            <a:ext cx="2540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5400">
                <a:latin typeface="Arial" panose="020B0604020202020204" pitchFamily="34" charset="0"/>
              </a:rPr>
              <a:t>↘</a:t>
            </a:r>
          </a:p>
        </p:txBody>
      </p:sp>
      <p:sp>
        <p:nvSpPr>
          <p:cNvPr id="39" name="文本框 38"/>
          <p:cNvSpPr txBox="1">
            <a:spLocks noChangeArrowheads="1"/>
          </p:cNvSpPr>
          <p:nvPr/>
        </p:nvSpPr>
        <p:spPr bwMode="auto">
          <a:xfrm>
            <a:off x="3384550" y="3103563"/>
            <a:ext cx="8604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5400">
                <a:latin typeface="Arial" panose="020B0604020202020204" pitchFamily="34" charset="0"/>
              </a:rPr>
              <a:t>↘</a:t>
            </a:r>
          </a:p>
        </p:txBody>
      </p:sp>
      <p:sp>
        <p:nvSpPr>
          <p:cNvPr id="40" name="文本框 39"/>
          <p:cNvSpPr txBox="1">
            <a:spLocks noChangeArrowheads="1"/>
          </p:cNvSpPr>
          <p:nvPr/>
        </p:nvSpPr>
        <p:spPr bwMode="auto">
          <a:xfrm>
            <a:off x="3441700" y="4765675"/>
            <a:ext cx="98266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5400">
                <a:latin typeface="Arial" panose="020B0604020202020204" pitchFamily="34" charset="0"/>
              </a:rPr>
              <a:t>→</a:t>
            </a:r>
          </a:p>
        </p:txBody>
      </p:sp>
      <p:sp>
        <p:nvSpPr>
          <p:cNvPr id="41" name="文本框 40"/>
          <p:cNvSpPr txBox="1">
            <a:spLocks noChangeArrowheads="1"/>
          </p:cNvSpPr>
          <p:nvPr/>
        </p:nvSpPr>
        <p:spPr bwMode="auto">
          <a:xfrm>
            <a:off x="3433763" y="2597150"/>
            <a:ext cx="776287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5400">
                <a:latin typeface="Arial" panose="020B0604020202020204" pitchFamily="34" charset="0"/>
              </a:rPr>
              <a:t>→</a:t>
            </a:r>
          </a:p>
        </p:txBody>
      </p:sp>
      <p:sp>
        <p:nvSpPr>
          <p:cNvPr id="24612" name="AutoShape 2"/>
          <p:cNvSpPr>
            <a:spLocks noChangeArrowheads="1"/>
          </p:cNvSpPr>
          <p:nvPr/>
        </p:nvSpPr>
        <p:spPr bwMode="gray">
          <a:xfrm>
            <a:off x="1049338" y="1793875"/>
            <a:ext cx="2017712" cy="441325"/>
          </a:xfrm>
          <a:prstGeom prst="roundRect">
            <a:avLst>
              <a:gd name="adj" fmla="val 47681"/>
            </a:avLst>
          </a:prstGeom>
          <a:gradFill rotWithShape="1">
            <a:gsLst>
              <a:gs pos="0">
                <a:srgbClr val="FF0000"/>
              </a:gs>
              <a:gs pos="100000">
                <a:srgbClr val="FF66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pPr>
              <a:buFontTx/>
              <a:buNone/>
            </a:pPr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24613" name="AutoShape 11"/>
          <p:cNvSpPr>
            <a:spLocks noChangeArrowheads="1"/>
          </p:cNvSpPr>
          <p:nvPr/>
        </p:nvSpPr>
        <p:spPr bwMode="gray">
          <a:xfrm>
            <a:off x="660400" y="1625600"/>
            <a:ext cx="777875" cy="777875"/>
          </a:xfrm>
          <a:prstGeom prst="diamond">
            <a:avLst/>
          </a:prstGeom>
          <a:solidFill>
            <a:srgbClr val="FF6600"/>
          </a:solidFill>
          <a:ln w="38100">
            <a:solidFill>
              <a:schemeClr val="bg1"/>
            </a:solidFill>
            <a:miter lim="800000"/>
          </a:ln>
          <a:effectLst>
            <a:outerShdw sy="50000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>
              <a:buFontTx/>
              <a:buNone/>
            </a:pPr>
            <a:r>
              <a:rPr lang="en-US" altLang="ko-KR" sz="2800" b="1">
                <a:solidFill>
                  <a:srgbClr val="FFFFFF"/>
                </a:solidFill>
                <a:ea typeface="Gulim" pitchFamily="34" charset="-127"/>
              </a:rPr>
              <a:t>1</a:t>
            </a:r>
          </a:p>
        </p:txBody>
      </p:sp>
      <p:sp>
        <p:nvSpPr>
          <p:cNvPr id="24614" name="文本框 27"/>
          <p:cNvSpPr txBox="1">
            <a:spLocks noChangeArrowheads="1"/>
          </p:cNvSpPr>
          <p:nvPr/>
        </p:nvSpPr>
        <p:spPr bwMode="auto">
          <a:xfrm>
            <a:off x="1482725" y="1768475"/>
            <a:ext cx="151765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Tx/>
              <a:buNone/>
            </a:pPr>
            <a:r>
              <a:rPr kumimoji="1" lang="zh-CN" altLang="en-US" sz="2600" b="1">
                <a:solidFill>
                  <a:schemeClr val="bg1"/>
                </a:solidFill>
                <a:latin typeface="Adobe 黑体 Std R"/>
                <a:ea typeface="Adobe 黑体 Std R"/>
                <a:cs typeface="Adobe 黑体 Std R"/>
              </a:rPr>
              <a:t>知识小结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6" grpId="0" animBg="1"/>
      <p:bldP spid="7" grpId="0"/>
      <p:bldP spid="8" grpId="0" animBg="1"/>
      <p:bldP spid="10" grpId="0"/>
      <p:bldP spid="18" grpId="0" animBg="1"/>
      <p:bldP spid="19" grpId="0"/>
      <p:bldP spid="20" grpId="0" animBg="1"/>
      <p:bldP spid="21" grpId="0"/>
      <p:bldP spid="22" grpId="0"/>
      <p:bldP spid="24" grpId="0" animBg="1"/>
      <p:bldP spid="25" grpId="0" animBg="1"/>
      <p:bldP spid="26" grpId="0" animBg="1"/>
      <p:bldP spid="27" grpId="0" animBg="1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7" grpId="0"/>
      <p:bldP spid="39" grpId="0"/>
      <p:bldP spid="40" grpId="0"/>
      <p:bldP spid="4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图片 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6350" y="-1588"/>
            <a:ext cx="9144000" cy="96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6" name="直接连接符 12"/>
          <p:cNvCxnSpPr/>
          <p:nvPr/>
        </p:nvCxnSpPr>
        <p:spPr>
          <a:xfrm>
            <a:off x="-26988" y="5837238"/>
            <a:ext cx="904876" cy="466725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19"/>
          <p:cNvCxnSpPr/>
          <p:nvPr/>
        </p:nvCxnSpPr>
        <p:spPr>
          <a:xfrm>
            <a:off x="863600" y="6303963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607" name="Picture 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32738" y="6194425"/>
            <a:ext cx="12192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8" name="文本框 2"/>
          <p:cNvSpPr txBox="1">
            <a:spLocks noChangeArrowheads="1"/>
          </p:cNvSpPr>
          <p:nvPr/>
        </p:nvSpPr>
        <p:spPr bwMode="auto">
          <a:xfrm>
            <a:off x="912813" y="2400300"/>
            <a:ext cx="73358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 b="1">
                <a:latin typeface="Times New Roman" panose="02020603050405020304" pitchFamily="18" charset="0"/>
              </a:rPr>
              <a:t>如图，点</a:t>
            </a:r>
            <a:r>
              <a:rPr lang="en-US" altLang="zh-CN" sz="2400" b="1" i="1">
                <a:latin typeface="Times New Roman" panose="02020603050405020304" pitchFamily="18" charset="0"/>
              </a:rPr>
              <a:t>O</a:t>
            </a:r>
            <a:r>
              <a:rPr lang="zh-CN" altLang="en-US" sz="2400" b="1">
                <a:latin typeface="Times New Roman" panose="02020603050405020304" pitchFamily="18" charset="0"/>
              </a:rPr>
              <a:t>为∠</a:t>
            </a:r>
            <a:r>
              <a:rPr lang="en-US" altLang="zh-CN" sz="2400" b="1" i="1">
                <a:latin typeface="Times New Roman" panose="02020603050405020304" pitchFamily="18" charset="0"/>
              </a:rPr>
              <a:t>MPN</a:t>
            </a:r>
            <a:r>
              <a:rPr lang="zh-CN" altLang="en-US" sz="2400" b="1">
                <a:latin typeface="Times New Roman" panose="02020603050405020304" pitchFamily="18" charset="0"/>
              </a:rPr>
              <a:t>的平分线上一点，以点</a:t>
            </a:r>
            <a:r>
              <a:rPr lang="en-US" altLang="zh-CN" sz="2400" b="1" i="1">
                <a:latin typeface="Times New Roman" panose="02020603050405020304" pitchFamily="18" charset="0"/>
              </a:rPr>
              <a:t>O</a:t>
            </a:r>
            <a:r>
              <a:rPr lang="zh-CN" altLang="en-US" sz="2400" b="1">
                <a:latin typeface="Times New Roman" panose="02020603050405020304" pitchFamily="18" charset="0"/>
              </a:rPr>
              <a:t>为圆心的⊙</a:t>
            </a:r>
            <a:r>
              <a:rPr lang="en-US" altLang="zh-CN" sz="2400" b="1" i="1">
                <a:latin typeface="Times New Roman" panose="02020603050405020304" pitchFamily="18" charset="0"/>
              </a:rPr>
              <a:t>O</a:t>
            </a:r>
            <a:r>
              <a:rPr lang="zh-CN" altLang="en-US" sz="2400" b="1">
                <a:latin typeface="Times New Roman" panose="02020603050405020304" pitchFamily="18" charset="0"/>
              </a:rPr>
              <a:t>与</a:t>
            </a:r>
            <a:r>
              <a:rPr lang="en-US" altLang="zh-CN" sz="2400" b="1" i="1">
                <a:latin typeface="Times New Roman" panose="02020603050405020304" pitchFamily="18" charset="0"/>
              </a:rPr>
              <a:t>PN</a:t>
            </a:r>
            <a:r>
              <a:rPr lang="zh-CN" altLang="en-US" sz="2400" b="1">
                <a:latin typeface="Times New Roman" panose="02020603050405020304" pitchFamily="18" charset="0"/>
              </a:rPr>
              <a:t>相切于点</a:t>
            </a:r>
            <a:r>
              <a:rPr lang="en-US" altLang="zh-CN" sz="2400" b="1" i="1">
                <a:latin typeface="Times New Roman" panose="02020603050405020304" pitchFamily="18" charset="0"/>
              </a:rPr>
              <a:t>A</a:t>
            </a:r>
            <a:r>
              <a:rPr lang="en-US" altLang="zh-CN" sz="2400" b="1">
                <a:latin typeface="Times New Roman" panose="02020603050405020304" pitchFamily="18" charset="0"/>
              </a:rPr>
              <a:t>.   </a:t>
            </a:r>
            <a:r>
              <a:rPr lang="zh-CN" altLang="en-US" sz="2400" b="1">
                <a:latin typeface="Times New Roman" panose="02020603050405020304" pitchFamily="18" charset="0"/>
              </a:rPr>
              <a:t>求证：</a:t>
            </a:r>
            <a:r>
              <a:rPr lang="en-US" altLang="zh-CN" sz="2400" b="1" i="1">
                <a:latin typeface="Times New Roman" panose="02020603050405020304" pitchFamily="18" charset="0"/>
              </a:rPr>
              <a:t>PM</a:t>
            </a:r>
            <a:r>
              <a:rPr lang="zh-CN" altLang="en-US" sz="2400" b="1">
                <a:latin typeface="Times New Roman" panose="02020603050405020304" pitchFamily="18" charset="0"/>
              </a:rPr>
              <a:t>为⊙</a:t>
            </a:r>
            <a:r>
              <a:rPr lang="en-US" altLang="zh-CN" sz="2400" b="1" i="1">
                <a:latin typeface="Times New Roman" panose="02020603050405020304" pitchFamily="18" charset="0"/>
              </a:rPr>
              <a:t>O</a:t>
            </a:r>
            <a:r>
              <a:rPr lang="zh-CN" altLang="en-US" sz="2400" b="1">
                <a:latin typeface="Times New Roman" panose="02020603050405020304" pitchFamily="18" charset="0"/>
              </a:rPr>
              <a:t>的切线．</a:t>
            </a:r>
            <a:endParaRPr lang="zh-CN" altLang="en-US" sz="2400">
              <a:latin typeface="Arial" panose="020B0604020202020204" pitchFamily="34" charset="0"/>
            </a:endParaRPr>
          </a:p>
        </p:txBody>
      </p:sp>
      <p:sp>
        <p:nvSpPr>
          <p:cNvPr id="25609" name="AutoShape 2"/>
          <p:cNvSpPr>
            <a:spLocks noChangeArrowheads="1"/>
          </p:cNvSpPr>
          <p:nvPr/>
        </p:nvSpPr>
        <p:spPr bwMode="gray">
          <a:xfrm>
            <a:off x="1022350" y="1550988"/>
            <a:ext cx="2017713" cy="441325"/>
          </a:xfrm>
          <a:prstGeom prst="roundRect">
            <a:avLst>
              <a:gd name="adj" fmla="val 47681"/>
            </a:avLst>
          </a:prstGeom>
          <a:gradFill rotWithShape="1">
            <a:gsLst>
              <a:gs pos="0">
                <a:srgbClr val="FF0000"/>
              </a:gs>
              <a:gs pos="100000">
                <a:srgbClr val="FF66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pPr>
              <a:buFontTx/>
              <a:buNone/>
            </a:pPr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25610" name="AutoShape 11"/>
          <p:cNvSpPr>
            <a:spLocks noChangeArrowheads="1"/>
          </p:cNvSpPr>
          <p:nvPr/>
        </p:nvSpPr>
        <p:spPr bwMode="gray">
          <a:xfrm>
            <a:off x="673100" y="1365250"/>
            <a:ext cx="777875" cy="777875"/>
          </a:xfrm>
          <a:prstGeom prst="diamond">
            <a:avLst/>
          </a:prstGeom>
          <a:solidFill>
            <a:srgbClr val="FF6600"/>
          </a:solidFill>
          <a:ln w="38100">
            <a:solidFill>
              <a:schemeClr val="bg1"/>
            </a:solidFill>
            <a:miter lim="800000"/>
          </a:ln>
          <a:effectLst>
            <a:outerShdw sy="50000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>
              <a:buFontTx/>
              <a:buNone/>
            </a:pPr>
            <a:r>
              <a:rPr lang="en-US" altLang="ko-KR" sz="2800" b="1">
                <a:solidFill>
                  <a:srgbClr val="FFFFFF"/>
                </a:solidFill>
                <a:ea typeface="Gulim" pitchFamily="34" charset="-127"/>
              </a:rPr>
              <a:t>2</a:t>
            </a:r>
          </a:p>
        </p:txBody>
      </p:sp>
      <p:sp>
        <p:nvSpPr>
          <p:cNvPr id="25611" name="文本框 27"/>
          <p:cNvSpPr txBox="1">
            <a:spLocks noChangeArrowheads="1"/>
          </p:cNvSpPr>
          <p:nvPr/>
        </p:nvSpPr>
        <p:spPr bwMode="auto">
          <a:xfrm>
            <a:off x="1455738" y="1525588"/>
            <a:ext cx="151765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Tx/>
              <a:buNone/>
            </a:pPr>
            <a:r>
              <a:rPr kumimoji="1" lang="zh-CN" altLang="en-US" sz="2600" b="1">
                <a:solidFill>
                  <a:schemeClr val="bg1"/>
                </a:solidFill>
                <a:latin typeface="Adobe 黑体 Std R"/>
                <a:ea typeface="Adobe 黑体 Std R"/>
                <a:cs typeface="Adobe 黑体 Std R"/>
              </a:rPr>
              <a:t>易错小结</a:t>
            </a:r>
          </a:p>
        </p:txBody>
      </p:sp>
      <p:pic>
        <p:nvPicPr>
          <p:cNvPr id="25612" name="Picture 2" descr="SA2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59138" y="3473450"/>
            <a:ext cx="2501900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文本框 3"/>
          <p:cNvSpPr txBox="1"/>
          <p:nvPr/>
        </p:nvSpPr>
        <p:spPr>
          <a:xfrm>
            <a:off x="877888" y="5578475"/>
            <a:ext cx="70739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易错点：</a:t>
            </a:r>
            <a:r>
              <a:rPr lang="zh-CN" altLang="zh-CN" sz="2400" b="1" dirty="0">
                <a:solidFill>
                  <a:srgbClr val="4921F3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判定直线与圆相切时理由不充分</a:t>
            </a:r>
            <a:r>
              <a:rPr lang="en-US" altLang="zh-CN" sz="2400" b="1" noProof="1">
                <a:solidFill>
                  <a:srgbClr val="4921F3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.</a:t>
            </a:r>
            <a:endParaRPr lang="zh-CN" altLang="en-US" sz="2400" b="1" noProof="1">
              <a:solidFill>
                <a:srgbClr val="4921F3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图片 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6350" y="-1588"/>
            <a:ext cx="9144000" cy="96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6" name="直接连接符 12"/>
          <p:cNvCxnSpPr/>
          <p:nvPr/>
        </p:nvCxnSpPr>
        <p:spPr>
          <a:xfrm>
            <a:off x="-26988" y="5837238"/>
            <a:ext cx="904876" cy="466725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19"/>
          <p:cNvCxnSpPr/>
          <p:nvPr/>
        </p:nvCxnSpPr>
        <p:spPr>
          <a:xfrm>
            <a:off x="863600" y="6303963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631" name="Picture 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32738" y="6194425"/>
            <a:ext cx="12192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本框 3"/>
          <p:cNvSpPr txBox="1"/>
          <p:nvPr/>
        </p:nvSpPr>
        <p:spPr>
          <a:xfrm>
            <a:off x="1592263" y="1630363"/>
            <a:ext cx="6211887" cy="4524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如图，连接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OA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，过点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作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OB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⊥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PM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于点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∵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PN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与⊙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相切于点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∴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OA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⊥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PN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∵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点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在∠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MPN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的平分线上，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OB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⊥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PM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∴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OB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＝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OA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∴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点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到直线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PM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的距离等于⊙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的半径．</a:t>
            </a:r>
          </a:p>
          <a:p>
            <a:pPr>
              <a:lnSpc>
                <a:spcPct val="150000"/>
              </a:lnSpc>
              <a:defRPr/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∴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PM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为⊙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的切线．</a:t>
            </a:r>
          </a:p>
        </p:txBody>
      </p:sp>
      <p:pic>
        <p:nvPicPr>
          <p:cNvPr id="59394" name="Picture 2" descr="SA4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975350" y="2701925"/>
            <a:ext cx="2362200" cy="183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5" name="矩形 2"/>
          <p:cNvSpPr>
            <a:spLocks noChangeArrowheads="1"/>
          </p:cNvSpPr>
          <p:nvPr/>
        </p:nvSpPr>
        <p:spPr bwMode="auto">
          <a:xfrm>
            <a:off x="696913" y="1739900"/>
            <a:ext cx="11112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证明：</a:t>
            </a:r>
            <a:endParaRPr lang="zh-CN" altLang="en-US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图片 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6350" y="-1588"/>
            <a:ext cx="9144000" cy="96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6" name="直接连接符 12"/>
          <p:cNvCxnSpPr/>
          <p:nvPr/>
        </p:nvCxnSpPr>
        <p:spPr>
          <a:xfrm>
            <a:off x="-26988" y="5837238"/>
            <a:ext cx="904876" cy="466725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19"/>
          <p:cNvCxnSpPr/>
          <p:nvPr/>
        </p:nvCxnSpPr>
        <p:spPr>
          <a:xfrm>
            <a:off x="863600" y="6303963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655" name="Picture 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32738" y="6194425"/>
            <a:ext cx="12192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本框 3"/>
          <p:cNvSpPr txBox="1"/>
          <p:nvPr/>
        </p:nvSpPr>
        <p:spPr>
          <a:xfrm>
            <a:off x="1106488" y="1546225"/>
            <a:ext cx="7073900" cy="3970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易错总结：</a:t>
            </a:r>
            <a:endParaRPr lang="en-US" altLang="zh-CN" sz="2400" b="1" dirty="0">
              <a:solidFill>
                <a:srgbClr val="0000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利用切线的判定定理需满足两个条件：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(1)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经过半径外端，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(2)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与这条半径垂直，这两个条件缺一不可．证明一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条直线是圆的切线时，当直线和圆未明确是否有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公共点时，应“作垂线，证半径”，而本题易错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解为“连半径，证垂直”．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图片 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图片 2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84538" y="539750"/>
            <a:ext cx="25749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6" name="直接连接符 12"/>
          <p:cNvCxnSpPr/>
          <p:nvPr/>
        </p:nvCxnSpPr>
        <p:spPr>
          <a:xfrm>
            <a:off x="-26988" y="5837238"/>
            <a:ext cx="904876" cy="466725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19"/>
          <p:cNvCxnSpPr/>
          <p:nvPr/>
        </p:nvCxnSpPr>
        <p:spPr>
          <a:xfrm>
            <a:off x="863600" y="6303963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9" name="Picture 2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932738" y="6194425"/>
            <a:ext cx="12192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0" name="TextBox 17"/>
          <p:cNvSpPr txBox="1">
            <a:spLocks noChangeArrowheads="1"/>
          </p:cNvSpPr>
          <p:nvPr/>
        </p:nvSpPr>
        <p:spPr bwMode="auto">
          <a:xfrm>
            <a:off x="1171575" y="2887663"/>
            <a:ext cx="5481638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buFontTx/>
              <a:buNone/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直线和圆有哪些位置关系？</a:t>
            </a: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Tx/>
              <a:buNone/>
            </a:pP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相交、相切、相离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切线的性质是什么？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性质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圆的切线垂直于过切点的半径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几何语言：如图所示，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Tx/>
              <a:buNone/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∵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直线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切☉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于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∴</a:t>
            </a:r>
            <a:r>
              <a:rPr lang="en-US" altLang="zh-CN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</a:t>
            </a:r>
            <a:r>
              <a:rPr lang="en-US" altLang="zh-C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⊥</a:t>
            </a:r>
            <a:r>
              <a:rPr lang="en-US" altLang="zh-CN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5131" name="矩形 5"/>
          <p:cNvSpPr>
            <a:spLocks noChangeArrowheads="1"/>
          </p:cNvSpPr>
          <p:nvPr/>
        </p:nvSpPr>
        <p:spPr bwMode="auto">
          <a:xfrm>
            <a:off x="877888" y="2114550"/>
            <a:ext cx="1422400" cy="53498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buFontTx/>
              <a:buNone/>
            </a:pP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回顾旧知</a:t>
            </a:r>
            <a:endParaRPr lang="en-US" altLang="zh-CN" sz="2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32" name="图片 4"/>
          <p:cNvPicPr>
            <a:picLocks noChangeArrowheads="1"/>
          </p:cNvPicPr>
          <p:nvPr/>
        </p:nvPicPr>
        <p:blipFill>
          <a:blip r:embed="rId5" cstate="email"/>
          <a:srcRect r="-146" b="-217"/>
          <a:stretch>
            <a:fillRect/>
          </a:stretch>
        </p:blipFill>
        <p:spPr bwMode="auto">
          <a:xfrm>
            <a:off x="6315075" y="2887663"/>
            <a:ext cx="2055813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1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1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/>
          <p:cNvSpPr>
            <a:spLocks noChangeArrowheads="1"/>
          </p:cNvSpPr>
          <p:nvPr/>
        </p:nvSpPr>
        <p:spPr bwMode="auto">
          <a:xfrm flipH="1">
            <a:off x="2428875" y="1884363"/>
            <a:ext cx="3319463" cy="441325"/>
          </a:xfrm>
          <a:prstGeom prst="roundRect">
            <a:avLst>
              <a:gd name="adj" fmla="val 47681"/>
            </a:avLst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pic>
        <p:nvPicPr>
          <p:cNvPr id="6147" name="图片 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AutoShape 2"/>
          <p:cNvSpPr>
            <a:spLocks noChangeArrowheads="1"/>
          </p:cNvSpPr>
          <p:nvPr/>
        </p:nvSpPr>
        <p:spPr bwMode="auto">
          <a:xfrm flipH="1">
            <a:off x="792163" y="1879600"/>
            <a:ext cx="1720850" cy="441325"/>
          </a:xfrm>
          <a:prstGeom prst="roundRect">
            <a:avLst>
              <a:gd name="adj" fmla="val 47681"/>
            </a:avLst>
          </a:prstGeom>
          <a:gradFill rotWithShape="1">
            <a:gsLst>
              <a:gs pos="0">
                <a:srgbClr val="FF0000"/>
              </a:gs>
              <a:gs pos="100000">
                <a:srgbClr val="FF66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150" name="AutoShape 11"/>
          <p:cNvSpPr>
            <a:spLocks noChangeArrowheads="1"/>
          </p:cNvSpPr>
          <p:nvPr/>
        </p:nvSpPr>
        <p:spPr bwMode="auto">
          <a:xfrm>
            <a:off x="2097088" y="1693863"/>
            <a:ext cx="777875" cy="777875"/>
          </a:xfrm>
          <a:prstGeom prst="diamond">
            <a:avLst/>
          </a:prstGeom>
          <a:solidFill>
            <a:srgbClr val="FF6600"/>
          </a:solidFill>
          <a:ln w="38100">
            <a:solidFill>
              <a:schemeClr val="bg1"/>
            </a:solidFill>
            <a:miter lim="800000"/>
          </a:ln>
          <a:effectLst>
            <a:outerShdw sy="50000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en-US" altLang="ko-KR" sz="2800" b="1">
                <a:solidFill>
                  <a:srgbClr val="FFFFFF"/>
                </a:solidFill>
                <a:ea typeface="Gulim" pitchFamily="34" charset="-127"/>
              </a:rPr>
              <a:t>1</a:t>
            </a:r>
          </a:p>
        </p:txBody>
      </p:sp>
      <p:sp>
        <p:nvSpPr>
          <p:cNvPr id="6151" name="文本框 27"/>
          <p:cNvSpPr txBox="1">
            <a:spLocks noChangeArrowheads="1"/>
          </p:cNvSpPr>
          <p:nvPr/>
        </p:nvSpPr>
        <p:spPr bwMode="auto">
          <a:xfrm>
            <a:off x="904875" y="1857375"/>
            <a:ext cx="118427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600" b="1">
                <a:solidFill>
                  <a:schemeClr val="bg1"/>
                </a:solidFill>
                <a:latin typeface="Adobe 黑体 Std R"/>
                <a:ea typeface="Adobe 黑体 Std R"/>
                <a:cs typeface="Adobe 黑体 Std R"/>
              </a:rPr>
              <a:t>知识点</a:t>
            </a:r>
          </a:p>
        </p:txBody>
      </p:sp>
      <p:sp>
        <p:nvSpPr>
          <p:cNvPr id="6152" name="文本框 28"/>
          <p:cNvSpPr txBox="1">
            <a:spLocks noChangeArrowheads="1"/>
          </p:cNvSpPr>
          <p:nvPr/>
        </p:nvSpPr>
        <p:spPr bwMode="auto">
          <a:xfrm>
            <a:off x="2847975" y="1857375"/>
            <a:ext cx="23510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切线的判定定理</a:t>
            </a:r>
          </a:p>
        </p:txBody>
      </p:sp>
      <p:cxnSp>
        <p:nvCxnSpPr>
          <p:cNvPr id="39" name="直接连接符 12"/>
          <p:cNvCxnSpPr/>
          <p:nvPr/>
        </p:nvCxnSpPr>
        <p:spPr>
          <a:xfrm>
            <a:off x="-26988" y="5837238"/>
            <a:ext cx="904876" cy="466725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19"/>
          <p:cNvCxnSpPr/>
          <p:nvPr/>
        </p:nvCxnSpPr>
        <p:spPr>
          <a:xfrm>
            <a:off x="863600" y="6303963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56" name="Picture 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32738" y="6194425"/>
            <a:ext cx="12192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7" name="图片 4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84538" y="539750"/>
            <a:ext cx="25749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矩形 31"/>
          <p:cNvSpPr/>
          <p:nvPr/>
        </p:nvSpPr>
        <p:spPr>
          <a:xfrm>
            <a:off x="7546975" y="1570038"/>
            <a:ext cx="1116013" cy="35083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kumimoji="1" lang="zh-CN" altLang="en-US"/>
          </a:p>
        </p:txBody>
      </p:sp>
      <p:sp>
        <p:nvSpPr>
          <p:cNvPr id="6159" name="文本框 22"/>
          <p:cNvSpPr txBox="1">
            <a:spLocks noChangeArrowheads="1"/>
          </p:cNvSpPr>
          <p:nvPr/>
        </p:nvSpPr>
        <p:spPr bwMode="auto">
          <a:xfrm>
            <a:off x="7669213" y="1570038"/>
            <a:ext cx="94138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－导</a:t>
            </a:r>
          </a:p>
        </p:txBody>
      </p:sp>
      <p:sp>
        <p:nvSpPr>
          <p:cNvPr id="6161" name="内容占位符 2"/>
          <p:cNvSpPr txBox="1"/>
          <p:nvPr/>
        </p:nvSpPr>
        <p:spPr bwMode="auto">
          <a:xfrm>
            <a:off x="684213" y="2687638"/>
            <a:ext cx="7753350" cy="168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ct val="150000"/>
              </a:lnSpc>
            </a:pP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　如图，在⊙</a:t>
            </a:r>
            <a:r>
              <a:rPr lang="en-US" altLang="zh-C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中，经过半径 </a:t>
            </a:r>
            <a:r>
              <a:rPr lang="en-US" altLang="zh-C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OA 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的外端点 </a:t>
            </a:r>
            <a:r>
              <a:rPr lang="en-US" altLang="zh-C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作直线</a:t>
            </a:r>
            <a:b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⊥</a:t>
            </a:r>
            <a:r>
              <a:rPr lang="en-US" altLang="zh-C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OA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，则圆心 </a:t>
            </a:r>
            <a:r>
              <a:rPr lang="en-US" altLang="zh-C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到直线 </a:t>
            </a:r>
            <a:r>
              <a:rPr lang="en-US" altLang="zh-C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 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的距离是多少？直线 </a:t>
            </a:r>
            <a:r>
              <a:rPr lang="en-US" altLang="zh-C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 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和⊙</a:t>
            </a:r>
            <a:r>
              <a:rPr lang="en-US" altLang="zh-C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br>
              <a:rPr lang="en-US" altLang="zh-C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有什么位置关系？</a:t>
            </a:r>
          </a:p>
        </p:txBody>
      </p:sp>
      <p:sp>
        <p:nvSpPr>
          <p:cNvPr id="29" name="矩形 7"/>
          <p:cNvSpPr>
            <a:spLocks noChangeArrowheads="1"/>
          </p:cNvSpPr>
          <p:nvPr/>
        </p:nvSpPr>
        <p:spPr bwMode="auto">
          <a:xfrm>
            <a:off x="595313" y="5483225"/>
            <a:ext cx="79200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经过半径的外端并且垂直于这条半径的直线是圆的切线．</a:t>
            </a:r>
            <a:endParaRPr lang="zh-CN" altLang="en-US" sz="2400" dirty="0" smtClean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6163" name="Group 17"/>
          <p:cNvGrpSpPr/>
          <p:nvPr/>
        </p:nvGrpSpPr>
        <p:grpSpPr bwMode="auto">
          <a:xfrm>
            <a:off x="3859213" y="3770313"/>
            <a:ext cx="2303462" cy="1800225"/>
            <a:chOff x="2381" y="1888"/>
            <a:chExt cx="1451" cy="1134"/>
          </a:xfrm>
        </p:grpSpPr>
        <p:sp>
          <p:nvSpPr>
            <p:cNvPr id="6164" name="Line 16"/>
            <p:cNvSpPr>
              <a:spLocks noChangeShapeType="1"/>
            </p:cNvSpPr>
            <p:nvPr/>
          </p:nvSpPr>
          <p:spPr bwMode="auto">
            <a:xfrm>
              <a:off x="2917" y="2334"/>
              <a:ext cx="0" cy="385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" name="Line 56"/>
            <p:cNvSpPr>
              <a:spLocks noChangeShapeType="1"/>
            </p:cNvSpPr>
            <p:nvPr/>
          </p:nvSpPr>
          <p:spPr bwMode="auto">
            <a:xfrm>
              <a:off x="2381" y="2733"/>
              <a:ext cx="119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 sz="280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6166" name="Rectangle 9"/>
            <p:cNvSpPr>
              <a:spLocks noChangeArrowheads="1"/>
            </p:cNvSpPr>
            <p:nvPr/>
          </p:nvSpPr>
          <p:spPr bwMode="auto">
            <a:xfrm>
              <a:off x="3560" y="2506"/>
              <a:ext cx="27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800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endParaRPr lang="zh-CN" altLang="en-US" sz="2800" i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6167" name="Group 10"/>
            <p:cNvGrpSpPr/>
            <p:nvPr/>
          </p:nvGrpSpPr>
          <p:grpSpPr bwMode="auto">
            <a:xfrm>
              <a:off x="2471" y="1888"/>
              <a:ext cx="894" cy="894"/>
              <a:chOff x="657" y="799"/>
              <a:chExt cx="894" cy="894"/>
            </a:xfrm>
          </p:grpSpPr>
          <p:pic>
            <p:nvPicPr>
              <p:cNvPr id="6170" name="Picture 11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657" y="799"/>
                <a:ext cx="894" cy="8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6171" name="Rectangle 12"/>
              <p:cNvSpPr>
                <a:spLocks noChangeArrowheads="1"/>
              </p:cNvSpPr>
              <p:nvPr/>
            </p:nvSpPr>
            <p:spPr bwMode="auto">
              <a:xfrm>
                <a:off x="1072" y="1026"/>
                <a:ext cx="357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zh-CN" sz="2800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endParaRPr lang="zh-CN" altLang="en-US" sz="2800" i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6168" name="Oval 13"/>
            <p:cNvSpPr>
              <a:spLocks noChangeAspect="1" noChangeArrowheads="1"/>
            </p:cNvSpPr>
            <p:nvPr/>
          </p:nvSpPr>
          <p:spPr bwMode="auto">
            <a:xfrm>
              <a:off x="2894" y="2705"/>
              <a:ext cx="45" cy="45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FontTx/>
                <a:buNone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6169" name="Rectangle 14"/>
            <p:cNvSpPr>
              <a:spLocks noChangeArrowheads="1"/>
            </p:cNvSpPr>
            <p:nvPr/>
          </p:nvSpPr>
          <p:spPr bwMode="auto">
            <a:xfrm>
              <a:off x="2829" y="2695"/>
              <a:ext cx="36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800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zh-CN" altLang="en-US" sz="2800" i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内容占位符 7"/>
          <p:cNvSpPr txBox="1">
            <a:spLocks noChangeArrowheads="1"/>
          </p:cNvSpPr>
          <p:nvPr/>
        </p:nvSpPr>
        <p:spPr bwMode="auto">
          <a:xfrm>
            <a:off x="671513" y="1381125"/>
            <a:ext cx="8215312" cy="374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zh-CN" alt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例</a:t>
            </a:r>
            <a:r>
              <a:rPr lang="en-US" altLang="zh-CN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zh-CN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如图，已知</a:t>
            </a:r>
            <a:r>
              <a:rPr lang="zh-CN" altLang="zh-C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  <a:r>
              <a:rPr lang="zh-CN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为⊙</a:t>
            </a:r>
            <a:r>
              <a:rPr lang="zh-CN" altLang="zh-C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zh-CN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的直径，点</a:t>
            </a:r>
            <a:r>
              <a:rPr lang="zh-CN" altLang="zh-C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zh-CN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在</a:t>
            </a:r>
            <a:r>
              <a:rPr lang="zh-CN" altLang="zh-C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  <a:r>
              <a:rPr lang="zh-CN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的延长线上，</a:t>
            </a:r>
          </a:p>
          <a:p>
            <a:pPr>
              <a:lnSpc>
                <a:spcPct val="150000"/>
              </a:lnSpc>
            </a:pPr>
            <a:r>
              <a:rPr lang="zh-CN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zh-CN" altLang="zh-C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BD</a:t>
            </a:r>
            <a:r>
              <a:rPr lang="zh-CN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zh-CN" altLang="zh-C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</a:t>
            </a:r>
            <a:r>
              <a:rPr lang="zh-CN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，点</a:t>
            </a:r>
            <a:r>
              <a:rPr lang="zh-CN" altLang="zh-C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在圆上，∠</a:t>
            </a:r>
            <a:r>
              <a:rPr lang="zh-CN" altLang="zh-C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CAB</a:t>
            </a:r>
            <a:r>
              <a:rPr lang="zh-CN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＝30°.</a:t>
            </a:r>
          </a:p>
          <a:p>
            <a:pPr>
              <a:lnSpc>
                <a:spcPct val="150000"/>
              </a:lnSpc>
            </a:pPr>
            <a:r>
              <a:rPr lang="zh-CN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zh-CN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求证：</a:t>
            </a:r>
            <a:r>
              <a:rPr lang="zh-CN" altLang="zh-C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DC</a:t>
            </a:r>
            <a:r>
              <a:rPr lang="zh-CN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是⊙</a:t>
            </a:r>
            <a:r>
              <a:rPr lang="zh-CN" altLang="zh-C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zh-CN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的切线．</a:t>
            </a: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zh-CN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因为点</a:t>
            </a:r>
            <a:r>
              <a:rPr lang="zh-CN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在圆上，所以连接</a:t>
            </a:r>
            <a:r>
              <a:rPr lang="zh-CN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</a:t>
            </a:r>
            <a:r>
              <a:rPr lang="zh-CN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</a:p>
          <a:p>
            <a:pPr>
              <a:lnSpc>
                <a:spcPct val="150000"/>
              </a:lnSpc>
            </a:pPr>
            <a:r>
              <a:rPr lang="zh-CN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zh-CN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证明</a:t>
            </a:r>
            <a:r>
              <a:rPr lang="zh-CN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</a:t>
            </a:r>
            <a:r>
              <a:rPr lang="zh-CN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⊥</a:t>
            </a:r>
            <a:r>
              <a:rPr lang="zh-CN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CD</a:t>
            </a:r>
            <a:r>
              <a:rPr lang="zh-CN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，而要证</a:t>
            </a:r>
            <a:r>
              <a:rPr lang="zh-CN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</a:t>
            </a:r>
            <a:r>
              <a:rPr lang="zh-CN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⊥</a:t>
            </a:r>
            <a:r>
              <a:rPr lang="zh-CN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CD</a:t>
            </a:r>
            <a:r>
              <a:rPr lang="zh-CN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</a:p>
          <a:p>
            <a:pPr>
              <a:lnSpc>
                <a:spcPct val="150000"/>
              </a:lnSpc>
            </a:pPr>
            <a:r>
              <a:rPr lang="zh-CN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只需证△</a:t>
            </a:r>
            <a:r>
              <a:rPr lang="zh-CN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OCD</a:t>
            </a:r>
            <a:r>
              <a:rPr lang="zh-CN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为直角三角形．</a:t>
            </a:r>
          </a:p>
        </p:txBody>
      </p:sp>
      <p:sp>
        <p:nvSpPr>
          <p:cNvPr id="21" name="矩形 20"/>
          <p:cNvSpPr/>
          <p:nvPr/>
        </p:nvSpPr>
        <p:spPr>
          <a:xfrm>
            <a:off x="7546975" y="857250"/>
            <a:ext cx="1116013" cy="35083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kumimoji="1" lang="zh-CN" altLang="en-US"/>
          </a:p>
        </p:txBody>
      </p:sp>
      <p:sp>
        <p:nvSpPr>
          <p:cNvPr id="7173" name="文本框 23"/>
          <p:cNvSpPr txBox="1">
            <a:spLocks noChangeArrowheads="1"/>
          </p:cNvSpPr>
          <p:nvPr/>
        </p:nvSpPr>
        <p:spPr bwMode="auto">
          <a:xfrm>
            <a:off x="7669213" y="857250"/>
            <a:ext cx="94138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－讲</a:t>
            </a:r>
          </a:p>
        </p:txBody>
      </p:sp>
      <p:cxnSp>
        <p:nvCxnSpPr>
          <p:cNvPr id="29" name="直接连接符 12"/>
          <p:cNvCxnSpPr/>
          <p:nvPr/>
        </p:nvCxnSpPr>
        <p:spPr>
          <a:xfrm>
            <a:off x="-26988" y="5837238"/>
            <a:ext cx="904876" cy="466725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19"/>
          <p:cNvCxnSpPr/>
          <p:nvPr/>
        </p:nvCxnSpPr>
        <p:spPr>
          <a:xfrm>
            <a:off x="863600" y="6303963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6" name="Picture 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32738" y="6194425"/>
            <a:ext cx="12192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图片 2" descr="上条蓝窄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9144000" cy="102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图片 -214748224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519863" y="2714625"/>
            <a:ext cx="2054225" cy="139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1" name="矩形 2"/>
          <p:cNvSpPr>
            <a:spLocks noChangeArrowheads="1"/>
          </p:cNvSpPr>
          <p:nvPr/>
        </p:nvSpPr>
        <p:spPr bwMode="auto">
          <a:xfrm>
            <a:off x="460375" y="3181350"/>
            <a:ext cx="11890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导引：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/>
        </p:nvSpPr>
        <p:spPr>
          <a:xfrm>
            <a:off x="7546975" y="857250"/>
            <a:ext cx="1116013" cy="35083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kumimoji="1" lang="zh-CN" altLang="en-US"/>
          </a:p>
        </p:txBody>
      </p:sp>
      <p:sp>
        <p:nvSpPr>
          <p:cNvPr id="8196" name="文本框 30"/>
          <p:cNvSpPr txBox="1">
            <a:spLocks noChangeArrowheads="1"/>
          </p:cNvSpPr>
          <p:nvPr/>
        </p:nvSpPr>
        <p:spPr bwMode="auto">
          <a:xfrm>
            <a:off x="7669213" y="857250"/>
            <a:ext cx="893762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－讲</a:t>
            </a:r>
          </a:p>
        </p:txBody>
      </p:sp>
      <p:cxnSp>
        <p:nvCxnSpPr>
          <p:cNvPr id="33" name="直接连接符 12"/>
          <p:cNvCxnSpPr/>
          <p:nvPr/>
        </p:nvCxnSpPr>
        <p:spPr>
          <a:xfrm>
            <a:off x="-26988" y="5837238"/>
            <a:ext cx="904876" cy="466725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19"/>
          <p:cNvCxnSpPr/>
          <p:nvPr/>
        </p:nvCxnSpPr>
        <p:spPr>
          <a:xfrm>
            <a:off x="863600" y="6303963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9" name="Picture 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32738" y="6194425"/>
            <a:ext cx="12192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图片 37" descr="上条蓝窄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9144000" cy="102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903288" y="1208088"/>
            <a:ext cx="7205662" cy="338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 b="1">
                <a:solidFill>
                  <a:srgbClr val="0000FF"/>
                </a:solidFill>
                <a:latin typeface="宋体" panose="02010600030101010101" pitchFamily="2" charset="-122"/>
              </a:rPr>
              <a:t>证明：</a:t>
            </a:r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</a:rPr>
              <a:t>如图，连接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</a:rPr>
              <a:t>OC</a:t>
            </a:r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</a:rPr>
              <a:t>，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</a:rPr>
              <a:t>BC</a:t>
            </a:r>
            <a:r>
              <a:rPr lang="en-US" altLang="zh-CN" sz="2400" b="1">
                <a:solidFill>
                  <a:srgbClr val="FF0000"/>
                </a:solidFill>
                <a:latin typeface="宋体" panose="02010600030101010101" pitchFamily="2" charset="-122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zh-CN" sz="2400" b="1">
                <a:solidFill>
                  <a:srgbClr val="FF0000"/>
                </a:solidFill>
                <a:latin typeface="宋体" panose="02010600030101010101" pitchFamily="2" charset="-122"/>
              </a:rPr>
              <a:t>      ∵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</a:rPr>
              <a:t>AB</a:t>
            </a:r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</a:rPr>
              <a:t>为</a:t>
            </a:r>
            <a:r>
              <a:rPr lang="en-US" altLang="zh-CN" sz="2400" b="1">
                <a:solidFill>
                  <a:srgbClr val="FF0000"/>
                </a:solidFill>
                <a:latin typeface="宋体" panose="02010600030101010101" pitchFamily="2" charset="-122"/>
              </a:rPr>
              <a:t>⊙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</a:rPr>
              <a:t>O</a:t>
            </a:r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</a:rPr>
              <a:t>的直径，</a:t>
            </a:r>
            <a:r>
              <a:rPr lang="en-US" altLang="zh-CN" sz="2400" b="1">
                <a:solidFill>
                  <a:srgbClr val="FF0000"/>
                </a:solidFill>
                <a:latin typeface="宋体" panose="02010600030101010101" pitchFamily="2" charset="-122"/>
              </a:rPr>
              <a:t>∴∠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</a:rPr>
              <a:t>ACB</a:t>
            </a:r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</a:rPr>
              <a:t>＝</a:t>
            </a:r>
            <a:r>
              <a:rPr lang="en-US" altLang="zh-CN" sz="2400" b="1">
                <a:solidFill>
                  <a:srgbClr val="FF0000"/>
                </a:solidFill>
                <a:latin typeface="宋体" panose="02010600030101010101" pitchFamily="2" charset="-122"/>
              </a:rPr>
              <a:t>90°.</a:t>
            </a:r>
          </a:p>
          <a:p>
            <a:pPr>
              <a:lnSpc>
                <a:spcPct val="150000"/>
              </a:lnSpc>
            </a:pPr>
            <a:r>
              <a:rPr lang="en-US" altLang="zh-CN" sz="2400" b="1">
                <a:solidFill>
                  <a:srgbClr val="FF0000"/>
                </a:solidFill>
                <a:latin typeface="宋体" panose="02010600030101010101" pitchFamily="2" charset="-122"/>
              </a:rPr>
              <a:t>      ∵∠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</a:rPr>
              <a:t>CAB</a:t>
            </a:r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</a:rPr>
              <a:t>＝</a:t>
            </a:r>
            <a:r>
              <a:rPr lang="en-US" altLang="zh-CN" sz="2400" b="1">
                <a:solidFill>
                  <a:srgbClr val="FF0000"/>
                </a:solidFill>
                <a:latin typeface="宋体" panose="02010600030101010101" pitchFamily="2" charset="-122"/>
              </a:rPr>
              <a:t>30°</a:t>
            </a:r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</a:rPr>
              <a:t>，</a:t>
            </a:r>
            <a:r>
              <a:rPr lang="en-US" altLang="zh-CN" sz="2400" b="1">
                <a:solidFill>
                  <a:srgbClr val="FF0000"/>
                </a:solidFill>
                <a:latin typeface="宋体" panose="02010600030101010101" pitchFamily="2" charset="-122"/>
              </a:rPr>
              <a:t>∴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</a:rPr>
              <a:t>BC</a:t>
            </a:r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</a:rPr>
              <a:t>＝   </a:t>
            </a:r>
            <a:r>
              <a:rPr lang="zh-CN" altLang="en-US" sz="2400" b="1" i="1">
                <a:solidFill>
                  <a:srgbClr val="FF0000"/>
                </a:solidFill>
                <a:latin typeface="Times New Roman" panose="02020603050405020304" pitchFamily="18" charset="0"/>
              </a:rPr>
              <a:t>AB</a:t>
            </a:r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</a:rPr>
              <a:t>＝</a:t>
            </a:r>
            <a:r>
              <a:rPr lang="zh-CN" altLang="en-US" sz="2400" b="1" i="1">
                <a:solidFill>
                  <a:srgbClr val="FF0000"/>
                </a:solidFill>
                <a:latin typeface="Times New Roman" panose="02020603050405020304" pitchFamily="18" charset="0"/>
              </a:rPr>
              <a:t>OB</a:t>
            </a:r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</a:rPr>
              <a:t>      又∵</a:t>
            </a:r>
            <a:r>
              <a:rPr lang="zh-CN" altLang="en-US" sz="2400" b="1" i="1">
                <a:solidFill>
                  <a:srgbClr val="FF0000"/>
                </a:solidFill>
                <a:latin typeface="Times New Roman" panose="02020603050405020304" pitchFamily="18" charset="0"/>
              </a:rPr>
              <a:t>BD</a:t>
            </a:r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</a:rPr>
              <a:t>＝</a:t>
            </a:r>
            <a:r>
              <a:rPr lang="zh-CN" altLang="en-US" sz="2400" b="1" i="1">
                <a:solidFill>
                  <a:srgbClr val="FF0000"/>
                </a:solidFill>
                <a:latin typeface="Times New Roman" panose="02020603050405020304" pitchFamily="18" charset="0"/>
              </a:rPr>
              <a:t>OB</a:t>
            </a:r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</a:rPr>
              <a:t>，∴</a:t>
            </a:r>
            <a:r>
              <a:rPr lang="zh-CN" altLang="en-US" sz="2400" b="1" i="1">
                <a:solidFill>
                  <a:srgbClr val="FF0000"/>
                </a:solidFill>
                <a:latin typeface="Times New Roman" panose="02020603050405020304" pitchFamily="18" charset="0"/>
              </a:rPr>
              <a:t>BC</a:t>
            </a:r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</a:rPr>
              <a:t>＝</a:t>
            </a:r>
            <a:r>
              <a:rPr lang="zh-CN" altLang="en-US" sz="2400" b="1" i="1">
                <a:solidFill>
                  <a:srgbClr val="FF0000"/>
                </a:solidFill>
                <a:latin typeface="Times New Roman" panose="02020603050405020304" pitchFamily="18" charset="0"/>
              </a:rPr>
              <a:t>BD</a:t>
            </a:r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</a:rPr>
              <a:t>＝</a:t>
            </a:r>
            <a:r>
              <a:rPr lang="zh-CN" altLang="en-US" sz="2400" b="1" i="1">
                <a:solidFill>
                  <a:srgbClr val="FF0000"/>
                </a:solidFill>
                <a:latin typeface="Times New Roman" panose="02020603050405020304" pitchFamily="18" charset="0"/>
              </a:rPr>
              <a:t>OB</a:t>
            </a:r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</a:rPr>
              <a:t>＝   </a:t>
            </a:r>
            <a:r>
              <a:rPr lang="zh-CN" altLang="en-US" sz="2400" b="1" i="1">
                <a:solidFill>
                  <a:srgbClr val="FF0000"/>
                </a:solidFill>
                <a:latin typeface="Times New Roman" panose="02020603050405020304" pitchFamily="18" charset="0"/>
              </a:rPr>
              <a:t>OD</a:t>
            </a:r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</a:rPr>
              <a:t>，</a:t>
            </a:r>
          </a:p>
          <a:p>
            <a:pPr>
              <a:lnSpc>
                <a:spcPct val="150000"/>
              </a:lnSpc>
            </a:pPr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</a:rPr>
              <a:t>      ∴∠</a:t>
            </a:r>
            <a:r>
              <a:rPr lang="zh-CN" altLang="en-US" sz="2400" b="1" i="1">
                <a:solidFill>
                  <a:srgbClr val="FF0000"/>
                </a:solidFill>
                <a:latin typeface="Times New Roman" panose="02020603050405020304" pitchFamily="18" charset="0"/>
              </a:rPr>
              <a:t>OCD</a:t>
            </a:r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</a:rPr>
              <a:t>＝90°.</a:t>
            </a:r>
          </a:p>
          <a:p>
            <a:pPr>
              <a:lnSpc>
                <a:spcPct val="150000"/>
              </a:lnSpc>
            </a:pPr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</a:rPr>
              <a:t>      ∴</a:t>
            </a:r>
            <a:r>
              <a:rPr lang="zh-CN" altLang="en-US" sz="2400" b="1" i="1">
                <a:solidFill>
                  <a:srgbClr val="FF0000"/>
                </a:solidFill>
                <a:latin typeface="Times New Roman" panose="02020603050405020304" pitchFamily="18" charset="0"/>
              </a:rPr>
              <a:t>DC</a:t>
            </a:r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</a:rPr>
              <a:t>是⊙</a:t>
            </a:r>
            <a:r>
              <a:rPr lang="zh-CN" altLang="en-US" sz="2400" b="1" i="1">
                <a:solidFill>
                  <a:srgbClr val="FF0000"/>
                </a:solidFill>
                <a:latin typeface="Times New Roman" panose="02020603050405020304" pitchFamily="18" charset="0"/>
              </a:rPr>
              <a:t>O</a:t>
            </a:r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</a:rPr>
              <a:t>的切线．</a:t>
            </a:r>
          </a:p>
        </p:txBody>
      </p:sp>
      <p:graphicFrame>
        <p:nvGraphicFramePr>
          <p:cNvPr id="8203" name="对象 3">
            <a:hlinkClick r:id="" action="ppaction://ole?verb=1"/>
          </p:cNvPr>
          <p:cNvGraphicFramePr>
            <a:graphicFrameLocks noChangeAspect="1"/>
          </p:cNvGraphicFramePr>
          <p:nvPr/>
        </p:nvGraphicFramePr>
        <p:xfrm>
          <a:off x="4114800" y="332105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4" r:id="rId5" imgW="917575" imgH="216535" progId="Equation.KSEE3">
                  <p:embed/>
                </p:oleObj>
              </mc:Choice>
              <mc:Fallback>
                <p:oleObj r:id="rId5" imgW="917575" imgH="216535" progId="Equation.KSEE3">
                  <p:embed/>
                  <p:pic>
                    <p:nvPicPr>
                      <p:cNvPr id="0" name="对象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321050"/>
                        <a:ext cx="9144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325" name="图片 -2147482242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186363" y="3749675"/>
            <a:ext cx="2360612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对象 2">
            <a:hlinkClick r:id="" action="ppaction://ole?verb=1"/>
          </p:cNvPr>
          <p:cNvGraphicFramePr>
            <a:graphicFrameLocks noChangeAspect="1"/>
          </p:cNvGraphicFramePr>
          <p:nvPr/>
        </p:nvGraphicFramePr>
        <p:xfrm>
          <a:off x="5507038" y="2270125"/>
          <a:ext cx="290512" cy="776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5" r:id="rId8" imgW="152400" imgH="407035" progId="Equation.DSMT4">
                  <p:embed/>
                </p:oleObj>
              </mc:Choice>
              <mc:Fallback>
                <p:oleObj r:id="rId8" imgW="152400" imgH="407035" progId="Equation.DSMT4">
                  <p:embed/>
                  <p:pic>
                    <p:nvPicPr>
                      <p:cNvPr id="0" name="对象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7038" y="2270125"/>
                        <a:ext cx="290512" cy="776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14">
            <a:hlinkClick r:id="" action="ppaction://ole?verb=1"/>
          </p:cNvPr>
          <p:cNvGraphicFramePr>
            <a:graphicFrameLocks noChangeAspect="1"/>
          </p:cNvGraphicFramePr>
          <p:nvPr/>
        </p:nvGraphicFramePr>
        <p:xfrm>
          <a:off x="6496050" y="2827338"/>
          <a:ext cx="292100" cy="776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6" r:id="rId10" imgW="152400" imgH="407035" progId="Equation.DSMT4">
                  <p:embed/>
                </p:oleObj>
              </mc:Choice>
              <mc:Fallback>
                <p:oleObj r:id="rId10" imgW="152400" imgH="407035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96050" y="2827338"/>
                        <a:ext cx="292100" cy="776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图片 3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253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8" name="直接连接符 12"/>
          <p:cNvCxnSpPr/>
          <p:nvPr/>
        </p:nvCxnSpPr>
        <p:spPr>
          <a:xfrm>
            <a:off x="-26988" y="5837238"/>
            <a:ext cx="904876" cy="466725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19"/>
          <p:cNvCxnSpPr/>
          <p:nvPr/>
        </p:nvCxnSpPr>
        <p:spPr>
          <a:xfrm>
            <a:off x="863600" y="6303963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23" name="Picture 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32738" y="6194425"/>
            <a:ext cx="12192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矩形 43"/>
          <p:cNvSpPr/>
          <p:nvPr/>
        </p:nvSpPr>
        <p:spPr>
          <a:xfrm>
            <a:off x="7546975" y="857250"/>
            <a:ext cx="1116013" cy="35083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kumimoji="1" lang="zh-CN" altLang="en-US"/>
          </a:p>
        </p:txBody>
      </p:sp>
      <p:sp>
        <p:nvSpPr>
          <p:cNvPr id="9225" name="文本框 45"/>
          <p:cNvSpPr txBox="1">
            <a:spLocks noChangeArrowheads="1"/>
          </p:cNvSpPr>
          <p:nvPr/>
        </p:nvSpPr>
        <p:spPr bwMode="auto">
          <a:xfrm>
            <a:off x="7669213" y="857250"/>
            <a:ext cx="893762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－讲</a:t>
            </a:r>
            <a:endParaRPr lang="en-US" altLang="zh-CN" sz="16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351" name="文本框 1"/>
          <p:cNvSpPr txBox="1">
            <a:spLocks noChangeArrowheads="1"/>
          </p:cNvSpPr>
          <p:nvPr/>
        </p:nvSpPr>
        <p:spPr bwMode="auto">
          <a:xfrm>
            <a:off x="1179513" y="1681163"/>
            <a:ext cx="7158037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</a:rPr>
              <a:t>切线的判定方法有三种：</a:t>
            </a: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latin typeface="宋体" panose="02010600030101010101" pitchFamily="2" charset="-122"/>
              </a:rPr>
              <a:t>①直线与圆有唯一公共点；</a:t>
            </a: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latin typeface="宋体" panose="02010600030101010101" pitchFamily="2" charset="-122"/>
              </a:rPr>
              <a:t>②直线到圆心的距离等于该圆的半径；</a:t>
            </a: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latin typeface="宋体" panose="02010600030101010101" pitchFamily="2" charset="-122"/>
              </a:rPr>
              <a:t>③切线的判定定理．即</a:t>
            </a:r>
            <a:endParaRPr lang="en-US" altLang="zh-CN" sz="2400" b="1" dirty="0">
              <a:latin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</a:rPr>
              <a:t>经过半径的外端并且垂直这条半径的直线是圆的</a:t>
            </a:r>
            <a:endParaRPr lang="en-US" altLang="zh-CN" sz="2400" b="1" dirty="0">
              <a:solidFill>
                <a:srgbClr val="FF0000"/>
              </a:solidFill>
              <a:latin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</a:rPr>
              <a:t>切线</a:t>
            </a:r>
            <a:r>
              <a:rPr lang="en-US" altLang="zh-CN" sz="2400" b="1" dirty="0">
                <a:solidFill>
                  <a:srgbClr val="FF0000"/>
                </a:solidFill>
                <a:latin typeface="宋体" panose="02010600030101010101" pitchFamily="2" charset="-122"/>
              </a:rPr>
              <a:t>.</a:t>
            </a:r>
            <a:endParaRPr lang="zh-CN" altLang="en-US" sz="2400" b="1" dirty="0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3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3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3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3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43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内容占位符 7"/>
          <p:cNvSpPr txBox="1">
            <a:spLocks noChangeArrowheads="1"/>
          </p:cNvSpPr>
          <p:nvPr/>
        </p:nvSpPr>
        <p:spPr bwMode="auto">
          <a:xfrm>
            <a:off x="1371600" y="1268413"/>
            <a:ext cx="6991350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如图，直线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经过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⊙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上一点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，并且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OA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OB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CA=CB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直线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与</a:t>
            </a:r>
            <a:r>
              <a:rPr lang="en-US" altLang="zh-CN" sz="2400" b="1">
                <a:latin typeface="宋体" panose="02010600030101010101" pitchFamily="2" charset="-122"/>
                <a:sym typeface="+mn-ea"/>
              </a:rPr>
              <a:t>⊙</a:t>
            </a:r>
            <a:r>
              <a:rPr lang="en-US" altLang="zh-CN" sz="2400" b="1" i="1">
                <a:latin typeface="Times New Roman" panose="02020603050405020304" pitchFamily="18" charset="0"/>
                <a:sym typeface="+mn-ea"/>
              </a:rPr>
              <a:t>O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具有怎样的位置关系？请说明理由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7546975" y="857250"/>
            <a:ext cx="1116013" cy="35083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kumimoji="1" lang="zh-CN" altLang="en-US"/>
          </a:p>
        </p:txBody>
      </p:sp>
      <p:sp>
        <p:nvSpPr>
          <p:cNvPr id="10245" name="文本框 33"/>
          <p:cNvSpPr txBox="1">
            <a:spLocks noChangeArrowheads="1"/>
          </p:cNvSpPr>
          <p:nvPr/>
        </p:nvSpPr>
        <p:spPr bwMode="auto">
          <a:xfrm>
            <a:off x="7669213" y="857250"/>
            <a:ext cx="9271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－练</a:t>
            </a:r>
          </a:p>
        </p:txBody>
      </p:sp>
      <p:cxnSp>
        <p:nvCxnSpPr>
          <p:cNvPr id="38" name="直接连接符 12"/>
          <p:cNvCxnSpPr/>
          <p:nvPr/>
        </p:nvCxnSpPr>
        <p:spPr>
          <a:xfrm>
            <a:off x="-26988" y="5837238"/>
            <a:ext cx="904876" cy="466725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19"/>
          <p:cNvCxnSpPr/>
          <p:nvPr/>
        </p:nvCxnSpPr>
        <p:spPr>
          <a:xfrm>
            <a:off x="863600" y="6303963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8" name="Picture 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32738" y="6194425"/>
            <a:ext cx="12192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图片 42" descr="上条蓝窄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102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53" name="组合 4"/>
          <p:cNvGrpSpPr/>
          <p:nvPr/>
        </p:nvGrpSpPr>
        <p:grpSpPr bwMode="auto">
          <a:xfrm>
            <a:off x="809625" y="1390650"/>
            <a:ext cx="446088" cy="461963"/>
            <a:chOff x="809625" y="1390650"/>
            <a:chExt cx="446088" cy="461665"/>
          </a:xfrm>
        </p:grpSpPr>
        <p:sp>
          <p:nvSpPr>
            <p:cNvPr id="3" name="矩形 2"/>
            <p:cNvSpPr/>
            <p:nvPr/>
          </p:nvSpPr>
          <p:spPr>
            <a:xfrm>
              <a:off x="809625" y="1390650"/>
              <a:ext cx="446088" cy="4458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kumimoji="1" lang="zh-CN" altLang="en-US"/>
            </a:p>
          </p:txBody>
        </p:sp>
        <p:sp>
          <p:nvSpPr>
            <p:cNvPr id="10258" name="矩形 3"/>
            <p:cNvSpPr>
              <a:spLocks noChangeArrowheads="1"/>
            </p:cNvSpPr>
            <p:nvPr/>
          </p:nvSpPr>
          <p:spPr bwMode="auto">
            <a:xfrm>
              <a:off x="877888" y="1390650"/>
              <a:ext cx="33855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4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zh-CN" altLang="en-US"/>
            </a:p>
          </p:txBody>
        </p:sp>
      </p:grpSp>
      <p:pic>
        <p:nvPicPr>
          <p:cNvPr id="10254" name="Picture 1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618163" y="2693988"/>
            <a:ext cx="2617787" cy="214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1373188" y="2965450"/>
            <a:ext cx="7205662" cy="308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5000"/>
              </a:lnSpc>
            </a:pPr>
            <a:r>
              <a:rPr lang="en-US" altLang="zh-CN" sz="2400" b="1" i="1" noProof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  <a:r>
              <a:rPr lang="zh-CN" altLang="en-US" sz="2400" b="1" noProof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与⊙</a:t>
            </a:r>
            <a:r>
              <a:rPr lang="en-US" altLang="zh-CN" sz="2400" b="1" i="1" noProof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zh-CN" altLang="en-US" sz="2400" b="1" noProof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相切，理由如下：</a:t>
            </a:r>
          </a:p>
          <a:p>
            <a:pPr>
              <a:lnSpc>
                <a:spcPct val="135000"/>
              </a:lnSpc>
            </a:pPr>
            <a:r>
              <a:rPr lang="zh-CN" altLang="en-US" sz="2400" b="1" noProof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连接</a:t>
            </a:r>
            <a:r>
              <a:rPr lang="en-US" altLang="zh-CN" sz="2400" b="1" i="1" noProof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</a:t>
            </a:r>
            <a:r>
              <a:rPr lang="zh-CN" altLang="en-US" sz="2400" b="1" noProof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，因为</a:t>
            </a:r>
            <a:r>
              <a:rPr lang="en-US" altLang="zh-CN" sz="2400" b="1" i="1" noProof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OA</a:t>
            </a:r>
            <a:r>
              <a:rPr lang="en-US" altLang="en-US" sz="2400" b="1" noProof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400" b="1" i="1" noProof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</a:t>
            </a:r>
            <a:r>
              <a:rPr lang="en-US" altLang="en-US" sz="2400" b="1" noProof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endParaRPr lang="en-US" altLang="zh-CN" sz="2400" b="1" noProof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5000"/>
              </a:lnSpc>
            </a:pPr>
            <a:r>
              <a:rPr lang="en-US" altLang="zh-CN" sz="2400" b="1" i="1" noProof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en-US" altLang="en-US" sz="2400" b="1" noProof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400" b="1" i="1" noProof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CB</a:t>
            </a:r>
            <a:r>
              <a:rPr lang="zh-CN" altLang="en-US" sz="2400" b="1" noProof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，所以△</a:t>
            </a:r>
            <a:r>
              <a:rPr lang="en-US" altLang="zh-CN" sz="2400" b="1" i="1" noProof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AOB</a:t>
            </a:r>
            <a:r>
              <a:rPr lang="zh-CN" altLang="en-US" sz="2400" b="1" noProof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是等</a:t>
            </a:r>
            <a:endParaRPr lang="zh-CN" altLang="zh-CN" sz="2400" b="1" noProof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5000"/>
              </a:lnSpc>
            </a:pPr>
            <a:r>
              <a:rPr lang="zh-CN" altLang="en-US" sz="2400" b="1" noProof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腰三角形，且</a:t>
            </a:r>
            <a:r>
              <a:rPr lang="en-US" altLang="zh-CN" sz="2400" b="1" i="1" noProof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</a:t>
            </a:r>
            <a:r>
              <a:rPr lang="zh-CN" altLang="en-US" sz="2400" b="1" noProof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是△</a:t>
            </a:r>
            <a:r>
              <a:rPr lang="en-US" altLang="zh-CN" sz="2400" b="1" i="1" noProof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AOB</a:t>
            </a:r>
          </a:p>
          <a:p>
            <a:pPr>
              <a:lnSpc>
                <a:spcPct val="135000"/>
              </a:lnSpc>
            </a:pPr>
            <a:r>
              <a:rPr lang="zh-CN" altLang="en-US" sz="2400" b="1" noProof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底边上的中线，所以</a:t>
            </a:r>
            <a:r>
              <a:rPr lang="en-US" altLang="zh-CN" sz="2400" b="1" i="1" noProof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</a:t>
            </a:r>
            <a:r>
              <a:rPr lang="en-US" altLang="zh-CN" sz="2400" b="1" noProof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⊥</a:t>
            </a:r>
            <a:r>
              <a:rPr lang="en-US" altLang="zh-CN" sz="2400" b="1" i="1" noProof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  <a:r>
              <a:rPr lang="en-US" altLang="zh-CN" sz="2400" b="1" noProof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en-US" sz="2400" b="1" noProof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又因为直线</a:t>
            </a:r>
            <a:r>
              <a:rPr lang="en-US" altLang="zh-CN" sz="2400" b="1" i="1" noProof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  <a:r>
              <a:rPr lang="zh-CN" altLang="en-US" sz="2400" b="1" noProof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经过半径</a:t>
            </a:r>
            <a:r>
              <a:rPr lang="en-US" altLang="zh-CN" sz="2400" b="1" i="1" noProof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</a:t>
            </a:r>
            <a:r>
              <a:rPr lang="zh-CN" altLang="en-US" sz="2400" b="1" noProof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的外端，所以</a:t>
            </a:r>
            <a:r>
              <a:rPr lang="en-US" altLang="zh-CN" sz="2400" b="1" i="1" noProof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  <a:r>
              <a:rPr lang="zh-CN" altLang="en-US" sz="2400" b="1" noProof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与⊙</a:t>
            </a:r>
            <a:r>
              <a:rPr lang="en-US" altLang="zh-CN" sz="2400" b="1" i="1" noProof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zh-CN" altLang="en-US" sz="2400" b="1" noProof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相切．</a:t>
            </a: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906463" y="3048000"/>
            <a:ext cx="8032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 noProof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解：</a:t>
            </a:r>
            <a:endParaRPr lang="zh-CN" altLang="en-US" sz="2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内容占位符 7"/>
          <p:cNvSpPr txBox="1">
            <a:spLocks noChangeArrowheads="1"/>
          </p:cNvSpPr>
          <p:nvPr/>
        </p:nvSpPr>
        <p:spPr bwMode="auto">
          <a:xfrm>
            <a:off x="1339850" y="1489075"/>
            <a:ext cx="7329488" cy="441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下列四个命题：</a:t>
            </a:r>
          </a:p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①与圆有公共点的直线是圆的切线；</a:t>
            </a:r>
          </a:p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②垂直于圆的半径的直线是圆的切线；</a:t>
            </a:r>
          </a:p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③到圆心的距离等于半径的直线是圆的切线；</a:t>
            </a:r>
          </a:p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④过直径端点，且垂直于此直径的直线是圆的切线．</a:t>
            </a:r>
          </a:p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其中是真命题的是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．①②        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．②③        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．③④        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．①④</a:t>
            </a:r>
          </a:p>
        </p:txBody>
      </p:sp>
      <p:sp>
        <p:nvSpPr>
          <p:cNvPr id="33" name="矩形 32"/>
          <p:cNvSpPr/>
          <p:nvPr/>
        </p:nvSpPr>
        <p:spPr>
          <a:xfrm>
            <a:off x="7546975" y="857250"/>
            <a:ext cx="1116013" cy="35083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kumimoji="1" lang="zh-CN" altLang="en-US"/>
          </a:p>
        </p:txBody>
      </p:sp>
      <p:sp>
        <p:nvSpPr>
          <p:cNvPr id="11269" name="文本框 33"/>
          <p:cNvSpPr txBox="1">
            <a:spLocks noChangeArrowheads="1"/>
          </p:cNvSpPr>
          <p:nvPr/>
        </p:nvSpPr>
        <p:spPr bwMode="auto">
          <a:xfrm>
            <a:off x="7669213" y="857250"/>
            <a:ext cx="9271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－练</a:t>
            </a:r>
          </a:p>
        </p:txBody>
      </p:sp>
      <p:cxnSp>
        <p:nvCxnSpPr>
          <p:cNvPr id="38" name="直接连接符 12"/>
          <p:cNvCxnSpPr/>
          <p:nvPr/>
        </p:nvCxnSpPr>
        <p:spPr>
          <a:xfrm>
            <a:off x="-26988" y="5837238"/>
            <a:ext cx="904876" cy="466725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19"/>
          <p:cNvCxnSpPr/>
          <p:nvPr/>
        </p:nvCxnSpPr>
        <p:spPr>
          <a:xfrm>
            <a:off x="863600" y="6303963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72" name="Picture 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32738" y="6194425"/>
            <a:ext cx="12192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图片 42" descr="上条蓝窄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102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276" name="组合 4"/>
          <p:cNvGrpSpPr/>
          <p:nvPr/>
        </p:nvGrpSpPr>
        <p:grpSpPr bwMode="auto">
          <a:xfrm>
            <a:off x="777875" y="1611313"/>
            <a:ext cx="446088" cy="461962"/>
            <a:chOff x="809625" y="1390650"/>
            <a:chExt cx="446088" cy="461665"/>
          </a:xfrm>
        </p:grpSpPr>
        <p:sp>
          <p:nvSpPr>
            <p:cNvPr id="3" name="矩形 2"/>
            <p:cNvSpPr/>
            <p:nvPr/>
          </p:nvSpPr>
          <p:spPr>
            <a:xfrm>
              <a:off x="809625" y="1390650"/>
              <a:ext cx="446088" cy="4458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kumimoji="1" lang="zh-CN" altLang="en-US"/>
            </a:p>
          </p:txBody>
        </p:sp>
        <p:sp>
          <p:nvSpPr>
            <p:cNvPr id="11280" name="矩形 3"/>
            <p:cNvSpPr>
              <a:spLocks noChangeArrowheads="1"/>
            </p:cNvSpPr>
            <p:nvPr/>
          </p:nvSpPr>
          <p:spPr bwMode="auto">
            <a:xfrm>
              <a:off x="877888" y="1390650"/>
              <a:ext cx="33855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4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zh-CN" altLang="en-US"/>
            </a:p>
          </p:txBody>
        </p:sp>
      </p:grp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4129088" y="4751388"/>
            <a:ext cx="4079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zh-CN" altLang="en-US" sz="24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WWW.2PPT.COM&#10;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1684</Words>
  <Application>Microsoft Office PowerPoint</Application>
  <PresentationFormat>全屏显示(4:3)</PresentationFormat>
  <Paragraphs>206</Paragraphs>
  <Slides>25</Slides>
  <Notes>2</Notes>
  <HiddenSlides>0</HiddenSlides>
  <MMClips>0</MMClips>
  <ScaleCrop>false</ScaleCrop>
  <HeadingPairs>
    <vt:vector size="8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3</vt:i4>
      </vt:variant>
      <vt:variant>
        <vt:lpstr>幻灯片标题</vt:lpstr>
      </vt:variant>
      <vt:variant>
        <vt:i4>25</vt:i4>
      </vt:variant>
    </vt:vector>
  </HeadingPairs>
  <TitlesOfParts>
    <vt:vector size="42" baseType="lpstr">
      <vt:lpstr>Adobe 黑体 Std R</vt:lpstr>
      <vt:lpstr>Gulim</vt:lpstr>
      <vt:lpstr>黑体</vt:lpstr>
      <vt:lpstr>华文楷体</vt:lpstr>
      <vt:lpstr>楷体</vt:lpstr>
      <vt:lpstr>宋体</vt:lpstr>
      <vt:lpstr>微软雅黑</vt:lpstr>
      <vt:lpstr>Arial</vt:lpstr>
      <vt:lpstr>Calibri</vt:lpstr>
      <vt:lpstr>Comic Sans MS</vt:lpstr>
      <vt:lpstr>Times New Roman</vt:lpstr>
      <vt:lpstr>Wingdings</vt:lpstr>
      <vt:lpstr>WWW.2PPT.COM
</vt:lpstr>
      <vt:lpstr>1_Office 主题</vt:lpstr>
      <vt:lpstr>Equation.KSEE3</vt:lpstr>
      <vt:lpstr>Equation.DSMT4</vt:lpstr>
      <vt:lpstr>Equation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2015-12-14T01:43:00Z</dcterms:created>
  <dcterms:modified xsi:type="dcterms:W3CDTF">2023-01-17T01:52:37Z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5F665550203F41DDBD69D6B92B9A2A04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