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87" r:id="rId4"/>
    <p:sldId id="288" r:id="rId5"/>
    <p:sldId id="299" r:id="rId6"/>
    <p:sldId id="300" r:id="rId7"/>
    <p:sldId id="301" r:id="rId8"/>
    <p:sldId id="302" r:id="rId9"/>
    <p:sldId id="322" r:id="rId10"/>
    <p:sldId id="303" r:id="rId11"/>
    <p:sldId id="315" r:id="rId12"/>
    <p:sldId id="289" r:id="rId13"/>
    <p:sldId id="307" r:id="rId14"/>
    <p:sldId id="290" r:id="rId15"/>
    <p:sldId id="309" r:id="rId16"/>
    <p:sldId id="291" r:id="rId17"/>
    <p:sldId id="317" r:id="rId18"/>
    <p:sldId id="320" r:id="rId19"/>
    <p:sldId id="321" r:id="rId20"/>
  </p:sldIdLst>
  <p:sldSz cx="12192000" cy="6858000"/>
  <p:notesSz cx="7104063" cy="1023461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黑体" panose="02010609060101010101" pitchFamily="49" charset="-122"/>
      <p:regular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Franklin Gothic Medium" panose="020B0603020102020204" pitchFamily="34" charset="0"/>
      <p:regular r:id="rId31"/>
      <p:italic r:id="rId32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6C5"/>
    <a:srgbClr val="DCC7E0"/>
    <a:srgbClr val="C66B9C"/>
    <a:srgbClr val="BF71BA"/>
    <a:srgbClr val="A97FB2"/>
    <a:srgbClr val="DAB656"/>
    <a:srgbClr val="000000"/>
    <a:srgbClr val="FFF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936" y="-43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165CFDF-45C1-4A6C-8BE1-A5BFE7C306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EA3804-5EBD-467D-970D-0D644B4D6D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1A37846-3057-4C69-A173-37C6B276AE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8FE85E7-0AB4-455A-B391-B990CCD08D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1EEF03B-DAF7-4E38-B4AC-19C66D2894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8A7FCF0-6257-408B-8451-69FA771EFA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DE58235-23DD-4228-81F1-17D4AFF7F1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8DB8B86-0C96-47FB-BEA1-4C592DF2F8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5FB84DF-975B-40B9-BA5C-C4BF1ECDC7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D1AA7B3-B4C4-49D8-A100-404C206B24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63FE363-5F3D-4943-B9AF-1AE0127B1B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165CFDF-45C1-4A6C-8BE1-A5BFE7C306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12E8D48-F5EA-40B4-A37E-682564A6E8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8DC9-7858-4E33-8ED0-BC28FE580C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72E87BD-AD49-48F6-B0C5-8359E7228E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8D3D452-9203-4E09-9926-95A251F91D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D001513-E7B0-47EA-9801-C16553CE4A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418F682-0F48-48EC-BD59-1476DC83BA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A4BFBE4-4EC3-4A7E-8585-CACA4CFD1D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5070B6F-AC79-46BB-B64C-E4697B3A7D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915AEF6-C56E-498D-819A-3A9AB6E49D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23"/>
            </p:custDataLst>
          </p:nvPr>
        </p:nvSpPr>
        <p:spPr bwMode="auto">
          <a:xfrm>
            <a:off x="669925" y="431800"/>
            <a:ext cx="1085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24"/>
            </p:custDataLst>
          </p:nvPr>
        </p:nvSpPr>
        <p:spPr bwMode="auto">
          <a:xfrm>
            <a:off x="669925" y="1295400"/>
            <a:ext cx="108521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B938DC9-7858-4E33-8ED0-BC28FE580CA2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1"/>
          <p:cNvSpPr txBox="1">
            <a:spLocks noChangeArrowheads="1"/>
          </p:cNvSpPr>
          <p:nvPr/>
        </p:nvSpPr>
        <p:spPr bwMode="auto">
          <a:xfrm>
            <a:off x="-1" y="1393825"/>
            <a:ext cx="121920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小数乘整数</a:t>
            </a:r>
          </a:p>
        </p:txBody>
      </p:sp>
      <p:sp>
        <p:nvSpPr>
          <p:cNvPr id="2051" name="文本框 2"/>
          <p:cNvSpPr txBox="1">
            <a:spLocks noChangeArrowheads="1"/>
          </p:cNvSpPr>
          <p:nvPr/>
        </p:nvSpPr>
        <p:spPr bwMode="auto">
          <a:xfrm>
            <a:off x="5501480" y="3162299"/>
            <a:ext cx="1289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第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课时</a:t>
            </a:r>
          </a:p>
        </p:txBody>
      </p:sp>
      <p:sp>
        <p:nvSpPr>
          <p:cNvPr id="2052" name="文本框 18"/>
          <p:cNvSpPr>
            <a:spLocks noChangeArrowheads="1"/>
          </p:cNvSpPr>
          <p:nvPr/>
        </p:nvSpPr>
        <p:spPr bwMode="auto">
          <a:xfrm>
            <a:off x="5131593" y="4487863"/>
            <a:ext cx="192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苏教版 五年级 上册</a:t>
            </a:r>
          </a:p>
        </p:txBody>
      </p:sp>
      <p:sp>
        <p:nvSpPr>
          <p:cNvPr id="2053" name="矩形 321"/>
          <p:cNvSpPr>
            <a:spLocks noChangeArrowheads="1"/>
          </p:cNvSpPr>
          <p:nvPr/>
        </p:nvSpPr>
        <p:spPr bwMode="auto">
          <a:xfrm>
            <a:off x="3825080" y="3961606"/>
            <a:ext cx="4641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课堂导入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新知探究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课堂练习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课堂小结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课堂作业</a:t>
            </a:r>
          </a:p>
        </p:txBody>
      </p:sp>
      <p:sp>
        <p:nvSpPr>
          <p:cNvPr id="6" name="矩形 5"/>
          <p:cNvSpPr/>
          <p:nvPr/>
        </p:nvSpPr>
        <p:spPr>
          <a:xfrm>
            <a:off x="-1" y="5754345"/>
            <a:ext cx="12192001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 txBox="1">
            <a:spLocks noChangeArrowheads="1"/>
          </p:cNvSpPr>
          <p:nvPr/>
        </p:nvSpPr>
        <p:spPr bwMode="auto">
          <a:xfrm>
            <a:off x="901700" y="1450975"/>
            <a:ext cx="10706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</a:rPr>
              <a:t>用计算器计算，看看积的小数位数和乘数的小数位数有什么关系？</a:t>
            </a: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6415088" y="2740025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57.12</a:t>
            </a: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6129338" y="3736975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145.6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200525" y="2740025"/>
            <a:ext cx="2571750" cy="2652713"/>
            <a:chOff x="6615" y="4315"/>
            <a:chExt cx="4050" cy="4178"/>
          </a:xfrm>
        </p:grpSpPr>
        <p:sp>
          <p:nvSpPr>
            <p:cNvPr id="11269" name="TextBox 1"/>
            <p:cNvSpPr txBox="1">
              <a:spLocks noChangeArrowheads="1"/>
            </p:cNvSpPr>
            <p:nvPr/>
          </p:nvSpPr>
          <p:spPr bwMode="auto">
            <a:xfrm>
              <a:off x="6615" y="4315"/>
              <a:ext cx="4050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4.76×12</a:t>
              </a:r>
              <a:r>
                <a:rPr lang="zh-CN" altLang="en-US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11270" name="TextBox 1"/>
            <p:cNvSpPr txBox="1">
              <a:spLocks noChangeArrowheads="1"/>
            </p:cNvSpPr>
            <p:nvPr/>
          </p:nvSpPr>
          <p:spPr bwMode="auto">
            <a:xfrm>
              <a:off x="6615" y="5885"/>
              <a:ext cx="4050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2.8×52</a:t>
              </a:r>
              <a:r>
                <a:rPr lang="zh-CN" altLang="en-US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11271" name="TextBox 1"/>
            <p:cNvSpPr txBox="1">
              <a:spLocks noChangeArrowheads="1"/>
            </p:cNvSpPr>
            <p:nvPr/>
          </p:nvSpPr>
          <p:spPr bwMode="auto">
            <a:xfrm>
              <a:off x="6615" y="7573"/>
              <a:ext cx="4050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103×0.25</a:t>
              </a:r>
              <a:r>
                <a:rPr lang="zh-CN" altLang="en-US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＝</a:t>
              </a:r>
            </a:p>
          </p:txBody>
        </p:sp>
      </p:grp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6580188" y="4808538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25.75</a:t>
            </a: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2200275" y="2740025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</a:rPr>
              <a:t>两位小数</a:t>
            </a: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2200275" y="3736975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</a:rPr>
              <a:t>一位小数</a:t>
            </a:r>
          </a:p>
        </p:txBody>
      </p:sp>
      <p:sp>
        <p:nvSpPr>
          <p:cNvPr id="55" name="TextBox 1"/>
          <p:cNvSpPr txBox="1">
            <a:spLocks noChangeArrowheads="1"/>
          </p:cNvSpPr>
          <p:nvPr/>
        </p:nvSpPr>
        <p:spPr bwMode="auto">
          <a:xfrm>
            <a:off x="2200275" y="4808538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</a:rPr>
              <a:t>两位小数</a:t>
            </a:r>
          </a:p>
        </p:txBody>
      </p:sp>
      <p:sp>
        <p:nvSpPr>
          <p:cNvPr id="11276" name="文本框 5"/>
          <p:cNvSpPr txBox="1">
            <a:spLocks noChangeArrowheads="1"/>
          </p:cNvSpPr>
          <p:nvPr/>
        </p:nvSpPr>
        <p:spPr bwMode="auto">
          <a:xfrm>
            <a:off x="565150" y="701675"/>
            <a:ext cx="163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/>
              <a:t>练一练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48" grpId="0"/>
      <p:bldP spid="49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3082925" y="1189038"/>
            <a:ext cx="6226175" cy="798512"/>
          </a:xfrm>
          <a:prstGeom prst="wedgeRoundRectCallout">
            <a:avLst>
              <a:gd name="adj1" fmla="val -58742"/>
              <a:gd name="adj2" fmla="val -123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tx1"/>
                </a:solidFill>
              </a:rPr>
              <a:t>小数和整数相乘，可以怎样计算？</a:t>
            </a:r>
          </a:p>
        </p:txBody>
      </p:sp>
      <p:sp>
        <p:nvSpPr>
          <p:cNvPr id="18433" name="TextBox 8"/>
          <p:cNvSpPr txBox="1">
            <a:spLocks noChangeArrowheads="1"/>
          </p:cNvSpPr>
          <p:nvPr/>
        </p:nvSpPr>
        <p:spPr bwMode="auto">
          <a:xfrm>
            <a:off x="1470025" y="2701925"/>
            <a:ext cx="9450388" cy="23066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</a:rPr>
              <a:t>小数乘整数的计算方法：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</a:rPr>
              <a:t>先按照</a:t>
            </a:r>
            <a:r>
              <a:rPr lang="zh-CN" altLang="en-US" sz="3200" u="sng" dirty="0">
                <a:latin typeface="微软雅黑" panose="020B0503020204020204" pitchFamily="34" charset="-122"/>
              </a:rPr>
              <a:t>整数乘法</a:t>
            </a:r>
            <a:r>
              <a:rPr lang="zh-CN" altLang="en-US" sz="3200" dirty="0">
                <a:latin typeface="微软雅黑" panose="020B0503020204020204" pitchFamily="34" charset="-122"/>
              </a:rPr>
              <a:t>的计算方法算出积，再看</a:t>
            </a:r>
            <a:r>
              <a:rPr lang="zh-CN" altLang="en-US" sz="3200" u="sng" dirty="0">
                <a:latin typeface="微软雅黑" panose="020B0503020204020204" pitchFamily="34" charset="-122"/>
              </a:rPr>
              <a:t>乘数中有几位小数</a:t>
            </a:r>
            <a:r>
              <a:rPr lang="zh-CN" altLang="en-US" sz="3200" dirty="0">
                <a:latin typeface="微软雅黑" panose="020B0503020204020204" pitchFamily="34" charset="-122"/>
              </a:rPr>
              <a:t>，就在积的</a:t>
            </a:r>
            <a:r>
              <a:rPr lang="zh-CN" altLang="en-US" sz="3200" u="sng" dirty="0">
                <a:latin typeface="微软雅黑" panose="020B0503020204020204" pitchFamily="34" charset="-122"/>
              </a:rPr>
              <a:t>右边数出几位，点上小数点</a:t>
            </a:r>
            <a:r>
              <a:rPr lang="zh-CN" altLang="en-US" sz="3200" dirty="0">
                <a:latin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590675" y="1774825"/>
            <a:ext cx="9012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</a:rPr>
              <a:t>根据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</a:rPr>
              <a:t>148×23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</a:rPr>
              <a:t>＝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</a:rPr>
              <a:t>3404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</a:rPr>
              <a:t>，直接写出下面各题的积。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927725" y="2647950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340.4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927725" y="3625850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34.04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3713163" y="2647950"/>
            <a:ext cx="2571750" cy="2584450"/>
            <a:chOff x="5848" y="4170"/>
            <a:chExt cx="4050" cy="4070"/>
          </a:xfrm>
        </p:grpSpPr>
        <p:sp>
          <p:nvSpPr>
            <p:cNvPr id="13317" name="TextBox 1"/>
            <p:cNvSpPr txBox="1">
              <a:spLocks noChangeArrowheads="1"/>
            </p:cNvSpPr>
            <p:nvPr/>
          </p:nvSpPr>
          <p:spPr bwMode="auto">
            <a:xfrm>
              <a:off x="5848" y="4170"/>
              <a:ext cx="4050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14.8×23</a:t>
              </a:r>
              <a:r>
                <a:rPr lang="zh-CN" altLang="en-US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13318" name="TextBox 1"/>
            <p:cNvSpPr txBox="1">
              <a:spLocks noChangeArrowheads="1"/>
            </p:cNvSpPr>
            <p:nvPr/>
          </p:nvSpPr>
          <p:spPr bwMode="auto">
            <a:xfrm>
              <a:off x="5848" y="5673"/>
              <a:ext cx="4050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148×0.23</a:t>
              </a:r>
              <a:r>
                <a:rPr lang="zh-CN" altLang="en-US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＝</a:t>
              </a:r>
            </a:p>
          </p:txBody>
        </p:sp>
        <p:sp>
          <p:nvSpPr>
            <p:cNvPr id="13319" name="TextBox 1"/>
            <p:cNvSpPr txBox="1">
              <a:spLocks noChangeArrowheads="1"/>
            </p:cNvSpPr>
            <p:nvPr/>
          </p:nvSpPr>
          <p:spPr bwMode="auto">
            <a:xfrm>
              <a:off x="5848" y="7320"/>
              <a:ext cx="4050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1.48×23</a:t>
              </a:r>
              <a:r>
                <a:rPr lang="zh-CN" altLang="en-US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＝</a:t>
              </a:r>
            </a:p>
          </p:txBody>
        </p:sp>
      </p:grp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927725" y="4648200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34.04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738313" y="957263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</a:rPr>
              <a:t>2.</a:t>
            </a:r>
          </a:p>
        </p:txBody>
      </p:sp>
      <p:grpSp>
        <p:nvGrpSpPr>
          <p:cNvPr id="14338" name="组合 21"/>
          <p:cNvGrpSpPr/>
          <p:nvPr/>
        </p:nvGrpSpPr>
        <p:grpSpPr bwMode="auto">
          <a:xfrm>
            <a:off x="2214563" y="844550"/>
            <a:ext cx="2500312" cy="1287463"/>
            <a:chOff x="1214414" y="2000240"/>
            <a:chExt cx="2500330" cy="1287472"/>
          </a:xfrm>
        </p:grpSpPr>
        <p:sp>
          <p:nvSpPr>
            <p:cNvPr id="14339" name="TextBox 1"/>
            <p:cNvSpPr txBox="1">
              <a:spLocks noChangeArrowheads="1"/>
            </p:cNvSpPr>
            <p:nvPr/>
          </p:nvSpPr>
          <p:spPr bwMode="auto">
            <a:xfrm>
              <a:off x="2152632" y="2000240"/>
              <a:ext cx="490542" cy="583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4340" name="TextBox 1"/>
            <p:cNvSpPr txBox="1">
              <a:spLocks noChangeArrowheads="1"/>
            </p:cNvSpPr>
            <p:nvPr/>
          </p:nvSpPr>
          <p:spPr bwMode="auto">
            <a:xfrm>
              <a:off x="3009888" y="2000240"/>
              <a:ext cx="490542" cy="583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7</a:t>
              </a:r>
            </a:p>
          </p:txBody>
        </p:sp>
        <p:sp>
          <p:nvSpPr>
            <p:cNvPr id="14341" name="TextBox 1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490542" cy="583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14342" name="TextBox 1"/>
            <p:cNvSpPr txBox="1">
              <a:spLocks noChangeArrowheads="1"/>
            </p:cNvSpPr>
            <p:nvPr/>
          </p:nvSpPr>
          <p:spPr bwMode="auto">
            <a:xfrm>
              <a:off x="3000364" y="2643182"/>
              <a:ext cx="490542" cy="583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  <p:cxnSp>
          <p:nvCxnSpPr>
            <p:cNvPr id="14343" name="直接连接符 16"/>
            <p:cNvCxnSpPr>
              <a:cxnSpLocks noChangeShapeType="1"/>
            </p:cNvCxnSpPr>
            <p:nvPr/>
          </p:nvCxnSpPr>
          <p:spPr bwMode="auto">
            <a:xfrm>
              <a:off x="1214414" y="3286125"/>
              <a:ext cx="2500330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4" name="TextBox 1"/>
            <p:cNvSpPr txBox="1">
              <a:spLocks noChangeArrowheads="1"/>
            </p:cNvSpPr>
            <p:nvPr/>
          </p:nvSpPr>
          <p:spPr bwMode="auto">
            <a:xfrm>
              <a:off x="1428728" y="2643182"/>
              <a:ext cx="490542" cy="583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</p:grp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4000500" y="2154238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081338" y="2132013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3519488" y="2141538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662238" y="2141538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grpSp>
        <p:nvGrpSpPr>
          <p:cNvPr id="14349" name="组合 34"/>
          <p:cNvGrpSpPr/>
          <p:nvPr/>
        </p:nvGrpSpPr>
        <p:grpSpPr bwMode="auto">
          <a:xfrm>
            <a:off x="5986463" y="844550"/>
            <a:ext cx="3071812" cy="1298575"/>
            <a:chOff x="2285984" y="2845621"/>
            <a:chExt cx="3071834" cy="1299347"/>
          </a:xfrm>
        </p:grpSpPr>
        <p:sp>
          <p:nvSpPr>
            <p:cNvPr id="14350" name="TextBox 1"/>
            <p:cNvSpPr txBox="1">
              <a:spLocks noChangeArrowheads="1"/>
            </p:cNvSpPr>
            <p:nvPr/>
          </p:nvSpPr>
          <p:spPr bwMode="auto">
            <a:xfrm>
              <a:off x="3152764" y="2855908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14351" name="TextBox 1"/>
            <p:cNvSpPr txBox="1">
              <a:spLocks noChangeArrowheads="1"/>
            </p:cNvSpPr>
            <p:nvPr/>
          </p:nvSpPr>
          <p:spPr bwMode="auto">
            <a:xfrm>
              <a:off x="4010020" y="2855908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4352" name="TextBox 1"/>
            <p:cNvSpPr txBox="1">
              <a:spLocks noChangeArrowheads="1"/>
            </p:cNvSpPr>
            <p:nvPr/>
          </p:nvSpPr>
          <p:spPr bwMode="auto">
            <a:xfrm>
              <a:off x="3571868" y="2855908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14353" name="直接连接符 38"/>
            <p:cNvCxnSpPr>
              <a:cxnSpLocks noChangeShapeType="1"/>
            </p:cNvCxnSpPr>
            <p:nvPr/>
          </p:nvCxnSpPr>
          <p:spPr bwMode="auto">
            <a:xfrm>
              <a:off x="2285984" y="4143379"/>
              <a:ext cx="3071834" cy="158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4" name="TextBox 1"/>
            <p:cNvSpPr txBox="1">
              <a:spLocks noChangeArrowheads="1"/>
            </p:cNvSpPr>
            <p:nvPr/>
          </p:nvSpPr>
          <p:spPr bwMode="auto">
            <a:xfrm>
              <a:off x="2428860" y="3498850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14355" name="TextBox 1"/>
            <p:cNvSpPr txBox="1">
              <a:spLocks noChangeArrowheads="1"/>
            </p:cNvSpPr>
            <p:nvPr/>
          </p:nvSpPr>
          <p:spPr bwMode="auto">
            <a:xfrm>
              <a:off x="4652962" y="2845621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14356" name="TextBox 1"/>
            <p:cNvSpPr txBox="1">
              <a:spLocks noChangeArrowheads="1"/>
            </p:cNvSpPr>
            <p:nvPr/>
          </p:nvSpPr>
          <p:spPr bwMode="auto">
            <a:xfrm>
              <a:off x="4652962" y="3500438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8353425" y="2141538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7747000" y="2141538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9</a:t>
            </a: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6864350" y="2141538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7281863" y="2141538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cxnSp>
        <p:nvCxnSpPr>
          <p:cNvPr id="48" name="直接箭头连接符 47"/>
          <p:cNvCxnSpPr>
            <a:cxnSpLocks noChangeShapeType="1"/>
          </p:cNvCxnSpPr>
          <p:nvPr/>
        </p:nvCxnSpPr>
        <p:spPr bwMode="auto">
          <a:xfrm flipH="1" flipV="1">
            <a:off x="6496050" y="1284288"/>
            <a:ext cx="492125" cy="1131887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5835650" y="76041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</a:rPr>
              <a:t>补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cxnSp>
        <p:nvCxnSpPr>
          <p:cNvPr id="102" name="直接连接符 101"/>
          <p:cNvCxnSpPr>
            <a:cxnSpLocks noChangeShapeType="1"/>
          </p:cNvCxnSpPr>
          <p:nvPr/>
        </p:nvCxnSpPr>
        <p:spPr bwMode="auto">
          <a:xfrm rot="16200000" flipV="1">
            <a:off x="8343901" y="2273300"/>
            <a:ext cx="438150" cy="2952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156075" y="4632325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308350" y="4632325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725863" y="5845175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736850" y="4630738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grpSp>
        <p:nvGrpSpPr>
          <p:cNvPr id="14368" name="组合 62"/>
          <p:cNvGrpSpPr/>
          <p:nvPr/>
        </p:nvGrpSpPr>
        <p:grpSpPr bwMode="auto">
          <a:xfrm>
            <a:off x="2370138" y="3344863"/>
            <a:ext cx="2500312" cy="1287462"/>
            <a:chOff x="1214414" y="3998916"/>
            <a:chExt cx="2500330" cy="1287472"/>
          </a:xfrm>
        </p:grpSpPr>
        <p:sp>
          <p:nvSpPr>
            <p:cNvPr id="14369" name="TextBox 1"/>
            <p:cNvSpPr txBox="1">
              <a:spLocks noChangeArrowheads="1"/>
            </p:cNvSpPr>
            <p:nvPr/>
          </p:nvSpPr>
          <p:spPr bwMode="auto">
            <a:xfrm>
              <a:off x="2152632" y="3998916"/>
              <a:ext cx="490542" cy="58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14370" name="TextBox 1"/>
            <p:cNvSpPr txBox="1">
              <a:spLocks noChangeArrowheads="1"/>
            </p:cNvSpPr>
            <p:nvPr/>
          </p:nvSpPr>
          <p:spPr bwMode="auto">
            <a:xfrm>
              <a:off x="3009888" y="3998916"/>
              <a:ext cx="490542" cy="58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6</a:t>
              </a:r>
            </a:p>
          </p:txBody>
        </p:sp>
        <p:sp>
          <p:nvSpPr>
            <p:cNvPr id="14371" name="TextBox 1"/>
            <p:cNvSpPr txBox="1">
              <a:spLocks noChangeArrowheads="1"/>
            </p:cNvSpPr>
            <p:nvPr/>
          </p:nvSpPr>
          <p:spPr bwMode="auto">
            <a:xfrm>
              <a:off x="2571736" y="4643446"/>
              <a:ext cx="490542" cy="58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14372" name="TextBox 1"/>
            <p:cNvSpPr txBox="1">
              <a:spLocks noChangeArrowheads="1"/>
            </p:cNvSpPr>
            <p:nvPr/>
          </p:nvSpPr>
          <p:spPr bwMode="auto">
            <a:xfrm>
              <a:off x="3000364" y="4641858"/>
              <a:ext cx="490542" cy="58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  <p:cxnSp>
          <p:nvCxnSpPr>
            <p:cNvPr id="14373" name="直接连接符 11"/>
            <p:cNvCxnSpPr>
              <a:cxnSpLocks noChangeShapeType="1"/>
            </p:cNvCxnSpPr>
            <p:nvPr/>
          </p:nvCxnSpPr>
          <p:spPr bwMode="auto">
            <a:xfrm>
              <a:off x="1214414" y="5284800"/>
              <a:ext cx="250033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4" name="TextBox 1"/>
            <p:cNvSpPr txBox="1">
              <a:spLocks noChangeArrowheads="1"/>
            </p:cNvSpPr>
            <p:nvPr/>
          </p:nvSpPr>
          <p:spPr bwMode="auto">
            <a:xfrm>
              <a:off x="1428728" y="4641858"/>
              <a:ext cx="490542" cy="58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14375" name="TextBox 1"/>
            <p:cNvSpPr txBox="1">
              <a:spLocks noChangeArrowheads="1"/>
            </p:cNvSpPr>
            <p:nvPr/>
          </p:nvSpPr>
          <p:spPr bwMode="auto">
            <a:xfrm>
              <a:off x="2143108" y="4643446"/>
              <a:ext cx="490542" cy="58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</p:grp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298825" y="5202238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727325" y="5200650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>
            <a:off x="2370138" y="5843588"/>
            <a:ext cx="2500312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4165600" y="5845175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3298825" y="5843588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9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727325" y="5845175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</a:p>
        </p:txBody>
      </p:sp>
      <p:grpSp>
        <p:nvGrpSpPr>
          <p:cNvPr id="14382" name="组合 88"/>
          <p:cNvGrpSpPr/>
          <p:nvPr/>
        </p:nvGrpSpPr>
        <p:grpSpPr bwMode="auto">
          <a:xfrm>
            <a:off x="5799138" y="3344863"/>
            <a:ext cx="3071812" cy="1298575"/>
            <a:chOff x="4643438" y="3571876"/>
            <a:chExt cx="3071834" cy="1299347"/>
          </a:xfrm>
        </p:grpSpPr>
        <p:sp>
          <p:nvSpPr>
            <p:cNvPr id="14383" name="TextBox 1"/>
            <p:cNvSpPr txBox="1">
              <a:spLocks noChangeArrowheads="1"/>
            </p:cNvSpPr>
            <p:nvPr/>
          </p:nvSpPr>
          <p:spPr bwMode="auto">
            <a:xfrm>
              <a:off x="6367474" y="3582163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  <p:cxnSp>
          <p:nvCxnSpPr>
            <p:cNvPr id="14384" name="直接连接符 27"/>
            <p:cNvCxnSpPr>
              <a:cxnSpLocks noChangeShapeType="1"/>
            </p:cNvCxnSpPr>
            <p:nvPr/>
          </p:nvCxnSpPr>
          <p:spPr bwMode="auto">
            <a:xfrm>
              <a:off x="4643438" y="4869635"/>
              <a:ext cx="3071834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85" name="TextBox 1"/>
            <p:cNvSpPr txBox="1">
              <a:spLocks noChangeArrowheads="1"/>
            </p:cNvSpPr>
            <p:nvPr/>
          </p:nvSpPr>
          <p:spPr bwMode="auto">
            <a:xfrm>
              <a:off x="4786314" y="4225105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14386" name="TextBox 1"/>
            <p:cNvSpPr txBox="1">
              <a:spLocks noChangeArrowheads="1"/>
            </p:cNvSpPr>
            <p:nvPr/>
          </p:nvSpPr>
          <p:spPr bwMode="auto">
            <a:xfrm>
              <a:off x="7010416" y="3571876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14387" name="TextBox 1"/>
            <p:cNvSpPr txBox="1">
              <a:spLocks noChangeArrowheads="1"/>
            </p:cNvSpPr>
            <p:nvPr/>
          </p:nvSpPr>
          <p:spPr bwMode="auto">
            <a:xfrm>
              <a:off x="7010416" y="4226693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14388" name="TextBox 1"/>
            <p:cNvSpPr txBox="1">
              <a:spLocks noChangeArrowheads="1"/>
            </p:cNvSpPr>
            <p:nvPr/>
          </p:nvSpPr>
          <p:spPr bwMode="auto">
            <a:xfrm>
              <a:off x="5510406" y="4214818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14389" name="TextBox 1"/>
            <p:cNvSpPr txBox="1">
              <a:spLocks noChangeArrowheads="1"/>
            </p:cNvSpPr>
            <p:nvPr/>
          </p:nvSpPr>
          <p:spPr bwMode="auto">
            <a:xfrm>
              <a:off x="6367662" y="4214818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4390" name="TextBox 1"/>
            <p:cNvSpPr txBox="1">
              <a:spLocks noChangeArrowheads="1"/>
            </p:cNvSpPr>
            <p:nvPr/>
          </p:nvSpPr>
          <p:spPr bwMode="auto">
            <a:xfrm>
              <a:off x="5929510" y="4214818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</p:grp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8156575" y="4632325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7523163" y="4632325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7085013" y="5845175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6665913" y="4630738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7523163" y="5202238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6656388" y="5200650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7</a:t>
            </a:r>
          </a:p>
        </p:txBody>
      </p:sp>
      <p:cxnSp>
        <p:nvCxnSpPr>
          <p:cNvPr id="42" name="直接连接符 41"/>
          <p:cNvCxnSpPr>
            <a:cxnSpLocks noChangeShapeType="1"/>
          </p:cNvCxnSpPr>
          <p:nvPr/>
        </p:nvCxnSpPr>
        <p:spPr bwMode="auto">
          <a:xfrm>
            <a:off x="5799138" y="5845175"/>
            <a:ext cx="30718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8166100" y="5845175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7523163" y="5843588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6665913" y="5845175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8</a:t>
            </a:r>
          </a:p>
        </p:txBody>
      </p:sp>
      <p:cxnSp>
        <p:nvCxnSpPr>
          <p:cNvPr id="52" name="直接连接符 51"/>
          <p:cNvCxnSpPr>
            <a:cxnSpLocks noChangeShapeType="1"/>
          </p:cNvCxnSpPr>
          <p:nvPr/>
        </p:nvCxnSpPr>
        <p:spPr bwMode="auto">
          <a:xfrm rot="16200000" flipV="1">
            <a:off x="8218488" y="6049962"/>
            <a:ext cx="438150" cy="2952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43" grpId="0"/>
      <p:bldP spid="44" grpId="0"/>
      <p:bldP spid="45" grpId="0"/>
      <p:bldP spid="46" grpId="0"/>
      <p:bldP spid="50" grpId="0"/>
      <p:bldP spid="3" grpId="0"/>
      <p:bldP spid="4" grpId="0"/>
      <p:bldP spid="5" grpId="0"/>
      <p:bldP spid="6" grpId="0"/>
      <p:bldP spid="15" grpId="0"/>
      <p:bldP spid="16" grpId="0"/>
      <p:bldP spid="22" grpId="0"/>
      <p:bldP spid="24" grpId="0"/>
      <p:bldP spid="25" grpId="0"/>
      <p:bldP spid="35" grpId="0"/>
      <p:bldP spid="36" grpId="0"/>
      <p:bldP spid="37" grpId="0"/>
      <p:bldP spid="38" grpId="0"/>
      <p:bldP spid="40" grpId="0"/>
      <p:bldP spid="41" grpId="0"/>
      <p:bldP spid="47" grpId="0"/>
      <p:bldP spid="49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942975" y="757238"/>
            <a:ext cx="10148888" cy="3344862"/>
          </a:xfrm>
          <a:prstGeom prst="wedgeRoundRectCallout">
            <a:avLst>
              <a:gd name="adj1" fmla="val 32636"/>
              <a:gd name="adj2" fmla="val 576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defRPr/>
            </a:pPr>
            <a:r>
              <a:rPr lang="zh-CN" altLang="en-US" sz="2800" noProof="1" smtClean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</a:t>
            </a:r>
            <a:r>
              <a:rPr lang="zh-CN" altLang="en-US" sz="2800" noProof="1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数乘整数的计算方法：</a:t>
            </a:r>
            <a:endParaRPr lang="zh-CN" altLang="en-US" sz="2800" noProof="1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indent="-228600" algn="just" fontAlgn="auto">
              <a:lnSpc>
                <a:spcPct val="150000"/>
              </a:lnSpc>
              <a:defRPr/>
            </a:pPr>
            <a:r>
              <a:rPr lang="en-US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转化成整数乘整数计算；</a:t>
            </a:r>
            <a:endParaRPr lang="zh-CN" sz="2800" noProof="1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just" fontAlgn="auto">
              <a:lnSpc>
                <a:spcPct val="150000"/>
              </a:lnSpc>
              <a:defRPr/>
            </a:pPr>
            <a:r>
              <a:rPr lang="en-US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乘数中的小数是几位小数，就从积的右边起数出几位，点上小数点；</a:t>
            </a:r>
            <a:endParaRPr lang="zh-CN" sz="2800" noProof="1">
              <a:solidFill>
                <a:schemeClr val="tx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algn="just" fontAlgn="auto">
              <a:lnSpc>
                <a:spcPct val="150000"/>
              </a:lnSpc>
              <a:defRPr/>
            </a:pP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积要化简</a:t>
            </a:r>
            <a:r>
              <a:rPr lang="zh-CN" sz="2800" noProof="1" smtClean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2"/>
          <p:cNvSpPr txBox="1">
            <a:spLocks noChangeArrowheads="1"/>
          </p:cNvSpPr>
          <p:nvPr/>
        </p:nvSpPr>
        <p:spPr bwMode="auto">
          <a:xfrm>
            <a:off x="895350" y="703263"/>
            <a:ext cx="100266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latin typeface="微软雅黑" panose="020B0503020204020204" pitchFamily="34" charset="-122"/>
              </a:rPr>
              <a:t>1.</a:t>
            </a:r>
            <a:r>
              <a:rPr lang="zh-CN" altLang="en-US" sz="3200" b="1">
                <a:latin typeface="微软雅黑" panose="020B0503020204020204" pitchFamily="34" charset="-122"/>
              </a:rPr>
              <a:t>直接写出得数。</a:t>
            </a:r>
            <a:endParaRPr lang="zh-CN" altLang="en-US" sz="2800">
              <a:latin typeface="微软雅黑" panose="020B0503020204020204" pitchFamily="34" charset="-122"/>
            </a:endParaRPr>
          </a:p>
          <a:p>
            <a:endParaRPr lang="zh-CN" altLang="en-US" sz="2800">
              <a:latin typeface="微软雅黑" panose="020B0503020204020204" pitchFamily="34" charset="-122"/>
            </a:endParaRPr>
          </a:p>
          <a:p>
            <a:r>
              <a:rPr lang="zh-CN" altLang="en-US" sz="2800">
                <a:latin typeface="微软雅黑" panose="020B0503020204020204" pitchFamily="34" charset="-122"/>
              </a:rPr>
              <a:t>  </a:t>
            </a:r>
            <a:r>
              <a:rPr lang="en-US" altLang="zh-CN" sz="2800">
                <a:latin typeface="微软雅黑" panose="020B0503020204020204" pitchFamily="34" charset="-122"/>
              </a:rPr>
              <a:t>0.5×3=                     2×0.06=                      0.7×8=  </a:t>
            </a:r>
          </a:p>
          <a:p>
            <a:endParaRPr lang="en-US" altLang="zh-CN" sz="2800">
              <a:latin typeface="微软雅黑" panose="020B0503020204020204" pitchFamily="34" charset="-122"/>
            </a:endParaRPr>
          </a:p>
          <a:p>
            <a:r>
              <a:rPr lang="en-US" altLang="zh-CN" sz="2800">
                <a:latin typeface="微软雅黑" panose="020B0503020204020204" pitchFamily="34" charset="-122"/>
              </a:rPr>
              <a:t>  5×1.2=                     0.09</a:t>
            </a:r>
            <a:r>
              <a:rPr lang="en-US" altLang="zh-CN" sz="2800">
                <a:latin typeface="微软雅黑" panose="020B0503020204020204" pitchFamily="34" charset="-122"/>
                <a:sym typeface="微软雅黑" panose="020B0503020204020204" pitchFamily="34" charset="-122"/>
              </a:rPr>
              <a:t>×8=                      1.5×8=                                 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099175" y="1593850"/>
            <a:ext cx="1138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0.12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089650" y="2451100"/>
            <a:ext cx="1138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0.72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626600" y="1582738"/>
            <a:ext cx="1136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5.6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425700" y="1604963"/>
            <a:ext cx="1138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1.5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482850" y="2481263"/>
            <a:ext cx="1138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636125" y="2451100"/>
            <a:ext cx="1138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12</a:t>
            </a:r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1025525" y="3641725"/>
            <a:ext cx="2143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0.4×4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489200" y="3644900"/>
            <a:ext cx="1357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1.6</a:t>
            </a:r>
          </a:p>
        </p:txBody>
      </p:sp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1025525" y="4570413"/>
            <a:ext cx="2143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2×0.07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709863" y="4579938"/>
            <a:ext cx="1357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0.14</a:t>
            </a:r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8312150" y="3613150"/>
            <a:ext cx="2143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0.5×8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9750425" y="3613150"/>
            <a:ext cx="1357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16398" name="TextBox 1"/>
          <p:cNvSpPr txBox="1">
            <a:spLocks noChangeArrowheads="1"/>
          </p:cNvSpPr>
          <p:nvPr/>
        </p:nvSpPr>
        <p:spPr bwMode="auto">
          <a:xfrm>
            <a:off x="4668838" y="3648075"/>
            <a:ext cx="2143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8×0.9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6167438" y="3648075"/>
            <a:ext cx="1357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7.2</a:t>
            </a:r>
          </a:p>
        </p:txBody>
      </p:sp>
      <p:sp>
        <p:nvSpPr>
          <p:cNvPr id="16400" name="TextBox 1"/>
          <p:cNvSpPr txBox="1">
            <a:spLocks noChangeArrowheads="1"/>
          </p:cNvSpPr>
          <p:nvPr/>
        </p:nvSpPr>
        <p:spPr bwMode="auto">
          <a:xfrm>
            <a:off x="4668838" y="4576763"/>
            <a:ext cx="2143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1.2×4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6167438" y="4579938"/>
            <a:ext cx="1357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4.8</a:t>
            </a:r>
          </a:p>
        </p:txBody>
      </p:sp>
      <p:sp>
        <p:nvSpPr>
          <p:cNvPr id="16402" name="TextBox 1"/>
          <p:cNvSpPr txBox="1">
            <a:spLocks noChangeArrowheads="1"/>
          </p:cNvSpPr>
          <p:nvPr/>
        </p:nvSpPr>
        <p:spPr bwMode="auto">
          <a:xfrm>
            <a:off x="8312150" y="4456113"/>
            <a:ext cx="2143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6×1.5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9750425" y="4456113"/>
            <a:ext cx="1357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</a:rPr>
              <a:t>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99"/>
          <p:cNvSpPr txBox="1">
            <a:spLocks noChangeArrowheads="1"/>
          </p:cNvSpPr>
          <p:nvPr/>
        </p:nvSpPr>
        <p:spPr bwMode="auto">
          <a:xfrm>
            <a:off x="590550" y="1225550"/>
            <a:ext cx="10818813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355" indent="-173355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zh-CN" sz="3200">
              <a:latin typeface="微软雅黑" panose="020B0503020204020204" pitchFamily="34" charset="-122"/>
            </a:endParaRPr>
          </a:p>
          <a:p>
            <a:r>
              <a:rPr lang="en-US" altLang="zh-CN" sz="3200">
                <a:latin typeface="微软雅黑" panose="020B0503020204020204" pitchFamily="34" charset="-122"/>
              </a:rPr>
              <a:t>   8×0.125=              36.5×4=            25×0.126=</a:t>
            </a:r>
          </a:p>
          <a:p>
            <a:endParaRPr lang="en-US" altLang="zh-CN" sz="3200">
              <a:latin typeface="微软雅黑" panose="020B0503020204020204" pitchFamily="34" charset="-122"/>
            </a:endParaRPr>
          </a:p>
          <a:p>
            <a:endParaRPr lang="en-US" altLang="zh-CN" sz="3200">
              <a:latin typeface="微软雅黑" panose="020B0503020204020204" pitchFamily="34" charset="-122"/>
            </a:endParaRPr>
          </a:p>
          <a:p>
            <a:endParaRPr lang="en-US" altLang="zh-CN" sz="3200">
              <a:latin typeface="微软雅黑" panose="020B0503020204020204" pitchFamily="34" charset="-122"/>
            </a:endParaRPr>
          </a:p>
          <a:p>
            <a:endParaRPr lang="en-US" altLang="zh-CN" sz="3200">
              <a:latin typeface="微软雅黑" panose="020B0503020204020204" pitchFamily="34" charset="-122"/>
            </a:endParaRPr>
          </a:p>
          <a:p>
            <a:endParaRPr lang="en-US" altLang="zh-CN" sz="3200">
              <a:latin typeface="微软雅黑" panose="020B0503020204020204" pitchFamily="34" charset="-122"/>
            </a:endParaRPr>
          </a:p>
          <a:p>
            <a:endParaRPr lang="en-US" altLang="zh-CN" sz="3200">
              <a:latin typeface="微软雅黑" panose="020B0503020204020204" pitchFamily="34" charset="-122"/>
            </a:endParaRPr>
          </a:p>
          <a:p>
            <a:r>
              <a:rPr lang="en-US" altLang="zh-CN" sz="3200">
                <a:latin typeface="微软雅黑" panose="020B0503020204020204" pitchFamily="34" charset="-122"/>
              </a:rPr>
              <a:t>                                 </a:t>
            </a:r>
            <a:endParaRPr lang="zh-CN" altLang="en-US" sz="3200">
              <a:latin typeface="微软雅黑" panose="020B0503020204020204" pitchFamily="34" charset="-122"/>
            </a:endParaRPr>
          </a:p>
        </p:txBody>
      </p:sp>
      <p:sp>
        <p:nvSpPr>
          <p:cNvPr id="23559" name="文本框 5"/>
          <p:cNvSpPr txBox="1">
            <a:spLocks noChangeArrowheads="1"/>
          </p:cNvSpPr>
          <p:nvPr/>
        </p:nvSpPr>
        <p:spPr bwMode="auto">
          <a:xfrm>
            <a:off x="6324600" y="1720850"/>
            <a:ext cx="998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146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976563" y="1709738"/>
            <a:ext cx="52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23561" name="文本框 7"/>
          <p:cNvSpPr txBox="1">
            <a:spLocks noChangeArrowheads="1"/>
          </p:cNvSpPr>
          <p:nvPr/>
        </p:nvSpPr>
        <p:spPr bwMode="auto">
          <a:xfrm>
            <a:off x="9888538" y="1709738"/>
            <a:ext cx="106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3.15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50950" y="2590800"/>
            <a:ext cx="23002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>
                <a:latin typeface="微软雅黑" panose="020B0503020204020204" pitchFamily="34" charset="-122"/>
              </a:rPr>
              <a:t>0 . 1 2 5</a:t>
            </a:r>
          </a:p>
          <a:p>
            <a:pPr eaLnBrk="0" hangingPunct="0"/>
            <a:r>
              <a:rPr lang="en-US" altLang="zh-CN" sz="3200">
                <a:latin typeface="微软雅黑" panose="020B0503020204020204" pitchFamily="34" charset="-122"/>
              </a:rPr>
              <a:t>×        8</a:t>
            </a:r>
          </a:p>
          <a:p>
            <a:pPr eaLnBrk="0" hangingPunct="0"/>
            <a:r>
              <a:rPr lang="en-US" altLang="zh-CN" sz="3200">
                <a:latin typeface="微软雅黑" panose="020B0503020204020204" pitchFamily="34" charset="-122"/>
              </a:rPr>
              <a:t>1 . 0 0 0</a:t>
            </a:r>
          </a:p>
        </p:txBody>
      </p:sp>
      <p:cxnSp>
        <p:nvCxnSpPr>
          <p:cNvPr id="6" name="直接连接符 38"/>
          <p:cNvCxnSpPr>
            <a:cxnSpLocks noChangeShapeType="1"/>
          </p:cNvCxnSpPr>
          <p:nvPr/>
        </p:nvCxnSpPr>
        <p:spPr bwMode="auto">
          <a:xfrm flipV="1">
            <a:off x="1250950" y="3605213"/>
            <a:ext cx="1714500" cy="111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直接连接符 101"/>
          <p:cNvCxnSpPr>
            <a:cxnSpLocks noChangeShapeType="1"/>
          </p:cNvCxnSpPr>
          <p:nvPr/>
        </p:nvCxnSpPr>
        <p:spPr bwMode="auto">
          <a:xfrm flipH="1" flipV="1">
            <a:off x="2624138" y="3695700"/>
            <a:ext cx="220662" cy="3349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 flipH="1" flipV="1">
            <a:off x="2293938" y="3695700"/>
            <a:ext cx="212725" cy="3349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H="1" flipV="1">
            <a:off x="1916113" y="3695700"/>
            <a:ext cx="220662" cy="3349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8" name="文本框 9"/>
          <p:cNvSpPr txBox="1">
            <a:spLocks noChangeArrowheads="1"/>
          </p:cNvSpPr>
          <p:nvPr/>
        </p:nvSpPr>
        <p:spPr bwMode="auto">
          <a:xfrm>
            <a:off x="590550" y="869950"/>
            <a:ext cx="28908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</a:rPr>
              <a:t>2</a:t>
            </a:r>
            <a:r>
              <a:rPr lang="zh-CN" altLang="zh-CN" sz="2800" b="1">
                <a:latin typeface="微软雅黑" panose="020B0503020204020204" pitchFamily="34" charset="-122"/>
              </a:rPr>
              <a:t>．列竖式计算。</a:t>
            </a:r>
            <a:endParaRPr lang="zh-CN" altLang="en-US" sz="2800" b="1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832350" y="2644775"/>
            <a:ext cx="20621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>
                <a:latin typeface="微软雅黑" panose="020B0503020204020204" pitchFamily="34" charset="-122"/>
              </a:rPr>
              <a:t>   3 6 . 5</a:t>
            </a:r>
          </a:p>
          <a:p>
            <a:pPr eaLnBrk="0" hangingPunct="0"/>
            <a:r>
              <a:rPr lang="en-US" altLang="zh-CN" sz="3200">
                <a:latin typeface="微软雅黑" panose="020B0503020204020204" pitchFamily="34" charset="-122"/>
                <a:sym typeface="微软雅黑" panose="020B0503020204020204" pitchFamily="34" charset="-122"/>
              </a:rPr>
              <a:t>   ×     4</a:t>
            </a:r>
            <a:endParaRPr lang="en-US" altLang="zh-CN" sz="3200">
              <a:latin typeface="微软雅黑" panose="020B0503020204020204" pitchFamily="34" charset="-122"/>
            </a:endParaRPr>
          </a:p>
          <a:p>
            <a:pPr eaLnBrk="0" hangingPunct="0"/>
            <a:r>
              <a:rPr lang="en-US" altLang="zh-CN" sz="3200">
                <a:latin typeface="微软雅黑" panose="020B0503020204020204" pitchFamily="34" charset="-122"/>
              </a:rPr>
              <a:t>1 4 6 . 0</a:t>
            </a:r>
          </a:p>
        </p:txBody>
      </p:sp>
      <p:cxnSp>
        <p:nvCxnSpPr>
          <p:cNvPr id="12" name="直接连接符 38"/>
          <p:cNvCxnSpPr>
            <a:cxnSpLocks noChangeShapeType="1"/>
          </p:cNvCxnSpPr>
          <p:nvPr/>
        </p:nvCxnSpPr>
        <p:spPr bwMode="auto">
          <a:xfrm flipV="1">
            <a:off x="4918075" y="3638550"/>
            <a:ext cx="1716088" cy="9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 flipV="1">
            <a:off x="6229350" y="3730625"/>
            <a:ext cx="222250" cy="3349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386763" y="2590800"/>
            <a:ext cx="19780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>
                <a:latin typeface="微软雅黑" panose="020B0503020204020204" pitchFamily="34" charset="-122"/>
              </a:rPr>
              <a:t>0 . 1 2 6</a:t>
            </a:r>
          </a:p>
          <a:p>
            <a:pPr eaLnBrk="0" hangingPunct="0"/>
            <a:r>
              <a:rPr lang="en-US" altLang="zh-CN" sz="3200">
                <a:latin typeface="微软雅黑" panose="020B0503020204020204" pitchFamily="34" charset="-122"/>
                <a:sym typeface="微软雅黑" panose="020B0503020204020204" pitchFamily="34" charset="-122"/>
              </a:rPr>
              <a:t>×     2 5</a:t>
            </a:r>
            <a:endParaRPr lang="en-US" altLang="zh-CN" sz="3200">
              <a:latin typeface="微软雅黑" panose="020B0503020204020204" pitchFamily="34" charset="-122"/>
            </a:endParaRPr>
          </a:p>
          <a:p>
            <a:pPr eaLnBrk="0" hangingPunct="0"/>
            <a:r>
              <a:rPr lang="en-US" altLang="zh-CN" sz="3200">
                <a:latin typeface="微软雅黑" panose="020B0503020204020204" pitchFamily="34" charset="-122"/>
              </a:rPr>
              <a:t>     6 3 0</a:t>
            </a:r>
          </a:p>
          <a:p>
            <a:pPr eaLnBrk="0" hangingPunct="0"/>
            <a:r>
              <a:rPr lang="en-US" altLang="zh-CN" sz="3200">
                <a:latin typeface="微软雅黑" panose="020B0503020204020204" pitchFamily="34" charset="-122"/>
              </a:rPr>
              <a:t>  2 5 2</a:t>
            </a:r>
          </a:p>
          <a:p>
            <a:pPr eaLnBrk="0" hangingPunct="0"/>
            <a:r>
              <a:rPr lang="en-US" altLang="zh-CN" sz="3200">
                <a:latin typeface="微软雅黑" panose="020B0503020204020204" pitchFamily="34" charset="-122"/>
              </a:rPr>
              <a:t> 3 .1 5 0</a:t>
            </a:r>
          </a:p>
        </p:txBody>
      </p:sp>
      <p:cxnSp>
        <p:nvCxnSpPr>
          <p:cNvPr id="16" name="直接连接符 38"/>
          <p:cNvCxnSpPr>
            <a:cxnSpLocks noChangeShapeType="1"/>
          </p:cNvCxnSpPr>
          <p:nvPr/>
        </p:nvCxnSpPr>
        <p:spPr bwMode="auto">
          <a:xfrm flipV="1">
            <a:off x="8458200" y="3595688"/>
            <a:ext cx="1716088" cy="9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38"/>
          <p:cNvCxnSpPr>
            <a:cxnSpLocks noChangeShapeType="1"/>
          </p:cNvCxnSpPr>
          <p:nvPr/>
        </p:nvCxnSpPr>
        <p:spPr bwMode="auto">
          <a:xfrm flipV="1">
            <a:off x="8456613" y="4583113"/>
            <a:ext cx="1716087" cy="9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 flipH="1" flipV="1">
            <a:off x="9782175" y="4657725"/>
            <a:ext cx="220663" cy="3333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7" grpId="0"/>
      <p:bldP spid="23561" grpId="0"/>
      <p:bldP spid="3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884238" y="2181225"/>
            <a:ext cx="21431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>
                <a:solidFill>
                  <a:srgbClr val="000000"/>
                </a:solidFill>
                <a:latin typeface="微软雅黑" panose="020B0503020204020204" pitchFamily="34" charset="-122"/>
              </a:rPr>
              <a:t>0.68×9</a:t>
            </a:r>
          </a:p>
        </p:txBody>
      </p:sp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113213" y="2198688"/>
            <a:ext cx="21431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000">
                <a:solidFill>
                  <a:srgbClr val="000000"/>
                </a:solidFill>
                <a:latin typeface="微软雅黑" panose="020B0503020204020204" pitchFamily="34" charset="-122"/>
              </a:rPr>
              <a:t>54×0.41</a:t>
            </a:r>
          </a:p>
        </p:txBody>
      </p:sp>
      <p:grpSp>
        <p:nvGrpSpPr>
          <p:cNvPr id="3" name="组合 27"/>
          <p:cNvGrpSpPr/>
          <p:nvPr/>
        </p:nvGrpSpPr>
        <p:grpSpPr bwMode="auto">
          <a:xfrm>
            <a:off x="812800" y="3119438"/>
            <a:ext cx="2286000" cy="1217612"/>
            <a:chOff x="1214414" y="2782887"/>
            <a:chExt cx="2286016" cy="1217613"/>
          </a:xfrm>
        </p:grpSpPr>
        <p:sp>
          <p:nvSpPr>
            <p:cNvPr id="18436" name="TextBox 1"/>
            <p:cNvSpPr txBox="1">
              <a:spLocks noChangeArrowheads="1"/>
            </p:cNvSpPr>
            <p:nvPr/>
          </p:nvSpPr>
          <p:spPr bwMode="auto">
            <a:xfrm>
              <a:off x="1652566" y="2782887"/>
              <a:ext cx="419104" cy="55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18437" name="TextBox 1"/>
            <p:cNvSpPr txBox="1">
              <a:spLocks noChangeArrowheads="1"/>
            </p:cNvSpPr>
            <p:nvPr/>
          </p:nvSpPr>
          <p:spPr bwMode="auto">
            <a:xfrm>
              <a:off x="2081194" y="2786058"/>
              <a:ext cx="419104" cy="55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18438" name="TextBox 1"/>
            <p:cNvSpPr txBox="1">
              <a:spLocks noChangeArrowheads="1"/>
            </p:cNvSpPr>
            <p:nvPr/>
          </p:nvSpPr>
          <p:spPr bwMode="auto">
            <a:xfrm>
              <a:off x="2509822" y="2786058"/>
              <a:ext cx="419104" cy="55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微软雅黑" panose="020B0503020204020204" pitchFamily="34" charset="-122"/>
                </a:rPr>
                <a:t>6</a:t>
              </a:r>
            </a:p>
          </p:txBody>
        </p:sp>
        <p:sp>
          <p:nvSpPr>
            <p:cNvPr id="18439" name="TextBox 1"/>
            <p:cNvSpPr txBox="1">
              <a:spLocks noChangeArrowheads="1"/>
            </p:cNvSpPr>
            <p:nvPr/>
          </p:nvSpPr>
          <p:spPr bwMode="auto">
            <a:xfrm>
              <a:off x="2938450" y="2789229"/>
              <a:ext cx="419104" cy="55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18440" name="TextBox 1"/>
            <p:cNvSpPr txBox="1">
              <a:spLocks noChangeArrowheads="1"/>
            </p:cNvSpPr>
            <p:nvPr/>
          </p:nvSpPr>
          <p:spPr bwMode="auto">
            <a:xfrm>
              <a:off x="2940801" y="3354391"/>
              <a:ext cx="419104" cy="55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微软雅黑" panose="020B0503020204020204" pitchFamily="34" charset="-122"/>
                </a:rPr>
                <a:t>9</a:t>
              </a:r>
            </a:p>
          </p:txBody>
        </p:sp>
        <p:cxnSp>
          <p:nvCxnSpPr>
            <p:cNvPr id="18441" name="直接连接符 23"/>
            <p:cNvCxnSpPr>
              <a:cxnSpLocks noChangeShapeType="1"/>
            </p:cNvCxnSpPr>
            <p:nvPr/>
          </p:nvCxnSpPr>
          <p:spPr bwMode="auto">
            <a:xfrm>
              <a:off x="1214414" y="3998913"/>
              <a:ext cx="2286016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2" name="TextBox 1"/>
            <p:cNvSpPr txBox="1">
              <a:spLocks noChangeArrowheads="1"/>
            </p:cNvSpPr>
            <p:nvPr/>
          </p:nvSpPr>
          <p:spPr bwMode="auto">
            <a:xfrm>
              <a:off x="1285853" y="3357562"/>
              <a:ext cx="419104" cy="55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</p:grp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2538413" y="4333875"/>
            <a:ext cx="419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2108200" y="4333875"/>
            <a:ext cx="419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1679575" y="4337050"/>
            <a:ext cx="419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1249363" y="4337050"/>
            <a:ext cx="419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</a:p>
        </p:txBody>
      </p:sp>
      <p:grpSp>
        <p:nvGrpSpPr>
          <p:cNvPr id="4" name="组合 43"/>
          <p:cNvGrpSpPr/>
          <p:nvPr/>
        </p:nvGrpSpPr>
        <p:grpSpPr bwMode="auto">
          <a:xfrm>
            <a:off x="4535488" y="2744788"/>
            <a:ext cx="2286000" cy="1214437"/>
            <a:chOff x="4500562" y="2789229"/>
            <a:chExt cx="2286016" cy="1214442"/>
          </a:xfrm>
        </p:grpSpPr>
        <p:sp>
          <p:nvSpPr>
            <p:cNvPr id="18448" name="TextBox 1"/>
            <p:cNvSpPr txBox="1">
              <a:spLocks noChangeArrowheads="1"/>
            </p:cNvSpPr>
            <p:nvPr/>
          </p:nvSpPr>
          <p:spPr bwMode="auto">
            <a:xfrm>
              <a:off x="5795970" y="2789229"/>
              <a:ext cx="419104" cy="55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18449" name="TextBox 1"/>
            <p:cNvSpPr txBox="1">
              <a:spLocks noChangeArrowheads="1"/>
            </p:cNvSpPr>
            <p:nvPr/>
          </p:nvSpPr>
          <p:spPr bwMode="auto">
            <a:xfrm>
              <a:off x="6224598" y="2792400"/>
              <a:ext cx="419104" cy="55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18450" name="TextBox 1"/>
            <p:cNvSpPr txBox="1">
              <a:spLocks noChangeArrowheads="1"/>
            </p:cNvSpPr>
            <p:nvPr/>
          </p:nvSpPr>
          <p:spPr bwMode="auto">
            <a:xfrm>
              <a:off x="6226949" y="3357562"/>
              <a:ext cx="419104" cy="55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cxnSp>
          <p:nvCxnSpPr>
            <p:cNvPr id="18451" name="直接连接符 38"/>
            <p:cNvCxnSpPr>
              <a:cxnSpLocks noChangeShapeType="1"/>
            </p:cNvCxnSpPr>
            <p:nvPr/>
          </p:nvCxnSpPr>
          <p:spPr bwMode="auto">
            <a:xfrm>
              <a:off x="4500562" y="4002084"/>
              <a:ext cx="2286016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2" name="TextBox 1"/>
            <p:cNvSpPr txBox="1">
              <a:spLocks noChangeArrowheads="1"/>
            </p:cNvSpPr>
            <p:nvPr/>
          </p:nvSpPr>
          <p:spPr bwMode="auto">
            <a:xfrm>
              <a:off x="4572001" y="3360733"/>
              <a:ext cx="419104" cy="55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18453" name="TextBox 1"/>
            <p:cNvSpPr txBox="1">
              <a:spLocks noChangeArrowheads="1"/>
            </p:cNvSpPr>
            <p:nvPr/>
          </p:nvSpPr>
          <p:spPr bwMode="auto">
            <a:xfrm>
              <a:off x="5239516" y="3375350"/>
              <a:ext cx="419104" cy="55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18454" name="TextBox 1"/>
            <p:cNvSpPr txBox="1">
              <a:spLocks noChangeArrowheads="1"/>
            </p:cNvSpPr>
            <p:nvPr/>
          </p:nvSpPr>
          <p:spPr bwMode="auto">
            <a:xfrm>
              <a:off x="5564003" y="3354391"/>
              <a:ext cx="419104" cy="55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18455" name="TextBox 1"/>
            <p:cNvSpPr txBox="1">
              <a:spLocks noChangeArrowheads="1"/>
            </p:cNvSpPr>
            <p:nvPr/>
          </p:nvSpPr>
          <p:spPr bwMode="auto">
            <a:xfrm>
              <a:off x="5798321" y="3354391"/>
              <a:ext cx="419104" cy="55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000">
                  <a:solidFill>
                    <a:srgbClr val="FF0000"/>
                  </a:solidFill>
                  <a:latin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6259513" y="3952875"/>
            <a:ext cx="419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5829300" y="3952875"/>
            <a:ext cx="419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5822950" y="4452938"/>
            <a:ext cx="4191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5310188" y="4441825"/>
            <a:ext cx="419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4854575" y="4441825"/>
            <a:ext cx="419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cxnSp>
        <p:nvCxnSpPr>
          <p:cNvPr id="50" name="直接连接符 49"/>
          <p:cNvCxnSpPr>
            <a:cxnSpLocks noChangeShapeType="1"/>
          </p:cNvCxnSpPr>
          <p:nvPr/>
        </p:nvCxnSpPr>
        <p:spPr bwMode="auto">
          <a:xfrm>
            <a:off x="4535488" y="5046663"/>
            <a:ext cx="2286000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6249988" y="5095875"/>
            <a:ext cx="419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5821363" y="5095875"/>
            <a:ext cx="419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5321300" y="5110163"/>
            <a:ext cx="4191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54" name="TextBox 1"/>
          <p:cNvSpPr txBox="1">
            <a:spLocks noChangeArrowheads="1"/>
          </p:cNvSpPr>
          <p:nvPr/>
        </p:nvSpPr>
        <p:spPr bwMode="auto">
          <a:xfrm>
            <a:off x="4854575" y="5095875"/>
            <a:ext cx="419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55" name="TextBox 1"/>
          <p:cNvSpPr txBox="1">
            <a:spLocks noChangeArrowheads="1"/>
          </p:cNvSpPr>
          <p:nvPr/>
        </p:nvSpPr>
        <p:spPr bwMode="auto">
          <a:xfrm>
            <a:off x="5664200" y="5065713"/>
            <a:ext cx="419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56" name="TextBox 1"/>
          <p:cNvSpPr txBox="1">
            <a:spLocks noChangeArrowheads="1"/>
          </p:cNvSpPr>
          <p:nvPr/>
        </p:nvSpPr>
        <p:spPr bwMode="auto">
          <a:xfrm>
            <a:off x="2233613" y="2171700"/>
            <a:ext cx="15716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微软雅黑" panose="020B0503020204020204" pitchFamily="34" charset="-122"/>
              </a:rPr>
              <a:t>＝</a:t>
            </a:r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6.12</a:t>
            </a:r>
          </a:p>
        </p:txBody>
      </p: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5556250" y="2163763"/>
            <a:ext cx="17859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000">
                <a:solidFill>
                  <a:srgbClr val="FF0000"/>
                </a:solidFill>
                <a:latin typeface="微软雅黑" panose="020B0503020204020204" pitchFamily="34" charset="-122"/>
              </a:rPr>
              <a:t>＝</a:t>
            </a:r>
            <a:r>
              <a:rPr lang="en-US" altLang="zh-CN" sz="3000">
                <a:solidFill>
                  <a:srgbClr val="FF0000"/>
                </a:solidFill>
                <a:latin typeface="微软雅黑" panose="020B0503020204020204" pitchFamily="34" charset="-122"/>
              </a:rPr>
              <a:t>22.14</a:t>
            </a:r>
          </a:p>
        </p:txBody>
      </p:sp>
      <p:sp>
        <p:nvSpPr>
          <p:cNvPr id="18469" name="TextBox 1"/>
          <p:cNvSpPr txBox="1">
            <a:spLocks noChangeArrowheads="1"/>
          </p:cNvSpPr>
          <p:nvPr/>
        </p:nvSpPr>
        <p:spPr bwMode="auto">
          <a:xfrm>
            <a:off x="8062913" y="2090738"/>
            <a:ext cx="21431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3.24×65</a:t>
            </a:r>
            <a:endParaRPr lang="zh-CN" altLang="en-US" sz="32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10282238" y="3957638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9852025" y="3957638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9391650" y="3960813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9580563" y="2079625"/>
            <a:ext cx="18700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= 210.6</a:t>
            </a:r>
          </a:p>
        </p:txBody>
      </p:sp>
      <p:grpSp>
        <p:nvGrpSpPr>
          <p:cNvPr id="58" name="组合 58"/>
          <p:cNvGrpSpPr/>
          <p:nvPr/>
        </p:nvGrpSpPr>
        <p:grpSpPr bwMode="auto">
          <a:xfrm>
            <a:off x="8199438" y="2733675"/>
            <a:ext cx="2643187" cy="1228725"/>
            <a:chOff x="714348" y="2773985"/>
            <a:chExt cx="2643206" cy="1228863"/>
          </a:xfrm>
        </p:grpSpPr>
        <p:sp>
          <p:nvSpPr>
            <p:cNvPr id="18475" name="TextBox 1"/>
            <p:cNvSpPr txBox="1">
              <a:spLocks noChangeArrowheads="1"/>
            </p:cNvSpPr>
            <p:nvPr/>
          </p:nvSpPr>
          <p:spPr bwMode="auto">
            <a:xfrm>
              <a:off x="1883707" y="2805761"/>
              <a:ext cx="419104" cy="58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</a:p>
          </p:txBody>
        </p:sp>
        <p:sp>
          <p:nvSpPr>
            <p:cNvPr id="18476" name="TextBox 1"/>
            <p:cNvSpPr txBox="1">
              <a:spLocks noChangeArrowheads="1"/>
            </p:cNvSpPr>
            <p:nvPr/>
          </p:nvSpPr>
          <p:spPr bwMode="auto">
            <a:xfrm>
              <a:off x="2164379" y="2773985"/>
              <a:ext cx="419104" cy="58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.</a:t>
              </a:r>
            </a:p>
          </p:txBody>
        </p:sp>
        <p:sp>
          <p:nvSpPr>
            <p:cNvPr id="18477" name="TextBox 1"/>
            <p:cNvSpPr txBox="1">
              <a:spLocks noChangeArrowheads="1"/>
            </p:cNvSpPr>
            <p:nvPr/>
          </p:nvSpPr>
          <p:spPr bwMode="auto">
            <a:xfrm>
              <a:off x="2366946" y="2786058"/>
              <a:ext cx="419104" cy="58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</a:p>
          </p:txBody>
        </p:sp>
        <p:sp>
          <p:nvSpPr>
            <p:cNvPr id="18478" name="TextBox 1"/>
            <p:cNvSpPr txBox="1">
              <a:spLocks noChangeArrowheads="1"/>
            </p:cNvSpPr>
            <p:nvPr/>
          </p:nvSpPr>
          <p:spPr bwMode="auto">
            <a:xfrm>
              <a:off x="2795574" y="2789229"/>
              <a:ext cx="419104" cy="58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</a:p>
          </p:txBody>
        </p:sp>
        <p:sp>
          <p:nvSpPr>
            <p:cNvPr id="18479" name="TextBox 1"/>
            <p:cNvSpPr txBox="1">
              <a:spLocks noChangeArrowheads="1"/>
            </p:cNvSpPr>
            <p:nvPr/>
          </p:nvSpPr>
          <p:spPr bwMode="auto">
            <a:xfrm>
              <a:off x="2797925" y="3366266"/>
              <a:ext cx="419104" cy="58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</a:p>
          </p:txBody>
        </p:sp>
        <p:cxnSp>
          <p:nvCxnSpPr>
            <p:cNvPr id="18480" name="直接连接符 63"/>
            <p:cNvCxnSpPr>
              <a:cxnSpLocks noChangeShapeType="1"/>
            </p:cNvCxnSpPr>
            <p:nvPr/>
          </p:nvCxnSpPr>
          <p:spPr bwMode="auto">
            <a:xfrm>
              <a:off x="714348" y="4001259"/>
              <a:ext cx="2643206" cy="158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81" name="TextBox 1"/>
            <p:cNvSpPr txBox="1">
              <a:spLocks noChangeArrowheads="1"/>
            </p:cNvSpPr>
            <p:nvPr/>
          </p:nvSpPr>
          <p:spPr bwMode="auto">
            <a:xfrm>
              <a:off x="1142976" y="3357563"/>
              <a:ext cx="419104" cy="58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×</a:t>
              </a:r>
            </a:p>
          </p:txBody>
        </p:sp>
        <p:sp>
          <p:nvSpPr>
            <p:cNvPr id="18482" name="TextBox 1"/>
            <p:cNvSpPr txBox="1">
              <a:spLocks noChangeArrowheads="1"/>
            </p:cNvSpPr>
            <p:nvPr/>
          </p:nvSpPr>
          <p:spPr bwMode="auto">
            <a:xfrm>
              <a:off x="2369297" y="3357563"/>
              <a:ext cx="419104" cy="58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</a:p>
          </p:txBody>
        </p:sp>
      </p:grp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8983663" y="3984625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9853613" y="4460875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9380538" y="4465638"/>
            <a:ext cx="4191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8972550" y="4451350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</a:p>
        </p:txBody>
      </p:sp>
      <p:sp>
        <p:nvSpPr>
          <p:cNvPr id="71" name="TextBox 1"/>
          <p:cNvSpPr txBox="1">
            <a:spLocks noChangeArrowheads="1"/>
          </p:cNvSpPr>
          <p:nvPr/>
        </p:nvSpPr>
        <p:spPr bwMode="auto">
          <a:xfrm>
            <a:off x="8586788" y="4459288"/>
            <a:ext cx="4191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cxnSp>
        <p:nvCxnSpPr>
          <p:cNvPr id="72" name="直接连接符 71"/>
          <p:cNvCxnSpPr>
            <a:cxnSpLocks noChangeShapeType="1"/>
          </p:cNvCxnSpPr>
          <p:nvPr/>
        </p:nvCxnSpPr>
        <p:spPr bwMode="auto">
          <a:xfrm>
            <a:off x="8199438" y="5032375"/>
            <a:ext cx="2643187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10282238" y="5032375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74" name="TextBox 1"/>
          <p:cNvSpPr txBox="1">
            <a:spLocks noChangeArrowheads="1"/>
          </p:cNvSpPr>
          <p:nvPr/>
        </p:nvSpPr>
        <p:spPr bwMode="auto">
          <a:xfrm>
            <a:off x="9852025" y="5032375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75" name="TextBox 1"/>
          <p:cNvSpPr txBox="1">
            <a:spLocks noChangeArrowheads="1"/>
          </p:cNvSpPr>
          <p:nvPr/>
        </p:nvSpPr>
        <p:spPr bwMode="auto">
          <a:xfrm>
            <a:off x="9404350" y="5067300"/>
            <a:ext cx="4191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76" name="TextBox 1"/>
          <p:cNvSpPr txBox="1">
            <a:spLocks noChangeArrowheads="1"/>
          </p:cNvSpPr>
          <p:nvPr/>
        </p:nvSpPr>
        <p:spPr bwMode="auto">
          <a:xfrm>
            <a:off x="8948738" y="5032375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77" name="TextBox 1"/>
          <p:cNvSpPr txBox="1">
            <a:spLocks noChangeArrowheads="1"/>
          </p:cNvSpPr>
          <p:nvPr/>
        </p:nvSpPr>
        <p:spPr bwMode="auto">
          <a:xfrm>
            <a:off x="8586788" y="5032375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78" name="TextBox 1"/>
          <p:cNvSpPr txBox="1">
            <a:spLocks noChangeArrowheads="1"/>
          </p:cNvSpPr>
          <p:nvPr/>
        </p:nvSpPr>
        <p:spPr bwMode="auto">
          <a:xfrm>
            <a:off x="9694863" y="5032375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cxnSp>
        <p:nvCxnSpPr>
          <p:cNvPr id="79" name="直接连接符 78"/>
          <p:cNvCxnSpPr>
            <a:cxnSpLocks noChangeShapeType="1"/>
          </p:cNvCxnSpPr>
          <p:nvPr/>
        </p:nvCxnSpPr>
        <p:spPr bwMode="auto">
          <a:xfrm rot="16200000" flipV="1">
            <a:off x="10306844" y="5209382"/>
            <a:ext cx="357187" cy="2857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96" name="文本框 9"/>
          <p:cNvSpPr txBox="1">
            <a:spLocks noChangeArrowheads="1"/>
          </p:cNvSpPr>
          <p:nvPr/>
        </p:nvSpPr>
        <p:spPr bwMode="auto">
          <a:xfrm>
            <a:off x="590550" y="869950"/>
            <a:ext cx="28908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zh-CN" sz="2800" b="1">
                <a:latin typeface="微软雅黑" panose="020B0503020204020204" pitchFamily="34" charset="-122"/>
                <a:sym typeface="微软雅黑" panose="020B0503020204020204" pitchFamily="34" charset="-122"/>
              </a:rPr>
              <a:t>．列竖式计算。</a:t>
            </a:r>
            <a:endParaRPr lang="zh-CN" altLang="en-US" sz="28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1" grpId="0"/>
      <p:bldP spid="42" grpId="0"/>
      <p:bldP spid="43" grpId="0"/>
      <p:bldP spid="44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10100" y="2109788"/>
            <a:ext cx="343376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765175" y="784225"/>
            <a:ext cx="11099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．小华看见远处有闪电，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秒后听到雷声。已知雷声在空气中传播速度是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0.33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千米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秒，闪电的地方离小华有多远？</a:t>
            </a:r>
          </a:p>
        </p:txBody>
      </p:sp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3932238" y="4275138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0.33×3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5861050" y="4275138"/>
            <a:ext cx="335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0.99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</a:rPr>
              <a:t>（千米）</a:t>
            </a:r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2003425" y="5137150"/>
            <a:ext cx="83581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</a:rPr>
              <a:t>答：闪电的地方离小华有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0.99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</a:rPr>
              <a:t>千米。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441325" y="958850"/>
            <a:ext cx="11309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</a:rPr>
              <a:t>．汽车的油箱里有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</a:rPr>
              <a:t>25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</a:rPr>
              <a:t>升汽油，每升汽油可供汽车行驶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</a:rPr>
              <a:t>8.8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</a:rPr>
              <a:t>千米。行驶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</a:rPr>
              <a:t>200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</a:rPr>
              <a:t>千米，中途需要加油吗？</a:t>
            </a:r>
          </a:p>
        </p:txBody>
      </p:sp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3575050" y="2560638"/>
            <a:ext cx="250031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25×8.8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</a:rPr>
              <a:t>＝</a:t>
            </a: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5575300" y="2560638"/>
            <a:ext cx="33575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220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</a:rPr>
              <a:t>（千米）</a:t>
            </a:r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2565400" y="4722813"/>
            <a:ext cx="54562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</a:rPr>
              <a:t>答：中途不需要加油。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575050" y="3414713"/>
            <a:ext cx="378618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220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</a:rPr>
              <a:t>＞</a:t>
            </a:r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</a:rPr>
              <a:t>200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41350" y="719138"/>
            <a:ext cx="11218863" cy="52768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defRPr/>
            </a:pP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在具体情境中经历将小数乘整数转化为整数乘整数的过程，探索并初步掌握小数乘整数的计算方法，掌握其竖式计算的方法。</a:t>
            </a:r>
          </a:p>
          <a:p>
            <a:pPr fontAlgn="auto">
              <a:lnSpc>
                <a:spcPct val="150000"/>
              </a:lnSpc>
              <a:defRPr/>
            </a:pP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在探索小数乘整数计算方法的过程中，进一步体会数学知识之间的内在联系，积累计算学习的经验。</a:t>
            </a:r>
          </a:p>
          <a:p>
            <a:pPr fontAlgn="auto">
              <a:lnSpc>
                <a:spcPct val="150000"/>
              </a:lnSpc>
              <a:defRPr/>
            </a:pP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使学生主动参与探索活动，体会成功的喜悦，树立学好数学的自信心。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水果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5675" y="996950"/>
            <a:ext cx="28416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4743450" y="1320800"/>
            <a:ext cx="4910138" cy="2405063"/>
          </a:xfrm>
          <a:prstGeom prst="wedgeRoundRectCallout">
            <a:avLst>
              <a:gd name="adj1" fmla="val 34452"/>
              <a:gd name="adj2" fmla="val 8445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defRPr/>
            </a:pPr>
            <a:r>
              <a:rPr lang="en-US" altLang="zh-CN" sz="2800" noProof="1">
                <a:solidFill>
                  <a:schemeClr val="tx1"/>
                </a:solidFill>
              </a:rPr>
              <a:t>      </a:t>
            </a:r>
            <a:r>
              <a:rPr lang="zh-CN" altLang="en-US" sz="2800" noProof="1">
                <a:solidFill>
                  <a:schemeClr val="tx1"/>
                </a:solidFill>
              </a:rPr>
              <a:t>随着农业生产技术的不断进步，很多水果一年四季都可由种植、收获。不过，不同的季节，它们的价格也会发生明显的变化。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52750" y="658813"/>
            <a:ext cx="628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 rot="-499479">
            <a:off x="4391025" y="2211388"/>
            <a:ext cx="25415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0.8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元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千克</a:t>
            </a: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717675" y="3751263"/>
            <a:ext cx="7286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）夏天买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</a:rPr>
              <a:t>千克西瓜要多少元？</a:t>
            </a:r>
          </a:p>
        </p:txBody>
      </p:sp>
      <p:grpSp>
        <p:nvGrpSpPr>
          <p:cNvPr id="4" name="组合 15"/>
          <p:cNvGrpSpPr/>
          <p:nvPr/>
        </p:nvGrpSpPr>
        <p:grpSpPr bwMode="auto">
          <a:xfrm>
            <a:off x="3143250" y="4483100"/>
            <a:ext cx="5038725" cy="522288"/>
            <a:chOff x="2071670" y="5211770"/>
            <a:chExt cx="3882742" cy="523082"/>
          </a:xfrm>
        </p:grpSpPr>
        <p:sp>
          <p:nvSpPr>
            <p:cNvPr id="5125" name="TextBox 1"/>
            <p:cNvSpPr txBox="1">
              <a:spLocks noChangeArrowheads="1"/>
            </p:cNvSpPr>
            <p:nvPr/>
          </p:nvSpPr>
          <p:spPr bwMode="auto">
            <a:xfrm>
              <a:off x="2071670" y="5211781"/>
              <a:ext cx="2071702" cy="523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微软雅黑" panose="020B0503020204020204" pitchFamily="34" charset="-122"/>
                </a:rPr>
                <a:t>0.8×3</a:t>
              </a:r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5126" name="直接连接符 12"/>
            <p:cNvCxnSpPr>
              <a:cxnSpLocks noChangeShapeType="1"/>
            </p:cNvCxnSpPr>
            <p:nvPr/>
          </p:nvCxnSpPr>
          <p:spPr bwMode="auto">
            <a:xfrm>
              <a:off x="3229003" y="5627044"/>
              <a:ext cx="1214446" cy="15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7" name="TextBox 1"/>
            <p:cNvSpPr txBox="1">
              <a:spLocks noChangeArrowheads="1"/>
            </p:cNvSpPr>
            <p:nvPr/>
          </p:nvSpPr>
          <p:spPr bwMode="auto">
            <a:xfrm>
              <a:off x="4311338" y="5211770"/>
              <a:ext cx="1643074" cy="523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</a:rPr>
                <a:t>（      ）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955675" y="5386388"/>
            <a:ext cx="9737725" cy="952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defRPr/>
            </a:pPr>
            <a:r>
              <a:rPr lang="zh-CN" altLang="en-US" sz="2800" noProof="1">
                <a:latin typeface="微软雅黑" panose="020B0503020204020204" pitchFamily="34" charset="-122"/>
                <a:cs typeface="微软雅黑" panose="020B0503020204020204" pitchFamily="34" charset="-122"/>
              </a:rPr>
              <a:t>理解题意并列式：夏天每千克西瓜</a:t>
            </a:r>
            <a:r>
              <a:rPr lang="en-US" altLang="zh-CN" sz="2800" noProof="1">
                <a:latin typeface="微软雅黑" panose="020B0503020204020204" pitchFamily="34" charset="-122"/>
                <a:cs typeface="微软雅黑" panose="020B0503020204020204" pitchFamily="34" charset="-122"/>
              </a:rPr>
              <a:t>0.8</a:t>
            </a:r>
            <a:r>
              <a:rPr lang="zh-CN" altLang="en-US" sz="2800" noProof="1">
                <a:latin typeface="微软雅黑" panose="020B0503020204020204" pitchFamily="34" charset="-122"/>
                <a:cs typeface="微软雅黑" panose="020B0503020204020204" pitchFamily="34" charset="-122"/>
              </a:rPr>
              <a:t>元，求买</a:t>
            </a:r>
            <a:r>
              <a:rPr lang="en-US" altLang="zh-CN" sz="2800" noProof="1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noProof="1">
                <a:latin typeface="微软雅黑" panose="020B0503020204020204" pitchFamily="34" charset="-122"/>
                <a:cs typeface="微软雅黑" panose="020B0503020204020204" pitchFamily="34" charset="-122"/>
              </a:rPr>
              <a:t>千克西瓜要多少元，就是求</a:t>
            </a:r>
            <a:r>
              <a:rPr lang="en-US" altLang="zh-CN" sz="2800" noProof="1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noProof="1">
                <a:latin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en-US" altLang="zh-CN" sz="2800" noProof="1">
                <a:latin typeface="微软雅黑" panose="020B0503020204020204" pitchFamily="34" charset="-122"/>
                <a:cs typeface="微软雅黑" panose="020B0503020204020204" pitchFamily="34" charset="-122"/>
              </a:rPr>
              <a:t>0.8</a:t>
            </a:r>
            <a:r>
              <a:rPr lang="zh-CN" altLang="en-US" sz="2800" noProof="1">
                <a:latin typeface="微软雅黑" panose="020B0503020204020204" pitchFamily="34" charset="-122"/>
                <a:cs typeface="微软雅黑" panose="020B0503020204020204" pitchFamily="34" charset="-122"/>
              </a:rPr>
              <a:t>是多少，用乘法计算。</a:t>
            </a:r>
            <a:endParaRPr lang="en-US" altLang="zh-CN" sz="280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30275" y="1490663"/>
            <a:ext cx="10007600" cy="369252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647825" y="2082800"/>
            <a:ext cx="4000500" cy="688975"/>
          </a:xfrm>
          <a:prstGeom prst="wedgeRoundRectCallout">
            <a:avLst>
              <a:gd name="adj1" fmla="val 41255"/>
              <a:gd name="adj2" fmla="val 8994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0.8×3</a:t>
            </a: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0.8</a:t>
            </a: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相加。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854325" y="2962275"/>
            <a:ext cx="1336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</a:rPr>
              <a:t>0.8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854325" y="3409950"/>
            <a:ext cx="1336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</a:rPr>
              <a:t>0.8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854325" y="3841750"/>
            <a:ext cx="917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</a:rPr>
              <a:t>0.8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16150" y="3841750"/>
            <a:ext cx="817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</a:rPr>
              <a:t>+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881188" y="4338638"/>
            <a:ext cx="2254250" cy="15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854325" y="4354513"/>
            <a:ext cx="1108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</a:rPr>
              <a:t>2.4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6896100" y="2027238"/>
            <a:ext cx="2733675" cy="688975"/>
          </a:xfrm>
          <a:prstGeom prst="wedgeRoundRectCallout">
            <a:avLst>
              <a:gd name="adj1" fmla="val 41255"/>
              <a:gd name="adj2" fmla="val 8994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0.8</a:t>
            </a: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元是</a:t>
            </a:r>
            <a:r>
              <a:rPr lang="en-US" altLang="zh-CN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2800" noProof="1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角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846888" y="3194050"/>
            <a:ext cx="32623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</a:rPr>
              <a:t>8×3=24</a:t>
            </a:r>
            <a:r>
              <a:rPr lang="zh-CN" altLang="en-US" sz="2800" dirty="0">
                <a:latin typeface="微软雅黑" panose="020B0503020204020204" pitchFamily="34" charset="-122"/>
              </a:rPr>
              <a:t>（角）</a:t>
            </a:r>
          </a:p>
          <a:p>
            <a:r>
              <a:rPr lang="en-US" altLang="zh-CN" sz="2800" dirty="0">
                <a:latin typeface="微软雅黑" panose="020B0503020204020204" pitchFamily="34" charset="-122"/>
              </a:rPr>
              <a:t>24</a:t>
            </a:r>
            <a:r>
              <a:rPr lang="zh-CN" altLang="en-US" sz="2800" dirty="0">
                <a:latin typeface="微软雅黑" panose="020B0503020204020204" pitchFamily="34" charset="-122"/>
              </a:rPr>
              <a:t>角</a:t>
            </a:r>
            <a:r>
              <a:rPr lang="en-US" altLang="zh-CN" sz="2800" dirty="0">
                <a:latin typeface="微软雅黑" panose="020B0503020204020204" pitchFamily="34" charset="-122"/>
              </a:rPr>
              <a:t>=2.4</a:t>
            </a:r>
            <a:r>
              <a:rPr lang="zh-CN" altLang="en-US" sz="2800" dirty="0">
                <a:latin typeface="微软雅黑" panose="020B0503020204020204" pitchFamily="34" charset="-122"/>
              </a:rPr>
              <a:t>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/>
      <p:bldP spid="9" grpId="0"/>
      <p:bldP spid="10" grpId="0"/>
      <p:bldP spid="11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组合 15"/>
          <p:cNvGrpSpPr/>
          <p:nvPr/>
        </p:nvGrpSpPr>
        <p:grpSpPr bwMode="auto">
          <a:xfrm>
            <a:off x="3127375" y="2497138"/>
            <a:ext cx="4598988" cy="525462"/>
            <a:chOff x="2661467" y="5289364"/>
            <a:chExt cx="3988140" cy="539052"/>
          </a:xfrm>
        </p:grpSpPr>
        <p:sp>
          <p:nvSpPr>
            <p:cNvPr id="7170" name="TextBox 1"/>
            <p:cNvSpPr txBox="1">
              <a:spLocks noChangeArrowheads="1"/>
            </p:cNvSpPr>
            <p:nvPr/>
          </p:nvSpPr>
          <p:spPr bwMode="auto">
            <a:xfrm>
              <a:off x="2661467" y="5289364"/>
              <a:ext cx="2071702" cy="535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0.8×3</a:t>
              </a:r>
              <a:r>
                <a:rPr lang="zh-CN" altLang="en-US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7171" name="直接连接符 12"/>
            <p:cNvCxnSpPr>
              <a:cxnSpLocks noChangeShapeType="1"/>
            </p:cNvCxnSpPr>
            <p:nvPr/>
          </p:nvCxnSpPr>
          <p:spPr bwMode="auto">
            <a:xfrm>
              <a:off x="3929058" y="5784868"/>
              <a:ext cx="1214446" cy="158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2" name="TextBox 1"/>
            <p:cNvSpPr txBox="1">
              <a:spLocks noChangeArrowheads="1"/>
            </p:cNvSpPr>
            <p:nvPr/>
          </p:nvSpPr>
          <p:spPr bwMode="auto">
            <a:xfrm>
              <a:off x="5006533" y="5292535"/>
              <a:ext cx="1643074" cy="535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latin typeface="微软雅黑" panose="020B0503020204020204" pitchFamily="34" charset="-122"/>
                </a:rPr>
                <a:t>（      ）</a:t>
              </a:r>
            </a:p>
          </p:txBody>
        </p:sp>
      </p:grp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4841875" y="2471738"/>
            <a:ext cx="847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376F"/>
                </a:solidFill>
                <a:latin typeface="微软雅黑" panose="020B0503020204020204" pitchFamily="34" charset="-122"/>
              </a:rPr>
              <a:t>2.4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6396038" y="2471738"/>
            <a:ext cx="633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376F"/>
                </a:solidFill>
                <a:latin typeface="微软雅黑" panose="020B0503020204020204" pitchFamily="34" charset="-122"/>
              </a:rPr>
              <a:t>元</a:t>
            </a:r>
          </a:p>
        </p:txBody>
      </p:sp>
      <p:grpSp>
        <p:nvGrpSpPr>
          <p:cNvPr id="4" name="组合 30"/>
          <p:cNvGrpSpPr/>
          <p:nvPr/>
        </p:nvGrpSpPr>
        <p:grpSpPr bwMode="auto">
          <a:xfrm>
            <a:off x="3043238" y="3087688"/>
            <a:ext cx="2500312" cy="1287462"/>
            <a:chOff x="2571736" y="2786058"/>
            <a:chExt cx="2500330" cy="1287472"/>
          </a:xfrm>
        </p:grpSpPr>
        <p:sp>
          <p:nvSpPr>
            <p:cNvPr id="7176" name="TextBox 1"/>
            <p:cNvSpPr txBox="1">
              <a:spLocks noChangeArrowheads="1"/>
            </p:cNvSpPr>
            <p:nvPr/>
          </p:nvSpPr>
          <p:spPr bwMode="auto">
            <a:xfrm>
              <a:off x="3509954" y="2786058"/>
              <a:ext cx="490542" cy="52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376F"/>
                  </a:solidFill>
                  <a:latin typeface="微软雅黑" panose="020B0503020204020204" pitchFamily="34" charset="-122"/>
                </a:rPr>
                <a:t>0</a:t>
              </a:r>
            </a:p>
          </p:txBody>
        </p:sp>
        <p:sp>
          <p:nvSpPr>
            <p:cNvPr id="7177" name="TextBox 1"/>
            <p:cNvSpPr txBox="1">
              <a:spLocks noChangeArrowheads="1"/>
            </p:cNvSpPr>
            <p:nvPr/>
          </p:nvSpPr>
          <p:spPr bwMode="auto">
            <a:xfrm>
              <a:off x="4367210" y="2786058"/>
              <a:ext cx="490542" cy="52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376F"/>
                  </a:solidFill>
                  <a:latin typeface="微软雅黑" panose="020B0503020204020204" pitchFamily="34" charset="-122"/>
                </a:rPr>
                <a:t>8</a:t>
              </a:r>
            </a:p>
          </p:txBody>
        </p:sp>
        <p:sp>
          <p:nvSpPr>
            <p:cNvPr id="7178" name="TextBox 1"/>
            <p:cNvSpPr txBox="1">
              <a:spLocks noChangeArrowheads="1"/>
            </p:cNvSpPr>
            <p:nvPr/>
          </p:nvSpPr>
          <p:spPr bwMode="auto">
            <a:xfrm>
              <a:off x="3929058" y="2786058"/>
              <a:ext cx="490542" cy="52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376F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7179" name="TextBox 1"/>
            <p:cNvSpPr txBox="1">
              <a:spLocks noChangeArrowheads="1"/>
            </p:cNvSpPr>
            <p:nvPr/>
          </p:nvSpPr>
          <p:spPr bwMode="auto">
            <a:xfrm>
              <a:off x="4357686" y="3429000"/>
              <a:ext cx="490542" cy="52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376F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  <p:cxnSp>
          <p:nvCxnSpPr>
            <p:cNvPr id="7180" name="直接连接符 26"/>
            <p:cNvCxnSpPr>
              <a:cxnSpLocks noChangeShapeType="1"/>
            </p:cNvCxnSpPr>
            <p:nvPr/>
          </p:nvCxnSpPr>
          <p:spPr bwMode="auto">
            <a:xfrm>
              <a:off x="2571736" y="4071942"/>
              <a:ext cx="2500330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1" name="TextBox 1"/>
            <p:cNvSpPr txBox="1">
              <a:spLocks noChangeArrowheads="1"/>
            </p:cNvSpPr>
            <p:nvPr/>
          </p:nvSpPr>
          <p:spPr bwMode="auto">
            <a:xfrm>
              <a:off x="2786050" y="3429000"/>
              <a:ext cx="490542" cy="52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376F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</p:grp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5400675" y="3078163"/>
            <a:ext cx="1419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376F"/>
                </a:solidFill>
                <a:latin typeface="微软雅黑" panose="020B0503020204020204" pitchFamily="34" charset="-122"/>
              </a:rPr>
              <a:t>……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6324600" y="3051175"/>
            <a:ext cx="2714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</a:rPr>
              <a:t>8</a:t>
            </a:r>
            <a:r>
              <a:rPr lang="zh-CN" altLang="en-US" sz="2800" dirty="0">
                <a:solidFill>
                  <a:srgbClr val="FF376F"/>
                </a:solidFill>
                <a:latin typeface="微软雅黑" panose="020B0503020204020204" pitchFamily="34" charset="-122"/>
              </a:rPr>
              <a:t>个十分之一</a:t>
            </a: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4829175" y="437515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376F"/>
                </a:solidFill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3981450" y="437515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376F"/>
                </a:solidFill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36" name="TextBox 1"/>
          <p:cNvSpPr txBox="1">
            <a:spLocks noChangeArrowheads="1"/>
          </p:cNvSpPr>
          <p:nvPr/>
        </p:nvSpPr>
        <p:spPr bwMode="auto">
          <a:xfrm>
            <a:off x="5446713" y="4259263"/>
            <a:ext cx="1419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376F"/>
                </a:solidFill>
                <a:latin typeface="微软雅黑" panose="020B0503020204020204" pitchFamily="34" charset="-122"/>
              </a:rPr>
              <a:t>……</a:t>
            </a:r>
          </a:p>
        </p:txBody>
      </p:sp>
      <p:sp>
        <p:nvSpPr>
          <p:cNvPr id="37" name="TextBox 1"/>
          <p:cNvSpPr txBox="1">
            <a:spLocks noChangeArrowheads="1"/>
          </p:cNvSpPr>
          <p:nvPr/>
        </p:nvSpPr>
        <p:spPr bwMode="auto">
          <a:xfrm>
            <a:off x="6434138" y="4283075"/>
            <a:ext cx="2714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</a:rPr>
              <a:t>24</a:t>
            </a:r>
            <a:r>
              <a:rPr lang="zh-CN" altLang="en-US" sz="2800" dirty="0">
                <a:solidFill>
                  <a:srgbClr val="FF376F"/>
                </a:solidFill>
                <a:latin typeface="微软雅黑" panose="020B0503020204020204" pitchFamily="34" charset="-122"/>
              </a:rPr>
              <a:t>个十分之一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4400550" y="4375150"/>
            <a:ext cx="490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376F"/>
                </a:solidFill>
                <a:latin typeface="微软雅黑" panose="020B0503020204020204" pitchFamily="34" charset="-122"/>
              </a:rPr>
              <a:t>.</a:t>
            </a: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2268538" y="5386388"/>
            <a:ext cx="6572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376F"/>
                </a:solidFill>
                <a:latin typeface="微软雅黑" panose="020B0503020204020204" pitchFamily="34" charset="-122"/>
              </a:rPr>
              <a:t>答：夏天买</a:t>
            </a:r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FF376F"/>
                </a:solidFill>
                <a:latin typeface="微软雅黑" panose="020B0503020204020204" pitchFamily="34" charset="-122"/>
              </a:rPr>
              <a:t>千克西瓜要</a:t>
            </a:r>
            <a:r>
              <a:rPr lang="en-US" altLang="zh-CN" sz="2800" dirty="0">
                <a:solidFill>
                  <a:srgbClr val="FF376F"/>
                </a:solidFill>
                <a:latin typeface="微软雅黑" panose="020B0503020204020204" pitchFamily="34" charset="-122"/>
              </a:rPr>
              <a:t>2.4</a:t>
            </a:r>
            <a:r>
              <a:rPr lang="zh-CN" altLang="en-US" sz="2800" dirty="0">
                <a:solidFill>
                  <a:srgbClr val="FF376F"/>
                </a:solidFill>
                <a:latin typeface="微软雅黑" panose="020B0503020204020204" pitchFamily="34" charset="-122"/>
              </a:rPr>
              <a:t>元。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3251200" y="854075"/>
            <a:ext cx="4378325" cy="968375"/>
          </a:xfrm>
          <a:prstGeom prst="wedgeRoundRectCallout">
            <a:avLst>
              <a:gd name="adj1" fmla="val 64994"/>
              <a:gd name="adj2" fmla="val 4291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defRPr/>
            </a:pPr>
            <a:r>
              <a:rPr lang="zh-CN" altLang="en-US" sz="2800" noProof="1">
                <a:solidFill>
                  <a:schemeClr val="tx1"/>
                </a:solidFill>
              </a:rPr>
              <a:t>可以用乘法竖式计算。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"/>
          <p:cNvSpPr txBox="1">
            <a:spLocks noChangeArrowheads="1"/>
          </p:cNvSpPr>
          <p:nvPr/>
        </p:nvSpPr>
        <p:spPr bwMode="auto">
          <a:xfrm>
            <a:off x="1825625" y="4278313"/>
            <a:ext cx="738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</a:rPr>
              <a:t>冬天买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pitchFamily="34" charset="-122"/>
              </a:rPr>
              <a:t>千克西瓜要多少元？</a:t>
            </a:r>
          </a:p>
        </p:txBody>
      </p:sp>
      <p:grpSp>
        <p:nvGrpSpPr>
          <p:cNvPr id="3" name="组合 15"/>
          <p:cNvGrpSpPr/>
          <p:nvPr/>
        </p:nvGrpSpPr>
        <p:grpSpPr bwMode="auto">
          <a:xfrm>
            <a:off x="3449638" y="5073650"/>
            <a:ext cx="4914900" cy="663575"/>
            <a:chOff x="1928794" y="5136242"/>
            <a:chExt cx="4443050" cy="662070"/>
          </a:xfrm>
        </p:grpSpPr>
        <p:sp>
          <p:nvSpPr>
            <p:cNvPr id="8195" name="TextBox 1"/>
            <p:cNvSpPr txBox="1">
              <a:spLocks noChangeArrowheads="1"/>
            </p:cNvSpPr>
            <p:nvPr/>
          </p:nvSpPr>
          <p:spPr bwMode="auto">
            <a:xfrm>
              <a:off x="1928794" y="5136242"/>
              <a:ext cx="2071702" cy="58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2.35×3</a:t>
              </a:r>
              <a:r>
                <a:rPr lang="zh-CN" altLang="en-US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8196" name="直接连接符 12"/>
            <p:cNvCxnSpPr>
              <a:cxnSpLocks noChangeShapeType="1"/>
            </p:cNvCxnSpPr>
            <p:nvPr/>
          </p:nvCxnSpPr>
          <p:spPr bwMode="auto">
            <a:xfrm>
              <a:off x="3701732" y="5709329"/>
              <a:ext cx="1214446" cy="15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7" name="TextBox 1"/>
            <p:cNvSpPr txBox="1">
              <a:spLocks noChangeArrowheads="1"/>
            </p:cNvSpPr>
            <p:nvPr/>
          </p:nvSpPr>
          <p:spPr bwMode="auto">
            <a:xfrm>
              <a:off x="4728770" y="5214952"/>
              <a:ext cx="1643074" cy="58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（      ）</a:t>
              </a:r>
            </a:p>
          </p:txBody>
        </p:sp>
      </p:grp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9925" y="1312863"/>
            <a:ext cx="600075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"/>
          <p:cNvSpPr txBox="1">
            <a:spLocks noChangeArrowheads="1"/>
          </p:cNvSpPr>
          <p:nvPr/>
        </p:nvSpPr>
        <p:spPr bwMode="auto">
          <a:xfrm rot="-1021107">
            <a:off x="4349750" y="2922588"/>
            <a:ext cx="25431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</a:rPr>
              <a:t>2.35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</a:rPr>
              <a:t>元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</a:rPr>
              <a:t>千克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5176838" y="2078038"/>
            <a:ext cx="1009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376F"/>
                </a:solidFill>
                <a:latin typeface="微软雅黑" panose="020B0503020204020204" pitchFamily="34" charset="-122"/>
              </a:rPr>
              <a:t>7.05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6696075" y="2062163"/>
            <a:ext cx="633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>
                <a:solidFill>
                  <a:srgbClr val="FF376F"/>
                </a:solidFill>
                <a:latin typeface="微软雅黑" panose="020B0503020204020204" pitchFamily="34" charset="-122"/>
              </a:rPr>
              <a:t>元</a:t>
            </a:r>
          </a:p>
        </p:txBody>
      </p:sp>
      <p:grpSp>
        <p:nvGrpSpPr>
          <p:cNvPr id="9219" name="组合 15"/>
          <p:cNvGrpSpPr/>
          <p:nvPr/>
        </p:nvGrpSpPr>
        <p:grpSpPr bwMode="auto">
          <a:xfrm>
            <a:off x="3097213" y="2073275"/>
            <a:ext cx="4894262" cy="588963"/>
            <a:chOff x="1928794" y="5211781"/>
            <a:chExt cx="4373251" cy="588433"/>
          </a:xfrm>
        </p:grpSpPr>
        <p:sp>
          <p:nvSpPr>
            <p:cNvPr id="9220" name="TextBox 1"/>
            <p:cNvSpPr txBox="1">
              <a:spLocks noChangeArrowheads="1"/>
            </p:cNvSpPr>
            <p:nvPr/>
          </p:nvSpPr>
          <p:spPr bwMode="auto">
            <a:xfrm>
              <a:off x="1928794" y="5211781"/>
              <a:ext cx="2071702" cy="58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2.35×3</a:t>
              </a:r>
              <a:r>
                <a:rPr lang="zh-CN" altLang="en-US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＝</a:t>
              </a:r>
            </a:p>
          </p:txBody>
        </p:sp>
        <p:cxnSp>
          <p:nvCxnSpPr>
            <p:cNvPr id="9221" name="直接连接符 23"/>
            <p:cNvCxnSpPr>
              <a:cxnSpLocks noChangeShapeType="1"/>
            </p:cNvCxnSpPr>
            <p:nvPr/>
          </p:nvCxnSpPr>
          <p:spPr bwMode="auto">
            <a:xfrm>
              <a:off x="3632852" y="5784868"/>
              <a:ext cx="1214446" cy="15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2" name="TextBox 1"/>
            <p:cNvSpPr txBox="1">
              <a:spLocks noChangeArrowheads="1"/>
            </p:cNvSpPr>
            <p:nvPr/>
          </p:nvSpPr>
          <p:spPr bwMode="auto">
            <a:xfrm>
              <a:off x="4658971" y="5216854"/>
              <a:ext cx="1643074" cy="58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（ </a:t>
              </a:r>
              <a:r>
                <a:rPr lang="zh-CN" altLang="en-US" sz="3200">
                  <a:solidFill>
                    <a:srgbClr val="FF376F"/>
                  </a:solidFill>
                  <a:latin typeface="微软雅黑" panose="020B0503020204020204" pitchFamily="34" charset="-122"/>
                </a:rPr>
                <a:t>  </a:t>
              </a:r>
              <a:r>
                <a:rPr lang="zh-CN" altLang="en-US" sz="3200">
                  <a:solidFill>
                    <a:srgbClr val="000000"/>
                  </a:solidFill>
                  <a:latin typeface="微软雅黑" panose="020B0503020204020204" pitchFamily="34" charset="-122"/>
                </a:rPr>
                <a:t>   ）</a:t>
              </a:r>
            </a:p>
          </p:txBody>
        </p:sp>
      </p:grpSp>
      <p:sp>
        <p:nvSpPr>
          <p:cNvPr id="4" name="圆角矩形标注 3"/>
          <p:cNvSpPr/>
          <p:nvPr/>
        </p:nvSpPr>
        <p:spPr>
          <a:xfrm>
            <a:off x="2530475" y="954088"/>
            <a:ext cx="8121650" cy="700087"/>
          </a:xfrm>
          <a:prstGeom prst="wedgeRoundRectCallout">
            <a:avLst>
              <a:gd name="adj1" fmla="val -54581"/>
              <a:gd name="adj2" fmla="val -5263"/>
              <a:gd name="adj3" fmla="val 16667"/>
            </a:avLst>
          </a:prstGeom>
          <a:solidFill>
            <a:srgbClr val="DCC7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sz="2800" noProof="1">
                <a:solidFill>
                  <a:schemeClr val="tx1"/>
                </a:solidFill>
              </a:rPr>
              <a:t>先用加法竖式计算，再在乘法竖式上算出得数。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108200" y="4657725"/>
            <a:ext cx="1392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376F"/>
                </a:solidFill>
                <a:latin typeface="微软雅黑" panose="020B0503020204020204" pitchFamily="34" charset="-122"/>
              </a:rPr>
              <a:t>7.05</a:t>
            </a:r>
            <a:endParaRPr lang="zh-CN" altLang="en-US" sz="3200">
              <a:solidFill>
                <a:srgbClr val="FF376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3" name="组合 53"/>
          <p:cNvGrpSpPr/>
          <p:nvPr/>
        </p:nvGrpSpPr>
        <p:grpSpPr bwMode="auto">
          <a:xfrm>
            <a:off x="3981450" y="3402013"/>
            <a:ext cx="3071813" cy="1298575"/>
            <a:chOff x="2285984" y="2845621"/>
            <a:chExt cx="3071834" cy="1299347"/>
          </a:xfrm>
        </p:grpSpPr>
        <p:sp>
          <p:nvSpPr>
            <p:cNvPr id="9226" name="TextBox 1"/>
            <p:cNvSpPr txBox="1">
              <a:spLocks noChangeArrowheads="1"/>
            </p:cNvSpPr>
            <p:nvPr/>
          </p:nvSpPr>
          <p:spPr bwMode="auto">
            <a:xfrm>
              <a:off x="3152764" y="2855908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376F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9227" name="TextBox 1"/>
            <p:cNvSpPr txBox="1">
              <a:spLocks noChangeArrowheads="1"/>
            </p:cNvSpPr>
            <p:nvPr/>
          </p:nvSpPr>
          <p:spPr bwMode="auto">
            <a:xfrm>
              <a:off x="4010020" y="2855908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376F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9228" name="TextBox 1"/>
            <p:cNvSpPr txBox="1">
              <a:spLocks noChangeArrowheads="1"/>
            </p:cNvSpPr>
            <p:nvPr/>
          </p:nvSpPr>
          <p:spPr bwMode="auto">
            <a:xfrm>
              <a:off x="3571868" y="2855908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376F"/>
                  </a:solidFill>
                  <a:latin typeface="微软雅黑" panose="020B0503020204020204" pitchFamily="34" charset="-122"/>
                </a:rPr>
                <a:t>.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285984" y="4143379"/>
              <a:ext cx="3071834" cy="1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0" name="TextBox 1"/>
            <p:cNvSpPr txBox="1">
              <a:spLocks noChangeArrowheads="1"/>
            </p:cNvSpPr>
            <p:nvPr/>
          </p:nvSpPr>
          <p:spPr bwMode="auto">
            <a:xfrm>
              <a:off x="2428860" y="3498850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376F"/>
                  </a:solidFill>
                  <a:latin typeface="微软雅黑" panose="020B0503020204020204" pitchFamily="34" charset="-122"/>
                </a:rPr>
                <a:t>×</a:t>
              </a:r>
            </a:p>
          </p:txBody>
        </p:sp>
        <p:sp>
          <p:nvSpPr>
            <p:cNvPr id="9231" name="TextBox 1"/>
            <p:cNvSpPr txBox="1">
              <a:spLocks noChangeArrowheads="1"/>
            </p:cNvSpPr>
            <p:nvPr/>
          </p:nvSpPr>
          <p:spPr bwMode="auto">
            <a:xfrm>
              <a:off x="4652962" y="2845621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376F"/>
                  </a:solidFill>
                  <a:latin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9232" name="TextBox 1"/>
            <p:cNvSpPr txBox="1">
              <a:spLocks noChangeArrowheads="1"/>
            </p:cNvSpPr>
            <p:nvPr/>
          </p:nvSpPr>
          <p:spPr bwMode="auto">
            <a:xfrm>
              <a:off x="4652962" y="3500438"/>
              <a:ext cx="490542" cy="5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FF376F"/>
                  </a:solidFill>
                  <a:latin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55" name="TextBox 1"/>
          <p:cNvSpPr txBox="1">
            <a:spLocks noChangeArrowheads="1"/>
          </p:cNvSpPr>
          <p:nvPr/>
        </p:nvSpPr>
        <p:spPr bwMode="auto">
          <a:xfrm>
            <a:off x="6348413" y="4699000"/>
            <a:ext cx="49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376F"/>
                </a:solidFill>
                <a:latin typeface="微软雅黑" panose="020B0503020204020204" pitchFamily="34" charset="-122"/>
              </a:rPr>
              <a:t>5</a:t>
            </a:r>
          </a:p>
        </p:txBody>
      </p:sp>
      <p:sp>
        <p:nvSpPr>
          <p:cNvPr id="56" name="TextBox 1"/>
          <p:cNvSpPr txBox="1">
            <a:spLocks noChangeArrowheads="1"/>
          </p:cNvSpPr>
          <p:nvPr/>
        </p:nvSpPr>
        <p:spPr bwMode="auto">
          <a:xfrm>
            <a:off x="5695950" y="4699000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376F"/>
                </a:solidFill>
                <a:latin typeface="微软雅黑" panose="020B0503020204020204" pitchFamily="34" charset="-122"/>
              </a:rPr>
              <a:t>0</a:t>
            </a:r>
          </a:p>
        </p:txBody>
      </p:sp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4848225" y="4699000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376F"/>
                </a:solidFill>
                <a:latin typeface="微软雅黑" panose="020B0503020204020204" pitchFamily="34" charset="-122"/>
              </a:rPr>
              <a:t>7</a:t>
            </a:r>
          </a:p>
        </p:txBody>
      </p:sp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6696075" y="3402013"/>
            <a:ext cx="141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376F"/>
                </a:solidFill>
                <a:latin typeface="微软雅黑" panose="020B0503020204020204" pitchFamily="34" charset="-122"/>
              </a:rPr>
              <a:t>……</a:t>
            </a:r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7839075" y="3424238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376F"/>
                </a:solidFill>
                <a:latin typeface="微软雅黑" panose="020B0503020204020204" pitchFamily="34" charset="-122"/>
              </a:rPr>
              <a:t>235</a:t>
            </a:r>
            <a:r>
              <a:rPr lang="zh-CN" altLang="en-US" sz="3200">
                <a:solidFill>
                  <a:srgbClr val="FF376F"/>
                </a:solidFill>
                <a:latin typeface="微软雅黑" panose="020B0503020204020204" pitchFamily="34" charset="-122"/>
              </a:rPr>
              <a:t>个百分之一</a:t>
            </a:r>
          </a:p>
        </p:txBody>
      </p:sp>
      <p:sp>
        <p:nvSpPr>
          <p:cNvPr id="60" name="TextBox 1"/>
          <p:cNvSpPr txBox="1">
            <a:spLocks noChangeArrowheads="1"/>
          </p:cNvSpPr>
          <p:nvPr/>
        </p:nvSpPr>
        <p:spPr bwMode="auto">
          <a:xfrm>
            <a:off x="6696075" y="4699000"/>
            <a:ext cx="141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376F"/>
                </a:solidFill>
                <a:latin typeface="微软雅黑" panose="020B0503020204020204" pitchFamily="34" charset="-122"/>
              </a:rPr>
              <a:t>……</a:t>
            </a: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7839075" y="4722813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376F"/>
                </a:solidFill>
                <a:latin typeface="微软雅黑" panose="020B0503020204020204" pitchFamily="34" charset="-122"/>
              </a:rPr>
              <a:t>705</a:t>
            </a:r>
            <a:r>
              <a:rPr lang="zh-CN" altLang="en-US" sz="3200">
                <a:solidFill>
                  <a:srgbClr val="FF376F"/>
                </a:solidFill>
                <a:latin typeface="微软雅黑" panose="020B0503020204020204" pitchFamily="34" charset="-122"/>
              </a:rPr>
              <a:t>个百分之一</a:t>
            </a: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5276850" y="4699000"/>
            <a:ext cx="490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>
                <a:solidFill>
                  <a:srgbClr val="FF376F"/>
                </a:solidFill>
                <a:latin typeface="微软雅黑" panose="020B0503020204020204" pitchFamily="34" charset="-122"/>
              </a:rPr>
              <a:t>.</a:t>
            </a: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1354138" y="2946400"/>
            <a:ext cx="2146300" cy="1720850"/>
            <a:chOff x="2132" y="4690"/>
            <a:chExt cx="3381" cy="2710"/>
          </a:xfrm>
        </p:grpSpPr>
        <p:sp>
          <p:nvSpPr>
            <p:cNvPr id="9242" name="文本框 7"/>
            <p:cNvSpPr txBox="1">
              <a:spLocks noChangeArrowheads="1"/>
            </p:cNvSpPr>
            <p:nvPr/>
          </p:nvSpPr>
          <p:spPr bwMode="auto">
            <a:xfrm>
              <a:off x="2372" y="6464"/>
              <a:ext cx="2184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</a:rPr>
                <a:t>+</a:t>
              </a:r>
            </a:p>
          </p:txBody>
        </p:sp>
        <p:grpSp>
          <p:nvGrpSpPr>
            <p:cNvPr id="9243" name="组合 35"/>
            <p:cNvGrpSpPr/>
            <p:nvPr/>
          </p:nvGrpSpPr>
          <p:grpSpPr bwMode="auto">
            <a:xfrm>
              <a:off x="3321" y="4690"/>
              <a:ext cx="2192" cy="2645"/>
              <a:chOff x="3321" y="4690"/>
              <a:chExt cx="2192" cy="2645"/>
            </a:xfrm>
          </p:grpSpPr>
          <p:sp>
            <p:nvSpPr>
              <p:cNvPr id="9244" name="TextBox 1"/>
              <p:cNvSpPr txBox="1">
                <a:spLocks noChangeArrowheads="1"/>
              </p:cNvSpPr>
              <p:nvPr/>
            </p:nvSpPr>
            <p:spPr bwMode="auto">
              <a:xfrm>
                <a:off x="3321" y="4690"/>
                <a:ext cx="2192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3200">
                    <a:solidFill>
                      <a:srgbClr val="FF376F"/>
                    </a:solidFill>
                    <a:latin typeface="微软雅黑" panose="020B0503020204020204" pitchFamily="34" charset="-122"/>
                  </a:rPr>
                  <a:t>2.35</a:t>
                </a:r>
                <a:endParaRPr lang="zh-CN" altLang="en-US" sz="3200">
                  <a:solidFill>
                    <a:srgbClr val="FF376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245" name="TextBox 1"/>
              <p:cNvSpPr txBox="1">
                <a:spLocks noChangeArrowheads="1"/>
              </p:cNvSpPr>
              <p:nvPr/>
            </p:nvSpPr>
            <p:spPr bwMode="auto">
              <a:xfrm>
                <a:off x="3321" y="5497"/>
                <a:ext cx="2192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3200">
                    <a:solidFill>
                      <a:srgbClr val="FF376F"/>
                    </a:solidFill>
                    <a:latin typeface="微软雅黑" panose="020B0503020204020204" pitchFamily="34" charset="-122"/>
                  </a:rPr>
                  <a:t>2.35</a:t>
                </a:r>
                <a:endParaRPr lang="zh-CN" altLang="en-US" sz="3200">
                  <a:solidFill>
                    <a:srgbClr val="FF376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9246" name="TextBox 1"/>
              <p:cNvSpPr txBox="1">
                <a:spLocks noChangeArrowheads="1"/>
              </p:cNvSpPr>
              <p:nvPr/>
            </p:nvSpPr>
            <p:spPr bwMode="auto">
              <a:xfrm>
                <a:off x="3321" y="6416"/>
                <a:ext cx="2192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3200">
                    <a:solidFill>
                      <a:srgbClr val="FF376F"/>
                    </a:solidFill>
                    <a:latin typeface="微软雅黑" panose="020B0503020204020204" pitchFamily="34" charset="-122"/>
                  </a:rPr>
                  <a:t>2.35</a:t>
                </a:r>
                <a:endParaRPr lang="zh-CN" altLang="en-US" sz="3200">
                  <a:solidFill>
                    <a:srgbClr val="FF376F"/>
                  </a:solidFill>
                  <a:latin typeface="微软雅黑" panose="020B0503020204020204" pitchFamily="34" charset="-122"/>
                </a:endParaRPr>
              </a:p>
            </p:txBody>
          </p:sp>
        </p:grpSp>
        <p:cxnSp>
          <p:nvCxnSpPr>
            <p:cNvPr id="28" name="直接连接符 27"/>
            <p:cNvCxnSpPr/>
            <p:nvPr/>
          </p:nvCxnSpPr>
          <p:spPr>
            <a:xfrm flipV="1">
              <a:off x="2132" y="7385"/>
              <a:ext cx="3268" cy="1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2395538" y="5680075"/>
            <a:ext cx="65722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</a:rPr>
              <a:t>答：冬天买</a:t>
            </a:r>
            <a:r>
              <a:rPr lang="en-US" altLang="zh-CN" sz="3200" dirty="0">
                <a:latin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</a:rPr>
              <a:t>千克西瓜要</a:t>
            </a:r>
            <a:r>
              <a:rPr lang="en-US" altLang="zh-CN" sz="3200" dirty="0">
                <a:latin typeface="微软雅黑" panose="020B0503020204020204" pitchFamily="34" charset="-122"/>
              </a:rPr>
              <a:t>7.05</a:t>
            </a:r>
            <a:r>
              <a:rPr lang="zh-CN" altLang="en-US" sz="3200" dirty="0">
                <a:latin typeface="微软雅黑" panose="020B0503020204020204" pitchFamily="34" charset="-122"/>
              </a:rPr>
              <a:t>元。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0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3"/>
          <p:cNvSpPr txBox="1">
            <a:spLocks noChangeArrowheads="1"/>
          </p:cNvSpPr>
          <p:nvPr/>
        </p:nvSpPr>
        <p:spPr bwMode="auto">
          <a:xfrm>
            <a:off x="2476500" y="903288"/>
            <a:ext cx="889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0.8×3=</a:t>
            </a:r>
            <a:r>
              <a:rPr lang="en-US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2.4</a:t>
            </a:r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          2.35×3=</a:t>
            </a:r>
            <a:r>
              <a:rPr lang="en-US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7.05</a:t>
            </a:r>
            <a:endParaRPr lang="zh-CN" altLang="en-US" sz="3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249488" y="1871663"/>
            <a:ext cx="5684837" cy="1222375"/>
            <a:chOff x="1646049" y="1692403"/>
            <a:chExt cx="5684649" cy="1221278"/>
          </a:xfrm>
        </p:grpSpPr>
        <p:sp>
          <p:nvSpPr>
            <p:cNvPr id="6" name="对话气泡: 椭圆形 5"/>
            <p:cNvSpPr/>
            <p:nvPr/>
          </p:nvSpPr>
          <p:spPr>
            <a:xfrm>
              <a:off x="1646049" y="1692403"/>
              <a:ext cx="5684649" cy="1221278"/>
            </a:xfrm>
            <a:prstGeom prst="wedgeEllipseCallout">
              <a:avLst>
                <a:gd name="adj1" fmla="val -52274"/>
                <a:gd name="adj2" fmla="val 1707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990525" y="2011204"/>
              <a:ext cx="5106819" cy="5218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2800" kern="100" dirty="0">
                  <a:latin typeface="微软雅黑" panose="020B0503020204020204" pitchFamily="34" charset="-122"/>
                  <a:cs typeface="Times New Roman" panose="02020603050405020304" pitchFamily="18" charset="0"/>
                </a:rPr>
                <a:t>通过观察，你有什么发现？</a:t>
              </a:r>
            </a:p>
          </p:txBody>
        </p:sp>
      </p:grpSp>
      <p:sp>
        <p:nvSpPr>
          <p:cNvPr id="8" name="圆角矩形标注 7"/>
          <p:cNvSpPr/>
          <p:nvPr/>
        </p:nvSpPr>
        <p:spPr>
          <a:xfrm>
            <a:off x="2714625" y="3544888"/>
            <a:ext cx="7078663" cy="1398587"/>
          </a:xfrm>
          <a:prstGeom prst="wedgeRoundRectCallout">
            <a:avLst>
              <a:gd name="adj1" fmla="val 55947"/>
              <a:gd name="adj2" fmla="val -14110"/>
              <a:gd name="adj3" fmla="val 16667"/>
            </a:avLst>
          </a:prstGeom>
          <a:solidFill>
            <a:srgbClr val="F8C6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sz="2800" noProof="1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  <a:p>
            <a:pPr algn="ctr" eaLnBrk="0" hangingPunct="0">
              <a:defRPr/>
            </a:pPr>
            <a:r>
              <a:rPr lang="zh-CN" sz="2800" noProof="1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小数乘整数，小数是一位小数，积也是一位小数；小数是两位小数，积也是两位小数。</a:t>
            </a:r>
            <a:endParaRPr lang="zh-CN" altLang="en-US" noProof="1">
              <a:latin typeface="微软雅黑" panose="020B0503020204020204" pitchFamily="34" charset="-122"/>
            </a:endParaRPr>
          </a:p>
          <a:p>
            <a:pPr algn="ctr" eaLnBrk="0" hangingPunct="0">
              <a:defRPr/>
            </a:pPr>
            <a:endParaRPr lang="zh-CN" altLang="en-US" noProof="1"/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392363" y="1682750"/>
            <a:ext cx="5684837" cy="1584325"/>
            <a:chOff x="1646049" y="1692403"/>
            <a:chExt cx="5684649" cy="1221278"/>
          </a:xfrm>
        </p:grpSpPr>
        <p:sp>
          <p:nvSpPr>
            <p:cNvPr id="10" name="对话气泡: 椭圆形 5"/>
            <p:cNvSpPr/>
            <p:nvPr/>
          </p:nvSpPr>
          <p:spPr>
            <a:xfrm>
              <a:off x="1646049" y="1692403"/>
              <a:ext cx="5684649" cy="1221278"/>
            </a:xfrm>
            <a:prstGeom prst="wedgeEllipseCallout">
              <a:avLst>
                <a:gd name="adj1" fmla="val -52274"/>
                <a:gd name="adj2" fmla="val 17073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082597" y="1918793"/>
              <a:ext cx="5106819" cy="7354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2800" kern="100" dirty="0">
                  <a:latin typeface="微软雅黑" panose="020B0503020204020204" pitchFamily="34" charset="-122"/>
                  <a:cs typeface="Times New Roman" panose="02020603050405020304" pitchFamily="18" charset="0"/>
                </a:rPr>
                <a:t>积的小数位数和乘数的小数位数有什么关系呢？</a:t>
              </a:r>
            </a:p>
          </p:txBody>
        </p:sp>
      </p:grpSp>
      <p:sp>
        <p:nvSpPr>
          <p:cNvPr id="13" name="圆角矩形标注 12"/>
          <p:cNvSpPr/>
          <p:nvPr/>
        </p:nvSpPr>
        <p:spPr>
          <a:xfrm>
            <a:off x="2714625" y="5133975"/>
            <a:ext cx="5106988" cy="1346200"/>
          </a:xfrm>
          <a:prstGeom prst="wedgeRoundRectCallout">
            <a:avLst>
              <a:gd name="adj1" fmla="val -55281"/>
              <a:gd name="adj2" fmla="val 542"/>
              <a:gd name="adj3" fmla="val 16667"/>
            </a:avLst>
          </a:prstGeom>
          <a:solidFill>
            <a:srgbClr val="FFF4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endParaRPr lang="zh-CN" altLang="zh-CN" sz="2800" kern="100" dirty="0">
              <a:solidFill>
                <a:schemeClr val="tx1"/>
              </a:solidFill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algn="just" eaLnBrk="0" hangingPunct="0">
              <a:defRPr/>
            </a:pPr>
            <a:r>
              <a:rPr lang="zh-CN" altLang="zh-CN" sz="2800" kern="100" dirty="0">
                <a:solidFill>
                  <a:schemeClr val="tx1"/>
                </a:solidFill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小数乘整数时，乘数中小数是几位小数，积就有几位小数。</a:t>
            </a:r>
            <a:endParaRPr lang="zh-CN" altLang="zh-CN" kern="100" dirty="0">
              <a:solidFill>
                <a:schemeClr val="accent5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 eaLnBrk="0" hangingPunct="0">
              <a:defRPr/>
            </a:pPr>
            <a:endParaRPr lang="zh-CN" altLang="en-US" noProof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Office PowerPoint</Application>
  <PresentationFormat>宽屏</PresentationFormat>
  <Paragraphs>276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Calibri</vt:lpstr>
      <vt:lpstr>黑体</vt:lpstr>
      <vt:lpstr>楷体</vt:lpstr>
      <vt:lpstr>微软雅黑</vt:lpstr>
      <vt:lpstr>宋体</vt:lpstr>
      <vt:lpstr>Arial</vt:lpstr>
      <vt:lpstr>Franklin Gothic Medium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2023-01-17T01:53:00Z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BE8B824069614D7BA3F102DEB2E586CC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