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9" r:id="rId3"/>
    <p:sldId id="352" r:id="rId4"/>
    <p:sldId id="292" r:id="rId5"/>
    <p:sldId id="295" r:id="rId6"/>
    <p:sldId id="296" r:id="rId7"/>
    <p:sldId id="271" r:id="rId8"/>
    <p:sldId id="343" r:id="rId9"/>
    <p:sldId id="277" r:id="rId10"/>
    <p:sldId id="303" r:id="rId11"/>
    <p:sldId id="344" r:id="rId12"/>
    <p:sldId id="306" r:id="rId13"/>
    <p:sldId id="353" r:id="rId14"/>
    <p:sldId id="355" r:id="rId15"/>
    <p:sldId id="356" r:id="rId16"/>
    <p:sldId id="357" r:id="rId17"/>
    <p:sldId id="360" r:id="rId18"/>
    <p:sldId id="358" r:id="rId19"/>
    <p:sldId id="359" r:id="rId20"/>
    <p:sldId id="340" r:id="rId21"/>
    <p:sldId id="341" r:id="rId22"/>
    <p:sldId id="317" r:id="rId23"/>
    <p:sldId id="318" r:id="rId2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9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76377" y="1736970"/>
            <a:ext cx="9632324" cy="2596352"/>
            <a:chOff x="3775" y="1653"/>
            <a:chExt cx="11209" cy="3777"/>
          </a:xfrm>
        </p:grpSpPr>
        <p:sp>
          <p:nvSpPr>
            <p:cNvPr id="3" name="Rectangle 5"/>
            <p:cNvSpPr/>
            <p:nvPr/>
          </p:nvSpPr>
          <p:spPr>
            <a:xfrm>
              <a:off x="3867" y="4490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Welcome to the unit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75" y="1653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4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My day</a:t>
              </a:r>
              <a:endParaRPr lang="zh-CN" altLang="en-US" sz="6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96633" y="1716210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68620"/>
            <a:ext cx="12192000" cy="103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morning exercises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做早操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9018" y="1958475"/>
            <a:ext cx="1101172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 morning exercises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good for our health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做早操对我们的健康有益。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necessary for students to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morning exercises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day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对于学生们来说，每天做早操是有必要的。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82848" y="1393951"/>
            <a:ext cx="1121433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exercise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可用作可数名词，意为“操；练习”，常用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exercises in the book.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这本书里有许多练习题。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56545" y="2268708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42742" y="3622772"/>
            <a:ext cx="1121433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exercise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还可以用作动词或不可数名词，均译为“锻炼”。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9389" y="1471336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Black ________ every day. He says doing more ________ is good for him.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exercises; exercises        B. exercise; exercises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exercise; exercise           D. exercises; exercise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983832" y="1732294"/>
            <a:ext cx="12833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1744" y="4262105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第一空主语“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Black”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为第三人称单数，故谓语动词应用单数形式；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exercise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意为“锻炼”，为不可数名词，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do more exercise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意为“多锻炼”。故答案为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lunch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吃午饭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9018" y="2041372"/>
            <a:ext cx="1101172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breakfast, I sleep, and then 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lunch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早饭后我睡觉，然后我吃午饭。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66807" y="3357767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breakfast/lunch/dinner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意为“吃早饭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午饭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晚饭”，一日三餐前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冠词。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have/eat…________ breakfast/lunch/dinner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 “早饭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午饭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晚饭吃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often has noodles for dinner.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他晚饭经常吃面条。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428672" y="4225845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不加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976609" y="4217824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9389" y="1471336"/>
            <a:ext cx="11030352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 you have any milk for ________ breakfast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　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—Yes. I have some milk and ________ egg every morning.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/; an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a; an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the; an        D. /; the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61049" y="1668126"/>
            <a:ext cx="1382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 quarter past eight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在八点一刻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9018" y="2089499"/>
            <a:ext cx="1101172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start lessons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 quarter past eight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我们在八点一刻开始上课。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18681" y="3399215"/>
            <a:ext cx="1121433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(1)quarter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(2)past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作介词，意为“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。如：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quarter past ten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十点一刻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391071" y="3519993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一刻钟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38209" y="4201783"/>
            <a:ext cx="20390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晚于，超过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22952" y="1564048"/>
            <a:ext cx="11214337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(1)quarter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作名词，还可译为“四分之一”。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quarter of the students in our school are girls.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我们学校四分之一的学生是女孩。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表示时间时，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在前，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在后，通常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分钟用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quarter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分钟用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表示，具体用法如下：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797513" y="3824792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分钟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444460" y="3808751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430447" y="1217761"/>
            <a:ext cx="1121433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①当分钟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________30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的时候用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twenty past five; 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a quarter past three; 6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half past six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②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当分钟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________30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的时候用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，分钟为与下一时刻相差的分钟数，时刻则要用下一时刻。如：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twenty to ten; 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a quarter to five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284293" y="1418476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364503" y="3503950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9389" y="1471336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4.—The match starts at 9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—Well, it is ________ now. We have thirty minutes for a drink.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half past nine        B. a quarter past eight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 quarter to nine   D. a quarter to eight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660122" y="2422105"/>
            <a:ext cx="1382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620499"/>
            <a:ext cx="1111045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it time for breakfast?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到吃早饭的时间了吗？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75741" y="2272009"/>
            <a:ext cx="1044301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“It is time for…”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的时间了”，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time for school.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到上学的时间了。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29178" y="3169618"/>
            <a:ext cx="11119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03722"/>
          <a:ext cx="9962339" cy="4663440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需要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niːd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很少，不常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seldəm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休息，歇息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/rest/________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开始，着手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stɑːrt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通常，经常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juːʒʊəlɪ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从不，绝不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nevə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505270" y="2119804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need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434346" y="2906554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seldom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751267" y="3713342"/>
            <a:ext cx="6744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rest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174110" y="4455979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start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8653395" y="5218303"/>
            <a:ext cx="1125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usually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8617536" y="5989267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  <p:bldP spid="19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2104623"/>
            <a:ext cx="11129930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类似的句型：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time (for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某人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做某事的时间了。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time for us to go home.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我们该回家了。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023346" y="2254739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8556" y="1568008"/>
            <a:ext cx="10755507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．到吃晚饭的时间了。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time ________ dinner.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761177" y="2434881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0842" y="1205792"/>
            <a:ext cx="1130152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Shall we go walking in the hills?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我们去山里散步好吗？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4301" y="1915746"/>
            <a:ext cx="1084038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“Shall we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＋动词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＋其他？”意为 “我们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好吗？”，用于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Shall we go walking after dinner?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晚饭后我们去散步好吗？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633552" y="2070848"/>
            <a:ext cx="11576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原形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037362" y="2768679"/>
            <a:ext cx="16308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提建议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65616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075550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we go to help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Wu clean the house?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—Good idea! She will be happy to see us.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Shall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Need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Must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Do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64659" y="2497293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306666"/>
          <a:ext cx="10590738" cy="3749675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at a quarter past eight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do after­school activities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have fun____________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．上课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9048799" y="1759832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在八点一刻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9153331" y="2590194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做课外活动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715641" y="3412078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玩得高兴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180574" y="4193371"/>
            <a:ext cx="18614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 lessons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306666"/>
          <a:ext cx="10590738" cy="3749675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醒来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．做家庭作业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．去睡觉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．迟到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232702" y="1791917"/>
            <a:ext cx="12891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wake up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160571" y="2638320"/>
            <a:ext cx="19896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 homework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641327" y="3283740"/>
            <a:ext cx="13821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to bed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319291" y="4179924"/>
            <a:ext cx="15937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be late for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572000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1.Is it ________ ________ breakfast?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到吃早饭的时间了吗？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we go ________ in the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？我们去山里散步好吗？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seldom  ________ ________.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我很少外出。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336709" y="1883754"/>
            <a:ext cx="34864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time               for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794942" y="3439742"/>
            <a:ext cx="8515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Shall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7336672" y="3398693"/>
            <a:ext cx="12282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walking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0372876" y="3398693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hills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660072" y="4888721"/>
            <a:ext cx="29812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                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480560"/>
        </p:xfrm>
        <a:graphic>
          <a:graphicData uri="http://schemas.openxmlformats.org/drawingml/2006/table">
            <a:tbl>
              <a:tblPr/>
              <a:tblGrid>
                <a:gridCol w="278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Some dogs just don't know______ ______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一些狗就是不知道如何享乐。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I sleep, and then I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早饭后我睡觉，然后我吃午饭。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746970" y="1394870"/>
            <a:ext cx="22258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  to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041321" y="3642243"/>
            <a:ext cx="37391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After            breakfast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957459" y="2061325"/>
            <a:ext cx="22829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            fun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682733" y="4305631"/>
            <a:ext cx="24593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     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lunch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34222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wake up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醒来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2184" y="3057561"/>
            <a:ext cx="1020650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Wake up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Eddie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！醒醒，埃迪！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26325" y="3734396"/>
            <a:ext cx="1020650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wake up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573326" y="3844109"/>
            <a:ext cx="8753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醒来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wake up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还可译为“叫醒；弄醒”，为“动词＋副词”短语，若其后接代词作宾语，则必须放在两词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，且要用宾格形式；若其后接名词作宾语，则放在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均可。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want to wake you up.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我不想叫醒你。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not to wake the baby up.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not to wake up the baby.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尽量别把孩子弄醒。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846895" y="2154496"/>
            <a:ext cx="9291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中间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918613" y="2885120"/>
            <a:ext cx="9291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前后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4294" y="1999194"/>
            <a:ext cx="1075550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巴中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Bill! It's time to go to school.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Wake up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Look up  C. Make up  D. Give up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441178" y="2221732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45913" y="3716673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考查动词短语辨析。句意：比尔，醒醒！到上学的时间了。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wake up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意为“醒来”；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look up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意为“查阅；抬头看”；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make up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意为“编写”；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give up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意为“放弃”。根据句意可知选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1207</Words>
  <Application>Microsoft Office PowerPoint</Application>
  <PresentationFormat>宽屏</PresentationFormat>
  <Paragraphs>192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8C001F1F69E14CCFA25022242027199E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