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D8C07-9BE4-4122-B158-C9C536B4B27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C87BB-F528-4D05-9598-F818E3FD8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87BB-F528-4D05-9598-F818E3FD8E3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73C3-C5BB-45E9-B3D0-67E70B8A72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6BFB-DFCD-47B2-87BC-4F12EFA66C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5BC73-6687-46B3-9A89-870DCE505E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2292C-175C-4D20-826E-C2B072D7D5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86A52-CB93-437B-950A-FF2D87BB58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F03BD-34EB-4EC1-A10A-8363A76491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32A34-5ED6-433B-B198-EFB09F8745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EE5E8-1FD4-422A-B1BF-86AF1D2B5C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2C2C5-1E0C-46DD-A62A-AD8044DD78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D20BF-83C0-4372-9829-6C34FD14D8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44474-0F36-48A6-9B5E-6687AC5DF3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64AD106-01FE-42FF-84B0-94D9C31E704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My%20Documents\Gulliver's%20Travels.fl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-7257" y="1600200"/>
            <a:ext cx="915125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zh-CN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A good read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075871" y="3124200"/>
            <a:ext cx="6985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  <a:ea typeface="华文彩云" panose="02010800040101010101" pitchFamily="2" charset="-122"/>
              </a:rPr>
              <a:t>Reading 2</a:t>
            </a:r>
          </a:p>
        </p:txBody>
      </p:sp>
      <p:sp>
        <p:nvSpPr>
          <p:cNvPr id="5" name="矩形 4"/>
          <p:cNvSpPr/>
          <p:nvPr/>
        </p:nvSpPr>
        <p:spPr>
          <a:xfrm>
            <a:off x="2921125" y="5410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19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How many tiny people did he see when he looked down?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95288" y="1412875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He saw </a:t>
            </a: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 huge army of </a:t>
            </a:r>
            <a:r>
              <a:rPr lang="en-US" altLang="zh-CN" sz="2800" b="1">
                <a:latin typeface="Comic Sans MS" panose="030F0702030302020204" pitchFamily="66" charset="0"/>
              </a:rPr>
              <a:t>tiny people.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68313" y="1989138"/>
            <a:ext cx="7696200" cy="329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an army of  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一群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…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an army of ants / sheep</a:t>
            </a:r>
            <a:r>
              <a:rPr lang="zh-CN" altLang="en-US" sz="3200" b="1" dirty="0">
                <a:latin typeface="Times New Roman" panose="02020603050405020304" pitchFamily="18" charset="0"/>
              </a:rPr>
              <a:t>一群蚂蚁、羊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句中的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army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最常用的意思是“军队”（尤指陆军）。如：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His husband is in the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army</a:t>
            </a:r>
            <a:r>
              <a:rPr lang="en-US" altLang="zh-CN" sz="3200" b="1" dirty="0">
                <a:latin typeface="Times New Roman" panose="02020603050405020304" pitchFamily="18" charset="0"/>
              </a:rPr>
              <a:t> . 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他的丈夫在陆军服役。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 descr="建龙牛津英语网(www.xjlongyy.com)提供试卷、教案、课件、素材及各类教学资源下载。"/>
          <p:cNvSpPr>
            <a:spLocks noChangeArrowheads="1"/>
          </p:cNvSpPr>
          <p:nvPr/>
        </p:nvSpPr>
        <p:spPr bwMode="auto">
          <a:xfrm>
            <a:off x="179388" y="188913"/>
            <a:ext cx="878522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/>
              <a:t>      a huge army of     be tied to        be tired out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/>
              <a:t>      continue falling     fall over          manage to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/>
              <a:t>      start doing            the same size as</a:t>
            </a:r>
            <a:r>
              <a:rPr lang="en-US" altLang="zh-CN"/>
              <a:t> 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86423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(1)My room is ______________________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yours.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(2)The rain  ______________________ all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afternoon.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(3)The boy ______________ a chair by the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robbers.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(4)She  ______________pass a difficult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exam last year. 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203575" y="2060575"/>
            <a:ext cx="3228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the same size as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700338" y="3068638"/>
            <a:ext cx="4424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continued falling / to fall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771775" y="3933825"/>
            <a:ext cx="2124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was tied to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051050" y="4941888"/>
            <a:ext cx="2325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managed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/>
              <a:t>      a huge army of     be tied to        be tired out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/>
              <a:t>      continue falling     fall over          manage to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/>
              <a:t>      start doing            the same size as</a:t>
            </a:r>
            <a:r>
              <a:rPr lang="en-US" altLang="zh-CN"/>
              <a:t> 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3518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(5)When did the doctor 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the operation?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(6) _______________ soldiers marched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across the bridge.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(7) They pushed each other and then they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both_______________.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(8) She________________ after running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such a long way.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787900" y="2133600"/>
            <a:ext cx="2078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start doing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187450" y="3068638"/>
            <a:ext cx="2935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A huge army of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051050" y="4508500"/>
            <a:ext cx="1604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fell over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2268538" y="5013325"/>
            <a:ext cx="2484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was tired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  <p:bldP spid="8397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9"/>
          <p:cNvSpPr>
            <a:spLocks noChangeArrowheads="1"/>
          </p:cNvSpPr>
          <p:nvPr/>
        </p:nvSpPr>
        <p:spPr bwMode="auto">
          <a:xfrm>
            <a:off x="1762125" y="1484313"/>
            <a:ext cx="4897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Gulliver 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was</a:t>
            </a:r>
            <a:r>
              <a:rPr lang="en-US" altLang="zh-CN" sz="2400" b="1">
                <a:latin typeface="Comic Sans MS" panose="030F0702030302020204" pitchFamily="66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tied to</a:t>
            </a:r>
            <a:r>
              <a:rPr lang="en-US" altLang="zh-CN" sz="2400" b="1">
                <a:latin typeface="Comic Sans MS" panose="030F0702030302020204" pitchFamily="66" charset="0"/>
              </a:rPr>
              <a:t> the ground.</a:t>
            </a:r>
          </a:p>
        </p:txBody>
      </p:sp>
      <p:pic>
        <p:nvPicPr>
          <p:cNvPr id="84995" name="Picture 2" descr="http://t10.baidu.com/it/u=1221816972,1998107229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3573463"/>
            <a:ext cx="1143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5" descr="u=2535563157,1400208728&amp;fm=23&amp;gp=0_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08050"/>
            <a:ext cx="11334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Rectangle 8"/>
          <p:cNvSpPr>
            <a:spLocks noChangeArrowheads="1"/>
          </p:cNvSpPr>
          <p:nvPr/>
        </p:nvSpPr>
        <p:spPr bwMode="auto">
          <a:xfrm>
            <a:off x="1714500" y="971550"/>
            <a:ext cx="379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swam 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as far as he could</a:t>
            </a:r>
          </a:p>
        </p:txBody>
      </p:sp>
      <p:sp>
        <p:nvSpPr>
          <p:cNvPr id="84998" name="Text Box 119" descr="建龙牛津英语网(www.xjlongyy.com)提供试卷、教案、课件、素材及各类教学资源下载。"/>
          <p:cNvSpPr txBox="1">
            <a:spLocks noChangeArrowheads="1"/>
          </p:cNvSpPr>
          <p:nvPr/>
        </p:nvSpPr>
        <p:spPr bwMode="auto">
          <a:xfrm>
            <a:off x="500063" y="2571750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Why did the tiny men tie Gulliver to the ground?</a:t>
            </a:r>
          </a:p>
        </p:txBody>
      </p:sp>
      <p:sp>
        <p:nvSpPr>
          <p:cNvPr id="84999" name="WordArt 4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7495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Arial Black" panose="020B0A04020102020204"/>
              </a:rPr>
              <a:t>Further thinking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5000" name="Rectangle 32"/>
          <p:cNvSpPr>
            <a:spLocks noChangeArrowheads="1"/>
          </p:cNvSpPr>
          <p:nvPr/>
        </p:nvSpPr>
        <p:spPr bwMode="auto">
          <a:xfrm>
            <a:off x="1476375" y="1484313"/>
            <a:ext cx="655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The tiny men 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tie</a:t>
            </a: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d Gulliver 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the ground.</a:t>
            </a:r>
          </a:p>
        </p:txBody>
      </p:sp>
      <p:sp>
        <p:nvSpPr>
          <p:cNvPr id="85001" name="Rectangle 33"/>
          <p:cNvSpPr>
            <a:spLocks noChangeArrowheads="1"/>
          </p:cNvSpPr>
          <p:nvPr/>
        </p:nvSpPr>
        <p:spPr bwMode="auto">
          <a:xfrm>
            <a:off x="1258888" y="1914525"/>
            <a:ext cx="788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The tiny men 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manage</a:t>
            </a: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d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to</a:t>
            </a: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tie</a:t>
            </a: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Gulliver 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the ground.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/>
      <p:bldP spid="85000" grpId="0"/>
      <p:bldP spid="850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ttp://t10.baidu.com/it/u=1221816972,1998107229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2349500"/>
            <a:ext cx="1150937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19" name="Picture 6" descr="副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428750"/>
            <a:ext cx="12049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10"/>
          <p:cNvSpPr>
            <a:spLocks noChangeArrowheads="1"/>
          </p:cNvSpPr>
          <p:nvPr/>
        </p:nvSpPr>
        <p:spPr bwMode="auto">
          <a:xfrm>
            <a:off x="1857375" y="1714500"/>
            <a:ext cx="6572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moved up over Gulliver’s stomach and neck until it was standing near his face</a:t>
            </a:r>
          </a:p>
        </p:txBody>
      </p:sp>
      <p:sp>
        <p:nvSpPr>
          <p:cNvPr id="86021" name="WordArt 4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7495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Arial Black" panose="020B0A04020102020204"/>
              </a:rPr>
              <a:t>Further thinking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6022" name="Text Box 112"/>
          <p:cNvSpPr txBox="1">
            <a:spLocks noChangeArrowheads="1"/>
          </p:cNvSpPr>
          <p:nvPr/>
        </p:nvSpPr>
        <p:spPr bwMode="auto">
          <a:xfrm>
            <a:off x="900113" y="3141663"/>
            <a:ext cx="68151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What did the tiny men think of Gulliver’s face? What did his face look like?</a:t>
            </a:r>
          </a:p>
        </p:txBody>
      </p:sp>
      <p:sp>
        <p:nvSpPr>
          <p:cNvPr id="86023" name="Text Box 113"/>
          <p:cNvSpPr txBox="1">
            <a:spLocks noChangeArrowheads="1"/>
          </p:cNvSpPr>
          <p:nvPr/>
        </p:nvSpPr>
        <p:spPr bwMode="auto">
          <a:xfrm>
            <a:off x="971550" y="4292600"/>
            <a:ext cx="571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How did the tiny men feel when climbing over Gulliver?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  <p:bldP spid="860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11" descr="u=2535563157,1400208728&amp;fm=23&amp;gp=0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33513"/>
            <a:ext cx="1535113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14"/>
          <p:cNvSpPr>
            <a:spLocks noChangeArrowheads="1"/>
          </p:cNvSpPr>
          <p:nvPr/>
        </p:nvSpPr>
        <p:spPr bwMode="auto">
          <a:xfrm>
            <a:off x="2286000" y="2000250"/>
            <a:ext cx="197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shouted at…</a:t>
            </a:r>
          </a:p>
        </p:txBody>
      </p:sp>
      <p:sp>
        <p:nvSpPr>
          <p:cNvPr id="87044" name="WordArt 4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7495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Arial Black" panose="020B0A04020102020204"/>
              </a:rPr>
              <a:t>Further thinking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7045" name="Text Box 115"/>
          <p:cNvSpPr txBox="1">
            <a:spLocks noChangeArrowheads="1"/>
          </p:cNvSpPr>
          <p:nvPr/>
        </p:nvSpPr>
        <p:spPr bwMode="auto">
          <a:xfrm>
            <a:off x="1714500" y="3571875"/>
            <a:ext cx="5929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To the small men, what did Gulliver sound like when he shouted?</a:t>
            </a:r>
          </a:p>
        </p:txBody>
      </p:sp>
      <p:sp>
        <p:nvSpPr>
          <p:cNvPr id="87046" name="Text Box 121"/>
          <p:cNvSpPr txBox="1">
            <a:spLocks noChangeArrowheads="1"/>
          </p:cNvSpPr>
          <p:nvPr/>
        </p:nvSpPr>
        <p:spPr bwMode="auto">
          <a:xfrm>
            <a:off x="1714500" y="4714875"/>
            <a:ext cx="6035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How did the tiny men feel when Gulliver shouted at them?</a:t>
            </a:r>
          </a:p>
        </p:txBody>
      </p:sp>
      <p:pic>
        <p:nvPicPr>
          <p:cNvPr id="87047" name="Picture 2" descr="http://t10.baidu.com/it/u=1221816972,1998107229&amp;fm=23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1484313"/>
            <a:ext cx="1152525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  <p:bldP spid="870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5"/>
          <p:cNvSpPr>
            <a:spLocks noChangeArrowheads="1"/>
          </p:cNvSpPr>
          <p:nvPr/>
        </p:nvSpPr>
        <p:spPr bwMode="auto">
          <a:xfrm>
            <a:off x="2143125" y="1357313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fell over</a:t>
            </a:r>
          </a:p>
        </p:txBody>
      </p:sp>
      <p:sp>
        <p:nvSpPr>
          <p:cNvPr id="88067" name="Rectangle 16"/>
          <p:cNvSpPr>
            <a:spLocks noChangeArrowheads="1"/>
          </p:cNvSpPr>
          <p:nvPr/>
        </p:nvSpPr>
        <p:spPr bwMode="auto">
          <a:xfrm>
            <a:off x="2143125" y="2071688"/>
            <a:ext cx="3951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continue</a:t>
            </a: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d mov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 across…</a:t>
            </a:r>
          </a:p>
        </p:txBody>
      </p:sp>
      <p:sp>
        <p:nvSpPr>
          <p:cNvPr id="88068" name="AutoShape 17"/>
          <p:cNvSpPr>
            <a:spLocks noChangeArrowheads="1"/>
          </p:cNvSpPr>
          <p:nvPr/>
        </p:nvSpPr>
        <p:spPr bwMode="auto">
          <a:xfrm>
            <a:off x="6286500" y="1714500"/>
            <a:ext cx="288925" cy="504825"/>
          </a:xfrm>
          <a:prstGeom prst="curvedLeftArrow">
            <a:avLst>
              <a:gd name="adj1" fmla="val 34945"/>
              <a:gd name="adj2" fmla="val 69890"/>
              <a:gd name="adj3" fmla="val 33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400" b="1">
              <a:latin typeface="Comic Sans MS" panose="030F0702030302020204" pitchFamily="66" charset="0"/>
            </a:endParaRPr>
          </a:p>
        </p:txBody>
      </p:sp>
      <p:sp>
        <p:nvSpPr>
          <p:cNvPr id="88069" name="Rectangle 18"/>
          <p:cNvSpPr>
            <a:spLocks noChangeArrowheads="1"/>
          </p:cNvSpPr>
          <p:nvPr/>
        </p:nvSpPr>
        <p:spPr bwMode="auto">
          <a:xfrm>
            <a:off x="4286250" y="1357313"/>
            <a:ext cx="1982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got up again</a:t>
            </a:r>
          </a:p>
        </p:txBody>
      </p:sp>
      <p:sp>
        <p:nvSpPr>
          <p:cNvPr id="88070" name="AutoShape 19"/>
          <p:cNvSpPr>
            <a:spLocks noChangeArrowheads="1"/>
          </p:cNvSpPr>
          <p:nvPr/>
        </p:nvSpPr>
        <p:spPr bwMode="auto">
          <a:xfrm>
            <a:off x="3643313" y="1500188"/>
            <a:ext cx="576262" cy="144462"/>
          </a:xfrm>
          <a:prstGeom prst="notchedRightArrow">
            <a:avLst>
              <a:gd name="adj1" fmla="val 50000"/>
              <a:gd name="adj2" fmla="val 9972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400" b="1">
              <a:latin typeface="Comic Sans MS" panose="030F0702030302020204" pitchFamily="66" charset="0"/>
            </a:endParaRPr>
          </a:p>
        </p:txBody>
      </p:sp>
      <p:pic>
        <p:nvPicPr>
          <p:cNvPr id="88071" name="Picture 20" descr="u=25308728&amp;fm=23&amp;gp=0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857250"/>
            <a:ext cx="1677987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2" name="Picture 22" descr="副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643313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3" name="Text Box 23"/>
          <p:cNvSpPr txBox="1">
            <a:spLocks noChangeArrowheads="1"/>
          </p:cNvSpPr>
          <p:nvPr/>
        </p:nvSpPr>
        <p:spPr bwMode="auto">
          <a:xfrm>
            <a:off x="2643188" y="4000500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began talking…</a:t>
            </a:r>
          </a:p>
        </p:txBody>
      </p:sp>
      <p:sp>
        <p:nvSpPr>
          <p:cNvPr id="88074" name="WordArt 4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27495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Arial Black" panose="020B0A04020102020204"/>
              </a:rPr>
              <a:t>Further thinking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8075" name="Text Box 114"/>
          <p:cNvSpPr txBox="1">
            <a:spLocks noChangeArrowheads="1"/>
          </p:cNvSpPr>
          <p:nvPr/>
        </p:nvSpPr>
        <p:spPr bwMode="auto">
          <a:xfrm>
            <a:off x="714375" y="5286375"/>
            <a:ext cx="723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What did one of the tiny men say to Gulliver?</a:t>
            </a:r>
          </a:p>
        </p:txBody>
      </p:sp>
      <p:sp>
        <p:nvSpPr>
          <p:cNvPr id="88076" name="Text Box 114"/>
          <p:cNvSpPr txBox="1">
            <a:spLocks noChangeArrowheads="1"/>
          </p:cNvSpPr>
          <p:nvPr/>
        </p:nvSpPr>
        <p:spPr bwMode="auto">
          <a:xfrm>
            <a:off x="500063" y="3000375"/>
            <a:ext cx="723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What characteristics did the small men have?</a:t>
            </a:r>
          </a:p>
        </p:txBody>
      </p:sp>
      <p:pic>
        <p:nvPicPr>
          <p:cNvPr id="88077" name="Picture 2" descr="http://t10.baidu.com/it/u=1221816972,1998107229&amp;fm=2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92950" y="3716338"/>
            <a:ext cx="9286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8" name="Picture 2" descr="http://t10.baidu.com/it/u=1221816972,1998107229&amp;fm=2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1268413"/>
            <a:ext cx="9286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/>
      <p:bldP spid="880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1" descr="u=2535563157,1400208728&amp;fm=23&amp;gp=0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1357313"/>
            <a:ext cx="1214437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Text Box 24"/>
          <p:cNvSpPr txBox="1">
            <a:spLocks noChangeArrowheads="1"/>
          </p:cNvSpPr>
          <p:nvPr/>
        </p:nvSpPr>
        <p:spPr bwMode="auto">
          <a:xfrm>
            <a:off x="6096000" y="1857375"/>
            <a:ext cx="2916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lifted his left hand into the air</a:t>
            </a:r>
          </a:p>
        </p:txBody>
      </p:sp>
      <p:sp>
        <p:nvSpPr>
          <p:cNvPr id="89092" name="Text Box 25"/>
          <p:cNvSpPr txBox="1">
            <a:spLocks noChangeArrowheads="1"/>
          </p:cNvSpPr>
          <p:nvPr/>
        </p:nvSpPr>
        <p:spPr bwMode="auto">
          <a:xfrm>
            <a:off x="1538288" y="1757363"/>
            <a:ext cx="547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tried to pull one hand free</a:t>
            </a:r>
          </a:p>
        </p:txBody>
      </p:sp>
      <p:sp>
        <p:nvSpPr>
          <p:cNvPr id="89093" name="Text Box 26"/>
          <p:cNvSpPr txBox="1">
            <a:spLocks noChangeArrowheads="1"/>
          </p:cNvSpPr>
          <p:nvPr/>
        </p:nvSpPr>
        <p:spPr bwMode="auto">
          <a:xfrm>
            <a:off x="1555750" y="2286000"/>
            <a:ext cx="446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managed to break the ropes</a:t>
            </a:r>
          </a:p>
        </p:txBody>
      </p:sp>
      <p:sp>
        <p:nvSpPr>
          <p:cNvPr id="89094" name="AutoShape 27"/>
          <p:cNvSpPr>
            <a:spLocks noChangeArrowheads="1"/>
          </p:cNvSpPr>
          <p:nvPr/>
        </p:nvSpPr>
        <p:spPr bwMode="auto">
          <a:xfrm>
            <a:off x="5715000" y="2141538"/>
            <a:ext cx="576263" cy="144462"/>
          </a:xfrm>
          <a:prstGeom prst="notchedRightArrow">
            <a:avLst>
              <a:gd name="adj1" fmla="val 50000"/>
              <a:gd name="adj2" fmla="val 9972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400" b="1">
              <a:latin typeface="Comic Sans MS" panose="030F0702030302020204" pitchFamily="66" charset="0"/>
            </a:endParaRPr>
          </a:p>
        </p:txBody>
      </p:sp>
      <p:pic>
        <p:nvPicPr>
          <p:cNvPr id="89095" name="Picture 28" descr="u=25308728&amp;fm=23&amp;gp=0_副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3286125"/>
            <a:ext cx="14287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6" name="Text Box 29"/>
          <p:cNvSpPr txBox="1">
            <a:spLocks noChangeArrowheads="1"/>
          </p:cNvSpPr>
          <p:nvPr/>
        </p:nvSpPr>
        <p:spPr bwMode="auto">
          <a:xfrm>
            <a:off x="1857375" y="378618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shouted…</a:t>
            </a:r>
          </a:p>
        </p:txBody>
      </p:sp>
      <p:sp>
        <p:nvSpPr>
          <p:cNvPr id="89097" name="Text Box 30"/>
          <p:cNvSpPr txBox="1">
            <a:spLocks noChangeArrowheads="1"/>
          </p:cNvSpPr>
          <p:nvPr/>
        </p:nvSpPr>
        <p:spPr bwMode="auto">
          <a:xfrm>
            <a:off x="3714750" y="3786188"/>
            <a:ext cx="417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came straight towards…</a:t>
            </a:r>
          </a:p>
        </p:txBody>
      </p:sp>
      <p:sp>
        <p:nvSpPr>
          <p:cNvPr id="89098" name="WordArt 4"/>
          <p:cNvSpPr>
            <a:spLocks noChangeArrowheads="1" noChangeShapeType="1" noTextEdit="1"/>
          </p:cNvSpPr>
          <p:nvPr/>
        </p:nvSpPr>
        <p:spPr bwMode="auto">
          <a:xfrm>
            <a:off x="400050" y="533400"/>
            <a:ext cx="27495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Arial Black" panose="020B0A04020102020204"/>
              </a:rPr>
              <a:t>Further thinking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9099" name="Text Box 117"/>
          <p:cNvSpPr txBox="1">
            <a:spLocks noChangeArrowheads="1"/>
          </p:cNvSpPr>
          <p:nvPr/>
        </p:nvSpPr>
        <p:spPr bwMode="auto">
          <a:xfrm>
            <a:off x="2024062" y="4876800"/>
            <a:ext cx="468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Why did the tiny men shout? </a:t>
            </a:r>
          </a:p>
        </p:txBody>
      </p:sp>
      <p:pic>
        <p:nvPicPr>
          <p:cNvPr id="89100" name="Picture 2" descr="http://t10.baidu.com/it/u=1221816972,1998107229&amp;fm=2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96188" y="3357563"/>
            <a:ext cx="9286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619250" y="1628775"/>
            <a:ext cx="59055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B5</a:t>
            </a:r>
            <a:r>
              <a:rPr lang="en-US" altLang="zh-CN" sz="3200" dirty="0"/>
              <a:t> Gulliver came to a strange land after their ship crashed against the rocks. Tell your partner how strange it was in your won words.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4"/>
          <p:cNvSpPr txBox="1">
            <a:spLocks noChangeArrowheads="1"/>
          </p:cNvSpPr>
          <p:nvPr/>
        </p:nvSpPr>
        <p:spPr bwMode="auto">
          <a:xfrm>
            <a:off x="2590800" y="1919288"/>
            <a:ext cx="4032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A huge man in Lilliput</a:t>
            </a:r>
          </a:p>
        </p:txBody>
      </p:sp>
      <p:sp>
        <p:nvSpPr>
          <p:cNvPr id="91139" name="Text Box 5"/>
          <p:cNvSpPr txBox="1">
            <a:spLocks noChangeArrowheads="1"/>
          </p:cNvSpPr>
          <p:nvPr/>
        </p:nvSpPr>
        <p:spPr bwMode="auto">
          <a:xfrm>
            <a:off x="468313" y="2462213"/>
            <a:ext cx="86756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CC"/>
                </a:solidFill>
                <a:latin typeface="Comic Sans MS" panose="030F0702030302020204" pitchFamily="66" charset="0"/>
              </a:rPr>
              <a:t>After the rainstorm, I … on the beach. Suddenly, I found something strange. </a:t>
            </a:r>
          </a:p>
        </p:txBody>
      </p:sp>
      <p:sp>
        <p:nvSpPr>
          <p:cNvPr id="91140" name="Text Box 6"/>
          <p:cNvSpPr txBox="1">
            <a:spLocks noChangeArrowheads="1"/>
          </p:cNvSpPr>
          <p:nvPr/>
        </p:nvSpPr>
        <p:spPr bwMode="auto">
          <a:xfrm>
            <a:off x="322263" y="762000"/>
            <a:ext cx="8964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Rewrite the story in the perspective of a small man.      </a:t>
            </a:r>
            <a:endParaRPr lang="en-US" altLang="zh-CN" sz="24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2" name="TextBox 6"/>
          <p:cNvSpPr txBox="1">
            <a:spLocks noChangeArrowheads="1"/>
          </p:cNvSpPr>
          <p:nvPr/>
        </p:nvSpPr>
        <p:spPr bwMode="auto">
          <a:xfrm>
            <a:off x="539750" y="3444875"/>
            <a:ext cx="3000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crashed against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as…as sb. can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be tired out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be tied to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move up over…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shout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fall over</a:t>
            </a:r>
          </a:p>
        </p:txBody>
      </p:sp>
      <p:sp>
        <p:nvSpPr>
          <p:cNvPr id="91143" name="TextBox 7"/>
          <p:cNvSpPr txBox="1">
            <a:spLocks noChangeArrowheads="1"/>
          </p:cNvSpPr>
          <p:nvPr/>
        </p:nvSpPr>
        <p:spPr bwMode="auto">
          <a:xfrm>
            <a:off x="3276600" y="3444875"/>
            <a:ext cx="4143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continue doing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begin talking to sb.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try to do…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manage to do…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break…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lift…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come straight towards sb.</a:t>
            </a:r>
          </a:p>
        </p:txBody>
      </p:sp>
      <p:sp>
        <p:nvSpPr>
          <p:cNvPr id="91144" name="Rectangle 21"/>
          <p:cNvSpPr>
            <a:spLocks noChangeArrowheads="1"/>
          </p:cNvSpPr>
          <p:nvPr/>
        </p:nvSpPr>
        <p:spPr bwMode="auto">
          <a:xfrm>
            <a:off x="4000500" y="433387"/>
            <a:ext cx="183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以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r>
              <a:rPr lang="zh-CN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的角度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91145" name="Text Box 22"/>
          <p:cNvSpPr txBox="1">
            <a:spLocks noChangeArrowheads="1"/>
          </p:cNvSpPr>
          <p:nvPr/>
        </p:nvSpPr>
        <p:spPr bwMode="auto">
          <a:xfrm>
            <a:off x="285750" y="1290637"/>
            <a:ext cx="835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a small man        small men        Gulliver </a:t>
            </a:r>
          </a:p>
        </p:txBody>
      </p:sp>
      <p:sp>
        <p:nvSpPr>
          <p:cNvPr id="91146" name="Text Box 23"/>
          <p:cNvSpPr txBox="1">
            <a:spLocks noChangeArrowheads="1"/>
          </p:cNvSpPr>
          <p:nvPr/>
        </p:nvSpPr>
        <p:spPr bwMode="auto">
          <a:xfrm>
            <a:off x="6769100" y="1262062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the huge man</a:t>
            </a:r>
          </a:p>
        </p:txBody>
      </p:sp>
      <p:sp>
        <p:nvSpPr>
          <p:cNvPr id="91147" name="Text Box 24"/>
          <p:cNvSpPr txBox="1">
            <a:spLocks noChangeArrowheads="1"/>
          </p:cNvSpPr>
          <p:nvPr/>
        </p:nvSpPr>
        <p:spPr bwMode="auto">
          <a:xfrm>
            <a:off x="2214563" y="1290637"/>
            <a:ext cx="649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91148" name="Text Box 25"/>
          <p:cNvSpPr txBox="1">
            <a:spLocks noChangeArrowheads="1"/>
          </p:cNvSpPr>
          <p:nvPr/>
        </p:nvSpPr>
        <p:spPr bwMode="auto">
          <a:xfrm>
            <a:off x="4643438" y="1262062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we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autoUpdateAnimBg="0"/>
      <p:bldP spid="91142" grpId="0" autoUpdateAnimBg="0"/>
      <p:bldP spid="91143" grpId="0" autoUpdateAnimBg="0"/>
      <p:bldP spid="91144" grpId="0" autoUpdateAnimBg="0"/>
      <p:bldP spid="91145" grpId="0" autoUpdateAnimBg="0"/>
      <p:bldP spid="91146" grpId="0"/>
      <p:bldP spid="91147" grpId="0"/>
      <p:bldP spid="91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90800" y="762000"/>
            <a:ext cx="415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Gulliver’s Travels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3366FF"/>
                </a:solidFill>
                <a:latin typeface="Times New Roman" panose="02020603050405020304" pitchFamily="18" charset="0"/>
              </a:rPr>
              <a:t>A Voyage to Lilliput</a:t>
            </a:r>
          </a:p>
        </p:txBody>
      </p:sp>
      <p:grpSp>
        <p:nvGrpSpPr>
          <p:cNvPr id="73731" name="Group 3" descr="建龙牛津英语网(www.xjlongyy.com)提供试卷、教案、课件、素材及各类教学资源下载。"/>
          <p:cNvGrpSpPr>
            <a:grpSpLocks noChangeAspect="1"/>
          </p:cNvGrpSpPr>
          <p:nvPr/>
        </p:nvGrpSpPr>
        <p:grpSpPr bwMode="auto">
          <a:xfrm>
            <a:off x="1042988" y="2133600"/>
            <a:ext cx="7489825" cy="3960813"/>
            <a:chOff x="0" y="0"/>
            <a:chExt cx="3936" cy="2204"/>
          </a:xfrm>
        </p:grpSpPr>
        <p:pic>
          <p:nvPicPr>
            <p:cNvPr id="73732" name="Picture 4" descr="ANd9GcTgPxIblncWEQ6-sbFjwfO3XhSSQV6UWWQbUfULNWOutsSCyRjkqh0iA5AI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3936" cy="2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733" name="Picture 5" descr="177">
              <a:hlinkClick r:id="rId3" action="ppaction://hlinkfil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728"/>
              <a:ext cx="52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5800" y="1295400"/>
            <a:ext cx="7775575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</a:rPr>
              <a:t>Homework</a:t>
            </a:r>
            <a:endParaRPr lang="en-US" altLang="zh-CN" sz="44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</a:t>
            </a:r>
            <a:r>
              <a:rPr lang="zh-CN" altLang="en-US" sz="3200" dirty="0"/>
              <a:t>记忆词汇、词组和句型。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</a:t>
            </a:r>
            <a:r>
              <a:rPr lang="zh-CN" altLang="en-US" sz="3200" dirty="0"/>
              <a:t>复述课文。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</a:t>
            </a:r>
            <a:r>
              <a:rPr lang="zh-CN" altLang="en-US" sz="3200" dirty="0"/>
              <a:t>续写故事或阅读</a:t>
            </a:r>
            <a:r>
              <a:rPr lang="en-US" altLang="zh-CN" sz="3200" dirty="0"/>
              <a:t>《</a:t>
            </a:r>
            <a:r>
              <a:rPr lang="zh-CN" altLang="en-US" sz="3200" dirty="0"/>
              <a:t>格列佛游记</a:t>
            </a:r>
            <a:r>
              <a:rPr lang="en-US" altLang="zh-CN" sz="3200" dirty="0"/>
              <a:t>》, </a:t>
            </a:r>
            <a:r>
              <a:rPr lang="zh-CN" altLang="en-US" sz="3200" dirty="0"/>
              <a:t>了解故事的结局。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 </a:t>
            </a:r>
            <a:r>
              <a:rPr lang="zh-CN" altLang="en-US" sz="3200" dirty="0"/>
              <a:t>完成教师布置的相关练习。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</a:t>
            </a:r>
            <a:r>
              <a:rPr lang="zh-CN" altLang="en-US" sz="3200" dirty="0"/>
              <a:t>预习</a:t>
            </a:r>
            <a:r>
              <a:rPr lang="en-US" altLang="zh-CN" sz="3200" dirty="0"/>
              <a:t>Grammar</a:t>
            </a:r>
            <a:r>
              <a:rPr lang="zh-CN" altLang="en-US" sz="3200" dirty="0" smtClean="0"/>
              <a:t>。 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19"/>
          <p:cNvSpPr txBox="1">
            <a:spLocks noChangeArrowheads="1"/>
          </p:cNvSpPr>
          <p:nvPr/>
        </p:nvSpPr>
        <p:spPr bwMode="auto">
          <a:xfrm>
            <a:off x="468313" y="476250"/>
            <a:ext cx="8207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What did Gulliver do after their ship crashed into the rocks?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539750" y="1563688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After their ship crashed </a:t>
            </a:r>
            <a:r>
              <a:rPr lang="en-US" altLang="zh-CN" sz="2800" b="1" dirty="0">
                <a:solidFill>
                  <a:srgbClr val="FF0066"/>
                </a:solidFill>
                <a:latin typeface="Comic Sans MS" panose="030F0702030302020204" pitchFamily="66" charset="0"/>
              </a:rPr>
              <a:t>against</a:t>
            </a:r>
            <a:r>
              <a:rPr lang="en-US" altLang="zh-CN" sz="2800" b="1" dirty="0">
                <a:latin typeface="Comic Sans MS" panose="030F0702030302020204" pitchFamily="66" charset="0"/>
              </a:rPr>
              <a:t> the rocks, he swam </a:t>
            </a:r>
            <a:r>
              <a:rPr lang="en-US" altLang="zh-CN" sz="2800" b="1" dirty="0">
                <a:solidFill>
                  <a:srgbClr val="FF0066"/>
                </a:solidFill>
                <a:latin typeface="Comic Sans MS" panose="030F0702030302020204" pitchFamily="66" charset="0"/>
              </a:rPr>
              <a:t>as far as he could</a:t>
            </a:r>
            <a:r>
              <a:rPr lang="en-US" altLang="zh-CN" sz="28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68313" y="2565400"/>
            <a:ext cx="8382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as far as one could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表示“尽某人所能地远”，使用“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as + adj./adv. + as”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结构。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This film is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as interesting as</a:t>
            </a:r>
            <a:r>
              <a:rPr lang="en-US" altLang="zh-CN" sz="3600" b="1" dirty="0">
                <a:latin typeface="Times New Roman" panose="02020603050405020304" pitchFamily="18" charset="0"/>
              </a:rPr>
              <a:t> that one is.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这部电影和那部电影一样有趣。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He speaks English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as fluently as</a:t>
            </a:r>
            <a:r>
              <a:rPr lang="en-US" altLang="zh-CN" sz="3600" b="1" dirty="0">
                <a:latin typeface="Times New Roman" panose="02020603050405020304" pitchFamily="18" charset="0"/>
              </a:rPr>
              <a:t> you.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他英语说的和你一样流利。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19" descr="建龙牛津英语网(www.xjlongyy.com)提供试卷、教案、课件、素材及各类教学资源下载。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How did Gulliver feel by the time he felt the land under his feet?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68313" y="1484313"/>
            <a:ext cx="81359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Comic Sans MS" panose="030F0702030302020204" pitchFamily="66" charset="0"/>
              </a:rPr>
              <a:t>By the time</a:t>
            </a:r>
            <a:r>
              <a:rPr lang="en-US" altLang="zh-CN" sz="2800" b="1" dirty="0">
                <a:latin typeface="Comic Sans MS" panose="030F0702030302020204" pitchFamily="66" charset="0"/>
              </a:rPr>
              <a:t> he finally felt the land under my feet, he </a:t>
            </a:r>
            <a:r>
              <a:rPr lang="en-US" altLang="zh-CN" sz="2800" b="1" dirty="0">
                <a:solidFill>
                  <a:srgbClr val="FF0066"/>
                </a:solidFill>
                <a:latin typeface="Comic Sans MS" panose="030F0702030302020204" pitchFamily="66" charset="0"/>
              </a:rPr>
              <a:t>was tired out</a:t>
            </a:r>
            <a:r>
              <a:rPr lang="en-US" altLang="zh-CN" sz="28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68313" y="2590800"/>
            <a:ext cx="82946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1) by the time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等到；到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的时候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The kind man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man</a:t>
            </a:r>
            <a:r>
              <a:rPr lang="en-US" altLang="zh-CN" sz="2800" b="1" dirty="0">
                <a:latin typeface="Times New Roman" panose="02020603050405020304" pitchFamily="18" charset="0"/>
              </a:rPr>
              <a:t> had gone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by the time</a:t>
            </a:r>
            <a:r>
              <a:rPr lang="en-US" altLang="zh-CN" sz="2800" b="1" dirty="0">
                <a:latin typeface="Times New Roman" panose="02020603050405020304" pitchFamily="18" charset="0"/>
              </a:rPr>
              <a:t> I woke up.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当我醒来时，那个好心人已经走了。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2) be tired out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筋疲力尽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He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was tired out</a:t>
            </a:r>
            <a:r>
              <a:rPr lang="en-US" altLang="zh-CN" sz="2800" b="1" dirty="0">
                <a:latin typeface="Times New Roman" panose="02020603050405020304" pitchFamily="18" charset="0"/>
              </a:rPr>
              <a:t> after his long trip to Yangzhou.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至扬州长途旅行归来后，他觉得非常疲倦。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19"/>
          <p:cNvSpPr txBox="1">
            <a:spLocks noChangeArrowheads="1"/>
          </p:cNvSpPr>
          <p:nvPr/>
        </p:nvSpPr>
        <p:spPr bwMode="auto">
          <a:xfrm>
            <a:off x="468313" y="33337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Why could not he move when he woke up?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68313" y="1052513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Because his arms, legs and hair </a:t>
            </a:r>
            <a:r>
              <a:rPr lang="en-US" altLang="zh-CN" sz="2800" b="1">
                <a:solidFill>
                  <a:srgbClr val="FF0066"/>
                </a:solidFill>
                <a:latin typeface="Comic Sans MS" panose="030F0702030302020204" pitchFamily="66" charset="0"/>
              </a:rPr>
              <a:t>were tied to </a:t>
            </a:r>
            <a:r>
              <a:rPr lang="en-US" altLang="zh-CN" sz="2800" b="1">
                <a:latin typeface="Comic Sans MS" panose="030F0702030302020204" pitchFamily="66" charset="0"/>
              </a:rPr>
              <a:t>the ground.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81000" y="2205038"/>
            <a:ext cx="8763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be tied to 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被栓在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上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句中的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were tied to…</a:t>
            </a:r>
            <a:r>
              <a:rPr lang="zh-CN" altLang="en-US" sz="3200" b="1">
                <a:latin typeface="Times New Roman" panose="02020603050405020304" pitchFamily="18" charset="0"/>
              </a:rPr>
              <a:t>是一般过去时的被动语态。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The horse was tied to the big tree.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</a:rPr>
              <a:t>那匹马被拴在大树上。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The young trees should be tied to the sticks.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</a:rPr>
              <a:t>小树苗应该绑在棍子上。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19" descr="建龙牛津英语网(www.xjlongyy.com)提供试卷、教案、课件、素材及各类教学资源下载。"/>
          <p:cNvSpPr txBox="1">
            <a:spLocks noChangeArrowheads="1"/>
          </p:cNvSpPr>
          <p:nvPr/>
        </p:nvSpPr>
        <p:spPr bwMode="auto">
          <a:xfrm>
            <a:off x="468313" y="33337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How big was the small man?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95288" y="1125538"/>
            <a:ext cx="9145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He was </a:t>
            </a: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the same size as</a:t>
            </a:r>
            <a:r>
              <a:rPr lang="en-US" altLang="zh-CN" sz="2800" b="1">
                <a:solidFill>
                  <a:srgbClr val="3333FF"/>
                </a:solidFill>
                <a:latin typeface="Comic Sans MS" panose="030F0702030302020204" pitchFamily="66" charset="0"/>
              </a:rPr>
              <a:t> Gulliver’s little finger.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81000" y="2060575"/>
            <a:ext cx="87630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the same size as… “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一样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…”.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My coat is the same colour as hers, but it is a different size.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</a:rPr>
              <a:t>我的外套和她的（外套）颜色一样，但是尺寸不同。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我的自行车和他的价格一样。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My bike _______________________his.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051050" y="4941888"/>
            <a:ext cx="518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 is the same price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19"/>
          <p:cNvSpPr txBox="1">
            <a:spLocks noChangeArrowheads="1"/>
          </p:cNvSpPr>
          <p:nvPr/>
        </p:nvSpPr>
        <p:spPr bwMode="auto">
          <a:xfrm>
            <a:off x="468313" y="795119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Did they stop moving after they fell over?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95288" y="1369794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No, they soon </a:t>
            </a:r>
            <a:r>
              <a:rPr lang="en-US" altLang="zh-CN" sz="2800" b="1">
                <a:solidFill>
                  <a:srgbClr val="FF0066"/>
                </a:solidFill>
                <a:latin typeface="Comic Sans MS" panose="030F0702030302020204" pitchFamily="66" charset="0"/>
              </a:rPr>
              <a:t>got up</a:t>
            </a:r>
            <a:r>
              <a:rPr lang="en-US" altLang="zh-CN" sz="2800" b="1">
                <a:latin typeface="Comic Sans MS" panose="030F0702030302020204" pitchFamily="66" charset="0"/>
              </a:rPr>
              <a:t> again and </a:t>
            </a:r>
            <a:r>
              <a:rPr lang="en-US" altLang="zh-CN" sz="2800" b="1">
                <a:solidFill>
                  <a:srgbClr val="FF0066"/>
                </a:solidFill>
                <a:latin typeface="Comic Sans MS" panose="030F0702030302020204" pitchFamily="66" charset="0"/>
              </a:rPr>
              <a:t>continued</a:t>
            </a:r>
            <a:r>
              <a:rPr lang="en-US" altLang="zh-CN" sz="2800" b="1">
                <a:latin typeface="Comic Sans MS" panose="030F0702030302020204" pitchFamily="66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moving</a:t>
            </a:r>
            <a:r>
              <a:rPr lang="en-US" altLang="zh-CN" sz="2800" b="1">
                <a:latin typeface="Comic Sans MS" panose="030F0702030302020204" pitchFamily="66" charset="0"/>
              </a:rPr>
              <a:t> across my body.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03225" y="2377857"/>
            <a:ext cx="874077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continue doing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zh-CN" altLang="en-US" sz="2800" b="1" dirty="0">
                <a:latin typeface="Times New Roman" panose="02020603050405020304" pitchFamily="18" charset="0"/>
              </a:rPr>
              <a:t>意思是“继续做某事”，也可用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continue to do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</a:rPr>
              <a:t>来表达。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他一天一天地继续做这件工作。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How can you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continue</a:t>
            </a:r>
            <a:r>
              <a:rPr lang="en-US" altLang="zh-CN" sz="2800" b="1" dirty="0">
                <a:latin typeface="Times New Roman" panose="02020603050405020304" pitchFamily="18" charset="0"/>
              </a:rPr>
              <a:t> to work/continue  working with all that noise going on?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这场雨整整一个下午都下个不停。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rain ________________________all afternoon.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905000" y="4891524"/>
            <a:ext cx="3937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 falling / to 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19"/>
          <p:cNvSpPr txBox="1">
            <a:spLocks noChangeArrowheads="1"/>
          </p:cNvSpPr>
          <p:nvPr/>
        </p:nvSpPr>
        <p:spPr bwMode="auto">
          <a:xfrm>
            <a:off x="468313" y="33337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Comic Sans MS" panose="030F0702030302020204" pitchFamily="66" charset="0"/>
              </a:rPr>
              <a:t>Why did he </a:t>
            </a:r>
            <a:r>
              <a:rPr lang="en-US" altLang="zh-CN" sz="2800" b="1">
                <a:solidFill>
                  <a:srgbClr val="000099"/>
                </a:solidFill>
                <a:latin typeface="Comic Sans MS" panose="030F0702030302020204" pitchFamily="66" charset="0"/>
              </a:rPr>
              <a:t>try to</a:t>
            </a:r>
            <a:r>
              <a:rPr lang="en-US" altLang="zh-CN" sz="2800" b="1">
                <a:latin typeface="Comic Sans MS" panose="030F0702030302020204" pitchFamily="66" charset="0"/>
              </a:rPr>
              <a:t> pull one hand free?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53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Because he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managed to </a:t>
            </a:r>
            <a:r>
              <a:rPr lang="en-US" altLang="zh-CN" sz="2800" b="1" dirty="0">
                <a:latin typeface="Comic Sans MS" panose="030F0702030302020204" pitchFamily="66" charset="0"/>
              </a:rPr>
              <a:t>break the ropes.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77850" y="2286000"/>
            <a:ext cx="8097838" cy="334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manage </a:t>
            </a:r>
            <a:r>
              <a:rPr lang="en-US" altLang="zh-CN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vt.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&amp; vi. 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设法完成；管理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I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managed </a:t>
            </a:r>
            <a:r>
              <a:rPr lang="en-US" altLang="zh-CN" sz="3200" b="1" dirty="0">
                <a:latin typeface="Times New Roman" panose="02020603050405020304" pitchFamily="18" charset="0"/>
              </a:rPr>
              <a:t>to pull myself up onto a wet, sloping (</a:t>
            </a:r>
            <a:r>
              <a:rPr lang="zh-CN" altLang="en-US" sz="3200" b="1" dirty="0">
                <a:latin typeface="Times New Roman" panose="02020603050405020304" pitchFamily="18" charset="0"/>
              </a:rPr>
              <a:t>倾斜的</a:t>
            </a:r>
            <a:r>
              <a:rPr lang="en-US" altLang="zh-CN" sz="3200" b="1" dirty="0">
                <a:latin typeface="Times New Roman" panose="02020603050405020304" pitchFamily="18" charset="0"/>
              </a:rPr>
              <a:t>) ledge (</a:t>
            </a:r>
            <a:r>
              <a:rPr lang="zh-CN" altLang="en-US" sz="3200" b="1" dirty="0">
                <a:latin typeface="Times New Roman" panose="02020603050405020304" pitchFamily="18" charset="0"/>
              </a:rPr>
              <a:t>暗礁</a:t>
            </a:r>
            <a:r>
              <a:rPr lang="en-US" altLang="zh-CN" sz="3200" b="1" dirty="0">
                <a:latin typeface="Times New Roman" panose="02020603050405020304" pitchFamily="18" charset="0"/>
              </a:rPr>
              <a:t>).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我终于爬上了一块潮湿倾斜的暗礁。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Jones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manages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finances here. 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琼斯主管这里的财务。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 descr="建龙牛津英语网(www.xjlongyy.com)提供试卷、教案、课件、素材及各类教学资源下载。"/>
          <p:cNvSpPr>
            <a:spLocks noChangeArrowheads="1"/>
          </p:cNvSpPr>
          <p:nvPr/>
        </p:nvSpPr>
        <p:spPr bwMode="auto">
          <a:xfrm>
            <a:off x="381000" y="914400"/>
            <a:ext cx="8305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manage to do 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强调通过努力获得了预期的结果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(= succeed in doing </a:t>
            </a:r>
            <a:r>
              <a:rPr lang="en-US" altLang="zh-CN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.)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try to do 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强调尝试的过程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(= to make an effort to do </a:t>
            </a:r>
            <a:r>
              <a:rPr lang="en-US" altLang="zh-CN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.)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He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managed to escape</a:t>
            </a:r>
            <a:r>
              <a:rPr lang="en-US" altLang="zh-CN" sz="3200" b="1" dirty="0">
                <a:latin typeface="Times New Roman" panose="02020603050405020304" pitchFamily="18" charset="0"/>
              </a:rPr>
              <a:t> to South America.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他设法逃到了南美。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He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tried to escape</a:t>
            </a:r>
            <a:r>
              <a:rPr lang="en-US" altLang="zh-CN" sz="3200" b="1" dirty="0">
                <a:latin typeface="Times New Roman" panose="02020603050405020304" pitchFamily="18" charset="0"/>
              </a:rPr>
              <a:t> to South America.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他设法要逃到南美去。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1107</Words>
  <Application>Microsoft Office PowerPoint</Application>
  <PresentationFormat>全屏显示(4:3)</PresentationFormat>
  <Paragraphs>151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Adobe Garamond Pro Bold</vt:lpstr>
      <vt:lpstr>华文彩云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A657659FE44F4A808B1F9C5E2477AECE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