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8" r:id="rId3"/>
    <p:sldId id="280" r:id="rId4"/>
    <p:sldId id="312" r:id="rId5"/>
    <p:sldId id="313" r:id="rId6"/>
    <p:sldId id="328" r:id="rId7"/>
    <p:sldId id="307" r:id="rId8"/>
    <p:sldId id="265" r:id="rId9"/>
    <p:sldId id="291" r:id="rId10"/>
    <p:sldId id="309" r:id="rId11"/>
    <p:sldId id="300" r:id="rId12"/>
    <p:sldId id="320" r:id="rId13"/>
    <p:sldId id="321" r:id="rId14"/>
    <p:sldId id="323" r:id="rId15"/>
    <p:sldId id="324" r:id="rId16"/>
    <p:sldId id="325" r:id="rId17"/>
    <p:sldId id="326" r:id="rId18"/>
    <p:sldId id="327" r:id="rId19"/>
    <p:sldId id="271" r:id="rId20"/>
    <p:sldId id="272" r:id="rId21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8302" autoAdjust="0"/>
  </p:normalViewPr>
  <p:slideViewPr>
    <p:cSldViewPr>
      <p:cViewPr varScale="1">
        <p:scale>
          <a:sx n="152" d="100"/>
          <a:sy n="152" d="100"/>
        </p:scale>
        <p:origin x="-63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32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B36CE2-C6EB-40B1-AB63-E0918F4ED45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4698F-AABA-47B2-987D-B18F1D66D67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8940A7-49EB-4931-8A31-7AD3391CE17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AE510C-4197-4E10-B732-9BC57DBF10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E510C-4197-4E10-B732-9BC57DBF100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785" y="2914650"/>
            <a:ext cx="6400443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8.xml"/><Relationship Id="rId5" Type="http://schemas.openxmlformats.org/officeDocument/2006/relationships/slide" Target="slide20.xml"/><Relationship Id="rId4" Type="http://schemas.openxmlformats.org/officeDocument/2006/relationships/slide" Target="slide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349188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185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冀教版  数学  五年级  上册</a:t>
                </a: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594015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单圆角矩形 11"/>
          <p:cNvSpPr/>
          <p:nvPr/>
        </p:nvSpPr>
        <p:spPr>
          <a:xfrm>
            <a:off x="3564328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187624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-892" y="1491632"/>
            <a:ext cx="9144891" cy="992579"/>
          </a:xfrm>
          <a:prstGeom prst="rect">
            <a:avLst/>
          </a:prstGeom>
          <a:noFill/>
          <a:effectLst>
            <a:softEdge rad="0"/>
          </a:effectLst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6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种植问题</a:t>
            </a:r>
            <a:endParaRPr lang="zh-CN" altLang="en-US" sz="60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imes New Roman" panose="02020603050405020304" pitchFamily="18" charset="0"/>
            </a:endParaRPr>
          </a:p>
        </p:txBody>
      </p:sp>
      <p:sp>
        <p:nvSpPr>
          <p:cNvPr id="16" name="圆角矩形 15">
            <a:hlinkClick r:id="rId2" action="ppaction://hlinksldjump"/>
          </p:cNvPr>
          <p:cNvSpPr/>
          <p:nvPr/>
        </p:nvSpPr>
        <p:spPr>
          <a:xfrm>
            <a:off x="1209945" y="2952109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课前导入</a:t>
            </a:r>
          </a:p>
        </p:txBody>
      </p:sp>
      <p:sp>
        <p:nvSpPr>
          <p:cNvPr id="17" name="圆角矩形 16">
            <a:hlinkClick r:id="rId3" action="ppaction://hlinksldjump"/>
          </p:cNvPr>
          <p:cNvSpPr/>
          <p:nvPr/>
        </p:nvSpPr>
        <p:spPr>
          <a:xfrm>
            <a:off x="3624893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8" name="圆角矩形 17">
            <a:hlinkClick r:id="rId4" action="ppaction://hlinksldjump"/>
          </p:cNvPr>
          <p:cNvSpPr/>
          <p:nvPr/>
        </p:nvSpPr>
        <p:spPr>
          <a:xfrm>
            <a:off x="2247861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9" name="圆角矩形 18">
            <a:hlinkClick r:id="rId5" action="ppaction://hlinksldjump"/>
          </p:cNvPr>
          <p:cNvSpPr/>
          <p:nvPr/>
        </p:nvSpPr>
        <p:spPr>
          <a:xfrm>
            <a:off x="5073757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0" name="矩形 19"/>
          <p:cNvSpPr/>
          <p:nvPr/>
        </p:nvSpPr>
        <p:spPr>
          <a:xfrm>
            <a:off x="912697" y="569900"/>
            <a:ext cx="1779974" cy="56169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3200" dirty="0">
                <a:solidFill>
                  <a:srgbClr val="0050AA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土</a:t>
            </a:r>
            <a:r>
              <a:rPr lang="zh-CN" altLang="en-US" sz="3200" dirty="0" smtClean="0">
                <a:solidFill>
                  <a:srgbClr val="0050AA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地面</a:t>
            </a:r>
            <a:r>
              <a:rPr lang="zh-CN" altLang="en-US" sz="3200" dirty="0">
                <a:solidFill>
                  <a:srgbClr val="0050AA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积</a:t>
            </a:r>
          </a:p>
        </p:txBody>
      </p:sp>
      <p:sp>
        <p:nvSpPr>
          <p:cNvPr id="21" name="圆角矩形 20">
            <a:hlinkClick r:id="rId6" action="ppaction://hlinksldjump"/>
          </p:cNvPr>
          <p:cNvSpPr/>
          <p:nvPr/>
        </p:nvSpPr>
        <p:spPr>
          <a:xfrm>
            <a:off x="6048388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231787" y="500650"/>
            <a:ext cx="654821" cy="702878"/>
            <a:chOff x="1306635" y="1385539"/>
            <a:chExt cx="654821" cy="702878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7" cstate="email"/>
            <a:stretch>
              <a:fillRect/>
            </a:stretch>
          </p:blipFill>
          <p:spPr>
            <a:xfrm>
              <a:off x="1306635" y="1440417"/>
              <a:ext cx="654821" cy="648000"/>
            </a:xfrm>
            <a:prstGeom prst="rect">
              <a:avLst/>
            </a:prstGeom>
          </p:spPr>
        </p:pic>
        <p:sp>
          <p:nvSpPr>
            <p:cNvPr id="25" name="文本框 10"/>
            <p:cNvSpPr txBox="1"/>
            <p:nvPr/>
          </p:nvSpPr>
          <p:spPr>
            <a:xfrm>
              <a:off x="1435768" y="1385539"/>
              <a:ext cx="410690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3500" b="1" dirty="0">
                  <a:solidFill>
                    <a:srgbClr val="0050AA"/>
                  </a:solidFill>
                  <a:latin typeface="+mj-ea"/>
                  <a:ea typeface="+mj-ea"/>
                </a:rPr>
                <a:t>7</a:t>
              </a:r>
              <a:endParaRPr kumimoji="1" lang="zh-CN" altLang="en-US" sz="3500" b="1" dirty="0">
                <a:solidFill>
                  <a:srgbClr val="0050AA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6" name="矩形 25"/>
          <p:cNvSpPr/>
          <p:nvPr/>
        </p:nvSpPr>
        <p:spPr>
          <a:xfrm>
            <a:off x="-7782" y="4443958"/>
            <a:ext cx="9151782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6"/>
          <p:cNvSpPr txBox="1">
            <a:spLocks noChangeArrowheads="1"/>
          </p:cNvSpPr>
          <p:nvPr/>
        </p:nvSpPr>
        <p:spPr bwMode="auto">
          <a:xfrm>
            <a:off x="683568" y="339504"/>
            <a:ext cx="7776864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3.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李大伯在果园里一共栽了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500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棵梨树。梨树的株距是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3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米，行距是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4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米，这个果园的面积是多少平方米？合多少公顷？</a:t>
            </a: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47668" y="2439874"/>
            <a:ext cx="723146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3×4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12(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平方米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　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12×500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6000(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平方米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6000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平方米＝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0.6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公顷</a:t>
            </a: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916966" y="3867894"/>
            <a:ext cx="794480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答：这个果园的面积是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6000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平方米。合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0.6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公顷。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6"/>
          <p:cNvSpPr txBox="1">
            <a:spLocks noChangeArrowheads="1"/>
          </p:cNvSpPr>
          <p:nvPr/>
        </p:nvSpPr>
        <p:spPr bwMode="auto">
          <a:xfrm>
            <a:off x="683568" y="339504"/>
            <a:ext cx="640871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4.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靠山屯要把一座面积为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3.2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公顷的荒山绿化。</a:t>
            </a:r>
          </a:p>
        </p:txBody>
      </p:sp>
      <p:sp>
        <p:nvSpPr>
          <p:cNvPr id="26" name="矩形 25"/>
          <p:cNvSpPr>
            <a:spLocks noChangeArrowheads="1"/>
          </p:cNvSpPr>
          <p:nvPr/>
        </p:nvSpPr>
        <p:spPr bwMode="auto">
          <a:xfrm>
            <a:off x="1619672" y="2787776"/>
            <a:ext cx="4176464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3.2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公顷＝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32000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平方米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5×4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20(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平方米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 32000÷20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1600(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棵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6249718" y="555526"/>
            <a:ext cx="2474715" cy="2068290"/>
            <a:chOff x="6249714" y="555526"/>
            <a:chExt cx="2474715" cy="2068290"/>
          </a:xfrm>
        </p:grpSpPr>
        <p:pic>
          <p:nvPicPr>
            <p:cNvPr id="27" name="Picture 5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516216" y="825178"/>
              <a:ext cx="2208213" cy="1798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爆炸形 1 1"/>
            <p:cNvSpPr/>
            <p:nvPr/>
          </p:nvSpPr>
          <p:spPr>
            <a:xfrm>
              <a:off x="6249714" y="555526"/>
              <a:ext cx="1922686" cy="1603127"/>
            </a:xfrm>
            <a:prstGeom prst="irregularSeal1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每人每天可种</a:t>
              </a:r>
              <a:r>
                <a:rPr lang="en-US" altLang="zh-CN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10</a:t>
              </a:r>
              <a:r>
                <a:rPr lang="zh-CN" altLang="en-US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棵树。</a:t>
              </a:r>
            </a:p>
          </p:txBody>
        </p:sp>
      </p:grpSp>
      <p:sp>
        <p:nvSpPr>
          <p:cNvPr id="28" name="TextBox 36"/>
          <p:cNvSpPr txBox="1">
            <a:spLocks noChangeArrowheads="1"/>
          </p:cNvSpPr>
          <p:nvPr/>
        </p:nvSpPr>
        <p:spPr bwMode="auto">
          <a:xfrm>
            <a:off x="899592" y="1503770"/>
            <a:ext cx="568863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（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）栽松树，株距为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5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米，行距为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4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米。一共需要购买多少棵树苗？</a:t>
            </a:r>
          </a:p>
        </p:txBody>
      </p: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5639703" y="3219824"/>
            <a:ext cx="3324789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答：一共需要购买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1600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棵树苗。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6" grpId="0"/>
      <p:bldP spid="28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6"/>
          <p:cNvSpPr txBox="1">
            <a:spLocks noChangeArrowheads="1"/>
          </p:cNvSpPr>
          <p:nvPr/>
        </p:nvSpPr>
        <p:spPr bwMode="auto">
          <a:xfrm>
            <a:off x="683568" y="339504"/>
            <a:ext cx="640871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4.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靠山屯要把一座面积为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3.2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公顷的荒山绿化。</a:t>
            </a:r>
          </a:p>
        </p:txBody>
      </p:sp>
      <p:sp>
        <p:nvSpPr>
          <p:cNvPr id="26" name="矩形 25"/>
          <p:cNvSpPr>
            <a:spLocks noChangeArrowheads="1"/>
          </p:cNvSpPr>
          <p:nvPr/>
        </p:nvSpPr>
        <p:spPr bwMode="auto">
          <a:xfrm>
            <a:off x="1835696" y="2942189"/>
            <a:ext cx="417646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15×1600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24000(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元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6249718" y="555526"/>
            <a:ext cx="2474715" cy="2068290"/>
            <a:chOff x="6249714" y="555526"/>
            <a:chExt cx="2474715" cy="2068290"/>
          </a:xfrm>
        </p:grpSpPr>
        <p:pic>
          <p:nvPicPr>
            <p:cNvPr id="27" name="Picture 5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516216" y="825178"/>
              <a:ext cx="2208213" cy="1798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爆炸形 1 1"/>
            <p:cNvSpPr/>
            <p:nvPr/>
          </p:nvSpPr>
          <p:spPr>
            <a:xfrm>
              <a:off x="6249714" y="555526"/>
              <a:ext cx="1922686" cy="1603127"/>
            </a:xfrm>
            <a:prstGeom prst="irregularSeal1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每人每天可种</a:t>
              </a:r>
              <a:r>
                <a:rPr lang="en-US" altLang="zh-CN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10</a:t>
              </a:r>
              <a:r>
                <a:rPr lang="zh-CN" altLang="en-US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棵树。</a:t>
              </a:r>
            </a:p>
          </p:txBody>
        </p:sp>
      </p:grpSp>
      <p:sp>
        <p:nvSpPr>
          <p:cNvPr id="28" name="TextBox 36"/>
          <p:cNvSpPr txBox="1">
            <a:spLocks noChangeArrowheads="1"/>
          </p:cNvSpPr>
          <p:nvPr/>
        </p:nvSpPr>
        <p:spPr bwMode="auto">
          <a:xfrm>
            <a:off x="899592" y="1503770"/>
            <a:ext cx="568863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（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）每棵树苗售价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15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元，购买这些树苗需要多少元钱？</a:t>
            </a:r>
          </a:p>
        </p:txBody>
      </p: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1475656" y="3794781"/>
            <a:ext cx="54006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答：购买这些树苗需要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24000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元钱。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6"/>
          <p:cNvSpPr txBox="1">
            <a:spLocks noChangeArrowheads="1"/>
          </p:cNvSpPr>
          <p:nvPr/>
        </p:nvSpPr>
        <p:spPr bwMode="auto">
          <a:xfrm>
            <a:off x="683568" y="339504"/>
            <a:ext cx="640871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4.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靠山屯要把一座面积为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3.2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公顷的荒山绿化。</a:t>
            </a:r>
          </a:p>
        </p:txBody>
      </p:sp>
      <p:sp>
        <p:nvSpPr>
          <p:cNvPr id="26" name="矩形 25"/>
          <p:cNvSpPr>
            <a:spLocks noChangeArrowheads="1"/>
          </p:cNvSpPr>
          <p:nvPr/>
        </p:nvSpPr>
        <p:spPr bwMode="auto">
          <a:xfrm>
            <a:off x="2123728" y="2787776"/>
            <a:ext cx="417646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10×8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80(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棵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1600÷80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20(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天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6249718" y="555526"/>
            <a:ext cx="2474715" cy="2068290"/>
            <a:chOff x="6249714" y="555526"/>
            <a:chExt cx="2474715" cy="2068290"/>
          </a:xfrm>
        </p:grpSpPr>
        <p:pic>
          <p:nvPicPr>
            <p:cNvPr id="27" name="Picture 5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516216" y="825178"/>
              <a:ext cx="2208213" cy="1798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爆炸形 1 1"/>
            <p:cNvSpPr/>
            <p:nvPr/>
          </p:nvSpPr>
          <p:spPr>
            <a:xfrm>
              <a:off x="6249714" y="555526"/>
              <a:ext cx="1922686" cy="1603127"/>
            </a:xfrm>
            <a:prstGeom prst="irregularSeal1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每人每天可种</a:t>
              </a:r>
              <a:r>
                <a:rPr lang="en-US" altLang="zh-CN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10</a:t>
              </a:r>
              <a:r>
                <a:rPr lang="zh-CN" altLang="en-US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棵树。</a:t>
              </a:r>
            </a:p>
          </p:txBody>
        </p:sp>
      </p:grpSp>
      <p:sp>
        <p:nvSpPr>
          <p:cNvPr id="28" name="TextBox 36"/>
          <p:cNvSpPr txBox="1">
            <a:spLocks noChangeArrowheads="1"/>
          </p:cNvSpPr>
          <p:nvPr/>
        </p:nvSpPr>
        <p:spPr bwMode="auto">
          <a:xfrm>
            <a:off x="899592" y="1503770"/>
            <a:ext cx="568863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（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3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）	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8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人承包了绿化任务，大约多少天可以完成绿化任务？</a:t>
            </a:r>
          </a:p>
        </p:txBody>
      </p: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1475656" y="4065335"/>
            <a:ext cx="54006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20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天可以完成绿化任务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6"/>
          <p:cNvSpPr txBox="1">
            <a:spLocks noChangeArrowheads="1"/>
          </p:cNvSpPr>
          <p:nvPr/>
        </p:nvSpPr>
        <p:spPr bwMode="auto">
          <a:xfrm>
            <a:off x="683568" y="339504"/>
            <a:ext cx="792088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 eaLnBrk="1" hangingPunct="1">
              <a:lnSpc>
                <a:spcPct val="15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5.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一块长方形棉花试验田，长是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360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米，宽是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120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米。棉花的株距是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0.3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米，行距是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0.6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米。每株大约可产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0.08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千克棉花。</a:t>
            </a:r>
          </a:p>
        </p:txBody>
      </p:sp>
      <p:sp>
        <p:nvSpPr>
          <p:cNvPr id="7" name="TextBox 36"/>
          <p:cNvSpPr txBox="1">
            <a:spLocks noChangeArrowheads="1"/>
          </p:cNvSpPr>
          <p:nvPr/>
        </p:nvSpPr>
        <p:spPr bwMode="auto">
          <a:xfrm>
            <a:off x="683568" y="2225589"/>
            <a:ext cx="568863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 eaLnBrk="1" hangingPunct="1">
              <a:lnSpc>
                <a:spcPct val="150000"/>
              </a:lnSpc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（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）这块棉田一共有多少株棉花？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331640" y="2883591"/>
            <a:ext cx="758279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360×120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＝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43200(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平方米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  0.3×0.6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＝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0.18(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平方米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43200÷0.18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＝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240000(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株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 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75656" y="4065336"/>
            <a:ext cx="60486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这块棉田一共有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240000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株棉花</a:t>
            </a: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6"/>
          <p:cNvSpPr txBox="1">
            <a:spLocks noChangeArrowheads="1"/>
          </p:cNvSpPr>
          <p:nvPr/>
        </p:nvSpPr>
        <p:spPr bwMode="auto">
          <a:xfrm>
            <a:off x="683568" y="339504"/>
            <a:ext cx="792088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 eaLnBrk="1" hangingPunct="1">
              <a:lnSpc>
                <a:spcPct val="15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5.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一块长方形棉花试验田，长是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360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米，宽是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120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米。棉花的株距是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0.3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米，行距是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0.6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米。每株大约可产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0.08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千克棉花。</a:t>
            </a:r>
          </a:p>
        </p:txBody>
      </p:sp>
      <p:sp>
        <p:nvSpPr>
          <p:cNvPr id="7" name="TextBox 36"/>
          <p:cNvSpPr txBox="1">
            <a:spLocks noChangeArrowheads="1"/>
          </p:cNvSpPr>
          <p:nvPr/>
        </p:nvSpPr>
        <p:spPr bwMode="auto">
          <a:xfrm>
            <a:off x="683568" y="2225589"/>
            <a:ext cx="547260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 eaLnBrk="1" hangingPunct="1">
              <a:lnSpc>
                <a:spcPct val="150000"/>
              </a:lnSpc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（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）大约可以产棉花多少千克？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2483768" y="3077549"/>
            <a:ext cx="42484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0.08×240000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＝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19200(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千克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2339752" y="4011912"/>
            <a:ext cx="489654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大约可以产棉花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19200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千克</a:t>
            </a: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6"/>
          <p:cNvSpPr txBox="1">
            <a:spLocks noChangeArrowheads="1"/>
          </p:cNvSpPr>
          <p:nvPr/>
        </p:nvSpPr>
        <p:spPr bwMode="auto">
          <a:xfrm>
            <a:off x="683568" y="339502"/>
            <a:ext cx="5112568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 eaLnBrk="1" hangingPunct="1">
              <a:lnSpc>
                <a:spcPct val="15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6.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华丰农场有一块长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600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米、宽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400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米的长方形麦田，去年共收小麦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144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吨。今年预计比去年增收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36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吨。</a:t>
            </a:r>
          </a:p>
        </p:txBody>
      </p:sp>
      <p:sp>
        <p:nvSpPr>
          <p:cNvPr id="7" name="TextBox 36"/>
          <p:cNvSpPr txBox="1">
            <a:spLocks noChangeArrowheads="1"/>
          </p:cNvSpPr>
          <p:nvPr/>
        </p:nvSpPr>
        <p:spPr bwMode="auto">
          <a:xfrm>
            <a:off x="687140" y="2863265"/>
            <a:ext cx="618911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 eaLnBrk="1" hangingPunct="1">
              <a:lnSpc>
                <a:spcPct val="150000"/>
              </a:lnSpc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（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）今年预计每公顷收多少吨小麦？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943708" y="3507856"/>
            <a:ext cx="565262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600×400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＝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240000(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平方米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＝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24(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公顷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144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＋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36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＝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180(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吨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  180÷24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＝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7.5(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吨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76914" y="561738"/>
            <a:ext cx="2728912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6"/>
          <p:cNvSpPr txBox="1">
            <a:spLocks noChangeArrowheads="1"/>
          </p:cNvSpPr>
          <p:nvPr/>
        </p:nvSpPr>
        <p:spPr bwMode="auto">
          <a:xfrm>
            <a:off x="683568" y="339502"/>
            <a:ext cx="5112568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 eaLnBrk="1" hangingPunct="1">
              <a:lnSpc>
                <a:spcPct val="15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6.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华丰农场有一块长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600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米、宽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400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米的长方形麦田，去年共收小麦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144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吨。今年预计比去年增收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36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吨。</a:t>
            </a:r>
          </a:p>
        </p:txBody>
      </p:sp>
      <p:sp>
        <p:nvSpPr>
          <p:cNvPr id="7" name="TextBox 36"/>
          <p:cNvSpPr txBox="1">
            <a:spLocks noChangeArrowheads="1"/>
          </p:cNvSpPr>
          <p:nvPr/>
        </p:nvSpPr>
        <p:spPr bwMode="auto">
          <a:xfrm>
            <a:off x="687140" y="2863266"/>
            <a:ext cx="772621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 eaLnBrk="1" hangingPunct="1">
              <a:lnSpc>
                <a:spcPct val="150000"/>
              </a:lnSpc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（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）如果每吨小麦的收购价是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2360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元，每公顷小麦可收入多少元？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2840056" y="4179307"/>
            <a:ext cx="342038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2360×7.5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＝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17700(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元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68144" y="561738"/>
            <a:ext cx="2728912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6"/>
          <p:cNvSpPr txBox="1">
            <a:spLocks noChangeArrowheads="1"/>
          </p:cNvSpPr>
          <p:nvPr/>
        </p:nvSpPr>
        <p:spPr bwMode="auto">
          <a:xfrm>
            <a:off x="683568" y="339502"/>
            <a:ext cx="7632848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 eaLnBrk="1" hangingPunct="1">
              <a:lnSpc>
                <a:spcPct val="15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6.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一块地近似平行四边形，底是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  <a:sym typeface="Times New Roman" panose="02020603050405020304" pitchFamily="18" charset="0"/>
            </a:endParaRPr>
          </a:p>
          <a:p>
            <a:pPr marL="0" indent="0" eaLnBrk="1" hangingPunct="1">
              <a:lnSpc>
                <a:spcPct val="15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43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米，高是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20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米。在这块地里种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  <a:sym typeface="Times New Roman" panose="02020603050405020304" pitchFamily="18" charset="0"/>
            </a:endParaRPr>
          </a:p>
          <a:p>
            <a:pPr marL="0" indent="0" eaLnBrk="1" hangingPunct="1">
              <a:lnSpc>
                <a:spcPct val="150000"/>
              </a:lnSpc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白菜。 如果白菜的行距是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0.6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米，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  <a:sym typeface="Times New Roman" panose="02020603050405020304" pitchFamily="18" charset="0"/>
            </a:endParaRPr>
          </a:p>
          <a:p>
            <a:pPr marL="0" indent="0" eaLnBrk="1" hangingPunct="1">
              <a:lnSpc>
                <a:spcPct val="150000"/>
              </a:lnSpc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株距是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0.4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米，这块地可以约种白菜多少棵？</a:t>
            </a:r>
          </a:p>
        </p:txBody>
      </p:sp>
      <p:sp>
        <p:nvSpPr>
          <p:cNvPr id="7" name="TextBox 36"/>
          <p:cNvSpPr txBox="1">
            <a:spLocks noChangeArrowheads="1"/>
          </p:cNvSpPr>
          <p:nvPr/>
        </p:nvSpPr>
        <p:spPr bwMode="auto">
          <a:xfrm>
            <a:off x="5317332" y="3153929"/>
            <a:ext cx="299908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 eaLnBrk="1" hangingPunct="1">
              <a:lnSpc>
                <a:spcPct val="1500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答：这块地可以约种白菜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3583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棵。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47664" y="2920210"/>
            <a:ext cx="342038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43×20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＝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860(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平方米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     0.6×0.4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＝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0.24(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平方米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860÷0.24≈3583(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棵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6136" y="771552"/>
            <a:ext cx="32766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683568" y="1751775"/>
            <a:ext cx="7992888" cy="2764192"/>
            <a:chOff x="683568" y="1751774"/>
            <a:chExt cx="7992888" cy="2764192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683568" y="1751774"/>
              <a:ext cx="7992888" cy="2764192"/>
            </a:xfrm>
            <a:prstGeom prst="rect">
              <a:avLst/>
            </a:prstGeom>
          </p:spPr>
        </p:pic>
        <p:sp>
          <p:nvSpPr>
            <p:cNvPr id="4" name="矩形 3"/>
            <p:cNvSpPr/>
            <p:nvPr/>
          </p:nvSpPr>
          <p:spPr>
            <a:xfrm>
              <a:off x="912911" y="2361967"/>
              <a:ext cx="7632849" cy="1361911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en-US" altLang="zh-CN" sz="2800" b="1" dirty="0">
                  <a:solidFill>
                    <a:prstClr val="black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1</a:t>
              </a:r>
              <a:r>
                <a:rPr lang="zh-CN" altLang="en-US" sz="2800" b="1" dirty="0">
                  <a:solidFill>
                    <a:prstClr val="black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．株距</a:t>
              </a:r>
              <a:r>
                <a:rPr lang="en-US" altLang="zh-CN" sz="2800" b="1" dirty="0">
                  <a:solidFill>
                    <a:prstClr val="black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×</a:t>
              </a:r>
              <a:r>
                <a:rPr lang="zh-CN" altLang="en-US" sz="2800" b="1" dirty="0">
                  <a:solidFill>
                    <a:prstClr val="black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行距＝每棵植株的占地面积。</a:t>
              </a:r>
            </a:p>
            <a:p>
              <a:pPr>
                <a:lnSpc>
                  <a:spcPct val="150000"/>
                </a:lnSpc>
                <a:defRPr/>
              </a:pPr>
              <a:r>
                <a:rPr lang="en-US" altLang="zh-CN" sz="2800" b="1" dirty="0">
                  <a:solidFill>
                    <a:prstClr val="black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2</a:t>
              </a:r>
              <a:r>
                <a:rPr lang="zh-CN" altLang="en-US" sz="2800" b="1" dirty="0">
                  <a:solidFill>
                    <a:prstClr val="black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．种植棵数＝种植面积</a:t>
              </a:r>
              <a:r>
                <a:rPr lang="en-US" altLang="zh-CN" sz="2800" b="1" dirty="0">
                  <a:solidFill>
                    <a:prstClr val="black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÷</a:t>
              </a:r>
              <a:r>
                <a:rPr lang="zh-CN" altLang="en-US" sz="2800" b="1" dirty="0">
                  <a:solidFill>
                    <a:prstClr val="black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每棵植株的占地面积。</a:t>
              </a:r>
            </a:p>
          </p:txBody>
        </p:sp>
      </p:grp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课前导入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9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832718" y="1635646"/>
            <a:ext cx="5472607" cy="2894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AutoShape 3"/>
          <p:cNvSpPr/>
          <p:nvPr/>
        </p:nvSpPr>
        <p:spPr>
          <a:xfrm>
            <a:off x="3779916" y="453542"/>
            <a:ext cx="3593745" cy="822065"/>
          </a:xfrm>
          <a:prstGeom prst="wedgeRoundRectCallout">
            <a:avLst>
              <a:gd name="adj1" fmla="val 57844"/>
              <a:gd name="adj2" fmla="val 36450"/>
              <a:gd name="adj3" fmla="val 16667"/>
            </a:avLst>
          </a:prstGeom>
          <a:solidFill>
            <a:srgbClr val="FFF3CD"/>
          </a:solidFill>
          <a:ln w="28575" cap="flat" cmpd="sng">
            <a:solidFill>
              <a:srgbClr val="00B0F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/>
          <a:lstStyle/>
          <a:p>
            <a:pPr latinLnBrk="1">
              <a:spcBef>
                <a:spcPct val="50000"/>
              </a:spcBef>
              <a:defRPr/>
            </a:pP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大家知道农民伯伯是根据什么原理来种果树吗？</a:t>
            </a:r>
            <a:endParaRPr lang="en-US" altLang="zh-CN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31" name="图片 30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flipH="1">
            <a:off x="7430592" y="842558"/>
            <a:ext cx="882898" cy="12652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92" y="1059582"/>
            <a:ext cx="5437285" cy="4130864"/>
          </a:xfrm>
          <a:prstGeom prst="rect">
            <a:avLst/>
          </a:prstGeom>
        </p:spPr>
      </p:pic>
      <p:sp>
        <p:nvSpPr>
          <p:cNvPr id="3" name="矩形 4"/>
          <p:cNvSpPr>
            <a:spLocks noChangeArrowheads="1"/>
          </p:cNvSpPr>
          <p:nvPr/>
        </p:nvSpPr>
        <p:spPr bwMode="auto">
          <a:xfrm>
            <a:off x="2123728" y="1601239"/>
            <a:ext cx="4824536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从教材课后习题中选取；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从课时练中选取。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7" y="494144"/>
            <a:ext cx="366861" cy="456339"/>
          </a:xfrm>
          <a:prstGeom prst="rect">
            <a:avLst/>
          </a:prstGeom>
        </p:spPr>
      </p:pic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23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</a:p>
        </p:txBody>
      </p:sp>
      <p:sp>
        <p:nvSpPr>
          <p:cNvPr id="32" name="TextBox 29"/>
          <p:cNvSpPr txBox="1">
            <a:spLocks noChangeArrowheads="1"/>
          </p:cNvSpPr>
          <p:nvPr/>
        </p:nvSpPr>
        <p:spPr bwMode="auto">
          <a:xfrm>
            <a:off x="1065776" y="971492"/>
            <a:ext cx="7272807" cy="1532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李大叔要在一块长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120</a:t>
            </a: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米、宽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60</a:t>
            </a: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米的地里栽种果树。他对果树的栽种技术和树苗价格作了调查，初步拟了两个种植方案：</a:t>
            </a:r>
          </a:p>
        </p:txBody>
      </p:sp>
      <p:sp>
        <p:nvSpPr>
          <p:cNvPr id="36" name="矩形 35"/>
          <p:cNvSpPr/>
          <p:nvPr/>
        </p:nvSpPr>
        <p:spPr bwMode="auto">
          <a:xfrm>
            <a:off x="1187624" y="2787427"/>
            <a:ext cx="3514552" cy="20165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fontAlgn="auto" hangingPunct="0"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A.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种苹果树：</a:t>
            </a:r>
          </a:p>
          <a:p>
            <a:pPr indent="355600" eaLnBrk="0" fontAlgn="auto" hangingPunct="0"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株距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4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米，行距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5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米。 </a:t>
            </a:r>
            <a:endParaRPr lang="en-US" altLang="zh-CN" sz="2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  <a:sym typeface="+mn-ea"/>
            </a:endParaRPr>
          </a:p>
          <a:p>
            <a:pPr indent="355600" eaLnBrk="0" fontAlgn="auto" hangingPunct="0"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树苗价钱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: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每株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15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元。</a:t>
            </a:r>
          </a:p>
        </p:txBody>
      </p:sp>
      <p:sp>
        <p:nvSpPr>
          <p:cNvPr id="37" name="矩形 36"/>
          <p:cNvSpPr/>
          <p:nvPr/>
        </p:nvSpPr>
        <p:spPr bwMode="auto">
          <a:xfrm>
            <a:off x="5076056" y="2787428"/>
            <a:ext cx="3600400" cy="201657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fontAlgn="auto" hangingPunct="0"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B.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种枣树：</a:t>
            </a:r>
          </a:p>
          <a:p>
            <a:pPr indent="355600" eaLnBrk="0" fontAlgn="auto" hangingPunct="0"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株距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4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米，行距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3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米。 </a:t>
            </a:r>
            <a:endParaRPr lang="en-US" altLang="zh-CN" sz="2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  <a:sym typeface="+mn-ea"/>
            </a:endParaRPr>
          </a:p>
          <a:p>
            <a:pPr indent="355600" eaLnBrk="0" fontAlgn="auto" hangingPunct="0"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树苗价钱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: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每株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18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元。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6" grpId="0" animBg="1"/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2320" y="665922"/>
            <a:ext cx="960298" cy="1363386"/>
          </a:xfrm>
          <a:prstGeom prst="rect">
            <a:avLst/>
          </a:prstGeom>
        </p:spPr>
      </p:pic>
      <p:pic>
        <p:nvPicPr>
          <p:cNvPr id="4" name="图片 3" descr="屏幕剪辑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3562795"/>
            <a:ext cx="990460" cy="1457228"/>
          </a:xfrm>
          <a:prstGeom prst="rect">
            <a:avLst/>
          </a:prstGeom>
        </p:spPr>
      </p:pic>
      <p:sp>
        <p:nvSpPr>
          <p:cNvPr id="9" name="云形标注 8"/>
          <p:cNvSpPr/>
          <p:nvPr/>
        </p:nvSpPr>
        <p:spPr>
          <a:xfrm>
            <a:off x="3131840" y="339504"/>
            <a:ext cx="4248472" cy="1008112"/>
          </a:xfrm>
          <a:prstGeom prst="cloudCallout">
            <a:avLst>
              <a:gd name="adj1" fmla="val 50450"/>
              <a:gd name="adj2" fmla="val 3252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株距和行距是什么意思？</a:t>
            </a:r>
          </a:p>
        </p:txBody>
      </p:sp>
      <p:pic>
        <p:nvPicPr>
          <p:cNvPr id="15" name="Picture 10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1117147"/>
            <a:ext cx="4464496" cy="2586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云形标注 7"/>
          <p:cNvSpPr/>
          <p:nvPr/>
        </p:nvSpPr>
        <p:spPr>
          <a:xfrm>
            <a:off x="1602020" y="3564922"/>
            <a:ext cx="5058212" cy="1021760"/>
          </a:xfrm>
          <a:prstGeom prst="cloudCallout">
            <a:avLst>
              <a:gd name="adj1" fmla="val -52375"/>
              <a:gd name="adj2" fmla="val 2879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每棵苹果树的占地面积就是行距乘以株距的乘积，对吗？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屏幕剪辑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7393" y="3433738"/>
            <a:ext cx="879830" cy="1306807"/>
          </a:xfrm>
          <a:prstGeom prst="rect">
            <a:avLst/>
          </a:prstGeom>
        </p:spPr>
      </p:pic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2355306"/>
            <a:ext cx="951934" cy="1464514"/>
          </a:xfrm>
          <a:prstGeom prst="rect">
            <a:avLst/>
          </a:prstGeom>
        </p:spPr>
      </p:pic>
      <p:sp>
        <p:nvSpPr>
          <p:cNvPr id="6" name="圆角矩形标注 5"/>
          <p:cNvSpPr/>
          <p:nvPr/>
        </p:nvSpPr>
        <p:spPr>
          <a:xfrm>
            <a:off x="3707904" y="1419623"/>
            <a:ext cx="3168352" cy="522315"/>
          </a:xfrm>
          <a:prstGeom prst="wedgeRoundRectCallout">
            <a:avLst>
              <a:gd name="adj1" fmla="val 66272"/>
              <a:gd name="adj2" fmla="val 17256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种哪种树投资多呢？</a:t>
            </a:r>
          </a:p>
        </p:txBody>
      </p:sp>
      <p:sp>
        <p:nvSpPr>
          <p:cNvPr id="7" name="云形标注 6"/>
          <p:cNvSpPr/>
          <p:nvPr/>
        </p:nvSpPr>
        <p:spPr>
          <a:xfrm>
            <a:off x="3707904" y="3300659"/>
            <a:ext cx="3528392" cy="1038321"/>
          </a:xfrm>
          <a:prstGeom prst="cloudCallout">
            <a:avLst>
              <a:gd name="adj1" fmla="val 57624"/>
              <a:gd name="adj2" fmla="val 3252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每棵苹果树占地</a:t>
            </a:r>
            <a:r>
              <a:rPr lang="en-US" altLang="zh-CN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4×5=20</a:t>
            </a:r>
            <a:r>
              <a:rPr lang="zh-CN" altLang="en-US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（平方米）</a:t>
            </a:r>
          </a:p>
        </p:txBody>
      </p:sp>
      <p:sp>
        <p:nvSpPr>
          <p:cNvPr id="8" name="TextBox 29"/>
          <p:cNvSpPr txBox="1">
            <a:spLocks noChangeArrowheads="1"/>
          </p:cNvSpPr>
          <p:nvPr/>
        </p:nvSpPr>
        <p:spPr bwMode="auto">
          <a:xfrm>
            <a:off x="1054893" y="411510"/>
            <a:ext cx="668546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小组合作，算一算：各需要多少棵树苗？</a:t>
            </a:r>
          </a:p>
        </p:txBody>
      </p:sp>
      <p:pic>
        <p:nvPicPr>
          <p:cNvPr id="10" name="图片 9" descr="屏幕剪辑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5680" y="1066407"/>
            <a:ext cx="959439" cy="1335928"/>
          </a:xfrm>
          <a:prstGeom prst="rect">
            <a:avLst/>
          </a:prstGeom>
        </p:spPr>
      </p:pic>
      <p:sp>
        <p:nvSpPr>
          <p:cNvPr id="12" name="云形标注 11"/>
          <p:cNvSpPr/>
          <p:nvPr/>
        </p:nvSpPr>
        <p:spPr>
          <a:xfrm>
            <a:off x="1763688" y="2355305"/>
            <a:ext cx="3528392" cy="1038321"/>
          </a:xfrm>
          <a:prstGeom prst="cloudCallout">
            <a:avLst>
              <a:gd name="adj1" fmla="val -55036"/>
              <a:gd name="adj2" fmla="val 2029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先算这块地一共有多少平方米</a:t>
            </a:r>
            <a:r>
              <a:rPr lang="en-US" altLang="zh-CN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……</a:t>
            </a:r>
            <a:endParaRPr lang="zh-CN" altLang="en-US" sz="2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913432" y="411511"/>
            <a:ext cx="3514552" cy="20165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fontAlgn="auto" hangingPunct="0"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A.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种苹果树：</a:t>
            </a:r>
          </a:p>
          <a:p>
            <a:pPr indent="355600" eaLnBrk="0" fontAlgn="auto" hangingPunct="0"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株距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4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米，行距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5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米。 </a:t>
            </a:r>
            <a:endParaRPr lang="en-US" altLang="zh-CN" sz="2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  <a:sym typeface="+mn-ea"/>
            </a:endParaRPr>
          </a:p>
          <a:p>
            <a:pPr indent="355600" eaLnBrk="0" fontAlgn="auto" hangingPunct="0"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树苗价钱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: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每株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15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元。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899596" y="2427734"/>
            <a:ext cx="3980577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4×5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20(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平方米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　</a:t>
            </a:r>
            <a:endParaRPr lang="en-US" altLang="zh-CN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120×60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7200(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平方米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7200÷20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360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（棵）</a:t>
            </a:r>
            <a:endParaRPr lang="en-US" altLang="zh-CN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15×360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5400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（元）</a:t>
            </a:r>
          </a:p>
        </p:txBody>
      </p:sp>
      <p:sp>
        <p:nvSpPr>
          <p:cNvPr id="6" name="矩形 5"/>
          <p:cNvSpPr/>
          <p:nvPr/>
        </p:nvSpPr>
        <p:spPr bwMode="auto">
          <a:xfrm>
            <a:off x="5024185" y="411165"/>
            <a:ext cx="3600400" cy="201657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fontAlgn="auto" hangingPunct="0"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B.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种枣树：</a:t>
            </a:r>
          </a:p>
          <a:p>
            <a:pPr indent="355600" eaLnBrk="0" fontAlgn="auto" hangingPunct="0"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株距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4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米，行距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3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米。 </a:t>
            </a:r>
            <a:endParaRPr lang="en-US" altLang="zh-CN" sz="2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  <a:sym typeface="+mn-ea"/>
            </a:endParaRPr>
          </a:p>
          <a:p>
            <a:pPr indent="355600" eaLnBrk="0" fontAlgn="auto" hangingPunct="0"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树苗价钱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: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每株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18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元。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4911903" y="2427734"/>
            <a:ext cx="3980577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4×3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12(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平方米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　</a:t>
            </a:r>
            <a:endParaRPr lang="en-US" altLang="zh-CN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120×60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7200(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平方米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7200÷12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600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（棵）</a:t>
            </a:r>
            <a:endParaRPr lang="en-US" altLang="zh-CN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18×600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10800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（元）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屏幕剪辑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4" y="827592"/>
            <a:ext cx="959439" cy="1335928"/>
          </a:xfrm>
          <a:prstGeom prst="rect">
            <a:avLst/>
          </a:prstGeom>
        </p:spPr>
      </p:pic>
      <p:sp>
        <p:nvSpPr>
          <p:cNvPr id="6" name="云形标注 5"/>
          <p:cNvSpPr/>
          <p:nvPr/>
        </p:nvSpPr>
        <p:spPr>
          <a:xfrm>
            <a:off x="2115447" y="555526"/>
            <a:ext cx="3689424" cy="1021760"/>
          </a:xfrm>
          <a:prstGeom prst="cloudCallout">
            <a:avLst>
              <a:gd name="adj1" fmla="val -54204"/>
              <a:gd name="adj2" fmla="val 5116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对上面两个种植方案，你有何想法？ </a:t>
            </a:r>
          </a:p>
        </p:txBody>
      </p:sp>
      <p:sp>
        <p:nvSpPr>
          <p:cNvPr id="10" name="TextBox 29"/>
          <p:cNvSpPr txBox="1">
            <a:spLocks noChangeArrowheads="1"/>
          </p:cNvSpPr>
          <p:nvPr/>
        </p:nvSpPr>
        <p:spPr bwMode="auto">
          <a:xfrm>
            <a:off x="1259632" y="1995686"/>
            <a:ext cx="712879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indent="457200"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①从投资的钱数上看，种苹果树投资的钱数较少。</a:t>
            </a:r>
          </a:p>
          <a:p>
            <a:pPr indent="457200"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②从长远收益看，枣树棵树多，且枣的售价高，很快就能收回成本。 </a:t>
            </a:r>
          </a:p>
        </p:txBody>
      </p:sp>
      <p:sp>
        <p:nvSpPr>
          <p:cNvPr id="11" name="TextBox 29"/>
          <p:cNvSpPr txBox="1">
            <a:spLocks noChangeArrowheads="1"/>
          </p:cNvSpPr>
          <p:nvPr/>
        </p:nvSpPr>
        <p:spPr bwMode="auto">
          <a:xfrm>
            <a:off x="1259632" y="3651871"/>
            <a:ext cx="712879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indent="457200"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两种方案都有可取之处，要根据李大叔目前的经济情况来决定。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36"/>
          <p:cNvSpPr txBox="1">
            <a:spLocks noChangeArrowheads="1"/>
          </p:cNvSpPr>
          <p:nvPr/>
        </p:nvSpPr>
        <p:spPr bwMode="auto">
          <a:xfrm>
            <a:off x="755576" y="2859784"/>
            <a:ext cx="81369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 eaLnBrk="1" hangingPunct="1">
              <a:lnSpc>
                <a:spcPct val="1500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（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）种植的棵数＝种植面积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÷(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　　      　　　　　　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。</a:t>
            </a: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</a:p>
        </p:txBody>
      </p:sp>
      <p:sp>
        <p:nvSpPr>
          <p:cNvPr id="12" name="TextBox 36"/>
          <p:cNvSpPr txBox="1">
            <a:spLocks noChangeArrowheads="1"/>
          </p:cNvSpPr>
          <p:nvPr/>
        </p:nvSpPr>
        <p:spPr bwMode="auto">
          <a:xfrm>
            <a:off x="421963" y="1040999"/>
            <a:ext cx="198964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填一填。</a:t>
            </a:r>
          </a:p>
        </p:txBody>
      </p:sp>
      <p:sp>
        <p:nvSpPr>
          <p:cNvPr id="14" name="TextBox 36"/>
          <p:cNvSpPr txBox="1">
            <a:spLocks noChangeArrowheads="1"/>
          </p:cNvSpPr>
          <p:nvPr/>
        </p:nvSpPr>
        <p:spPr bwMode="auto">
          <a:xfrm>
            <a:off x="755576" y="1925421"/>
            <a:ext cx="81369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 eaLnBrk="1" hangingPunct="1">
              <a:lnSpc>
                <a:spcPct val="1500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（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）某棵植株占地面积＝这棵植株的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(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　　　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)×(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　　　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36208" y="2017753"/>
            <a:ext cx="956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株距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68344" y="1997429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行距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292080" y="2974183"/>
            <a:ext cx="3085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每棵植株的占地面积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2" grpId="0"/>
      <p:bldP spid="14" grpId="0"/>
      <p:bldP spid="3" grpId="0"/>
      <p:bldP spid="16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6"/>
          <p:cNvSpPr txBox="1">
            <a:spLocks noChangeArrowheads="1"/>
          </p:cNvSpPr>
          <p:nvPr/>
        </p:nvSpPr>
        <p:spPr bwMode="auto">
          <a:xfrm>
            <a:off x="683573" y="339504"/>
            <a:ext cx="7704855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有一块长方形白菜地，长是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240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米，宽是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120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米，白菜的株距是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0.5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米，行距是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0.4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米，这块白菜地一共栽了多少棵白菜？ </a:t>
            </a:r>
          </a:p>
        </p:txBody>
      </p:sp>
      <p:sp>
        <p:nvSpPr>
          <p:cNvPr id="64" name="矩形 63"/>
          <p:cNvSpPr>
            <a:spLocks noChangeArrowheads="1"/>
          </p:cNvSpPr>
          <p:nvPr/>
        </p:nvSpPr>
        <p:spPr bwMode="auto">
          <a:xfrm>
            <a:off x="1547665" y="2643759"/>
            <a:ext cx="633538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(240×120)÷(0.5×0.4)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144000(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棵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</a:p>
        </p:txBody>
      </p:sp>
      <p:sp>
        <p:nvSpPr>
          <p:cNvPr id="65" name="矩形 64"/>
          <p:cNvSpPr>
            <a:spLocks noChangeArrowheads="1"/>
          </p:cNvSpPr>
          <p:nvPr/>
        </p:nvSpPr>
        <p:spPr bwMode="auto">
          <a:xfrm>
            <a:off x="1475660" y="3651870"/>
            <a:ext cx="668163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答：这块白菜地一共栽了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144000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棵白菜。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4" grpId="0"/>
      <p:bldP spid="65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1062</Words>
  <Application>Microsoft Office PowerPoint</Application>
  <PresentationFormat>全屏显示(16:9)</PresentationFormat>
  <Paragraphs>107</Paragraphs>
  <Slides>20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0" baseType="lpstr">
      <vt:lpstr>黑体</vt:lpstr>
      <vt:lpstr>华文楷体</vt:lpstr>
      <vt:lpstr>楷体</vt:lpstr>
      <vt:lpstr>宋体</vt:lpstr>
      <vt:lpstr>微软雅黑</vt:lpstr>
      <vt:lpstr>幼圆</vt:lpstr>
      <vt:lpstr>Arial</vt:lpstr>
      <vt:lpstr>Calibri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2023-01-17T01:53:20Z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FEFB1D4786054FBC89DBD80A05016713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