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549" r:id="rId2"/>
    <p:sldId id="536" r:id="rId3"/>
    <p:sldId id="490" r:id="rId4"/>
    <p:sldId id="512" r:id="rId5"/>
    <p:sldId id="491" r:id="rId6"/>
    <p:sldId id="496" r:id="rId7"/>
    <p:sldId id="508" r:id="rId8"/>
    <p:sldId id="519" r:id="rId9"/>
    <p:sldId id="520" r:id="rId10"/>
    <p:sldId id="538" r:id="rId11"/>
    <p:sldId id="540" r:id="rId12"/>
    <p:sldId id="531" r:id="rId13"/>
    <p:sldId id="543" r:id="rId14"/>
    <p:sldId id="545" r:id="rId15"/>
    <p:sldId id="547" r:id="rId16"/>
    <p:sldId id="541" r:id="rId17"/>
    <p:sldId id="533" r:id="rId18"/>
    <p:sldId id="488" r:id="rId19"/>
    <p:sldId id="548" r:id="rId20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9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82E8A"/>
    <a:srgbClr val="FFFF00"/>
    <a:srgbClr val="0092F6"/>
    <a:srgbClr val="A50021"/>
    <a:srgbClr val="666699"/>
    <a:srgbClr val="003300"/>
    <a:srgbClr val="FF00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9" autoAdjust="0"/>
    <p:restoredTop sz="94331" autoAdjust="0"/>
  </p:normalViewPr>
  <p:slideViewPr>
    <p:cSldViewPr>
      <p:cViewPr>
        <p:scale>
          <a:sx n="100" d="100"/>
          <a:sy n="100" d="100"/>
        </p:scale>
        <p:origin x="-318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kumimoji="1" sz="1200">
                <a:latin typeface="Times New Roman" panose="02020603050405020304" pitchFamily="18" charset="0"/>
              </a:defRPr>
            </a:lvl1pPr>
          </a:lstStyle>
          <a:p>
            <a:endParaRPr lang="en-US" altLang="zh-CN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kumimoji="1" sz="1200">
                <a:latin typeface="Times New Roman" panose="02020603050405020304" pitchFamily="18" charset="0"/>
              </a:defRPr>
            </a:lvl1pPr>
          </a:lstStyle>
          <a:p>
            <a:endParaRPr lang="en-US" altLang="zh-CN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kumimoji="1" sz="1200">
                <a:latin typeface="Times New Roman" panose="02020603050405020304" pitchFamily="18" charset="0"/>
              </a:defRPr>
            </a:lvl1pPr>
          </a:lstStyle>
          <a:p>
            <a:endParaRPr lang="en-US" altLang="zh-CN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kumimoji="1" sz="1200">
                <a:latin typeface="Times New Roman" panose="02020603050405020304" pitchFamily="18" charset="0"/>
              </a:defRPr>
            </a:lvl1pPr>
          </a:lstStyle>
          <a:p>
            <a:fld id="{8CFCB954-057F-4C76-A84D-4C961EBCF8F5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CB954-057F-4C76-A84D-4C961EBCF8F5}" type="slidenum">
              <a:rPr lang="en-US" altLang="zh-CN" smtClean="0"/>
              <a:t>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CB954-057F-4C76-A84D-4C961EBCF8F5}" type="slidenum">
              <a:rPr lang="en-US" altLang="zh-CN" smtClean="0"/>
              <a:t>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19AB961A-3D30-41DD-B850-3FD3A3C6CD01}" type="slidenum">
              <a:rPr lang="en-US" altLang="zh-CN"/>
              <a:t>12</a:t>
            </a:fld>
            <a:endParaRPr lang="en-US" altLang="zh-CN"/>
          </a:p>
        </p:txBody>
      </p:sp>
      <p:sp>
        <p:nvSpPr>
          <p:cNvPr id="68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8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B7F4742D-1B31-4948-81F2-D13609EB5199}" type="slidenum">
              <a:rPr lang="en-US" altLang="zh-CN"/>
              <a:t>17</a:t>
            </a:fld>
            <a:endParaRPr lang="en-US" altLang="zh-CN"/>
          </a:p>
        </p:txBody>
      </p:sp>
      <p:sp>
        <p:nvSpPr>
          <p:cNvPr id="68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8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EE90093-2159-4E8F-9B48-CC7247B674E2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9DEDE-F738-42A7-8292-1AE0075CED0D}" type="slidenum">
              <a:rPr lang="en-US" altLang="zh-CN" smtClean="0"/>
              <a:t>‹#›</a:t>
            </a:fld>
            <a:endParaRPr lang="en-US" altLang="zh-CN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anose="05000000000000000000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anose="05000000000000000000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781A4-19A0-4296-BEFB-6249EB66539A}" type="slidenum">
              <a:rPr lang="en-US" altLang="zh-CN" smtClean="0"/>
              <a:t>‹#›</a:t>
            </a:fld>
            <a:endParaRPr lang="en-US" altLang="zh-CN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anose="05000000000000000000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anose="05000000000000000000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D66D5-83F0-4F40-9CC9-EA35B604AC6A}" type="slidenum">
              <a:rPr lang="en-US" altLang="zh-CN" smtClean="0"/>
              <a:t>‹#›</a:t>
            </a:fld>
            <a:endParaRPr lang="en-US" altLang="zh-CN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anose="05000000000000000000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anose="05000000000000000000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anose="05000000000000000000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anose="05000000000000000000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84526-CAEB-4EAE-8412-B493D805FD28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978F8-1DB3-4299-A9C9-996669AA7367}" type="slidenum">
              <a:rPr lang="en-US" altLang="zh-CN" smtClean="0"/>
              <a:t>‹#›</a:t>
            </a:fld>
            <a:endParaRPr lang="en-US" altLang="zh-CN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anose="05000000000000000000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anose="05000000000000000000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E867-9CA0-4B2E-8FDB-4C8F7E254E4D}" type="slidenum">
              <a:rPr lang="en-US" altLang="zh-CN" smtClean="0"/>
              <a:t>‹#›</a:t>
            </a:fld>
            <a:endParaRPr lang="en-US" altLang="zh-CN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anose="05000000000000000000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anose="05000000000000000000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5F86-F8CA-4DD3-8F6C-23A4FEF06D9C}" type="slidenum">
              <a:rPr lang="en-US" altLang="zh-CN" smtClean="0"/>
              <a:t>‹#›</a:t>
            </a:fld>
            <a:endParaRPr lang="en-US" altLang="zh-CN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anose="05000000000000000000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anose="05000000000000000000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248F2-DA0D-47E6-A5D8-F360D3297B5D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702B7-7D6B-48A0-AC1B-08D32976C492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59211-FFEF-475A-A78E-A83DBD02356F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27305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C02E43D-716E-426C-9FF0-958E188AF847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anose="05000000000000000000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anose="05000000000000000000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anose="05000000000000000000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anose="05000000000000000000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8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1"/>
          <p:cNvSpPr>
            <a:spLocks noChangeArrowheads="1"/>
          </p:cNvSpPr>
          <p:nvPr/>
        </p:nvSpPr>
        <p:spPr bwMode="auto">
          <a:xfrm>
            <a:off x="899592" y="1628800"/>
            <a:ext cx="72009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CN" altLang="en-US" sz="8800" b="1" spc="600" dirty="0">
                <a:solidFill>
                  <a:srgbClr val="FF0000"/>
                </a:solidFill>
                <a:ea typeface="黑体" panose="02010609060101010101" pitchFamily="49" charset="-122"/>
              </a:rPr>
              <a:t>勾股定理    </a:t>
            </a:r>
          </a:p>
        </p:txBody>
      </p:sp>
      <p:sp>
        <p:nvSpPr>
          <p:cNvPr id="5" name="矩形 4"/>
          <p:cNvSpPr/>
          <p:nvPr/>
        </p:nvSpPr>
        <p:spPr>
          <a:xfrm>
            <a:off x="2925484" y="5085184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274" name="文本框 4"/>
          <p:cNvSpPr txBox="1">
            <a:spLocks noChangeArrowheads="1"/>
          </p:cNvSpPr>
          <p:nvPr/>
        </p:nvSpPr>
        <p:spPr bwMode="auto">
          <a:xfrm>
            <a:off x="250825" y="260350"/>
            <a:ext cx="82804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sz="2800" b="1" dirty="0">
                <a:solidFill>
                  <a:srgbClr val="CC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kumimoji="0" lang="zh-CN" altLang="en-US" sz="2800" b="1" dirty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现在，我们已经证明了         </a:t>
            </a:r>
            <a:r>
              <a:rPr kumimoji="0" lang="zh-CN" altLang="en-US" sz="2800" b="1" dirty="0" smtClean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的</a:t>
            </a:r>
            <a:r>
              <a:rPr kumimoji="0" lang="zh-CN" altLang="en-US" sz="2800" b="1" dirty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正确性，在数学上，经过证明被确认为正确的命题叫做定理，所以这个命题在我国叫做</a:t>
            </a:r>
            <a:r>
              <a:rPr kumimoji="0" lang="zh-CN" altLang="en-US" sz="2800" b="1" dirty="0">
                <a:solidFill>
                  <a:srgbClr val="A112B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勾股定理</a:t>
            </a:r>
            <a:r>
              <a:rPr kumimoji="0" lang="zh-CN" altLang="en-US" sz="2800" b="1" dirty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694275" name="文本框 5" descr="栎木"/>
          <p:cNvSpPr txBox="1">
            <a:spLocks noChangeArrowheads="1"/>
          </p:cNvSpPr>
          <p:nvPr/>
        </p:nvSpPr>
        <p:spPr bwMode="auto">
          <a:xfrm>
            <a:off x="250825" y="1700213"/>
            <a:ext cx="8569325" cy="2560637"/>
          </a:xfrm>
          <a:prstGeom prst="rect">
            <a:avLst/>
          </a:prstGeom>
          <a:blipFill dpi="0" rotWithShape="0">
            <a:blip r:embed="rId3">
              <a:alphaModFix amt="47000"/>
            </a:blip>
            <a:srcRect/>
            <a:tile tx="0" ty="0" sx="100000" sy="100000" flip="none" algn="tl"/>
          </a:blipFill>
          <a:ln w="28575">
            <a:solidFill>
              <a:schemeClr val="hlink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zh-CN" altLang="en-US" sz="4800" b="1" dirty="0">
                <a:solidFill>
                  <a:srgbClr val="A112B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勾股定理：</a:t>
            </a:r>
            <a:r>
              <a:rPr kumimoji="0" lang="zh-CN" altLang="en-US" sz="4000" b="1" dirty="0">
                <a:solidFill>
                  <a:srgbClr val="A112B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如果直角三角形两直角边长分别为</a:t>
            </a:r>
            <a:r>
              <a:rPr kumimoji="0" lang="en-US" sz="4000" b="1" dirty="0">
                <a:solidFill>
                  <a:srgbClr val="A112B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kumimoji="0" lang="zh-CN" altLang="en-US" sz="4000" b="1" dirty="0">
                <a:solidFill>
                  <a:srgbClr val="A112B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kumimoji="0" lang="en-US" sz="4000" b="1" dirty="0">
                <a:solidFill>
                  <a:srgbClr val="A112B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b,</a:t>
            </a:r>
            <a:r>
              <a:rPr kumimoji="0" lang="zh-CN" altLang="en-US" sz="4000" b="1" dirty="0">
                <a:solidFill>
                  <a:srgbClr val="A112B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斜边长为</a:t>
            </a:r>
            <a:r>
              <a:rPr kumimoji="0" lang="en-US" sz="4000" b="1" dirty="0">
                <a:solidFill>
                  <a:srgbClr val="A112B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kumimoji="0" lang="zh-CN" altLang="en-US" sz="4000" b="1" dirty="0">
                <a:solidFill>
                  <a:srgbClr val="A112B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，那么</a:t>
            </a:r>
          </a:p>
          <a:p>
            <a:pPr>
              <a:spcBef>
                <a:spcPct val="50000"/>
              </a:spcBef>
            </a:pPr>
            <a:r>
              <a:rPr kumimoji="0" lang="zh-CN" altLang="en-US" sz="40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0" lang="en-US" sz="4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MS Reference 2" pitchFamily="2" charset="2"/>
              </a:rPr>
              <a:t>a</a:t>
            </a:r>
            <a:r>
              <a:rPr kumimoji="0" lang="en-US" sz="4800" b="1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MS Reference 2" pitchFamily="2" charset="2"/>
              </a:rPr>
              <a:t>2</a:t>
            </a:r>
            <a:r>
              <a:rPr kumimoji="0" lang="en-US" sz="4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MS Reference 2" pitchFamily="2" charset="2"/>
              </a:rPr>
              <a:t> + b</a:t>
            </a:r>
            <a:r>
              <a:rPr kumimoji="0" lang="en-US" sz="4800" b="1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MS Reference 2" pitchFamily="2" charset="2"/>
              </a:rPr>
              <a:t>2</a:t>
            </a:r>
            <a:r>
              <a:rPr kumimoji="0" lang="en-US" sz="4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MS Reference 2" pitchFamily="2" charset="2"/>
              </a:rPr>
              <a:t>  =  c</a:t>
            </a:r>
            <a:r>
              <a:rPr kumimoji="0" lang="en-US" sz="4800" b="1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MS Reference 2" pitchFamily="2" charset="2"/>
              </a:rPr>
              <a:t>2</a:t>
            </a:r>
          </a:p>
        </p:txBody>
      </p:sp>
      <p:sp>
        <p:nvSpPr>
          <p:cNvPr id="694276" name="文本框 6"/>
          <p:cNvSpPr txBox="1">
            <a:spLocks noChangeArrowheads="1"/>
          </p:cNvSpPr>
          <p:nvPr/>
        </p:nvSpPr>
        <p:spPr bwMode="auto">
          <a:xfrm>
            <a:off x="250825" y="4437063"/>
            <a:ext cx="8532813" cy="1219200"/>
          </a:xfrm>
          <a:prstGeom prst="rect">
            <a:avLst/>
          </a:prstGeom>
          <a:solidFill>
            <a:srgbClr val="666699">
              <a:alpha val="28999"/>
            </a:srgbClr>
          </a:solidFill>
          <a:ln w="28575">
            <a:solidFill>
              <a:srgbClr val="9933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zh-CN" altLang="en-US" sz="3600" b="1" dirty="0">
                <a:solidFill>
                  <a:srgbClr val="311696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即：</a:t>
            </a:r>
            <a:r>
              <a:rPr kumimoji="0" lang="zh-CN" altLang="en-US" sz="3600" b="1" dirty="0">
                <a:solidFill>
                  <a:srgbClr val="FF33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直角三角形两直角边的平方和等于斜边的平方。</a:t>
            </a:r>
          </a:p>
        </p:txBody>
      </p:sp>
      <p:graphicFrame>
        <p:nvGraphicFramePr>
          <p:cNvPr id="694281" name="Object 9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4391025" y="272579"/>
          <a:ext cx="1752600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4288" name="公式" r:id="rId4" imgW="1003300" imgH="266700" progId="Equation.3">
                  <p:embed/>
                </p:oleObj>
              </mc:Choice>
              <mc:Fallback>
                <p:oleObj name="公式" r:id="rId4" imgW="1003300" imgH="2667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1025" y="272579"/>
                        <a:ext cx="1752600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94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4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9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942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9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9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4275" grpId="0" animBg="1" autoUpdateAnimBg="0"/>
      <p:bldP spid="694276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22" name="图片 2" descr="大禹治水3-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24525" y="2874963"/>
            <a:ext cx="3168650" cy="293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23" name="文本框 3"/>
          <p:cNvSpPr txBox="1">
            <a:spLocks noChangeArrowheads="1"/>
          </p:cNvSpPr>
          <p:nvPr/>
        </p:nvSpPr>
        <p:spPr bwMode="auto">
          <a:xfrm>
            <a:off x="250825" y="188913"/>
            <a:ext cx="8893175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sz="2800" b="1" dirty="0">
                <a:solidFill>
                  <a:schemeClr val="hlin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    </a:t>
            </a:r>
            <a:r>
              <a:rPr kumimoji="0" lang="zh-CN" altLang="en-US" sz="3200" b="1" dirty="0">
                <a:solidFill>
                  <a:srgbClr val="3116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为什么叫勾股定理这个名称呢？</a:t>
            </a:r>
            <a:r>
              <a:rPr kumimoji="0" lang="zh-CN" altLang="en-US" sz="28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原来在中国古代，人们把弯曲成直角的手臂的上半部分称为“勾”，下半部分称为“股”。于是我国古代学者就把直角三角形中较短直角边称为“勾”，较长直角边称为“股”，斜边称为“弦”</a:t>
            </a:r>
            <a:r>
              <a:rPr kumimoji="0" lang="en-US" sz="28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kumimoji="0" lang="zh-CN" altLang="en-US" sz="28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由于这个定理反映的正好是直角三角形三边的关系，所以叫做勾股定理。</a:t>
            </a:r>
          </a:p>
        </p:txBody>
      </p:sp>
      <p:grpSp>
        <p:nvGrpSpPr>
          <p:cNvPr id="696324" name="Group 4"/>
          <p:cNvGrpSpPr/>
          <p:nvPr/>
        </p:nvGrpSpPr>
        <p:grpSpPr bwMode="auto">
          <a:xfrm>
            <a:off x="539750" y="3140075"/>
            <a:ext cx="2443163" cy="2520950"/>
            <a:chOff x="0" y="0"/>
            <a:chExt cx="1539" cy="1588"/>
          </a:xfrm>
        </p:grpSpPr>
        <p:pic>
          <p:nvPicPr>
            <p:cNvPr id="696325" name="图片 5" descr="手臂1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0"/>
              <a:ext cx="1539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96326" name="文本框 6"/>
            <p:cNvSpPr txBox="1">
              <a:spLocks noChangeArrowheads="1"/>
            </p:cNvSpPr>
            <p:nvPr/>
          </p:nvSpPr>
          <p:spPr bwMode="auto">
            <a:xfrm>
              <a:off x="91" y="573"/>
              <a:ext cx="380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0" lang="zh-CN" altLang="en-US" sz="4800" b="1">
                  <a:solidFill>
                    <a:schemeClr val="tx2"/>
                  </a:solidFill>
                  <a:latin typeface="Arial Black" panose="020B0A04020102020204" pitchFamily="34" charset="0"/>
                  <a:ea typeface="微软雅黑" panose="020B0503020204020204" pitchFamily="34" charset="-122"/>
                </a:rPr>
                <a:t>勾</a:t>
              </a:r>
            </a:p>
          </p:txBody>
        </p:sp>
        <p:sp>
          <p:nvSpPr>
            <p:cNvPr id="696327" name="文本框 7"/>
            <p:cNvSpPr txBox="1">
              <a:spLocks noChangeArrowheads="1"/>
            </p:cNvSpPr>
            <p:nvPr/>
          </p:nvSpPr>
          <p:spPr bwMode="auto">
            <a:xfrm>
              <a:off x="726" y="862"/>
              <a:ext cx="321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0" lang="zh-CN" altLang="en-US" sz="4800" b="1">
                  <a:solidFill>
                    <a:schemeClr val="tx2"/>
                  </a:solidFill>
                  <a:latin typeface="Arial Black" panose="020B0A04020102020204" pitchFamily="34" charset="0"/>
                  <a:ea typeface="微软雅黑" panose="020B0503020204020204" pitchFamily="34" charset="-122"/>
                </a:rPr>
                <a:t>股</a:t>
              </a:r>
            </a:p>
          </p:txBody>
        </p:sp>
      </p:grpSp>
      <p:sp>
        <p:nvSpPr>
          <p:cNvPr id="696328" name="Text Box 8" descr="纸莎草纸"/>
          <p:cNvSpPr txBox="1">
            <a:spLocks noChangeArrowheads="1"/>
          </p:cNvSpPr>
          <p:nvPr/>
        </p:nvSpPr>
        <p:spPr bwMode="auto">
          <a:xfrm>
            <a:off x="1116013" y="5805488"/>
            <a:ext cx="6119812" cy="739775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38100">
            <a:solidFill>
              <a:schemeClr val="hlink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 dirty="0">
                <a:solidFill>
                  <a:srgbClr val="0000CC"/>
                </a:solidFill>
                <a:ea typeface="微软雅黑" panose="020B0503020204020204" pitchFamily="34" charset="-122"/>
              </a:rPr>
              <a:t>国外又叫</a:t>
            </a:r>
            <a:r>
              <a:rPr lang="zh-CN" altLang="en-US" sz="4000" b="1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毕达哥拉斯定理</a:t>
            </a:r>
          </a:p>
        </p:txBody>
      </p:sp>
      <p:grpSp>
        <p:nvGrpSpPr>
          <p:cNvPr id="696329" name="Group 9"/>
          <p:cNvGrpSpPr/>
          <p:nvPr/>
        </p:nvGrpSpPr>
        <p:grpSpPr bwMode="auto">
          <a:xfrm>
            <a:off x="2987675" y="3500438"/>
            <a:ext cx="2590800" cy="1990725"/>
            <a:chOff x="3248" y="2592"/>
            <a:chExt cx="2080" cy="1441"/>
          </a:xfrm>
        </p:grpSpPr>
        <p:grpSp>
          <p:nvGrpSpPr>
            <p:cNvPr id="696330" name="Group 10"/>
            <p:cNvGrpSpPr/>
            <p:nvPr/>
          </p:nvGrpSpPr>
          <p:grpSpPr bwMode="auto">
            <a:xfrm>
              <a:off x="3635" y="2592"/>
              <a:ext cx="1693" cy="1045"/>
              <a:chOff x="4224" y="3120"/>
              <a:chExt cx="1104" cy="672"/>
            </a:xfrm>
          </p:grpSpPr>
          <p:sp>
            <p:nvSpPr>
              <p:cNvPr id="696331" name="AutoShape 11"/>
              <p:cNvSpPr>
                <a:spLocks noChangeArrowheads="1"/>
              </p:cNvSpPr>
              <p:nvPr/>
            </p:nvSpPr>
            <p:spPr bwMode="auto">
              <a:xfrm>
                <a:off x="4224" y="3120"/>
                <a:ext cx="1104" cy="672"/>
              </a:xfrm>
              <a:prstGeom prst="rtTriangle">
                <a:avLst/>
              </a:prstGeom>
              <a:noFill/>
              <a:ln w="28575">
                <a:solidFill>
                  <a:schemeClr val="tx1"/>
                </a:solidFill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96332" name="Rectangle 12"/>
              <p:cNvSpPr>
                <a:spLocks noChangeArrowheads="1"/>
              </p:cNvSpPr>
              <p:nvPr/>
            </p:nvSpPr>
            <p:spPr bwMode="auto">
              <a:xfrm>
                <a:off x="4224" y="3696"/>
                <a:ext cx="96" cy="9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96333" name="Text Box 13"/>
            <p:cNvSpPr txBox="1">
              <a:spLocks noChangeArrowheads="1"/>
            </p:cNvSpPr>
            <p:nvPr/>
          </p:nvSpPr>
          <p:spPr bwMode="auto">
            <a:xfrm>
              <a:off x="3248" y="3033"/>
              <a:ext cx="735" cy="3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2800" b="1">
                  <a:latin typeface="Times New Roman" panose="02020603050405020304" pitchFamily="18" charset="0"/>
                </a:rPr>
                <a:t>勾</a:t>
              </a:r>
            </a:p>
          </p:txBody>
        </p:sp>
        <p:sp>
          <p:nvSpPr>
            <p:cNvPr id="696334" name="Text Box 14"/>
            <p:cNvSpPr txBox="1">
              <a:spLocks noChangeArrowheads="1"/>
            </p:cNvSpPr>
            <p:nvPr/>
          </p:nvSpPr>
          <p:spPr bwMode="auto">
            <a:xfrm>
              <a:off x="4150" y="3658"/>
              <a:ext cx="517" cy="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2800" b="1">
                  <a:latin typeface="Times New Roman" panose="02020603050405020304" pitchFamily="18" charset="0"/>
                </a:rPr>
                <a:t>股</a:t>
              </a:r>
            </a:p>
          </p:txBody>
        </p:sp>
        <p:sp>
          <p:nvSpPr>
            <p:cNvPr id="696335" name="Text Box 15"/>
            <p:cNvSpPr txBox="1">
              <a:spLocks noChangeArrowheads="1"/>
            </p:cNvSpPr>
            <p:nvPr/>
          </p:nvSpPr>
          <p:spPr bwMode="auto">
            <a:xfrm>
              <a:off x="4474" y="2841"/>
              <a:ext cx="662" cy="3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2800" b="1">
                  <a:latin typeface="Times New Roman" panose="02020603050405020304" pitchFamily="18" charset="0"/>
                </a:rPr>
                <a:t>弦</a:t>
              </a:r>
            </a:p>
          </p:txBody>
        </p:sp>
      </p:grpSp>
      <p:grpSp>
        <p:nvGrpSpPr>
          <p:cNvPr id="696336" name="Group 16"/>
          <p:cNvGrpSpPr/>
          <p:nvPr/>
        </p:nvGrpSpPr>
        <p:grpSpPr bwMode="auto">
          <a:xfrm>
            <a:off x="971550" y="3352800"/>
            <a:ext cx="2286000" cy="1752600"/>
            <a:chOff x="0" y="0"/>
            <a:chExt cx="1440" cy="1104"/>
          </a:xfrm>
        </p:grpSpPr>
        <p:sp>
          <p:nvSpPr>
            <p:cNvPr id="696337" name="AutoShape 17"/>
            <p:cNvSpPr>
              <a:spLocks noChangeArrowheads="1"/>
            </p:cNvSpPr>
            <p:nvPr/>
          </p:nvSpPr>
          <p:spPr bwMode="auto">
            <a:xfrm>
              <a:off x="0" y="0"/>
              <a:ext cx="1440" cy="1104"/>
            </a:xfrm>
            <a:prstGeom prst="rtTriangle">
              <a:avLst/>
            </a:prstGeom>
            <a:noFill/>
            <a:ln w="3810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96338" name="Rectangle 18"/>
            <p:cNvSpPr>
              <a:spLocks noChangeArrowheads="1"/>
            </p:cNvSpPr>
            <p:nvPr/>
          </p:nvSpPr>
          <p:spPr bwMode="auto">
            <a:xfrm>
              <a:off x="0" y="960"/>
              <a:ext cx="144" cy="14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96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96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6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28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974" name="WordArt 86"/>
          <p:cNvSpPr>
            <a:spLocks noChangeArrowheads="1" noChangeShapeType="1" noTextEdit="1"/>
          </p:cNvSpPr>
          <p:nvPr/>
        </p:nvSpPr>
        <p:spPr bwMode="auto">
          <a:xfrm>
            <a:off x="167928" y="188640"/>
            <a:ext cx="3054350" cy="61304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200" b="1" kern="10" dirty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课堂检测</a:t>
            </a:r>
          </a:p>
        </p:txBody>
      </p:sp>
      <p:sp>
        <p:nvSpPr>
          <p:cNvPr id="677975" name="Line 87"/>
          <p:cNvSpPr>
            <a:spLocks noChangeShapeType="1"/>
          </p:cNvSpPr>
          <p:nvPr/>
        </p:nvSpPr>
        <p:spPr bwMode="auto">
          <a:xfrm rot="21540000" flipV="1">
            <a:off x="5346700" y="477838"/>
            <a:ext cx="3313113" cy="504825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grpSp>
        <p:nvGrpSpPr>
          <p:cNvPr id="677898" name="Group 10"/>
          <p:cNvGrpSpPr/>
          <p:nvPr/>
        </p:nvGrpSpPr>
        <p:grpSpPr bwMode="auto">
          <a:xfrm>
            <a:off x="7480300" y="508000"/>
            <a:ext cx="7388225" cy="2117725"/>
            <a:chOff x="4080" y="2496"/>
            <a:chExt cx="4702" cy="1356"/>
          </a:xfrm>
        </p:grpSpPr>
        <p:grpSp>
          <p:nvGrpSpPr>
            <p:cNvPr id="677899" name="Group 11"/>
            <p:cNvGrpSpPr/>
            <p:nvPr/>
          </p:nvGrpSpPr>
          <p:grpSpPr bwMode="auto">
            <a:xfrm>
              <a:off x="4080" y="2496"/>
              <a:ext cx="4702" cy="1356"/>
              <a:chOff x="3168" y="1632"/>
              <a:chExt cx="4702" cy="1356"/>
            </a:xfrm>
          </p:grpSpPr>
          <p:grpSp>
            <p:nvGrpSpPr>
              <p:cNvPr id="677900" name="Group 12"/>
              <p:cNvGrpSpPr/>
              <p:nvPr/>
            </p:nvGrpSpPr>
            <p:grpSpPr bwMode="auto">
              <a:xfrm>
                <a:off x="3168" y="1632"/>
                <a:ext cx="1582" cy="1356"/>
                <a:chOff x="3648" y="1632"/>
                <a:chExt cx="1582" cy="1356"/>
              </a:xfrm>
            </p:grpSpPr>
            <p:sp>
              <p:nvSpPr>
                <p:cNvPr id="677901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4366" y="2062"/>
                  <a:ext cx="672" cy="2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CN" sz="2000" b="1"/>
                    <a:t>b</a:t>
                  </a:r>
                </a:p>
              </p:txBody>
            </p:sp>
            <p:sp>
              <p:nvSpPr>
                <p:cNvPr id="677902" name="AutoShape 14"/>
                <p:cNvSpPr>
                  <a:spLocks noChangeArrowheads="1"/>
                </p:cNvSpPr>
                <p:nvPr/>
              </p:nvSpPr>
              <p:spPr bwMode="auto">
                <a:xfrm rot="16200000">
                  <a:off x="3432" y="1848"/>
                  <a:ext cx="1152" cy="720"/>
                </a:xfrm>
                <a:prstGeom prst="rtTriangle">
                  <a:avLst/>
                </a:prstGeom>
                <a:solidFill>
                  <a:schemeClr val="accent1"/>
                </a:solidFill>
                <a:ln w="57150">
                  <a:solidFill>
                    <a:schemeClr val="tx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677903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3934" y="2734"/>
                  <a:ext cx="1296" cy="2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CN" sz="2000" b="1"/>
                    <a:t>a</a:t>
                  </a:r>
                </a:p>
              </p:txBody>
            </p:sp>
          </p:grpSp>
          <p:sp>
            <p:nvSpPr>
              <p:cNvPr id="677904" name="Text Box 16"/>
              <p:cNvSpPr txBox="1">
                <a:spLocks noChangeArrowheads="1"/>
              </p:cNvSpPr>
              <p:nvPr/>
            </p:nvSpPr>
            <p:spPr bwMode="auto">
              <a:xfrm>
                <a:off x="3437" y="2196"/>
                <a:ext cx="4433" cy="2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000" b="1"/>
                  <a:t>c</a:t>
                </a:r>
              </a:p>
            </p:txBody>
          </p:sp>
        </p:grpSp>
        <p:sp>
          <p:nvSpPr>
            <p:cNvPr id="677905" name="Rectangle 17"/>
            <p:cNvSpPr>
              <a:spLocks noChangeArrowheads="1"/>
            </p:cNvSpPr>
            <p:nvPr/>
          </p:nvSpPr>
          <p:spPr bwMode="auto">
            <a:xfrm>
              <a:off x="4656" y="3504"/>
              <a:ext cx="144" cy="151"/>
            </a:xfrm>
            <a:prstGeom prst="rect">
              <a:avLst/>
            </a:prstGeom>
            <a:solidFill>
              <a:schemeClr val="accent1"/>
            </a:solidFill>
            <a:ln w="57150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pic>
        <p:nvPicPr>
          <p:cNvPr id="677906" name="Picture 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2451100"/>
            <a:ext cx="5410200" cy="479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77890" name="Group 2"/>
          <p:cNvGrpSpPr/>
          <p:nvPr/>
        </p:nvGrpSpPr>
        <p:grpSpPr bwMode="auto">
          <a:xfrm>
            <a:off x="4987925" y="1066800"/>
            <a:ext cx="2362200" cy="1641475"/>
            <a:chOff x="192" y="1344"/>
            <a:chExt cx="1488" cy="950"/>
          </a:xfrm>
        </p:grpSpPr>
        <p:grpSp>
          <p:nvGrpSpPr>
            <p:cNvPr id="677891" name="Group 3"/>
            <p:cNvGrpSpPr/>
            <p:nvPr/>
          </p:nvGrpSpPr>
          <p:grpSpPr bwMode="auto">
            <a:xfrm>
              <a:off x="192" y="1344"/>
              <a:ext cx="1488" cy="950"/>
              <a:chOff x="1776" y="2064"/>
              <a:chExt cx="1392" cy="950"/>
            </a:xfrm>
          </p:grpSpPr>
          <p:grpSp>
            <p:nvGrpSpPr>
              <p:cNvPr id="677892" name="Group 4"/>
              <p:cNvGrpSpPr/>
              <p:nvPr/>
            </p:nvGrpSpPr>
            <p:grpSpPr bwMode="auto">
              <a:xfrm>
                <a:off x="1776" y="2064"/>
                <a:ext cx="1392" cy="950"/>
                <a:chOff x="1488" y="1680"/>
                <a:chExt cx="1392" cy="950"/>
              </a:xfrm>
            </p:grpSpPr>
            <p:sp>
              <p:nvSpPr>
                <p:cNvPr id="677893" name="AutoShape 5"/>
                <p:cNvSpPr>
                  <a:spLocks noChangeArrowheads="1"/>
                </p:cNvSpPr>
                <p:nvPr/>
              </p:nvSpPr>
              <p:spPr bwMode="auto">
                <a:xfrm>
                  <a:off x="1728" y="1680"/>
                  <a:ext cx="1152" cy="720"/>
                </a:xfrm>
                <a:prstGeom prst="rtTriangle">
                  <a:avLst/>
                </a:prstGeom>
                <a:solidFill>
                  <a:schemeClr val="accent1"/>
                </a:solidFill>
                <a:ln w="57150">
                  <a:solidFill>
                    <a:schemeClr val="tx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677894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1488" y="1920"/>
                  <a:ext cx="1296" cy="22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CN" sz="2000" b="1"/>
                    <a:t>a</a:t>
                  </a:r>
                </a:p>
              </p:txBody>
            </p:sp>
            <p:sp>
              <p:nvSpPr>
                <p:cNvPr id="677895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2064" y="2400"/>
                  <a:ext cx="384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CN" sz="2000" b="1"/>
                    <a:t>b</a:t>
                  </a:r>
                </a:p>
              </p:txBody>
            </p:sp>
          </p:grpSp>
          <p:sp>
            <p:nvSpPr>
              <p:cNvPr id="677896" name="Text Box 8"/>
              <p:cNvSpPr txBox="1">
                <a:spLocks noChangeArrowheads="1"/>
              </p:cNvSpPr>
              <p:nvPr/>
            </p:nvSpPr>
            <p:spPr bwMode="auto">
              <a:xfrm>
                <a:off x="2256" y="2256"/>
                <a:ext cx="562" cy="2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000" b="1"/>
                  <a:t>c</a:t>
                </a:r>
              </a:p>
            </p:txBody>
          </p:sp>
        </p:grpSp>
        <p:sp>
          <p:nvSpPr>
            <p:cNvPr id="677897" name="Rectangle 9"/>
            <p:cNvSpPr>
              <a:spLocks noChangeArrowheads="1"/>
            </p:cNvSpPr>
            <p:nvPr/>
          </p:nvSpPr>
          <p:spPr bwMode="auto">
            <a:xfrm>
              <a:off x="480" y="1920"/>
              <a:ext cx="144" cy="144"/>
            </a:xfrm>
            <a:prstGeom prst="rect">
              <a:avLst/>
            </a:prstGeom>
            <a:solidFill>
              <a:schemeClr val="accent1"/>
            </a:solidFill>
            <a:ln w="57150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677984" name="Group 96"/>
          <p:cNvGrpSpPr/>
          <p:nvPr/>
        </p:nvGrpSpPr>
        <p:grpSpPr bwMode="auto">
          <a:xfrm>
            <a:off x="-1588" y="836613"/>
            <a:ext cx="5510213" cy="1638300"/>
            <a:chOff x="-1" y="527"/>
            <a:chExt cx="3471" cy="1032"/>
          </a:xfrm>
        </p:grpSpPr>
        <p:sp>
          <p:nvSpPr>
            <p:cNvPr id="677970" name="Rectangle 82"/>
            <p:cNvSpPr>
              <a:spLocks noChangeArrowheads="1"/>
            </p:cNvSpPr>
            <p:nvPr/>
          </p:nvSpPr>
          <p:spPr bwMode="auto">
            <a:xfrm>
              <a:off x="0" y="527"/>
              <a:ext cx="2880" cy="7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3400" b="1" dirty="0">
                  <a:solidFill>
                    <a:srgbClr val="1303E1"/>
                  </a:solidFill>
                  <a:latin typeface="宋体" panose="02010600030101010101" pitchFamily="2" charset="-122"/>
                </a:rPr>
                <a:t>1</a:t>
              </a:r>
              <a:r>
                <a:rPr kumimoji="1" lang="zh-CN" altLang="en-US" sz="3400" b="1" dirty="0">
                  <a:solidFill>
                    <a:srgbClr val="1303E1"/>
                  </a:solidFill>
                  <a:latin typeface="宋体" panose="02010600030101010101" pitchFamily="2" charset="-122"/>
                </a:rPr>
                <a:t>、老师用两个直角三角形拼成一个梯形，请</a:t>
              </a:r>
            </a:p>
          </p:txBody>
        </p:sp>
        <p:sp>
          <p:nvSpPr>
            <p:cNvPr id="677976" name="Rectangle 88"/>
            <p:cNvSpPr>
              <a:spLocks noChangeArrowheads="1"/>
            </p:cNvSpPr>
            <p:nvPr/>
          </p:nvSpPr>
          <p:spPr bwMode="auto">
            <a:xfrm>
              <a:off x="-1" y="1175"/>
              <a:ext cx="3471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3400" b="1" dirty="0">
                  <a:solidFill>
                    <a:srgbClr val="1303E1"/>
                  </a:solidFill>
                  <a:latin typeface="Times New Roman" panose="02020603050405020304" pitchFamily="18" charset="0"/>
                </a:rPr>
                <a:t>你验证勾股定理</a:t>
              </a:r>
              <a:r>
                <a:rPr kumimoji="1" lang="en-US" altLang="zh-CN" sz="3400" b="1" dirty="0">
                  <a:solidFill>
                    <a:srgbClr val="1303E1"/>
                  </a:solidFill>
                  <a:latin typeface="Times New Roman" panose="02020603050405020304" pitchFamily="18" charset="0"/>
                </a:rPr>
                <a:t>a</a:t>
              </a:r>
              <a:r>
                <a:rPr kumimoji="1" lang="en-US" altLang="zh-CN" sz="3400" b="1" baseline="30000" dirty="0">
                  <a:solidFill>
                    <a:srgbClr val="1303E1"/>
                  </a:solidFill>
                  <a:latin typeface="Times New Roman" panose="02020603050405020304" pitchFamily="18" charset="0"/>
                </a:rPr>
                <a:t>2</a:t>
              </a:r>
              <a:r>
                <a:rPr kumimoji="1" lang="en-US" altLang="zh-CN" sz="3400" b="1" dirty="0">
                  <a:solidFill>
                    <a:srgbClr val="1303E1"/>
                  </a:solidFill>
                  <a:latin typeface="Times New Roman" panose="02020603050405020304" pitchFamily="18" charset="0"/>
                </a:rPr>
                <a:t>+b</a:t>
              </a:r>
              <a:r>
                <a:rPr kumimoji="1" lang="en-US" altLang="zh-CN" sz="3400" b="1" baseline="30000" dirty="0">
                  <a:solidFill>
                    <a:srgbClr val="1303E1"/>
                  </a:solidFill>
                  <a:latin typeface="Times New Roman" panose="02020603050405020304" pitchFamily="18" charset="0"/>
                </a:rPr>
                <a:t>2</a:t>
              </a:r>
              <a:r>
                <a:rPr kumimoji="1" lang="en-US" altLang="zh-CN" sz="3400" b="1" dirty="0">
                  <a:solidFill>
                    <a:srgbClr val="1303E1"/>
                  </a:solidFill>
                  <a:latin typeface="Times New Roman" panose="02020603050405020304" pitchFamily="18" charset="0"/>
                </a:rPr>
                <a:t>=c</a:t>
              </a:r>
              <a:r>
                <a:rPr kumimoji="1" lang="en-US" altLang="zh-CN" sz="3400" b="1" baseline="30000" dirty="0">
                  <a:solidFill>
                    <a:srgbClr val="1303E1"/>
                  </a:solidFill>
                  <a:latin typeface="Times New Roman" panose="02020603050405020304" pitchFamily="18" charset="0"/>
                </a:rPr>
                <a:t>2</a:t>
              </a:r>
              <a:r>
                <a:rPr kumimoji="1" lang="zh-CN" altLang="en-US" sz="3400" b="1" dirty="0">
                  <a:solidFill>
                    <a:srgbClr val="1303E1"/>
                  </a:solidFill>
                  <a:latin typeface="Times New Roman" panose="02020603050405020304" pitchFamily="18" charset="0"/>
                </a:rPr>
                <a:t>。</a:t>
              </a:r>
            </a:p>
          </p:txBody>
        </p:sp>
      </p:grpSp>
      <p:grpSp>
        <p:nvGrpSpPr>
          <p:cNvPr id="677983" name="Group 95"/>
          <p:cNvGrpSpPr/>
          <p:nvPr/>
        </p:nvGrpSpPr>
        <p:grpSpPr bwMode="auto">
          <a:xfrm>
            <a:off x="4986338" y="117475"/>
            <a:ext cx="4194175" cy="2422525"/>
            <a:chOff x="2869" y="73"/>
            <a:chExt cx="2642" cy="1526"/>
          </a:xfrm>
        </p:grpSpPr>
        <p:sp>
          <p:nvSpPr>
            <p:cNvPr id="677978" name="Text Box 90"/>
            <p:cNvSpPr txBox="1">
              <a:spLocks noChangeArrowheads="1"/>
            </p:cNvSpPr>
            <p:nvPr/>
          </p:nvSpPr>
          <p:spPr bwMode="auto">
            <a:xfrm>
              <a:off x="2880" y="436"/>
              <a:ext cx="363" cy="346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000" b="1">
                  <a:ea typeface="华文仿宋" panose="02010600040101010101" pitchFamily="2" charset="-122"/>
                </a:rPr>
                <a:t>A</a:t>
              </a:r>
            </a:p>
          </p:txBody>
        </p:sp>
        <p:sp>
          <p:nvSpPr>
            <p:cNvPr id="677979" name="Text Box 91"/>
            <p:cNvSpPr txBox="1">
              <a:spLocks noChangeArrowheads="1"/>
            </p:cNvSpPr>
            <p:nvPr/>
          </p:nvSpPr>
          <p:spPr bwMode="auto">
            <a:xfrm>
              <a:off x="2869" y="1253"/>
              <a:ext cx="363" cy="346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000" b="1">
                  <a:ea typeface="华文仿宋" panose="02010600040101010101" pitchFamily="2" charset="-122"/>
                </a:rPr>
                <a:t>B</a:t>
              </a:r>
            </a:p>
          </p:txBody>
        </p:sp>
        <p:sp>
          <p:nvSpPr>
            <p:cNvPr id="677980" name="Text Box 92"/>
            <p:cNvSpPr txBox="1">
              <a:spLocks noChangeArrowheads="1"/>
            </p:cNvSpPr>
            <p:nvPr/>
          </p:nvSpPr>
          <p:spPr bwMode="auto">
            <a:xfrm>
              <a:off x="5148" y="73"/>
              <a:ext cx="363" cy="346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000" b="1">
                  <a:ea typeface="华文仿宋" panose="02010600040101010101" pitchFamily="2" charset="-122"/>
                </a:rPr>
                <a:t>D</a:t>
              </a:r>
            </a:p>
          </p:txBody>
        </p:sp>
        <p:sp>
          <p:nvSpPr>
            <p:cNvPr id="677981" name="Text Box 93"/>
            <p:cNvSpPr txBox="1">
              <a:spLocks noChangeArrowheads="1"/>
            </p:cNvSpPr>
            <p:nvPr/>
          </p:nvSpPr>
          <p:spPr bwMode="auto">
            <a:xfrm>
              <a:off x="5137" y="1253"/>
              <a:ext cx="363" cy="346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000" b="1">
                  <a:ea typeface="华文仿宋" panose="02010600040101010101" pitchFamily="2" charset="-122"/>
                </a:rPr>
                <a:t>C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7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7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77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7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7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779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779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77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779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779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77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779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779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77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77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77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797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4" name="文本框 2"/>
          <p:cNvSpPr txBox="1">
            <a:spLocks noChangeArrowheads="1"/>
          </p:cNvSpPr>
          <p:nvPr/>
        </p:nvSpPr>
        <p:spPr bwMode="auto">
          <a:xfrm>
            <a:off x="250825" y="1125538"/>
            <a:ext cx="799306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CN" sz="3200" b="1" dirty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kumimoji="0" lang="zh-CN" altLang="en-US" sz="3200" b="1" dirty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kumimoji="0" lang="zh-CN" altLang="en-US" sz="3200" b="1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图中已知数据表示面积，求表示面积的未知数</a:t>
            </a:r>
            <a:r>
              <a:rPr kumimoji="0"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华文仿宋" panose="02010600040101010101" pitchFamily="2" charset="-122"/>
              </a:rPr>
              <a:t>S</a:t>
            </a:r>
            <a:r>
              <a:rPr kumimoji="0" lang="en-US" altLang="zh-CN" sz="1600" b="1" dirty="0">
                <a:solidFill>
                  <a:srgbClr val="FF0000"/>
                </a:solidFill>
                <a:latin typeface="Arial" panose="020B0604020202020204" pitchFamily="34" charset="0"/>
                <a:ea typeface="华文仿宋" panose="02010600040101010101" pitchFamily="2" charset="-122"/>
              </a:rPr>
              <a:t>1</a:t>
            </a:r>
            <a:r>
              <a:rPr kumimoji="0" lang="en-US" sz="3200" dirty="0">
                <a:latin typeface="Arial" panose="020B0604020202020204" pitchFamily="34" charset="0"/>
                <a:ea typeface="华文仿宋" panose="02010600040101010101" pitchFamily="2" charset="-122"/>
              </a:rPr>
              <a:t> </a:t>
            </a:r>
            <a:r>
              <a:rPr kumimoji="0" lang="zh-CN" altLang="en-US" sz="3200" b="1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 </a:t>
            </a:r>
            <a:r>
              <a:rPr kumimoji="0"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华文仿宋" panose="02010600040101010101" pitchFamily="2" charset="-122"/>
              </a:rPr>
              <a:t>S</a:t>
            </a:r>
            <a:r>
              <a:rPr kumimoji="0" lang="en-US" altLang="zh-CN" sz="1600" b="1" dirty="0">
                <a:solidFill>
                  <a:srgbClr val="FF0000"/>
                </a:solidFill>
                <a:latin typeface="Arial" panose="020B0604020202020204" pitchFamily="34" charset="0"/>
                <a:ea typeface="华文仿宋" panose="02010600040101010101" pitchFamily="2" charset="-122"/>
              </a:rPr>
              <a:t>2</a:t>
            </a:r>
            <a:r>
              <a:rPr kumimoji="0" lang="zh-CN" altLang="en-US" sz="3200" b="1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的值</a:t>
            </a:r>
            <a:r>
              <a:rPr kumimoji="0" lang="en-US" sz="3200" b="1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</p:txBody>
      </p:sp>
      <p:sp>
        <p:nvSpPr>
          <p:cNvPr id="699396" name="文本框 4"/>
          <p:cNvSpPr txBox="1">
            <a:spLocks noChangeArrowheads="1"/>
          </p:cNvSpPr>
          <p:nvPr/>
        </p:nvSpPr>
        <p:spPr bwMode="auto">
          <a:xfrm>
            <a:off x="1630363" y="5226050"/>
            <a:ext cx="8493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sz="3200" b="1">
                <a:solidFill>
                  <a:srgbClr val="FF0000"/>
                </a:solidFill>
                <a:latin typeface="Arial" panose="020B0604020202020204" pitchFamily="34" charset="0"/>
                <a:ea typeface="华文中宋" panose="02010600040101010101" pitchFamily="2" charset="-122"/>
              </a:rPr>
              <a:t>①</a:t>
            </a:r>
          </a:p>
        </p:txBody>
      </p:sp>
      <p:sp>
        <p:nvSpPr>
          <p:cNvPr id="699397" name="自选图形 5"/>
          <p:cNvSpPr>
            <a:spLocks noChangeAspect="1" noChangeArrowheads="1" noTextEdit="1"/>
          </p:cNvSpPr>
          <p:nvPr/>
        </p:nvSpPr>
        <p:spPr bwMode="auto">
          <a:xfrm>
            <a:off x="822325" y="2076450"/>
            <a:ext cx="2570163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99398" name="矩形 6"/>
          <p:cNvSpPr>
            <a:spLocks noChangeArrowheads="1"/>
          </p:cNvSpPr>
          <p:nvPr/>
        </p:nvSpPr>
        <p:spPr bwMode="auto">
          <a:xfrm>
            <a:off x="1620838" y="3848100"/>
            <a:ext cx="965200" cy="963613"/>
          </a:xfrm>
          <a:prstGeom prst="rect">
            <a:avLst/>
          </a:prstGeom>
          <a:solidFill>
            <a:srgbClr val="FFFF00"/>
          </a:solidFill>
          <a:ln w="0">
            <a:solidFill>
              <a:srgbClr val="FFFF00"/>
            </a:solidFill>
            <a:miter lim="800000"/>
          </a:ln>
        </p:spPr>
        <p:txBody>
          <a:bodyPr/>
          <a:lstStyle/>
          <a:p>
            <a:pPr algn="ctr"/>
            <a:endParaRPr lang="zh-CN" altLang="zh-CN"/>
          </a:p>
        </p:txBody>
      </p:sp>
      <p:sp>
        <p:nvSpPr>
          <p:cNvPr id="699399" name="任意多边形 7"/>
          <p:cNvSpPr/>
          <p:nvPr/>
        </p:nvSpPr>
        <p:spPr bwMode="auto">
          <a:xfrm>
            <a:off x="1620838" y="2154238"/>
            <a:ext cx="1693862" cy="1693862"/>
          </a:xfrm>
          <a:custGeom>
            <a:avLst/>
            <a:gdLst>
              <a:gd name="T0" fmla="*/ 0 w 1447"/>
              <a:gd name="T1" fmla="*/ 830 h 1447"/>
              <a:gd name="T2" fmla="*/ 617 w 1447"/>
              <a:gd name="T3" fmla="*/ 0 h 1447"/>
              <a:gd name="T4" fmla="*/ 1447 w 1447"/>
              <a:gd name="T5" fmla="*/ 623 h 1447"/>
              <a:gd name="T6" fmla="*/ 824 w 1447"/>
              <a:gd name="T7" fmla="*/ 1447 h 1447"/>
              <a:gd name="T8" fmla="*/ 0 w 1447"/>
              <a:gd name="T9" fmla="*/ 830 h 1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47" h="1447">
                <a:moveTo>
                  <a:pt x="0" y="830"/>
                </a:moveTo>
                <a:lnTo>
                  <a:pt x="617" y="0"/>
                </a:lnTo>
                <a:lnTo>
                  <a:pt x="1447" y="623"/>
                </a:lnTo>
                <a:lnTo>
                  <a:pt x="824" y="1447"/>
                </a:lnTo>
                <a:lnTo>
                  <a:pt x="0" y="830"/>
                </a:lnTo>
                <a:close/>
              </a:path>
            </a:pathLst>
          </a:custGeom>
          <a:solidFill>
            <a:srgbClr val="00FFFF"/>
          </a:solidFill>
          <a:ln w="0" cmpd="sng">
            <a:solidFill>
              <a:srgbClr val="00FFFF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99400" name="矩形 8"/>
          <p:cNvSpPr>
            <a:spLocks noChangeArrowheads="1"/>
          </p:cNvSpPr>
          <p:nvPr/>
        </p:nvSpPr>
        <p:spPr bwMode="auto">
          <a:xfrm>
            <a:off x="900113" y="3124200"/>
            <a:ext cx="720725" cy="723900"/>
          </a:xfrm>
          <a:prstGeom prst="rect">
            <a:avLst/>
          </a:prstGeom>
          <a:solidFill>
            <a:srgbClr val="FF00FF"/>
          </a:solidFill>
          <a:ln w="0">
            <a:solidFill>
              <a:srgbClr val="FF00FF"/>
            </a:solidFill>
            <a:miter lim="800000"/>
          </a:ln>
        </p:spPr>
        <p:txBody>
          <a:bodyPr/>
          <a:lstStyle/>
          <a:p>
            <a:pPr algn="ctr"/>
            <a:endParaRPr lang="zh-CN" altLang="zh-CN"/>
          </a:p>
        </p:txBody>
      </p:sp>
      <p:sp>
        <p:nvSpPr>
          <p:cNvPr id="699401" name="直线 9"/>
          <p:cNvSpPr>
            <a:spLocks noChangeShapeType="1"/>
          </p:cNvSpPr>
          <p:nvPr/>
        </p:nvSpPr>
        <p:spPr bwMode="auto">
          <a:xfrm>
            <a:off x="1620838" y="3124200"/>
            <a:ext cx="965200" cy="7239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99402" name="直线 10"/>
          <p:cNvSpPr>
            <a:spLocks noChangeShapeType="1"/>
          </p:cNvSpPr>
          <p:nvPr/>
        </p:nvSpPr>
        <p:spPr bwMode="auto">
          <a:xfrm>
            <a:off x="1620838" y="3848100"/>
            <a:ext cx="965200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99403" name="直线 11"/>
          <p:cNvSpPr>
            <a:spLocks noChangeShapeType="1"/>
          </p:cNvSpPr>
          <p:nvPr/>
        </p:nvSpPr>
        <p:spPr bwMode="auto">
          <a:xfrm>
            <a:off x="1620838" y="3124200"/>
            <a:ext cx="1587" cy="7239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99404" name="直线 12"/>
          <p:cNvSpPr>
            <a:spLocks noChangeShapeType="1"/>
          </p:cNvSpPr>
          <p:nvPr/>
        </p:nvSpPr>
        <p:spPr bwMode="auto">
          <a:xfrm>
            <a:off x="900113" y="3848100"/>
            <a:ext cx="720725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99405" name="直线 13"/>
          <p:cNvSpPr>
            <a:spLocks noChangeShapeType="1"/>
          </p:cNvSpPr>
          <p:nvPr/>
        </p:nvSpPr>
        <p:spPr bwMode="auto">
          <a:xfrm>
            <a:off x="900113" y="3124200"/>
            <a:ext cx="0" cy="7239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99406" name="直线 14"/>
          <p:cNvSpPr>
            <a:spLocks noChangeShapeType="1"/>
          </p:cNvSpPr>
          <p:nvPr/>
        </p:nvSpPr>
        <p:spPr bwMode="auto">
          <a:xfrm>
            <a:off x="900113" y="3124200"/>
            <a:ext cx="720725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99407" name="直线 15"/>
          <p:cNvSpPr>
            <a:spLocks noChangeShapeType="1"/>
          </p:cNvSpPr>
          <p:nvPr/>
        </p:nvSpPr>
        <p:spPr bwMode="auto">
          <a:xfrm flipH="1">
            <a:off x="1620838" y="2154238"/>
            <a:ext cx="723900" cy="96996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99408" name="直线 16"/>
          <p:cNvSpPr>
            <a:spLocks noChangeShapeType="1"/>
          </p:cNvSpPr>
          <p:nvPr/>
        </p:nvSpPr>
        <p:spPr bwMode="auto">
          <a:xfrm>
            <a:off x="2344738" y="2154238"/>
            <a:ext cx="969962" cy="72866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99409" name="直线 17"/>
          <p:cNvSpPr>
            <a:spLocks noChangeShapeType="1"/>
          </p:cNvSpPr>
          <p:nvPr/>
        </p:nvSpPr>
        <p:spPr bwMode="auto">
          <a:xfrm flipH="1">
            <a:off x="2586038" y="2882900"/>
            <a:ext cx="728662" cy="9652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99410" name="直线 18"/>
          <p:cNvSpPr>
            <a:spLocks noChangeShapeType="1"/>
          </p:cNvSpPr>
          <p:nvPr/>
        </p:nvSpPr>
        <p:spPr bwMode="auto">
          <a:xfrm>
            <a:off x="1620838" y="3848100"/>
            <a:ext cx="1587" cy="9636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99411" name="直线 19"/>
          <p:cNvSpPr>
            <a:spLocks noChangeShapeType="1"/>
          </p:cNvSpPr>
          <p:nvPr/>
        </p:nvSpPr>
        <p:spPr bwMode="auto">
          <a:xfrm>
            <a:off x="1620838" y="4811713"/>
            <a:ext cx="965200" cy="31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99412" name="直线 20"/>
          <p:cNvSpPr>
            <a:spLocks noChangeShapeType="1"/>
          </p:cNvSpPr>
          <p:nvPr/>
        </p:nvSpPr>
        <p:spPr bwMode="auto">
          <a:xfrm>
            <a:off x="2586038" y="3848100"/>
            <a:ext cx="1587" cy="9636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99413" name="直线 21"/>
          <p:cNvSpPr>
            <a:spLocks noChangeShapeType="1"/>
          </p:cNvSpPr>
          <p:nvPr/>
        </p:nvSpPr>
        <p:spPr bwMode="auto">
          <a:xfrm>
            <a:off x="1620838" y="3778250"/>
            <a:ext cx="71437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99414" name="直线 22"/>
          <p:cNvSpPr>
            <a:spLocks noChangeShapeType="1"/>
          </p:cNvSpPr>
          <p:nvPr/>
        </p:nvSpPr>
        <p:spPr bwMode="auto">
          <a:xfrm>
            <a:off x="1692275" y="3778250"/>
            <a:ext cx="0" cy="698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99415" name="矩形 23"/>
          <p:cNvSpPr>
            <a:spLocks noChangeArrowheads="1"/>
          </p:cNvSpPr>
          <p:nvPr/>
        </p:nvSpPr>
        <p:spPr bwMode="auto">
          <a:xfrm>
            <a:off x="1125538" y="3213100"/>
            <a:ext cx="568325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</a:p>
        </p:txBody>
      </p:sp>
      <p:sp>
        <p:nvSpPr>
          <p:cNvPr id="699416" name="矩形 24"/>
          <p:cNvSpPr>
            <a:spLocks noChangeArrowheads="1"/>
          </p:cNvSpPr>
          <p:nvPr/>
        </p:nvSpPr>
        <p:spPr bwMode="auto">
          <a:xfrm>
            <a:off x="1843088" y="4081463"/>
            <a:ext cx="409575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16</a:t>
            </a:r>
          </a:p>
        </p:txBody>
      </p:sp>
      <p:sp>
        <p:nvSpPr>
          <p:cNvPr id="699417" name="椭圆 25"/>
          <p:cNvSpPr>
            <a:spLocks noChangeArrowheads="1"/>
          </p:cNvSpPr>
          <p:nvPr/>
        </p:nvSpPr>
        <p:spPr bwMode="auto">
          <a:xfrm>
            <a:off x="1677988" y="3835400"/>
            <a:ext cx="33337" cy="3175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</a:ln>
        </p:spPr>
        <p:txBody>
          <a:bodyPr/>
          <a:lstStyle/>
          <a:p>
            <a:pPr algn="ctr"/>
            <a:endParaRPr lang="zh-CN" altLang="zh-CN"/>
          </a:p>
        </p:txBody>
      </p:sp>
      <p:sp>
        <p:nvSpPr>
          <p:cNvPr id="699418" name="文本框 26"/>
          <p:cNvSpPr txBox="1">
            <a:spLocks noChangeArrowheads="1"/>
          </p:cNvSpPr>
          <p:nvPr/>
        </p:nvSpPr>
        <p:spPr bwMode="auto">
          <a:xfrm rot="2447150">
            <a:off x="2270125" y="2716213"/>
            <a:ext cx="6461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CN" sz="3600" b="1">
                <a:solidFill>
                  <a:srgbClr val="FF0000"/>
                </a:solidFill>
                <a:latin typeface="宋体" panose="02010600030101010101" pitchFamily="2" charset="-122"/>
              </a:rPr>
              <a:t>S</a:t>
            </a:r>
            <a:r>
              <a:rPr kumimoji="0" lang="en-US" altLang="zh-CN" sz="1800" b="1">
                <a:solidFill>
                  <a:srgbClr val="FF0000"/>
                </a:solidFill>
                <a:latin typeface="宋体" panose="02010600030101010101" pitchFamily="2" charset="-122"/>
              </a:rPr>
              <a:t>1</a:t>
            </a:r>
            <a:endParaRPr kumimoji="0" lang="en-US" sz="1800" b="1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699420" name="文本框 47"/>
          <p:cNvSpPr txBox="1">
            <a:spLocks noChangeArrowheads="1"/>
          </p:cNvSpPr>
          <p:nvPr/>
        </p:nvSpPr>
        <p:spPr bwMode="auto">
          <a:xfrm>
            <a:off x="5048250" y="5272088"/>
            <a:ext cx="6381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sz="3200" b="1">
                <a:solidFill>
                  <a:srgbClr val="FF0000"/>
                </a:solidFill>
                <a:latin typeface="Arial" panose="020B0604020202020204" pitchFamily="34" charset="0"/>
                <a:ea typeface="华文中宋" panose="02010600040101010101" pitchFamily="2" charset="-122"/>
              </a:rPr>
              <a:t>②</a:t>
            </a:r>
          </a:p>
        </p:txBody>
      </p:sp>
      <p:grpSp>
        <p:nvGrpSpPr>
          <p:cNvPr id="699422" name="Group 30"/>
          <p:cNvGrpSpPr/>
          <p:nvPr/>
        </p:nvGrpSpPr>
        <p:grpSpPr bwMode="auto">
          <a:xfrm rot="9436456">
            <a:off x="4427538" y="2205038"/>
            <a:ext cx="2266950" cy="2911475"/>
            <a:chOff x="0" y="0"/>
            <a:chExt cx="2022" cy="2597"/>
          </a:xfrm>
        </p:grpSpPr>
        <p:sp>
          <p:nvSpPr>
            <p:cNvPr id="699423" name="自选图形 28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2022" cy="2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9424" name="矩形 29"/>
            <p:cNvSpPr>
              <a:spLocks noChangeArrowheads="1"/>
            </p:cNvSpPr>
            <p:nvPr/>
          </p:nvSpPr>
          <p:spPr bwMode="auto">
            <a:xfrm>
              <a:off x="481" y="1494"/>
              <a:ext cx="985" cy="984"/>
            </a:xfrm>
            <a:prstGeom prst="rect">
              <a:avLst/>
            </a:prstGeom>
            <a:solidFill>
              <a:srgbClr val="00FFFF"/>
            </a:solidFill>
            <a:ln w="0">
              <a:solidFill>
                <a:srgbClr val="00FFFF"/>
              </a:solidFill>
              <a:miter lim="800000"/>
            </a:ln>
          </p:spPr>
          <p:txBody>
            <a:bodyPr rot="10800000"/>
            <a:lstStyle/>
            <a:p>
              <a:pPr algn="ctr"/>
              <a:endParaRPr lang="zh-CN" altLang="zh-CN"/>
            </a:p>
          </p:txBody>
        </p:sp>
        <p:sp>
          <p:nvSpPr>
            <p:cNvPr id="699425" name="任意多边形 30"/>
            <p:cNvSpPr/>
            <p:nvPr/>
          </p:nvSpPr>
          <p:spPr bwMode="auto">
            <a:xfrm>
              <a:off x="481" y="91"/>
              <a:ext cx="1403" cy="1403"/>
            </a:xfrm>
            <a:custGeom>
              <a:avLst/>
              <a:gdLst>
                <a:gd name="T0" fmla="*/ 410 w 1403"/>
                <a:gd name="T1" fmla="*/ 0 h 1403"/>
                <a:gd name="T2" fmla="*/ 0 w 1403"/>
                <a:gd name="T3" fmla="*/ 993 h 1403"/>
                <a:gd name="T4" fmla="*/ 985 w 1403"/>
                <a:gd name="T5" fmla="*/ 1403 h 1403"/>
                <a:gd name="T6" fmla="*/ 1403 w 1403"/>
                <a:gd name="T7" fmla="*/ 418 h 1403"/>
                <a:gd name="T8" fmla="*/ 410 w 1403"/>
                <a:gd name="T9" fmla="*/ 0 h 1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3" h="1403">
                  <a:moveTo>
                    <a:pt x="410" y="0"/>
                  </a:moveTo>
                  <a:lnTo>
                    <a:pt x="0" y="993"/>
                  </a:lnTo>
                  <a:lnTo>
                    <a:pt x="985" y="1403"/>
                  </a:lnTo>
                  <a:lnTo>
                    <a:pt x="1403" y="418"/>
                  </a:lnTo>
                  <a:lnTo>
                    <a:pt x="410" y="0"/>
                  </a:lnTo>
                  <a:close/>
                </a:path>
              </a:pathLst>
            </a:custGeom>
            <a:solidFill>
              <a:srgbClr val="00FF00"/>
            </a:solidFill>
            <a:ln w="0" cmpd="sng">
              <a:solidFill>
                <a:srgbClr val="00FF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9426" name="矩形 31"/>
            <p:cNvSpPr>
              <a:spLocks noChangeArrowheads="1"/>
            </p:cNvSpPr>
            <p:nvPr/>
          </p:nvSpPr>
          <p:spPr bwMode="auto">
            <a:xfrm>
              <a:off x="72" y="1084"/>
              <a:ext cx="409" cy="410"/>
            </a:xfrm>
            <a:prstGeom prst="rect">
              <a:avLst/>
            </a:prstGeom>
            <a:solidFill>
              <a:srgbClr val="FF00FF"/>
            </a:solidFill>
            <a:ln w="0">
              <a:solidFill>
                <a:srgbClr val="FF00FF"/>
              </a:solidFill>
              <a:miter lim="800000"/>
            </a:ln>
          </p:spPr>
          <p:txBody>
            <a:bodyPr rot="10800000"/>
            <a:lstStyle/>
            <a:p>
              <a:pPr algn="ctr"/>
              <a:endParaRPr lang="zh-CN" altLang="zh-CN"/>
            </a:p>
          </p:txBody>
        </p:sp>
        <p:sp>
          <p:nvSpPr>
            <p:cNvPr id="699427" name="直线 32"/>
            <p:cNvSpPr>
              <a:spLocks noChangeShapeType="1"/>
            </p:cNvSpPr>
            <p:nvPr/>
          </p:nvSpPr>
          <p:spPr bwMode="auto">
            <a:xfrm>
              <a:off x="481" y="1084"/>
              <a:ext cx="985" cy="410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9428" name="直线 33"/>
            <p:cNvSpPr>
              <a:spLocks noChangeShapeType="1"/>
            </p:cNvSpPr>
            <p:nvPr/>
          </p:nvSpPr>
          <p:spPr bwMode="auto">
            <a:xfrm>
              <a:off x="481" y="1494"/>
              <a:ext cx="985" cy="1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9429" name="直线 34"/>
            <p:cNvSpPr>
              <a:spLocks noChangeShapeType="1"/>
            </p:cNvSpPr>
            <p:nvPr/>
          </p:nvSpPr>
          <p:spPr bwMode="auto">
            <a:xfrm>
              <a:off x="481" y="1084"/>
              <a:ext cx="1" cy="410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9430" name="直线 35"/>
            <p:cNvSpPr>
              <a:spLocks noChangeShapeType="1"/>
            </p:cNvSpPr>
            <p:nvPr/>
          </p:nvSpPr>
          <p:spPr bwMode="auto">
            <a:xfrm>
              <a:off x="481" y="1494"/>
              <a:ext cx="1" cy="984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9431" name="直线 36"/>
            <p:cNvSpPr>
              <a:spLocks noChangeShapeType="1"/>
            </p:cNvSpPr>
            <p:nvPr/>
          </p:nvSpPr>
          <p:spPr bwMode="auto">
            <a:xfrm>
              <a:off x="481" y="2478"/>
              <a:ext cx="985" cy="1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9432" name="直线 37"/>
            <p:cNvSpPr>
              <a:spLocks noChangeShapeType="1"/>
            </p:cNvSpPr>
            <p:nvPr/>
          </p:nvSpPr>
          <p:spPr bwMode="auto">
            <a:xfrm>
              <a:off x="1466" y="1494"/>
              <a:ext cx="1" cy="984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9433" name="直线 38"/>
            <p:cNvSpPr>
              <a:spLocks noChangeShapeType="1"/>
            </p:cNvSpPr>
            <p:nvPr/>
          </p:nvSpPr>
          <p:spPr bwMode="auto">
            <a:xfrm flipH="1">
              <a:off x="1466" y="509"/>
              <a:ext cx="418" cy="985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9434" name="直线 39"/>
            <p:cNvSpPr>
              <a:spLocks noChangeShapeType="1"/>
            </p:cNvSpPr>
            <p:nvPr/>
          </p:nvSpPr>
          <p:spPr bwMode="auto">
            <a:xfrm>
              <a:off x="891" y="91"/>
              <a:ext cx="993" cy="418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9435" name="直线 40"/>
            <p:cNvSpPr>
              <a:spLocks noChangeShapeType="1"/>
            </p:cNvSpPr>
            <p:nvPr/>
          </p:nvSpPr>
          <p:spPr bwMode="auto">
            <a:xfrm flipH="1">
              <a:off x="481" y="91"/>
              <a:ext cx="410" cy="993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9436" name="直线 41"/>
            <p:cNvSpPr>
              <a:spLocks noChangeShapeType="1"/>
            </p:cNvSpPr>
            <p:nvPr/>
          </p:nvSpPr>
          <p:spPr bwMode="auto">
            <a:xfrm>
              <a:off x="72" y="1084"/>
              <a:ext cx="409" cy="1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9437" name="直线 42"/>
            <p:cNvSpPr>
              <a:spLocks noChangeShapeType="1"/>
            </p:cNvSpPr>
            <p:nvPr/>
          </p:nvSpPr>
          <p:spPr bwMode="auto">
            <a:xfrm>
              <a:off x="72" y="1494"/>
              <a:ext cx="409" cy="1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9438" name="直线 43"/>
            <p:cNvSpPr>
              <a:spLocks noChangeShapeType="1"/>
            </p:cNvSpPr>
            <p:nvPr/>
          </p:nvSpPr>
          <p:spPr bwMode="auto">
            <a:xfrm>
              <a:off x="72" y="1084"/>
              <a:ext cx="1" cy="410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9439" name="直线 44"/>
            <p:cNvSpPr>
              <a:spLocks noChangeShapeType="1"/>
            </p:cNvSpPr>
            <p:nvPr/>
          </p:nvSpPr>
          <p:spPr bwMode="auto">
            <a:xfrm>
              <a:off x="481" y="1398"/>
              <a:ext cx="96" cy="1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9440" name="直线 45"/>
            <p:cNvSpPr>
              <a:spLocks noChangeShapeType="1"/>
            </p:cNvSpPr>
            <p:nvPr/>
          </p:nvSpPr>
          <p:spPr bwMode="auto">
            <a:xfrm>
              <a:off x="577" y="1398"/>
              <a:ext cx="1" cy="96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699441" name="文本框 46"/>
          <p:cNvSpPr txBox="1">
            <a:spLocks noChangeArrowheads="1"/>
          </p:cNvSpPr>
          <p:nvPr/>
        </p:nvSpPr>
        <p:spPr bwMode="auto">
          <a:xfrm rot="19905996">
            <a:off x="6010275" y="3011488"/>
            <a:ext cx="7858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CN" sz="2800" b="1">
                <a:latin typeface="宋体" panose="02010600030101010101" pitchFamily="2" charset="-122"/>
              </a:rPr>
              <a:t>S</a:t>
            </a:r>
            <a:r>
              <a:rPr kumimoji="0" lang="en-US" altLang="zh-CN" sz="1600" b="1">
                <a:latin typeface="宋体" panose="02010600030101010101" pitchFamily="2" charset="-122"/>
              </a:rPr>
              <a:t>2</a:t>
            </a:r>
            <a:endParaRPr kumimoji="0" lang="en-US" sz="1600" b="1">
              <a:latin typeface="宋体" panose="02010600030101010101" pitchFamily="2" charset="-122"/>
            </a:endParaRPr>
          </a:p>
        </p:txBody>
      </p:sp>
      <p:grpSp>
        <p:nvGrpSpPr>
          <p:cNvPr id="699442" name="Group 50"/>
          <p:cNvGrpSpPr/>
          <p:nvPr/>
        </p:nvGrpSpPr>
        <p:grpSpPr bwMode="auto">
          <a:xfrm>
            <a:off x="4827588" y="2565400"/>
            <a:ext cx="1047750" cy="762000"/>
            <a:chOff x="0" y="0"/>
            <a:chExt cx="660" cy="480"/>
          </a:xfrm>
        </p:grpSpPr>
        <p:sp>
          <p:nvSpPr>
            <p:cNvPr id="699443" name="自选图形 77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660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9444" name="矩形 78"/>
            <p:cNvSpPr>
              <a:spLocks noChangeArrowheads="1"/>
            </p:cNvSpPr>
            <p:nvPr/>
          </p:nvSpPr>
          <p:spPr bwMode="auto">
            <a:xfrm>
              <a:off x="84" y="72"/>
              <a:ext cx="387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144</a:t>
              </a:r>
            </a:p>
          </p:txBody>
        </p:sp>
      </p:grpSp>
      <p:grpSp>
        <p:nvGrpSpPr>
          <p:cNvPr id="699445" name="Group 53"/>
          <p:cNvGrpSpPr/>
          <p:nvPr/>
        </p:nvGrpSpPr>
        <p:grpSpPr bwMode="auto">
          <a:xfrm>
            <a:off x="5051425" y="3932238"/>
            <a:ext cx="1047750" cy="762000"/>
            <a:chOff x="0" y="0"/>
            <a:chExt cx="660" cy="480"/>
          </a:xfrm>
        </p:grpSpPr>
        <p:sp>
          <p:nvSpPr>
            <p:cNvPr id="699446" name="自选图形 80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660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9447" name="矩形 81"/>
            <p:cNvSpPr>
              <a:spLocks noChangeArrowheads="1"/>
            </p:cNvSpPr>
            <p:nvPr/>
          </p:nvSpPr>
          <p:spPr bwMode="auto">
            <a:xfrm>
              <a:off x="84" y="72"/>
              <a:ext cx="387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169</a:t>
              </a:r>
              <a:endParaRPr lang="en-US" sz="32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99449" name="WordArt 57"/>
          <p:cNvSpPr>
            <a:spLocks noChangeArrowheads="1" noChangeShapeType="1" noTextEdit="1"/>
          </p:cNvSpPr>
          <p:nvPr/>
        </p:nvSpPr>
        <p:spPr bwMode="auto">
          <a:xfrm>
            <a:off x="207963" y="332656"/>
            <a:ext cx="3054350" cy="55359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200" b="1" kern="10" dirty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课堂检测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文本框 2"/>
          <p:cNvSpPr txBox="1">
            <a:spLocks noChangeArrowheads="1"/>
          </p:cNvSpPr>
          <p:nvPr/>
        </p:nvSpPr>
        <p:spPr bwMode="auto">
          <a:xfrm>
            <a:off x="323353" y="1282080"/>
            <a:ext cx="799306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CN" sz="3200" b="1" dirty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kumimoji="0" lang="zh-CN" altLang="en-US" sz="3200" b="1" dirty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kumimoji="0" lang="zh-CN" altLang="en-US" sz="3200" b="1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图中已知数据表示边长，求表示边长的未知数</a:t>
            </a:r>
            <a:r>
              <a:rPr kumimoji="0" lang="en-US" altLang="zh-CN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华文仿宋" panose="02010600040101010101" pitchFamily="2" charset="-122"/>
              </a:rPr>
              <a:t>x</a:t>
            </a:r>
            <a:r>
              <a:rPr kumimoji="0" lang="en-US" altLang="zh-CN" sz="1600" b="1" dirty="0" smtClean="0">
                <a:solidFill>
                  <a:srgbClr val="FF0000"/>
                </a:solidFill>
                <a:latin typeface="Arial" panose="020B0604020202020204" pitchFamily="34" charset="0"/>
                <a:ea typeface="华文仿宋" panose="02010600040101010101" pitchFamily="2" charset="-122"/>
              </a:rPr>
              <a:t>1</a:t>
            </a:r>
            <a:r>
              <a:rPr kumimoji="0" lang="zh-CN" altLang="en-US" sz="3200" b="1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kumimoji="0" lang="en-US" altLang="zh-CN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华文仿宋" panose="02010600040101010101" pitchFamily="2" charset="-122"/>
              </a:rPr>
              <a:t>x</a:t>
            </a:r>
            <a:r>
              <a:rPr kumimoji="0" lang="en-US" altLang="zh-CN" sz="1600" b="1" dirty="0" smtClean="0">
                <a:solidFill>
                  <a:srgbClr val="FF0000"/>
                </a:solidFill>
                <a:latin typeface="Arial" panose="020B0604020202020204" pitchFamily="34" charset="0"/>
                <a:ea typeface="华文仿宋" panose="02010600040101010101" pitchFamily="2" charset="-122"/>
              </a:rPr>
              <a:t>2</a:t>
            </a:r>
            <a:r>
              <a:rPr kumimoji="0" lang="zh-CN" altLang="en-US" sz="3200" b="1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的值</a:t>
            </a:r>
            <a:r>
              <a:rPr kumimoji="0" lang="en-US" sz="3200" b="1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</p:txBody>
      </p:sp>
      <p:sp>
        <p:nvSpPr>
          <p:cNvPr id="701443" name="文本框 4"/>
          <p:cNvSpPr txBox="1">
            <a:spLocks noChangeArrowheads="1"/>
          </p:cNvSpPr>
          <p:nvPr/>
        </p:nvSpPr>
        <p:spPr bwMode="auto">
          <a:xfrm>
            <a:off x="1913811" y="5539829"/>
            <a:ext cx="8493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sz="3200" b="1">
                <a:solidFill>
                  <a:srgbClr val="FF0000"/>
                </a:solidFill>
                <a:latin typeface="Arial" panose="020B0604020202020204" pitchFamily="34" charset="0"/>
                <a:ea typeface="华文中宋" panose="02010600040101010101" pitchFamily="2" charset="-122"/>
              </a:rPr>
              <a:t>①</a:t>
            </a:r>
          </a:p>
        </p:txBody>
      </p:sp>
      <p:sp>
        <p:nvSpPr>
          <p:cNvPr id="701444" name="自选图形 5"/>
          <p:cNvSpPr>
            <a:spLocks noChangeAspect="1" noChangeArrowheads="1" noTextEdit="1"/>
          </p:cNvSpPr>
          <p:nvPr/>
        </p:nvSpPr>
        <p:spPr bwMode="auto">
          <a:xfrm>
            <a:off x="1105773" y="2390229"/>
            <a:ext cx="2570163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01445" name="矩形 6"/>
          <p:cNvSpPr>
            <a:spLocks noChangeArrowheads="1"/>
          </p:cNvSpPr>
          <p:nvPr/>
        </p:nvSpPr>
        <p:spPr bwMode="auto">
          <a:xfrm>
            <a:off x="1904286" y="4161879"/>
            <a:ext cx="965200" cy="963613"/>
          </a:xfrm>
          <a:prstGeom prst="rect">
            <a:avLst/>
          </a:prstGeom>
          <a:solidFill>
            <a:srgbClr val="FFFF00"/>
          </a:solidFill>
          <a:ln w="0">
            <a:solidFill>
              <a:srgbClr val="FFFF00"/>
            </a:solidFill>
            <a:miter lim="800000"/>
          </a:ln>
        </p:spPr>
        <p:txBody>
          <a:bodyPr/>
          <a:lstStyle/>
          <a:p>
            <a:pPr algn="ctr"/>
            <a:endParaRPr lang="zh-CN" altLang="zh-CN"/>
          </a:p>
        </p:txBody>
      </p:sp>
      <p:sp>
        <p:nvSpPr>
          <p:cNvPr id="701446" name="任意多边形 7"/>
          <p:cNvSpPr/>
          <p:nvPr/>
        </p:nvSpPr>
        <p:spPr bwMode="auto">
          <a:xfrm>
            <a:off x="1904286" y="2468017"/>
            <a:ext cx="1693862" cy="1693862"/>
          </a:xfrm>
          <a:custGeom>
            <a:avLst/>
            <a:gdLst>
              <a:gd name="T0" fmla="*/ 0 w 1447"/>
              <a:gd name="T1" fmla="*/ 830 h 1447"/>
              <a:gd name="T2" fmla="*/ 617 w 1447"/>
              <a:gd name="T3" fmla="*/ 0 h 1447"/>
              <a:gd name="T4" fmla="*/ 1447 w 1447"/>
              <a:gd name="T5" fmla="*/ 623 h 1447"/>
              <a:gd name="T6" fmla="*/ 824 w 1447"/>
              <a:gd name="T7" fmla="*/ 1447 h 1447"/>
              <a:gd name="T8" fmla="*/ 0 w 1447"/>
              <a:gd name="T9" fmla="*/ 830 h 1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47" h="1447">
                <a:moveTo>
                  <a:pt x="0" y="830"/>
                </a:moveTo>
                <a:lnTo>
                  <a:pt x="617" y="0"/>
                </a:lnTo>
                <a:lnTo>
                  <a:pt x="1447" y="623"/>
                </a:lnTo>
                <a:lnTo>
                  <a:pt x="824" y="1447"/>
                </a:lnTo>
                <a:lnTo>
                  <a:pt x="0" y="830"/>
                </a:lnTo>
                <a:close/>
              </a:path>
            </a:pathLst>
          </a:custGeom>
          <a:solidFill>
            <a:srgbClr val="00FFFF"/>
          </a:solidFill>
          <a:ln w="0" cmpd="sng">
            <a:solidFill>
              <a:srgbClr val="00FFFF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01447" name="矩形 8"/>
          <p:cNvSpPr>
            <a:spLocks noChangeArrowheads="1"/>
          </p:cNvSpPr>
          <p:nvPr/>
        </p:nvSpPr>
        <p:spPr bwMode="auto">
          <a:xfrm>
            <a:off x="1183561" y="3437979"/>
            <a:ext cx="720725" cy="723900"/>
          </a:xfrm>
          <a:prstGeom prst="rect">
            <a:avLst/>
          </a:prstGeom>
          <a:solidFill>
            <a:srgbClr val="FF00FF"/>
          </a:solidFill>
          <a:ln w="0">
            <a:solidFill>
              <a:srgbClr val="FF00FF"/>
            </a:solidFill>
            <a:miter lim="800000"/>
          </a:ln>
        </p:spPr>
        <p:txBody>
          <a:bodyPr/>
          <a:lstStyle/>
          <a:p>
            <a:pPr algn="ctr"/>
            <a:endParaRPr lang="zh-CN" altLang="zh-CN"/>
          </a:p>
        </p:txBody>
      </p:sp>
      <p:sp>
        <p:nvSpPr>
          <p:cNvPr id="701448" name="直线 9"/>
          <p:cNvSpPr>
            <a:spLocks noChangeShapeType="1"/>
          </p:cNvSpPr>
          <p:nvPr/>
        </p:nvSpPr>
        <p:spPr bwMode="auto">
          <a:xfrm>
            <a:off x="1904286" y="3437979"/>
            <a:ext cx="965200" cy="7239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01449" name="直线 10"/>
          <p:cNvSpPr>
            <a:spLocks noChangeShapeType="1"/>
          </p:cNvSpPr>
          <p:nvPr/>
        </p:nvSpPr>
        <p:spPr bwMode="auto">
          <a:xfrm>
            <a:off x="1904286" y="4161879"/>
            <a:ext cx="965200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01450" name="直线 11"/>
          <p:cNvSpPr>
            <a:spLocks noChangeShapeType="1"/>
          </p:cNvSpPr>
          <p:nvPr/>
        </p:nvSpPr>
        <p:spPr bwMode="auto">
          <a:xfrm>
            <a:off x="1904286" y="3437979"/>
            <a:ext cx="1587" cy="7239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01451" name="直线 12"/>
          <p:cNvSpPr>
            <a:spLocks noChangeShapeType="1"/>
          </p:cNvSpPr>
          <p:nvPr/>
        </p:nvSpPr>
        <p:spPr bwMode="auto">
          <a:xfrm>
            <a:off x="1183561" y="4161879"/>
            <a:ext cx="720725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01452" name="直线 13"/>
          <p:cNvSpPr>
            <a:spLocks noChangeShapeType="1"/>
          </p:cNvSpPr>
          <p:nvPr/>
        </p:nvSpPr>
        <p:spPr bwMode="auto">
          <a:xfrm>
            <a:off x="1183561" y="3437979"/>
            <a:ext cx="0" cy="7239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01453" name="直线 14"/>
          <p:cNvSpPr>
            <a:spLocks noChangeShapeType="1"/>
          </p:cNvSpPr>
          <p:nvPr/>
        </p:nvSpPr>
        <p:spPr bwMode="auto">
          <a:xfrm>
            <a:off x="1183561" y="3437979"/>
            <a:ext cx="720725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01454" name="直线 15"/>
          <p:cNvSpPr>
            <a:spLocks noChangeShapeType="1"/>
          </p:cNvSpPr>
          <p:nvPr/>
        </p:nvSpPr>
        <p:spPr bwMode="auto">
          <a:xfrm flipH="1">
            <a:off x="1904286" y="2468017"/>
            <a:ext cx="723900" cy="96996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01455" name="直线 16"/>
          <p:cNvSpPr>
            <a:spLocks noChangeShapeType="1"/>
          </p:cNvSpPr>
          <p:nvPr/>
        </p:nvSpPr>
        <p:spPr bwMode="auto">
          <a:xfrm>
            <a:off x="2628186" y="2468017"/>
            <a:ext cx="969962" cy="72866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01456" name="直线 17"/>
          <p:cNvSpPr>
            <a:spLocks noChangeShapeType="1"/>
          </p:cNvSpPr>
          <p:nvPr/>
        </p:nvSpPr>
        <p:spPr bwMode="auto">
          <a:xfrm flipH="1">
            <a:off x="2869486" y="3196679"/>
            <a:ext cx="728662" cy="9652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01457" name="直线 18"/>
          <p:cNvSpPr>
            <a:spLocks noChangeShapeType="1"/>
          </p:cNvSpPr>
          <p:nvPr/>
        </p:nvSpPr>
        <p:spPr bwMode="auto">
          <a:xfrm>
            <a:off x="1904286" y="4161879"/>
            <a:ext cx="1587" cy="9636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01458" name="直线 19"/>
          <p:cNvSpPr>
            <a:spLocks noChangeShapeType="1"/>
          </p:cNvSpPr>
          <p:nvPr/>
        </p:nvSpPr>
        <p:spPr bwMode="auto">
          <a:xfrm>
            <a:off x="1904286" y="5125492"/>
            <a:ext cx="965200" cy="31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01459" name="直线 20"/>
          <p:cNvSpPr>
            <a:spLocks noChangeShapeType="1"/>
          </p:cNvSpPr>
          <p:nvPr/>
        </p:nvSpPr>
        <p:spPr bwMode="auto">
          <a:xfrm>
            <a:off x="2869486" y="4161879"/>
            <a:ext cx="1587" cy="9636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01460" name="直线 21"/>
          <p:cNvSpPr>
            <a:spLocks noChangeShapeType="1"/>
          </p:cNvSpPr>
          <p:nvPr/>
        </p:nvSpPr>
        <p:spPr bwMode="auto">
          <a:xfrm>
            <a:off x="1904286" y="4092029"/>
            <a:ext cx="71437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01461" name="直线 22"/>
          <p:cNvSpPr>
            <a:spLocks noChangeShapeType="1"/>
          </p:cNvSpPr>
          <p:nvPr/>
        </p:nvSpPr>
        <p:spPr bwMode="auto">
          <a:xfrm>
            <a:off x="1975723" y="4092029"/>
            <a:ext cx="0" cy="698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01462" name="矩形 23"/>
          <p:cNvSpPr>
            <a:spLocks noChangeArrowheads="1"/>
          </p:cNvSpPr>
          <p:nvPr/>
        </p:nvSpPr>
        <p:spPr bwMode="auto">
          <a:xfrm>
            <a:off x="1648698" y="3526879"/>
            <a:ext cx="568325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en-US" sz="32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1463" name="矩形 24"/>
          <p:cNvSpPr>
            <a:spLocks noChangeArrowheads="1"/>
          </p:cNvSpPr>
          <p:nvPr/>
        </p:nvSpPr>
        <p:spPr bwMode="auto">
          <a:xfrm>
            <a:off x="2202736" y="4030117"/>
            <a:ext cx="204787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en-US" sz="32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1464" name="椭圆 25"/>
          <p:cNvSpPr>
            <a:spLocks noChangeArrowheads="1"/>
          </p:cNvSpPr>
          <p:nvPr/>
        </p:nvSpPr>
        <p:spPr bwMode="auto">
          <a:xfrm>
            <a:off x="1961436" y="4149179"/>
            <a:ext cx="33337" cy="3175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</a:ln>
        </p:spPr>
        <p:txBody>
          <a:bodyPr/>
          <a:lstStyle/>
          <a:p>
            <a:pPr algn="ctr"/>
            <a:endParaRPr lang="zh-CN" altLang="zh-CN"/>
          </a:p>
        </p:txBody>
      </p:sp>
      <p:sp>
        <p:nvSpPr>
          <p:cNvPr id="701465" name="文本框 26"/>
          <p:cNvSpPr txBox="1">
            <a:spLocks noChangeArrowheads="1"/>
          </p:cNvSpPr>
          <p:nvPr/>
        </p:nvSpPr>
        <p:spPr bwMode="auto">
          <a:xfrm rot="2447150">
            <a:off x="2312273" y="3398292"/>
            <a:ext cx="6461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CN" sz="3600" b="1">
                <a:solidFill>
                  <a:srgbClr val="FF0000"/>
                </a:solidFill>
                <a:latin typeface="宋体" panose="02010600030101010101" pitchFamily="2" charset="-122"/>
              </a:rPr>
              <a:t>x</a:t>
            </a:r>
            <a:r>
              <a:rPr kumimoji="0" lang="en-US" altLang="zh-CN" sz="1800" b="1">
                <a:solidFill>
                  <a:srgbClr val="FF0000"/>
                </a:solidFill>
                <a:latin typeface="宋体" panose="02010600030101010101" pitchFamily="2" charset="-122"/>
              </a:rPr>
              <a:t>1</a:t>
            </a:r>
            <a:endParaRPr kumimoji="0" lang="en-US" sz="1800" b="1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701466" name="文本框 47"/>
          <p:cNvSpPr txBox="1">
            <a:spLocks noChangeArrowheads="1"/>
          </p:cNvSpPr>
          <p:nvPr/>
        </p:nvSpPr>
        <p:spPr bwMode="auto">
          <a:xfrm>
            <a:off x="5331698" y="5585867"/>
            <a:ext cx="6381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sz="3200" b="1">
                <a:solidFill>
                  <a:srgbClr val="FF0000"/>
                </a:solidFill>
                <a:latin typeface="Arial" panose="020B0604020202020204" pitchFamily="34" charset="0"/>
                <a:ea typeface="华文中宋" panose="02010600040101010101" pitchFamily="2" charset="-122"/>
              </a:rPr>
              <a:t>②</a:t>
            </a:r>
          </a:p>
        </p:txBody>
      </p:sp>
      <p:grpSp>
        <p:nvGrpSpPr>
          <p:cNvPr id="701467" name="Group 27"/>
          <p:cNvGrpSpPr/>
          <p:nvPr/>
        </p:nvGrpSpPr>
        <p:grpSpPr bwMode="auto">
          <a:xfrm rot="9436456">
            <a:off x="4710986" y="2518817"/>
            <a:ext cx="2266950" cy="2911475"/>
            <a:chOff x="0" y="0"/>
            <a:chExt cx="2022" cy="2597"/>
          </a:xfrm>
        </p:grpSpPr>
        <p:sp>
          <p:nvSpPr>
            <p:cNvPr id="701468" name="自选图形 28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2022" cy="2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1469" name="矩形 29"/>
            <p:cNvSpPr>
              <a:spLocks noChangeArrowheads="1"/>
            </p:cNvSpPr>
            <p:nvPr/>
          </p:nvSpPr>
          <p:spPr bwMode="auto">
            <a:xfrm>
              <a:off x="481" y="1494"/>
              <a:ext cx="985" cy="984"/>
            </a:xfrm>
            <a:prstGeom prst="rect">
              <a:avLst/>
            </a:prstGeom>
            <a:solidFill>
              <a:srgbClr val="00FFFF"/>
            </a:solidFill>
            <a:ln w="0">
              <a:solidFill>
                <a:srgbClr val="00FFFF"/>
              </a:solidFill>
              <a:miter lim="800000"/>
            </a:ln>
          </p:spPr>
          <p:txBody>
            <a:bodyPr rot="10800000"/>
            <a:lstStyle/>
            <a:p>
              <a:pPr algn="ctr"/>
              <a:endParaRPr lang="zh-CN" altLang="zh-CN"/>
            </a:p>
          </p:txBody>
        </p:sp>
        <p:sp>
          <p:nvSpPr>
            <p:cNvPr id="701470" name="任意多边形 30"/>
            <p:cNvSpPr/>
            <p:nvPr/>
          </p:nvSpPr>
          <p:spPr bwMode="auto">
            <a:xfrm>
              <a:off x="481" y="91"/>
              <a:ext cx="1403" cy="1403"/>
            </a:xfrm>
            <a:custGeom>
              <a:avLst/>
              <a:gdLst>
                <a:gd name="T0" fmla="*/ 410 w 1403"/>
                <a:gd name="T1" fmla="*/ 0 h 1403"/>
                <a:gd name="T2" fmla="*/ 0 w 1403"/>
                <a:gd name="T3" fmla="*/ 993 h 1403"/>
                <a:gd name="T4" fmla="*/ 985 w 1403"/>
                <a:gd name="T5" fmla="*/ 1403 h 1403"/>
                <a:gd name="T6" fmla="*/ 1403 w 1403"/>
                <a:gd name="T7" fmla="*/ 418 h 1403"/>
                <a:gd name="T8" fmla="*/ 410 w 1403"/>
                <a:gd name="T9" fmla="*/ 0 h 1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3" h="1403">
                  <a:moveTo>
                    <a:pt x="410" y="0"/>
                  </a:moveTo>
                  <a:lnTo>
                    <a:pt x="0" y="993"/>
                  </a:lnTo>
                  <a:lnTo>
                    <a:pt x="985" y="1403"/>
                  </a:lnTo>
                  <a:lnTo>
                    <a:pt x="1403" y="418"/>
                  </a:lnTo>
                  <a:lnTo>
                    <a:pt x="410" y="0"/>
                  </a:lnTo>
                  <a:close/>
                </a:path>
              </a:pathLst>
            </a:custGeom>
            <a:solidFill>
              <a:srgbClr val="00FF00"/>
            </a:solidFill>
            <a:ln w="0" cmpd="sng">
              <a:solidFill>
                <a:srgbClr val="00FF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1471" name="矩形 31"/>
            <p:cNvSpPr>
              <a:spLocks noChangeArrowheads="1"/>
            </p:cNvSpPr>
            <p:nvPr/>
          </p:nvSpPr>
          <p:spPr bwMode="auto">
            <a:xfrm>
              <a:off x="72" y="1084"/>
              <a:ext cx="409" cy="410"/>
            </a:xfrm>
            <a:prstGeom prst="rect">
              <a:avLst/>
            </a:prstGeom>
            <a:solidFill>
              <a:srgbClr val="FF00FF"/>
            </a:solidFill>
            <a:ln w="0">
              <a:solidFill>
                <a:srgbClr val="FF00FF"/>
              </a:solidFill>
              <a:miter lim="800000"/>
            </a:ln>
          </p:spPr>
          <p:txBody>
            <a:bodyPr rot="10800000"/>
            <a:lstStyle/>
            <a:p>
              <a:pPr algn="ctr"/>
              <a:endParaRPr lang="zh-CN" altLang="zh-CN"/>
            </a:p>
          </p:txBody>
        </p:sp>
        <p:sp>
          <p:nvSpPr>
            <p:cNvPr id="701472" name="直线 32"/>
            <p:cNvSpPr>
              <a:spLocks noChangeShapeType="1"/>
            </p:cNvSpPr>
            <p:nvPr/>
          </p:nvSpPr>
          <p:spPr bwMode="auto">
            <a:xfrm>
              <a:off x="481" y="1084"/>
              <a:ext cx="985" cy="410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1473" name="直线 33"/>
            <p:cNvSpPr>
              <a:spLocks noChangeShapeType="1"/>
            </p:cNvSpPr>
            <p:nvPr/>
          </p:nvSpPr>
          <p:spPr bwMode="auto">
            <a:xfrm>
              <a:off x="481" y="1494"/>
              <a:ext cx="985" cy="1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1474" name="直线 34"/>
            <p:cNvSpPr>
              <a:spLocks noChangeShapeType="1"/>
            </p:cNvSpPr>
            <p:nvPr/>
          </p:nvSpPr>
          <p:spPr bwMode="auto">
            <a:xfrm>
              <a:off x="481" y="1084"/>
              <a:ext cx="1" cy="410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1475" name="直线 35"/>
            <p:cNvSpPr>
              <a:spLocks noChangeShapeType="1"/>
            </p:cNvSpPr>
            <p:nvPr/>
          </p:nvSpPr>
          <p:spPr bwMode="auto">
            <a:xfrm>
              <a:off x="481" y="1494"/>
              <a:ext cx="1" cy="984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1476" name="直线 36"/>
            <p:cNvSpPr>
              <a:spLocks noChangeShapeType="1"/>
            </p:cNvSpPr>
            <p:nvPr/>
          </p:nvSpPr>
          <p:spPr bwMode="auto">
            <a:xfrm>
              <a:off x="481" y="2478"/>
              <a:ext cx="985" cy="1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1477" name="直线 37"/>
            <p:cNvSpPr>
              <a:spLocks noChangeShapeType="1"/>
            </p:cNvSpPr>
            <p:nvPr/>
          </p:nvSpPr>
          <p:spPr bwMode="auto">
            <a:xfrm>
              <a:off x="1466" y="1494"/>
              <a:ext cx="1" cy="984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1478" name="直线 38"/>
            <p:cNvSpPr>
              <a:spLocks noChangeShapeType="1"/>
            </p:cNvSpPr>
            <p:nvPr/>
          </p:nvSpPr>
          <p:spPr bwMode="auto">
            <a:xfrm flipH="1">
              <a:off x="1466" y="509"/>
              <a:ext cx="418" cy="985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1479" name="直线 39"/>
            <p:cNvSpPr>
              <a:spLocks noChangeShapeType="1"/>
            </p:cNvSpPr>
            <p:nvPr/>
          </p:nvSpPr>
          <p:spPr bwMode="auto">
            <a:xfrm>
              <a:off x="891" y="91"/>
              <a:ext cx="993" cy="418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1480" name="直线 40"/>
            <p:cNvSpPr>
              <a:spLocks noChangeShapeType="1"/>
            </p:cNvSpPr>
            <p:nvPr/>
          </p:nvSpPr>
          <p:spPr bwMode="auto">
            <a:xfrm flipH="1">
              <a:off x="481" y="91"/>
              <a:ext cx="410" cy="993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1481" name="直线 41"/>
            <p:cNvSpPr>
              <a:spLocks noChangeShapeType="1"/>
            </p:cNvSpPr>
            <p:nvPr/>
          </p:nvSpPr>
          <p:spPr bwMode="auto">
            <a:xfrm>
              <a:off x="72" y="1084"/>
              <a:ext cx="409" cy="1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1482" name="直线 42"/>
            <p:cNvSpPr>
              <a:spLocks noChangeShapeType="1"/>
            </p:cNvSpPr>
            <p:nvPr/>
          </p:nvSpPr>
          <p:spPr bwMode="auto">
            <a:xfrm>
              <a:off x="72" y="1494"/>
              <a:ext cx="409" cy="1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1483" name="直线 43"/>
            <p:cNvSpPr>
              <a:spLocks noChangeShapeType="1"/>
            </p:cNvSpPr>
            <p:nvPr/>
          </p:nvSpPr>
          <p:spPr bwMode="auto">
            <a:xfrm>
              <a:off x="72" y="1084"/>
              <a:ext cx="1" cy="410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1484" name="直线 44"/>
            <p:cNvSpPr>
              <a:spLocks noChangeShapeType="1"/>
            </p:cNvSpPr>
            <p:nvPr/>
          </p:nvSpPr>
          <p:spPr bwMode="auto">
            <a:xfrm>
              <a:off x="481" y="1398"/>
              <a:ext cx="96" cy="1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1485" name="直线 45"/>
            <p:cNvSpPr>
              <a:spLocks noChangeShapeType="1"/>
            </p:cNvSpPr>
            <p:nvPr/>
          </p:nvSpPr>
          <p:spPr bwMode="auto">
            <a:xfrm>
              <a:off x="577" y="1398"/>
              <a:ext cx="1" cy="96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701486" name="文本框 46"/>
          <p:cNvSpPr txBox="1">
            <a:spLocks noChangeArrowheads="1"/>
          </p:cNvSpPr>
          <p:nvPr/>
        </p:nvSpPr>
        <p:spPr bwMode="auto">
          <a:xfrm rot="19905996">
            <a:off x="6230223" y="3242717"/>
            <a:ext cx="78581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CN" sz="3400" b="1">
                <a:latin typeface="宋体" panose="02010600030101010101" pitchFamily="2" charset="-122"/>
              </a:rPr>
              <a:t>x</a:t>
            </a:r>
            <a:r>
              <a:rPr kumimoji="0" lang="en-US" altLang="zh-CN" sz="1400" b="1">
                <a:latin typeface="宋体" panose="02010600030101010101" pitchFamily="2" charset="-122"/>
              </a:rPr>
              <a:t>2</a:t>
            </a:r>
            <a:endParaRPr kumimoji="0" lang="en-US" sz="1400" b="1">
              <a:latin typeface="宋体" panose="02010600030101010101" pitchFamily="2" charset="-122"/>
            </a:endParaRPr>
          </a:p>
        </p:txBody>
      </p:sp>
      <p:sp>
        <p:nvSpPr>
          <p:cNvPr id="701488" name="自选图形 77"/>
          <p:cNvSpPr>
            <a:spLocks noChangeAspect="1" noChangeArrowheads="1" noTextEdit="1"/>
          </p:cNvSpPr>
          <p:nvPr/>
        </p:nvSpPr>
        <p:spPr bwMode="auto">
          <a:xfrm>
            <a:off x="5111036" y="2879179"/>
            <a:ext cx="10477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01489" name="矩形 78"/>
          <p:cNvSpPr>
            <a:spLocks noChangeArrowheads="1"/>
          </p:cNvSpPr>
          <p:nvPr/>
        </p:nvSpPr>
        <p:spPr bwMode="auto">
          <a:xfrm>
            <a:off x="5511086" y="3272879"/>
            <a:ext cx="409575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endParaRPr lang="en-US" sz="32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1491" name="自选图形 80"/>
          <p:cNvSpPr>
            <a:spLocks noChangeAspect="1" noChangeArrowheads="1" noTextEdit="1"/>
          </p:cNvSpPr>
          <p:nvPr/>
        </p:nvSpPr>
        <p:spPr bwMode="auto">
          <a:xfrm>
            <a:off x="5334873" y="4246017"/>
            <a:ext cx="10477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01492" name="矩形 81"/>
          <p:cNvSpPr>
            <a:spLocks noChangeArrowheads="1"/>
          </p:cNvSpPr>
          <p:nvPr/>
        </p:nvSpPr>
        <p:spPr bwMode="auto">
          <a:xfrm>
            <a:off x="5569823" y="3865017"/>
            <a:ext cx="409575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</a:t>
            </a:r>
            <a:endParaRPr lang="en-US" sz="32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1493" name="WordArt 53"/>
          <p:cNvSpPr>
            <a:spLocks noChangeArrowheads="1" noChangeShapeType="1" noTextEdit="1"/>
          </p:cNvSpPr>
          <p:nvPr/>
        </p:nvSpPr>
        <p:spPr bwMode="auto">
          <a:xfrm>
            <a:off x="278681" y="404665"/>
            <a:ext cx="3054350" cy="55418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200" b="1" kern="10" dirty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课堂检测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文本框 2"/>
          <p:cNvSpPr txBox="1">
            <a:spLocks noChangeArrowheads="1"/>
          </p:cNvSpPr>
          <p:nvPr/>
        </p:nvSpPr>
        <p:spPr bwMode="auto">
          <a:xfrm>
            <a:off x="334169" y="1844824"/>
            <a:ext cx="82804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0" lang="en-US" altLang="zh-CN" sz="3200" b="1" dirty="0">
                <a:solidFill>
                  <a:schemeClr val="hlin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kumimoji="0" lang="zh-CN" altLang="en-US" sz="3200" b="1" dirty="0">
                <a:solidFill>
                  <a:schemeClr val="hlin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、如图，受台风影响，一棵树在离地面</a:t>
            </a:r>
            <a:r>
              <a:rPr kumimoji="0" lang="en-US" sz="3200" b="1" dirty="0">
                <a:solidFill>
                  <a:schemeClr val="hlin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kumimoji="0" lang="zh-CN" altLang="en-US" sz="3200" b="1" dirty="0">
                <a:solidFill>
                  <a:schemeClr val="hlin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米处断裂，树的顶部落在离树跟底部</a:t>
            </a:r>
            <a:r>
              <a:rPr kumimoji="0" lang="en-US" sz="3200" b="1" dirty="0">
                <a:solidFill>
                  <a:schemeClr val="hlin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kumimoji="0" lang="zh-CN" altLang="en-US" sz="3200" b="1" dirty="0">
                <a:solidFill>
                  <a:schemeClr val="hlin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米处，这棵树折断前有多高？</a:t>
            </a:r>
          </a:p>
        </p:txBody>
      </p:sp>
      <p:grpSp>
        <p:nvGrpSpPr>
          <p:cNvPr id="703491" name="Group 3"/>
          <p:cNvGrpSpPr/>
          <p:nvPr/>
        </p:nvGrpSpPr>
        <p:grpSpPr bwMode="auto">
          <a:xfrm>
            <a:off x="4690557" y="3914719"/>
            <a:ext cx="3960812" cy="1819275"/>
            <a:chOff x="0" y="0"/>
            <a:chExt cx="2858" cy="1788"/>
          </a:xfrm>
        </p:grpSpPr>
        <p:sp>
          <p:nvSpPr>
            <p:cNvPr id="703492" name="直线 4"/>
            <p:cNvSpPr>
              <a:spLocks noChangeShapeType="1"/>
            </p:cNvSpPr>
            <p:nvPr/>
          </p:nvSpPr>
          <p:spPr bwMode="auto">
            <a:xfrm>
              <a:off x="770" y="1379"/>
              <a:ext cx="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3493" name="直线 5"/>
            <p:cNvSpPr>
              <a:spLocks noChangeShapeType="1"/>
            </p:cNvSpPr>
            <p:nvPr/>
          </p:nvSpPr>
          <p:spPr bwMode="auto">
            <a:xfrm>
              <a:off x="734" y="89"/>
              <a:ext cx="1004" cy="1254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3494" name="任意多边形 6"/>
            <p:cNvSpPr/>
            <p:nvPr/>
          </p:nvSpPr>
          <p:spPr bwMode="auto">
            <a:xfrm>
              <a:off x="627" y="53"/>
              <a:ext cx="68" cy="1333"/>
            </a:xfrm>
            <a:custGeom>
              <a:avLst/>
              <a:gdLst>
                <a:gd name="T0" fmla="*/ 74 w 87"/>
                <a:gd name="T1" fmla="*/ 1687 h 1687"/>
                <a:gd name="T2" fmla="*/ 25 w 87"/>
                <a:gd name="T3" fmla="*/ 1456 h 1687"/>
                <a:gd name="T4" fmla="*/ 25 w 87"/>
                <a:gd name="T5" fmla="*/ 1234 h 1687"/>
                <a:gd name="T6" fmla="*/ 0 w 87"/>
                <a:gd name="T7" fmla="*/ 823 h 1687"/>
                <a:gd name="T8" fmla="*/ 25 w 87"/>
                <a:gd name="T9" fmla="*/ 584 h 1687"/>
                <a:gd name="T10" fmla="*/ 33 w 87"/>
                <a:gd name="T11" fmla="*/ 132 h 1687"/>
                <a:gd name="T12" fmla="*/ 74 w 87"/>
                <a:gd name="T13" fmla="*/ 99 h 1687"/>
                <a:gd name="T14" fmla="*/ 74 w 87"/>
                <a:gd name="T15" fmla="*/ 0 h 1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7" h="1687">
                  <a:moveTo>
                    <a:pt x="74" y="1687"/>
                  </a:moveTo>
                  <a:cubicBezTo>
                    <a:pt x="48" y="1604"/>
                    <a:pt x="87" y="1522"/>
                    <a:pt x="25" y="1456"/>
                  </a:cubicBezTo>
                  <a:cubicBezTo>
                    <a:pt x="1" y="1383"/>
                    <a:pt x="1" y="1310"/>
                    <a:pt x="25" y="1234"/>
                  </a:cubicBezTo>
                  <a:cubicBezTo>
                    <a:pt x="30" y="1096"/>
                    <a:pt x="44" y="956"/>
                    <a:pt x="0" y="823"/>
                  </a:cubicBezTo>
                  <a:cubicBezTo>
                    <a:pt x="10" y="743"/>
                    <a:pt x="18" y="664"/>
                    <a:pt x="25" y="584"/>
                  </a:cubicBezTo>
                  <a:cubicBezTo>
                    <a:pt x="28" y="433"/>
                    <a:pt x="25" y="282"/>
                    <a:pt x="33" y="132"/>
                  </a:cubicBezTo>
                  <a:cubicBezTo>
                    <a:pt x="39" y="7"/>
                    <a:pt x="52" y="192"/>
                    <a:pt x="74" y="99"/>
                  </a:cubicBezTo>
                  <a:cubicBezTo>
                    <a:pt x="82" y="67"/>
                    <a:pt x="74" y="33"/>
                    <a:pt x="74" y="0"/>
                  </a:cubicBezTo>
                </a:path>
              </a:pathLst>
            </a:custGeom>
            <a:solidFill>
              <a:srgbClr val="00FF00"/>
            </a:solidFill>
            <a:ln w="9525" cap="flat" cmpd="sng">
              <a:solidFill>
                <a:srgbClr val="FF66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3495" name="任意多边形 7"/>
            <p:cNvSpPr/>
            <p:nvPr/>
          </p:nvSpPr>
          <p:spPr bwMode="auto">
            <a:xfrm>
              <a:off x="705" y="0"/>
              <a:ext cx="84" cy="93"/>
            </a:xfrm>
            <a:custGeom>
              <a:avLst/>
              <a:gdLst>
                <a:gd name="T0" fmla="*/ 0 w 107"/>
                <a:gd name="T1" fmla="*/ 27 h 118"/>
                <a:gd name="T2" fmla="*/ 66 w 107"/>
                <a:gd name="T3" fmla="*/ 35 h 118"/>
                <a:gd name="T4" fmla="*/ 107 w 107"/>
                <a:gd name="T5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118">
                  <a:moveTo>
                    <a:pt x="0" y="27"/>
                  </a:moveTo>
                  <a:cubicBezTo>
                    <a:pt x="29" y="0"/>
                    <a:pt x="40" y="10"/>
                    <a:pt x="66" y="35"/>
                  </a:cubicBezTo>
                  <a:cubicBezTo>
                    <a:pt x="82" y="68"/>
                    <a:pt x="107" y="82"/>
                    <a:pt x="107" y="118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3496" name="直线 8"/>
            <p:cNvSpPr>
              <a:spLocks noChangeShapeType="1"/>
            </p:cNvSpPr>
            <p:nvPr/>
          </p:nvSpPr>
          <p:spPr bwMode="auto">
            <a:xfrm flipV="1">
              <a:off x="0" y="1395"/>
              <a:ext cx="2858" cy="1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</a:ln>
            <a:effectLst>
              <a:outerShdw dist="107763" dir="189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703497" name="文本框 9"/>
            <p:cNvSpPr txBox="1">
              <a:spLocks noChangeArrowheads="1"/>
            </p:cNvSpPr>
            <p:nvPr/>
          </p:nvSpPr>
          <p:spPr bwMode="auto">
            <a:xfrm>
              <a:off x="71" y="469"/>
              <a:ext cx="609" cy="5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0" lang="en-US" sz="3200" b="1">
                  <a:solidFill>
                    <a:srgbClr val="FF00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r>
                <a:rPr kumimoji="0" lang="zh-CN" altLang="en-US" sz="3200" b="1">
                  <a:solidFill>
                    <a:srgbClr val="FF00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米</a:t>
              </a:r>
            </a:p>
          </p:txBody>
        </p:sp>
        <p:sp>
          <p:nvSpPr>
            <p:cNvPr id="703498" name="文本框 10"/>
            <p:cNvSpPr txBox="1">
              <a:spLocks noChangeArrowheads="1"/>
            </p:cNvSpPr>
            <p:nvPr/>
          </p:nvSpPr>
          <p:spPr bwMode="auto">
            <a:xfrm>
              <a:off x="888" y="1219"/>
              <a:ext cx="575" cy="5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r>
                <a:rPr kumimoji="0" lang="en-US" sz="3200" b="1">
                  <a:solidFill>
                    <a:srgbClr val="FF00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kumimoji="0" lang="zh-CN" altLang="en-US" sz="3200" b="1">
                  <a:solidFill>
                    <a:srgbClr val="FF00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米</a:t>
              </a:r>
            </a:p>
          </p:txBody>
        </p:sp>
        <p:sp>
          <p:nvSpPr>
            <p:cNvPr id="703499" name="直线 11"/>
            <p:cNvSpPr>
              <a:spLocks noChangeShapeType="1"/>
            </p:cNvSpPr>
            <p:nvPr/>
          </p:nvSpPr>
          <p:spPr bwMode="auto">
            <a:xfrm>
              <a:off x="734" y="88"/>
              <a:ext cx="0" cy="1291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3500" name="任意多边形 12"/>
            <p:cNvSpPr/>
            <p:nvPr/>
          </p:nvSpPr>
          <p:spPr bwMode="auto">
            <a:xfrm>
              <a:off x="696" y="106"/>
              <a:ext cx="113" cy="1275"/>
            </a:xfrm>
            <a:custGeom>
              <a:avLst/>
              <a:gdLst>
                <a:gd name="T0" fmla="*/ 143 w 143"/>
                <a:gd name="T1" fmla="*/ 1613 h 1613"/>
                <a:gd name="T2" fmla="*/ 102 w 143"/>
                <a:gd name="T3" fmla="*/ 1547 h 1613"/>
                <a:gd name="T4" fmla="*/ 134 w 143"/>
                <a:gd name="T5" fmla="*/ 1242 h 1613"/>
                <a:gd name="T6" fmla="*/ 126 w 143"/>
                <a:gd name="T7" fmla="*/ 601 h 1613"/>
                <a:gd name="T8" fmla="*/ 85 w 143"/>
                <a:gd name="T9" fmla="*/ 436 h 1613"/>
                <a:gd name="T10" fmla="*/ 102 w 143"/>
                <a:gd name="T11" fmla="*/ 165 h 1613"/>
                <a:gd name="T12" fmla="*/ 69 w 143"/>
                <a:gd name="T13" fmla="*/ 0 h 1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3" h="1613">
                  <a:moveTo>
                    <a:pt x="143" y="1613"/>
                  </a:moveTo>
                  <a:cubicBezTo>
                    <a:pt x="122" y="1592"/>
                    <a:pt x="111" y="1575"/>
                    <a:pt x="102" y="1547"/>
                  </a:cubicBezTo>
                  <a:cubicBezTo>
                    <a:pt x="108" y="1464"/>
                    <a:pt x="111" y="1314"/>
                    <a:pt x="134" y="1242"/>
                  </a:cubicBezTo>
                  <a:cubicBezTo>
                    <a:pt x="131" y="1028"/>
                    <a:pt x="131" y="815"/>
                    <a:pt x="126" y="601"/>
                  </a:cubicBezTo>
                  <a:cubicBezTo>
                    <a:pt x="125" y="544"/>
                    <a:pt x="128" y="479"/>
                    <a:pt x="85" y="436"/>
                  </a:cubicBezTo>
                  <a:cubicBezTo>
                    <a:pt x="58" y="354"/>
                    <a:pt x="0" y="198"/>
                    <a:pt x="102" y="165"/>
                  </a:cubicBezTo>
                  <a:cubicBezTo>
                    <a:pt x="88" y="114"/>
                    <a:pt x="69" y="52"/>
                    <a:pt x="69" y="0"/>
                  </a:cubicBezTo>
                </a:path>
              </a:pathLst>
            </a:custGeom>
            <a:solidFill>
              <a:srgbClr val="00FF00"/>
            </a:solidFill>
            <a:ln w="9525" cap="flat" cmpd="sng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3501" name="任意多边形 13"/>
            <p:cNvSpPr/>
            <p:nvPr/>
          </p:nvSpPr>
          <p:spPr bwMode="auto">
            <a:xfrm>
              <a:off x="770" y="190"/>
              <a:ext cx="364" cy="534"/>
            </a:xfrm>
            <a:custGeom>
              <a:avLst/>
              <a:gdLst>
                <a:gd name="T0" fmla="*/ 0 w 461"/>
                <a:gd name="T1" fmla="*/ 0 h 675"/>
                <a:gd name="T2" fmla="*/ 83 w 461"/>
                <a:gd name="T3" fmla="*/ 107 h 675"/>
                <a:gd name="T4" fmla="*/ 124 w 461"/>
                <a:gd name="T5" fmla="*/ 271 h 675"/>
                <a:gd name="T6" fmla="*/ 255 w 461"/>
                <a:gd name="T7" fmla="*/ 461 h 675"/>
                <a:gd name="T8" fmla="*/ 338 w 461"/>
                <a:gd name="T9" fmla="*/ 551 h 675"/>
                <a:gd name="T10" fmla="*/ 371 w 461"/>
                <a:gd name="T11" fmla="*/ 592 h 675"/>
                <a:gd name="T12" fmla="*/ 461 w 461"/>
                <a:gd name="T13" fmla="*/ 675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1" h="675">
                  <a:moveTo>
                    <a:pt x="0" y="0"/>
                  </a:moveTo>
                  <a:cubicBezTo>
                    <a:pt x="11" y="60"/>
                    <a:pt x="24" y="88"/>
                    <a:pt x="83" y="107"/>
                  </a:cubicBezTo>
                  <a:cubicBezTo>
                    <a:pt x="92" y="163"/>
                    <a:pt x="106" y="217"/>
                    <a:pt x="124" y="271"/>
                  </a:cubicBezTo>
                  <a:cubicBezTo>
                    <a:pt x="134" y="353"/>
                    <a:pt x="163" y="438"/>
                    <a:pt x="255" y="461"/>
                  </a:cubicBezTo>
                  <a:cubicBezTo>
                    <a:pt x="279" y="495"/>
                    <a:pt x="309" y="522"/>
                    <a:pt x="338" y="551"/>
                  </a:cubicBezTo>
                  <a:cubicBezTo>
                    <a:pt x="350" y="563"/>
                    <a:pt x="359" y="580"/>
                    <a:pt x="371" y="592"/>
                  </a:cubicBezTo>
                  <a:cubicBezTo>
                    <a:pt x="399" y="620"/>
                    <a:pt x="444" y="640"/>
                    <a:pt x="461" y="675"/>
                  </a:cubicBezTo>
                </a:path>
              </a:pathLst>
            </a:custGeom>
            <a:solidFill>
              <a:srgbClr val="00FF00"/>
            </a:solidFill>
            <a:ln w="9525" cap="flat" cmpd="sng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3502" name="任意多边形 14"/>
            <p:cNvSpPr/>
            <p:nvPr/>
          </p:nvSpPr>
          <p:spPr bwMode="auto">
            <a:xfrm>
              <a:off x="1134" y="717"/>
              <a:ext cx="566" cy="611"/>
            </a:xfrm>
            <a:custGeom>
              <a:avLst/>
              <a:gdLst>
                <a:gd name="T0" fmla="*/ 0 w 716"/>
                <a:gd name="T1" fmla="*/ 0 h 774"/>
                <a:gd name="T2" fmla="*/ 66 w 716"/>
                <a:gd name="T3" fmla="*/ 66 h 774"/>
                <a:gd name="T4" fmla="*/ 124 w 716"/>
                <a:gd name="T5" fmla="*/ 107 h 774"/>
                <a:gd name="T6" fmla="*/ 239 w 716"/>
                <a:gd name="T7" fmla="*/ 198 h 774"/>
                <a:gd name="T8" fmla="*/ 263 w 716"/>
                <a:gd name="T9" fmla="*/ 338 h 774"/>
                <a:gd name="T10" fmla="*/ 280 w 716"/>
                <a:gd name="T11" fmla="*/ 354 h 774"/>
                <a:gd name="T12" fmla="*/ 379 w 716"/>
                <a:gd name="T13" fmla="*/ 461 h 774"/>
                <a:gd name="T14" fmla="*/ 494 w 716"/>
                <a:gd name="T15" fmla="*/ 560 h 774"/>
                <a:gd name="T16" fmla="*/ 519 w 716"/>
                <a:gd name="T17" fmla="*/ 601 h 774"/>
                <a:gd name="T18" fmla="*/ 551 w 716"/>
                <a:gd name="T19" fmla="*/ 642 h 774"/>
                <a:gd name="T20" fmla="*/ 634 w 716"/>
                <a:gd name="T21" fmla="*/ 716 h 774"/>
                <a:gd name="T22" fmla="*/ 683 w 716"/>
                <a:gd name="T23" fmla="*/ 741 h 774"/>
                <a:gd name="T24" fmla="*/ 716 w 716"/>
                <a:gd name="T25" fmla="*/ 774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6" h="774">
                  <a:moveTo>
                    <a:pt x="0" y="0"/>
                  </a:moveTo>
                  <a:cubicBezTo>
                    <a:pt x="22" y="22"/>
                    <a:pt x="38" y="52"/>
                    <a:pt x="66" y="66"/>
                  </a:cubicBezTo>
                  <a:cubicBezTo>
                    <a:pt x="106" y="87"/>
                    <a:pt x="93" y="76"/>
                    <a:pt x="124" y="107"/>
                  </a:cubicBezTo>
                  <a:cubicBezTo>
                    <a:pt x="162" y="145"/>
                    <a:pt x="187" y="181"/>
                    <a:pt x="239" y="198"/>
                  </a:cubicBezTo>
                  <a:cubicBezTo>
                    <a:pt x="253" y="243"/>
                    <a:pt x="246" y="294"/>
                    <a:pt x="263" y="338"/>
                  </a:cubicBezTo>
                  <a:cubicBezTo>
                    <a:pt x="266" y="345"/>
                    <a:pt x="275" y="348"/>
                    <a:pt x="280" y="354"/>
                  </a:cubicBezTo>
                  <a:cubicBezTo>
                    <a:pt x="318" y="404"/>
                    <a:pt x="319" y="446"/>
                    <a:pt x="379" y="461"/>
                  </a:cubicBezTo>
                  <a:cubicBezTo>
                    <a:pt x="414" y="498"/>
                    <a:pt x="457" y="525"/>
                    <a:pt x="494" y="560"/>
                  </a:cubicBezTo>
                  <a:cubicBezTo>
                    <a:pt x="517" y="631"/>
                    <a:pt x="485" y="545"/>
                    <a:pt x="519" y="601"/>
                  </a:cubicBezTo>
                  <a:cubicBezTo>
                    <a:pt x="547" y="646"/>
                    <a:pt x="501" y="609"/>
                    <a:pt x="551" y="642"/>
                  </a:cubicBezTo>
                  <a:cubicBezTo>
                    <a:pt x="572" y="683"/>
                    <a:pt x="589" y="702"/>
                    <a:pt x="634" y="716"/>
                  </a:cubicBezTo>
                  <a:cubicBezTo>
                    <a:pt x="669" y="753"/>
                    <a:pt x="626" y="714"/>
                    <a:pt x="683" y="741"/>
                  </a:cubicBezTo>
                  <a:cubicBezTo>
                    <a:pt x="697" y="748"/>
                    <a:pt x="716" y="774"/>
                    <a:pt x="716" y="774"/>
                  </a:cubicBezTo>
                </a:path>
              </a:pathLst>
            </a:custGeom>
            <a:solidFill>
              <a:srgbClr val="00FF00"/>
            </a:solidFill>
            <a:ln w="9525" cap="flat" cmpd="sng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3503" name="任意多边形 15"/>
            <p:cNvSpPr/>
            <p:nvPr/>
          </p:nvSpPr>
          <p:spPr bwMode="auto">
            <a:xfrm>
              <a:off x="777" y="86"/>
              <a:ext cx="870" cy="1112"/>
            </a:xfrm>
            <a:custGeom>
              <a:avLst/>
              <a:gdLst>
                <a:gd name="T0" fmla="*/ 0 w 1102"/>
                <a:gd name="T1" fmla="*/ 0 h 1407"/>
                <a:gd name="T2" fmla="*/ 115 w 1102"/>
                <a:gd name="T3" fmla="*/ 132 h 1407"/>
                <a:gd name="T4" fmla="*/ 164 w 1102"/>
                <a:gd name="T5" fmla="*/ 198 h 1407"/>
                <a:gd name="T6" fmla="*/ 189 w 1102"/>
                <a:gd name="T7" fmla="*/ 206 h 1407"/>
                <a:gd name="T8" fmla="*/ 214 w 1102"/>
                <a:gd name="T9" fmla="*/ 222 h 1407"/>
                <a:gd name="T10" fmla="*/ 246 w 1102"/>
                <a:gd name="T11" fmla="*/ 247 h 1407"/>
                <a:gd name="T12" fmla="*/ 329 w 1102"/>
                <a:gd name="T13" fmla="*/ 272 h 1407"/>
                <a:gd name="T14" fmla="*/ 362 w 1102"/>
                <a:gd name="T15" fmla="*/ 297 h 1407"/>
                <a:gd name="T16" fmla="*/ 403 w 1102"/>
                <a:gd name="T17" fmla="*/ 338 h 1407"/>
                <a:gd name="T18" fmla="*/ 493 w 1102"/>
                <a:gd name="T19" fmla="*/ 478 h 1407"/>
                <a:gd name="T20" fmla="*/ 551 w 1102"/>
                <a:gd name="T21" fmla="*/ 552 h 1407"/>
                <a:gd name="T22" fmla="*/ 567 w 1102"/>
                <a:gd name="T23" fmla="*/ 585 h 1407"/>
                <a:gd name="T24" fmla="*/ 584 w 1102"/>
                <a:gd name="T25" fmla="*/ 601 h 1407"/>
                <a:gd name="T26" fmla="*/ 592 w 1102"/>
                <a:gd name="T27" fmla="*/ 626 h 1407"/>
                <a:gd name="T28" fmla="*/ 625 w 1102"/>
                <a:gd name="T29" fmla="*/ 675 h 1407"/>
                <a:gd name="T30" fmla="*/ 641 w 1102"/>
                <a:gd name="T31" fmla="*/ 700 h 1407"/>
                <a:gd name="T32" fmla="*/ 658 w 1102"/>
                <a:gd name="T33" fmla="*/ 724 h 1407"/>
                <a:gd name="T34" fmla="*/ 707 w 1102"/>
                <a:gd name="T35" fmla="*/ 831 h 1407"/>
                <a:gd name="T36" fmla="*/ 740 w 1102"/>
                <a:gd name="T37" fmla="*/ 889 h 1407"/>
                <a:gd name="T38" fmla="*/ 798 w 1102"/>
                <a:gd name="T39" fmla="*/ 996 h 1407"/>
                <a:gd name="T40" fmla="*/ 847 w 1102"/>
                <a:gd name="T41" fmla="*/ 1062 h 1407"/>
                <a:gd name="T42" fmla="*/ 938 w 1102"/>
                <a:gd name="T43" fmla="*/ 1193 h 1407"/>
                <a:gd name="T44" fmla="*/ 971 w 1102"/>
                <a:gd name="T45" fmla="*/ 1243 h 1407"/>
                <a:gd name="T46" fmla="*/ 987 w 1102"/>
                <a:gd name="T47" fmla="*/ 1267 h 1407"/>
                <a:gd name="T48" fmla="*/ 1102 w 1102"/>
                <a:gd name="T49" fmla="*/ 1407 h 1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02" h="1407">
                  <a:moveTo>
                    <a:pt x="0" y="0"/>
                  </a:moveTo>
                  <a:cubicBezTo>
                    <a:pt x="18" y="56"/>
                    <a:pt x="75" y="92"/>
                    <a:pt x="115" y="132"/>
                  </a:cubicBezTo>
                  <a:cubicBezTo>
                    <a:pt x="132" y="149"/>
                    <a:pt x="145" y="183"/>
                    <a:pt x="164" y="198"/>
                  </a:cubicBezTo>
                  <a:cubicBezTo>
                    <a:pt x="171" y="203"/>
                    <a:pt x="181" y="202"/>
                    <a:pt x="189" y="206"/>
                  </a:cubicBezTo>
                  <a:cubicBezTo>
                    <a:pt x="198" y="210"/>
                    <a:pt x="206" y="216"/>
                    <a:pt x="214" y="222"/>
                  </a:cubicBezTo>
                  <a:cubicBezTo>
                    <a:pt x="225" y="230"/>
                    <a:pt x="234" y="241"/>
                    <a:pt x="246" y="247"/>
                  </a:cubicBezTo>
                  <a:cubicBezTo>
                    <a:pt x="268" y="258"/>
                    <a:pt x="304" y="264"/>
                    <a:pt x="329" y="272"/>
                  </a:cubicBezTo>
                  <a:cubicBezTo>
                    <a:pt x="340" y="280"/>
                    <a:pt x="352" y="288"/>
                    <a:pt x="362" y="297"/>
                  </a:cubicBezTo>
                  <a:cubicBezTo>
                    <a:pt x="376" y="310"/>
                    <a:pt x="403" y="338"/>
                    <a:pt x="403" y="338"/>
                  </a:cubicBezTo>
                  <a:cubicBezTo>
                    <a:pt x="422" y="395"/>
                    <a:pt x="454" y="432"/>
                    <a:pt x="493" y="478"/>
                  </a:cubicBezTo>
                  <a:cubicBezTo>
                    <a:pt x="514" y="503"/>
                    <a:pt x="527" y="528"/>
                    <a:pt x="551" y="552"/>
                  </a:cubicBezTo>
                  <a:cubicBezTo>
                    <a:pt x="556" y="563"/>
                    <a:pt x="560" y="575"/>
                    <a:pt x="567" y="585"/>
                  </a:cubicBezTo>
                  <a:cubicBezTo>
                    <a:pt x="571" y="591"/>
                    <a:pt x="580" y="594"/>
                    <a:pt x="584" y="601"/>
                  </a:cubicBezTo>
                  <a:cubicBezTo>
                    <a:pt x="589" y="608"/>
                    <a:pt x="588" y="618"/>
                    <a:pt x="592" y="626"/>
                  </a:cubicBezTo>
                  <a:cubicBezTo>
                    <a:pt x="602" y="643"/>
                    <a:pt x="614" y="659"/>
                    <a:pt x="625" y="675"/>
                  </a:cubicBezTo>
                  <a:cubicBezTo>
                    <a:pt x="630" y="683"/>
                    <a:pt x="635" y="692"/>
                    <a:pt x="641" y="700"/>
                  </a:cubicBezTo>
                  <a:cubicBezTo>
                    <a:pt x="646" y="708"/>
                    <a:pt x="658" y="724"/>
                    <a:pt x="658" y="724"/>
                  </a:cubicBezTo>
                  <a:cubicBezTo>
                    <a:pt x="676" y="798"/>
                    <a:pt x="672" y="779"/>
                    <a:pt x="707" y="831"/>
                  </a:cubicBezTo>
                  <a:cubicBezTo>
                    <a:pt x="722" y="894"/>
                    <a:pt x="702" y="837"/>
                    <a:pt x="740" y="889"/>
                  </a:cubicBezTo>
                  <a:cubicBezTo>
                    <a:pt x="769" y="929"/>
                    <a:pt x="761" y="959"/>
                    <a:pt x="798" y="996"/>
                  </a:cubicBezTo>
                  <a:cubicBezTo>
                    <a:pt x="813" y="1026"/>
                    <a:pt x="825" y="1038"/>
                    <a:pt x="847" y="1062"/>
                  </a:cubicBezTo>
                  <a:cubicBezTo>
                    <a:pt x="864" y="1114"/>
                    <a:pt x="891" y="1163"/>
                    <a:pt x="938" y="1193"/>
                  </a:cubicBezTo>
                  <a:cubicBezTo>
                    <a:pt x="949" y="1210"/>
                    <a:pt x="960" y="1226"/>
                    <a:pt x="971" y="1243"/>
                  </a:cubicBezTo>
                  <a:cubicBezTo>
                    <a:pt x="976" y="1251"/>
                    <a:pt x="987" y="1267"/>
                    <a:pt x="987" y="1267"/>
                  </a:cubicBezTo>
                  <a:cubicBezTo>
                    <a:pt x="1005" y="1324"/>
                    <a:pt x="1060" y="1365"/>
                    <a:pt x="1102" y="1407"/>
                  </a:cubicBezTo>
                </a:path>
              </a:pathLst>
            </a:custGeom>
            <a:solidFill>
              <a:srgbClr val="00FF00"/>
            </a:solidFill>
            <a:ln w="9525" cap="flat" cmpd="sng">
              <a:solidFill>
                <a:srgbClr val="FF66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3504" name="任意多边形 16"/>
            <p:cNvSpPr/>
            <p:nvPr/>
          </p:nvSpPr>
          <p:spPr bwMode="auto">
            <a:xfrm>
              <a:off x="1654" y="1185"/>
              <a:ext cx="104" cy="182"/>
            </a:xfrm>
            <a:custGeom>
              <a:avLst/>
              <a:gdLst>
                <a:gd name="T0" fmla="*/ 0 w 132"/>
                <a:gd name="T1" fmla="*/ 0 h 230"/>
                <a:gd name="T2" fmla="*/ 42 w 132"/>
                <a:gd name="T3" fmla="*/ 74 h 230"/>
                <a:gd name="T4" fmla="*/ 66 w 132"/>
                <a:gd name="T5" fmla="*/ 99 h 230"/>
                <a:gd name="T6" fmla="*/ 91 w 132"/>
                <a:gd name="T7" fmla="*/ 107 h 230"/>
                <a:gd name="T8" fmla="*/ 132 w 132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230">
                  <a:moveTo>
                    <a:pt x="0" y="0"/>
                  </a:moveTo>
                  <a:cubicBezTo>
                    <a:pt x="11" y="40"/>
                    <a:pt x="0" y="61"/>
                    <a:pt x="42" y="74"/>
                  </a:cubicBezTo>
                  <a:cubicBezTo>
                    <a:pt x="50" y="82"/>
                    <a:pt x="56" y="93"/>
                    <a:pt x="66" y="99"/>
                  </a:cubicBezTo>
                  <a:cubicBezTo>
                    <a:pt x="73" y="104"/>
                    <a:pt x="84" y="102"/>
                    <a:pt x="91" y="107"/>
                  </a:cubicBezTo>
                  <a:cubicBezTo>
                    <a:pt x="121" y="131"/>
                    <a:pt x="132" y="193"/>
                    <a:pt x="132" y="230"/>
                  </a:cubicBezTo>
                </a:path>
              </a:pathLst>
            </a:custGeom>
            <a:solidFill>
              <a:srgbClr val="00FF00"/>
            </a:solidFill>
            <a:ln w="9525" cap="flat" cmpd="sng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3505" name="任意多边形 17"/>
            <p:cNvSpPr/>
            <p:nvPr/>
          </p:nvSpPr>
          <p:spPr bwMode="auto">
            <a:xfrm>
              <a:off x="677" y="15"/>
              <a:ext cx="34" cy="39"/>
            </a:xfrm>
            <a:custGeom>
              <a:avLst/>
              <a:gdLst>
                <a:gd name="T0" fmla="*/ 10 w 43"/>
                <a:gd name="T1" fmla="*/ 49 h 49"/>
                <a:gd name="T2" fmla="*/ 2 w 43"/>
                <a:gd name="T3" fmla="*/ 24 h 49"/>
                <a:gd name="T4" fmla="*/ 43 w 43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49">
                  <a:moveTo>
                    <a:pt x="10" y="49"/>
                  </a:moveTo>
                  <a:cubicBezTo>
                    <a:pt x="7" y="41"/>
                    <a:pt x="0" y="33"/>
                    <a:pt x="2" y="24"/>
                  </a:cubicBezTo>
                  <a:cubicBezTo>
                    <a:pt x="5" y="9"/>
                    <a:pt x="43" y="0"/>
                    <a:pt x="43" y="0"/>
                  </a:cubicBezTo>
                </a:path>
              </a:pathLst>
            </a:custGeom>
            <a:solidFill>
              <a:srgbClr val="00FF00"/>
            </a:solidFill>
            <a:ln w="9525" cap="flat" cmpd="sng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703531" name="WordArt 43"/>
          <p:cNvSpPr>
            <a:spLocks noChangeArrowheads="1" noChangeShapeType="1" noTextEdit="1"/>
          </p:cNvSpPr>
          <p:nvPr/>
        </p:nvSpPr>
        <p:spPr bwMode="auto">
          <a:xfrm>
            <a:off x="358552" y="908720"/>
            <a:ext cx="3054350" cy="62559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200" b="1" kern="10" dirty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课堂检测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346" name="文本框 4"/>
          <p:cNvSpPr txBox="1">
            <a:spLocks noChangeArrowheads="1"/>
          </p:cNvSpPr>
          <p:nvPr/>
        </p:nvSpPr>
        <p:spPr bwMode="auto">
          <a:xfrm>
            <a:off x="278557" y="1268760"/>
            <a:ext cx="51482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sz="2800" b="1" dirty="0">
                <a:solidFill>
                  <a:srgbClr val="CC00CC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</a:t>
            </a:r>
            <a:r>
              <a:rPr kumimoji="0" lang="zh-CN" altLang="en-US" sz="2800" b="1" dirty="0">
                <a:solidFill>
                  <a:srgbClr val="CC00CC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、本节课我们学到了什么？</a:t>
            </a:r>
          </a:p>
        </p:txBody>
      </p:sp>
      <p:sp>
        <p:nvSpPr>
          <p:cNvPr id="697347" name="文本框 5"/>
          <p:cNvSpPr txBox="1">
            <a:spLocks noChangeArrowheads="1"/>
          </p:cNvSpPr>
          <p:nvPr/>
        </p:nvSpPr>
        <p:spPr bwMode="auto">
          <a:xfrm>
            <a:off x="179388" y="1988840"/>
            <a:ext cx="6480175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kumimoji="0" lang="zh-CN" altLang="en-US" b="1" dirty="0">
                <a:solidFill>
                  <a:srgbClr val="CC00CC"/>
                </a:solidFill>
                <a:latin typeface="Arial" panose="020B0604020202020204" pitchFamily="34" charset="0"/>
              </a:rPr>
              <a:t>　　</a:t>
            </a:r>
            <a:r>
              <a:rPr kumimoji="0" lang="zh-CN" altLang="en-US" sz="2800" b="1" dirty="0">
                <a:solidFill>
                  <a:srgbClr val="FF33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通过学习</a:t>
            </a:r>
            <a:r>
              <a:rPr kumimoji="0" lang="en-US" sz="2800" b="1" dirty="0">
                <a:solidFill>
                  <a:srgbClr val="FF33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,</a:t>
            </a:r>
            <a:r>
              <a:rPr kumimoji="0" lang="zh-CN" altLang="en-US" sz="2800" b="1" dirty="0">
                <a:solidFill>
                  <a:srgbClr val="FF33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我们知道了著名的勾股定理，掌握了</a:t>
            </a:r>
            <a:r>
              <a:rPr kumimoji="0" lang="zh-CN" altLang="en-US" sz="2800" b="1" dirty="0">
                <a:solidFill>
                  <a:schemeClr val="hlin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从特殊到一般的探索方法，</a:t>
            </a:r>
            <a:r>
              <a:rPr kumimoji="0" lang="zh-CN" altLang="en-US" sz="2800" b="1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还学会到了</a:t>
            </a:r>
            <a:r>
              <a:rPr kumimoji="0" lang="zh-CN" altLang="en-US" sz="2800" b="1" dirty="0">
                <a:solidFill>
                  <a:schemeClr val="hlin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拼图证明</a:t>
            </a:r>
            <a:r>
              <a:rPr kumimoji="0" lang="zh-CN" altLang="en-US" sz="2800" b="1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的方法。</a:t>
            </a:r>
          </a:p>
        </p:txBody>
      </p:sp>
      <p:sp>
        <p:nvSpPr>
          <p:cNvPr id="697348" name="文本框 6"/>
          <p:cNvSpPr txBox="1">
            <a:spLocks noChangeArrowheads="1"/>
          </p:cNvSpPr>
          <p:nvPr/>
        </p:nvSpPr>
        <p:spPr bwMode="auto">
          <a:xfrm>
            <a:off x="297954" y="3861048"/>
            <a:ext cx="83518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sz="2800" b="1" dirty="0">
                <a:solidFill>
                  <a:srgbClr val="CC00CC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2</a:t>
            </a:r>
            <a:r>
              <a:rPr kumimoji="0" lang="zh-CN" altLang="en-US" sz="2800" b="1" dirty="0">
                <a:solidFill>
                  <a:srgbClr val="CC00CC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、学了本节课后我们有什么感想或疑惑？</a:t>
            </a:r>
          </a:p>
        </p:txBody>
      </p:sp>
      <p:sp>
        <p:nvSpPr>
          <p:cNvPr id="697349" name="文本框 7"/>
          <p:cNvSpPr txBox="1">
            <a:spLocks noChangeArrowheads="1"/>
          </p:cNvSpPr>
          <p:nvPr/>
        </p:nvSpPr>
        <p:spPr bwMode="auto">
          <a:xfrm>
            <a:off x="179388" y="4581128"/>
            <a:ext cx="87852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kumimoji="0" lang="zh-CN" altLang="en-US" sz="1800" dirty="0">
                <a:latin typeface="Arial" panose="020B0604020202020204" pitchFamily="34" charset="0"/>
              </a:rPr>
              <a:t>　　    </a:t>
            </a:r>
            <a:r>
              <a:rPr kumimoji="0" lang="zh-CN" altLang="en-US" sz="2800" b="1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我们发现有些数学结论就存在于平常的生活中，需要我们用数学的眼光去观察、思考、发现。</a:t>
            </a:r>
          </a:p>
        </p:txBody>
      </p:sp>
      <p:pic>
        <p:nvPicPr>
          <p:cNvPr id="697351" name="图片 10" descr="MCj03433450000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43663" y="260350"/>
            <a:ext cx="2700337" cy="26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7352" name="WordArt 8"/>
          <p:cNvSpPr>
            <a:spLocks noChangeArrowheads="1" noChangeShapeType="1" noTextEdit="1"/>
          </p:cNvSpPr>
          <p:nvPr/>
        </p:nvSpPr>
        <p:spPr bwMode="auto">
          <a:xfrm>
            <a:off x="344240" y="415925"/>
            <a:ext cx="2622550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200" b="1" kern="10" dirty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感悟收获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7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7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7346" grpId="0" autoUpdateAnimBg="0"/>
      <p:bldP spid="697347" grpId="0" autoUpdateAnimBg="0"/>
      <p:bldP spid="697348" grpId="0" autoUpdateAnimBg="0"/>
      <p:bldP spid="697349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9938" name="Picture 2" descr="200885153557786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3450" y="0"/>
            <a:ext cx="1860550" cy="196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9939" name="Rectangle 3"/>
          <p:cNvSpPr>
            <a:spLocks noGrp="1" noChangeArrowheads="1"/>
          </p:cNvSpPr>
          <p:nvPr>
            <p:ph idx="1"/>
          </p:nvPr>
        </p:nvSpPr>
        <p:spPr>
          <a:xfrm>
            <a:off x="880716" y="2132856"/>
            <a:ext cx="7562850" cy="3983038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zh-CN" sz="3600" dirty="0">
                <a:solidFill>
                  <a:srgbClr val="0000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</a:t>
            </a:r>
            <a:r>
              <a:rPr lang="zh-CN" altLang="en-US" dirty="0">
                <a:solidFill>
                  <a:srgbClr val="0000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要养成用数学的思维去解读世界的习惯。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dirty="0">
                <a:solidFill>
                  <a:srgbClr val="0000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只有不断的思考，才会有新的发现；只有量的变化，才会有质的进步。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dirty="0">
                <a:solidFill>
                  <a:srgbClr val="0000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　其实数学在我们的生活中无处不在</a:t>
            </a:r>
            <a:r>
              <a:rPr lang="en-US" altLang="zh-CN" dirty="0">
                <a:solidFill>
                  <a:srgbClr val="0000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, </a:t>
            </a:r>
            <a:r>
              <a:rPr lang="zh-CN" altLang="en-US" dirty="0">
                <a:solidFill>
                  <a:srgbClr val="0000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只要你是个有心人</a:t>
            </a:r>
            <a:r>
              <a:rPr lang="en-US" altLang="zh-CN" dirty="0">
                <a:solidFill>
                  <a:srgbClr val="0000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,</a:t>
            </a:r>
            <a:r>
              <a:rPr lang="zh-CN" altLang="en-US" dirty="0">
                <a:solidFill>
                  <a:srgbClr val="0000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就一定会发现在我们的身边</a:t>
            </a:r>
            <a:r>
              <a:rPr lang="en-US" altLang="zh-CN" dirty="0">
                <a:solidFill>
                  <a:srgbClr val="0000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,</a:t>
            </a:r>
            <a:r>
              <a:rPr lang="zh-CN" altLang="en-US" dirty="0">
                <a:solidFill>
                  <a:srgbClr val="0000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我们的眼前</a:t>
            </a:r>
            <a:r>
              <a:rPr lang="en-US" altLang="zh-CN" dirty="0">
                <a:solidFill>
                  <a:srgbClr val="0000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, </a:t>
            </a:r>
            <a:r>
              <a:rPr lang="zh-CN" altLang="en-US" dirty="0">
                <a:solidFill>
                  <a:srgbClr val="0000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还有很多象 </a:t>
            </a:r>
            <a:r>
              <a:rPr lang="zh-CN" altLang="en-US" dirty="0">
                <a:solidFill>
                  <a:srgbClr val="0000FF"/>
                </a:solidFill>
                <a:latin typeface="Arial" panose="020B0604020202020204"/>
                <a:ea typeface="隶书" panose="02010509060101010101" pitchFamily="49" charset="-122"/>
              </a:rPr>
              <a:t>“</a:t>
            </a:r>
            <a:r>
              <a:rPr lang="zh-CN" altLang="en-US" dirty="0">
                <a:solidFill>
                  <a:srgbClr val="0000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勾股定理</a:t>
            </a:r>
            <a:r>
              <a:rPr lang="zh-CN" altLang="en-US" dirty="0">
                <a:solidFill>
                  <a:srgbClr val="0000FF"/>
                </a:solidFill>
                <a:latin typeface="Arial" panose="020B0604020202020204"/>
                <a:ea typeface="隶书" panose="02010509060101010101" pitchFamily="49" charset="-122"/>
              </a:rPr>
              <a:t>”</a:t>
            </a:r>
            <a:r>
              <a:rPr lang="zh-CN" altLang="en-US" dirty="0">
                <a:solidFill>
                  <a:srgbClr val="0000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那样的知识等待我们去探索，等待我们去发现</a:t>
            </a:r>
            <a:r>
              <a:rPr lang="en-US" altLang="zh-CN" dirty="0">
                <a:solidFill>
                  <a:srgbClr val="0000FF"/>
                </a:solidFill>
                <a:latin typeface="Arial" panose="020B0604020202020204"/>
                <a:ea typeface="隶书" panose="02010509060101010101" pitchFamily="49" charset="-122"/>
              </a:rPr>
              <a:t>……</a:t>
            </a:r>
            <a:endParaRPr lang="en-US" altLang="zh-CN" dirty="0">
              <a:solidFill>
                <a:srgbClr val="0000FF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zh-CN" dirty="0">
              <a:solidFill>
                <a:srgbClr val="0000FF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679940" name="AutoShape 4"/>
          <p:cNvSpPr>
            <a:spLocks noChangeArrowheads="1"/>
          </p:cNvSpPr>
          <p:nvPr/>
        </p:nvSpPr>
        <p:spPr bwMode="auto">
          <a:xfrm>
            <a:off x="468313" y="2276475"/>
            <a:ext cx="454025" cy="504825"/>
          </a:xfrm>
          <a:prstGeom prst="star4">
            <a:avLst>
              <a:gd name="adj" fmla="val 12500"/>
            </a:avLst>
          </a:prstGeom>
          <a:solidFill>
            <a:srgbClr val="E71505"/>
          </a:soli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zh-CN" altLang="zh-CN" sz="2400" b="1">
              <a:solidFill>
                <a:srgbClr val="E71505"/>
              </a:solidFill>
              <a:latin typeface="Times New Roman" panose="02020603050405020304" pitchFamily="18" charset="0"/>
            </a:endParaRPr>
          </a:p>
        </p:txBody>
      </p:sp>
      <p:sp>
        <p:nvSpPr>
          <p:cNvPr id="679941" name="AutoShape 5"/>
          <p:cNvSpPr>
            <a:spLocks noChangeArrowheads="1"/>
          </p:cNvSpPr>
          <p:nvPr/>
        </p:nvSpPr>
        <p:spPr bwMode="auto">
          <a:xfrm>
            <a:off x="468313" y="2781300"/>
            <a:ext cx="412750" cy="504825"/>
          </a:xfrm>
          <a:prstGeom prst="star4">
            <a:avLst>
              <a:gd name="adj" fmla="val 12500"/>
            </a:avLst>
          </a:prstGeom>
          <a:solidFill>
            <a:srgbClr val="00CC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79942" name="AutoShape 6"/>
          <p:cNvSpPr>
            <a:spLocks noChangeArrowheads="1"/>
          </p:cNvSpPr>
          <p:nvPr/>
        </p:nvSpPr>
        <p:spPr bwMode="auto">
          <a:xfrm>
            <a:off x="468313" y="3789363"/>
            <a:ext cx="431800" cy="504825"/>
          </a:xfrm>
          <a:prstGeom prst="star4">
            <a:avLst>
              <a:gd name="adj" fmla="val 12500"/>
            </a:avLst>
          </a:prstGeom>
          <a:gradFill rotWithShape="0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79950" name="WordArt 14"/>
          <p:cNvSpPr>
            <a:spLocks noChangeArrowheads="1" noChangeShapeType="1" noTextEdit="1"/>
          </p:cNvSpPr>
          <p:nvPr/>
        </p:nvSpPr>
        <p:spPr bwMode="auto">
          <a:xfrm>
            <a:off x="980729" y="1104900"/>
            <a:ext cx="2622550" cy="64430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200" b="1" kern="10" dirty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教师寄语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3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556792"/>
            <a:ext cx="8820150" cy="23034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sz="2400" b="1" dirty="0">
                <a:latin typeface="楷体_GB2312" pitchFamily="49" charset="-122"/>
                <a:ea typeface="楷体_GB2312" pitchFamily="49" charset="-122"/>
              </a:rPr>
              <a:t>1.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完成课本习题</a:t>
            </a:r>
            <a:r>
              <a:rPr lang="en-US" altLang="zh-CN" sz="2400" b="1" dirty="0">
                <a:latin typeface="楷体_GB2312" pitchFamily="49" charset="-122"/>
                <a:ea typeface="楷体_GB2312" pitchFamily="49" charset="-122"/>
              </a:rPr>
              <a:t>A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组１、</a:t>
            </a:r>
            <a:r>
              <a:rPr lang="en-US" altLang="zh-CN" sz="2400" b="1" dirty="0">
                <a:latin typeface="楷体_GB2312" pitchFamily="49" charset="-122"/>
                <a:ea typeface="楷体_GB2312" pitchFamily="49" charset="-122"/>
              </a:rPr>
              <a:t>2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、</a:t>
            </a:r>
            <a:r>
              <a:rPr lang="en-US" altLang="zh-CN" sz="2400" b="1" dirty="0">
                <a:latin typeface="楷体_GB2312" pitchFamily="49" charset="-122"/>
                <a:ea typeface="楷体_GB2312" pitchFamily="49" charset="-122"/>
              </a:rPr>
              <a:t>3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（自主完成）</a:t>
            </a:r>
          </a:p>
          <a:p>
            <a:pPr>
              <a:lnSpc>
                <a:spcPct val="90000"/>
              </a:lnSpc>
            </a:pPr>
            <a:r>
              <a:rPr lang="en-US" altLang="zh-CN" sz="2400" b="1" dirty="0">
                <a:latin typeface="楷体_GB2312" pitchFamily="49" charset="-122"/>
                <a:ea typeface="楷体_GB2312" pitchFamily="49" charset="-122"/>
              </a:rPr>
              <a:t>2.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课后小实验：如图</a:t>
            </a:r>
            <a:r>
              <a:rPr lang="en-US" altLang="zh-CN" sz="2400" b="1" dirty="0"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分别以直角三角形的三边为直径作三个半圆</a:t>
            </a:r>
            <a:r>
              <a:rPr lang="en-US" altLang="zh-CN" sz="2400" b="1" dirty="0"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这三个半圆的面积之间有什么关系</a:t>
            </a:r>
            <a:r>
              <a:rPr lang="en-US" altLang="zh-CN" sz="2400" b="1" dirty="0">
                <a:latin typeface="楷体_GB2312" pitchFamily="49" charset="-122"/>
                <a:ea typeface="楷体_GB2312" pitchFamily="49" charset="-122"/>
              </a:rPr>
              <a:t>?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为什么</a:t>
            </a:r>
            <a:r>
              <a:rPr lang="en-US" altLang="zh-CN" sz="2400" b="1" dirty="0">
                <a:latin typeface="楷体_GB2312" pitchFamily="49" charset="-122"/>
                <a:ea typeface="楷体_GB2312" pitchFamily="49" charset="-122"/>
              </a:rPr>
              <a:t>? 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（小组内完成）</a:t>
            </a:r>
          </a:p>
          <a:p>
            <a:pPr>
              <a:lnSpc>
                <a:spcPct val="90000"/>
              </a:lnSpc>
            </a:pPr>
            <a:r>
              <a:rPr lang="en-US" altLang="zh-CN" sz="2400" b="1" dirty="0">
                <a:latin typeface="楷体_GB2312" pitchFamily="49" charset="-122"/>
                <a:ea typeface="楷体_GB2312" pitchFamily="49" charset="-122"/>
              </a:rPr>
              <a:t>3.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预习勾股定理解决实际问题（自主完成，如遇到问题可和老师交流）</a:t>
            </a:r>
          </a:p>
          <a:p>
            <a:pPr>
              <a:lnSpc>
                <a:spcPct val="90000"/>
              </a:lnSpc>
            </a:pPr>
            <a:endParaRPr lang="en-US" altLang="zh-CN" sz="2400" b="1" dirty="0"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578571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2850" y="3670647"/>
            <a:ext cx="3168650" cy="316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8572" name="Picture 12" descr="GIRL_25S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0" y="0"/>
            <a:ext cx="2127250" cy="141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8573" name="WordArt 13"/>
          <p:cNvSpPr>
            <a:spLocks noChangeArrowheads="1" noChangeShapeType="1" noTextEdit="1"/>
          </p:cNvSpPr>
          <p:nvPr/>
        </p:nvSpPr>
        <p:spPr bwMode="auto">
          <a:xfrm>
            <a:off x="395536" y="706437"/>
            <a:ext cx="2622550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200" b="1" kern="10" dirty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作业布置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515" name="艺术字 22"/>
          <p:cNvSpPr>
            <a:spLocks noChangeArrowheads="1" noChangeShapeType="1" noTextEdit="1"/>
          </p:cNvSpPr>
          <p:nvPr/>
        </p:nvSpPr>
        <p:spPr bwMode="auto">
          <a:xfrm>
            <a:off x="590550" y="4293096"/>
            <a:ext cx="8229600" cy="1371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zh-CN" altLang="en-US" sz="5400" b="1" kern="10" dirty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8999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祝同学们学习进步！再见！</a:t>
            </a:r>
          </a:p>
        </p:txBody>
      </p:sp>
      <p:sp>
        <p:nvSpPr>
          <p:cNvPr id="704516" name="矩形 23"/>
          <p:cNvSpPr>
            <a:spLocks noChangeArrowheads="1"/>
          </p:cNvSpPr>
          <p:nvPr/>
        </p:nvSpPr>
        <p:spPr bwMode="auto">
          <a:xfrm>
            <a:off x="250825" y="961658"/>
            <a:ext cx="8569325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266700"/>
            <a:r>
              <a:rPr lang="en-US" sz="2800" b="1" dirty="0">
                <a:solidFill>
                  <a:srgbClr val="FF3300"/>
                </a:solidFill>
                <a:ea typeface="微软雅黑" panose="020B0503020204020204" pitchFamily="34" charset="-122"/>
              </a:rPr>
              <a:t>     </a:t>
            </a:r>
            <a:r>
              <a:rPr lang="zh-CN" altLang="en-US" sz="2800" b="1" dirty="0">
                <a:solidFill>
                  <a:srgbClr val="0000CC"/>
                </a:solidFill>
                <a:ea typeface="微软雅黑" panose="020B0503020204020204" pitchFamily="34" charset="-122"/>
              </a:rPr>
              <a:t>只要我们细心观察、认真思考，就可以在生活中发现数学的奇妙，只要你是个有心人</a:t>
            </a:r>
            <a:r>
              <a:rPr lang="en-US" altLang="zh-CN" sz="2800" b="1" dirty="0">
                <a:solidFill>
                  <a:srgbClr val="0000CC"/>
                </a:solidFill>
                <a:ea typeface="微软雅黑" panose="020B0503020204020204" pitchFamily="34" charset="-122"/>
              </a:rPr>
              <a:t>,</a:t>
            </a:r>
            <a:r>
              <a:rPr lang="zh-CN" altLang="en-US" sz="2800" b="1" dirty="0">
                <a:solidFill>
                  <a:srgbClr val="0000CC"/>
                </a:solidFill>
                <a:ea typeface="微软雅黑" panose="020B0503020204020204" pitchFamily="34" charset="-122"/>
              </a:rPr>
              <a:t>就一定会发现在我们的身边</a:t>
            </a:r>
            <a:r>
              <a:rPr lang="en-US" altLang="zh-CN" sz="2800" b="1" dirty="0">
                <a:solidFill>
                  <a:srgbClr val="0000CC"/>
                </a:solidFill>
                <a:ea typeface="微软雅黑" panose="020B0503020204020204" pitchFamily="34" charset="-122"/>
              </a:rPr>
              <a:t>,</a:t>
            </a:r>
            <a:r>
              <a:rPr lang="zh-CN" altLang="en-US" sz="2800" b="1" dirty="0">
                <a:solidFill>
                  <a:srgbClr val="0000CC"/>
                </a:solidFill>
                <a:ea typeface="微软雅黑" panose="020B0503020204020204" pitchFamily="34" charset="-122"/>
              </a:rPr>
              <a:t>我们的眼前</a:t>
            </a:r>
            <a:r>
              <a:rPr lang="en-US" altLang="zh-CN" sz="2800" b="1" dirty="0">
                <a:solidFill>
                  <a:srgbClr val="0000CC"/>
                </a:solidFill>
                <a:ea typeface="微软雅黑" panose="020B0503020204020204" pitchFamily="34" charset="-122"/>
              </a:rPr>
              <a:t>, </a:t>
            </a:r>
            <a:r>
              <a:rPr lang="zh-CN" altLang="en-US" sz="2800" b="1" dirty="0">
                <a:solidFill>
                  <a:srgbClr val="0000CC"/>
                </a:solidFill>
                <a:ea typeface="微软雅黑" panose="020B0503020204020204" pitchFamily="34" charset="-122"/>
              </a:rPr>
              <a:t>还有很多象 “勾股定理”那样的知识等待我们去探索，等待我们去发现</a:t>
            </a:r>
            <a:r>
              <a:rPr lang="en-US" altLang="zh-CN" sz="2800" b="1" dirty="0">
                <a:solidFill>
                  <a:srgbClr val="0000CC"/>
                </a:solidFill>
                <a:ea typeface="微软雅黑" panose="020B0503020204020204" pitchFamily="34" charset="-122"/>
              </a:rPr>
              <a:t>……</a:t>
            </a:r>
          </a:p>
          <a:p>
            <a:pPr indent="266700"/>
            <a:r>
              <a:rPr lang="en-US" altLang="zh-CN" sz="2800" b="1" dirty="0">
                <a:solidFill>
                  <a:srgbClr val="0000CC"/>
                </a:solidFill>
                <a:ea typeface="微软雅黑" panose="020B0503020204020204" pitchFamily="34" charset="-122"/>
              </a:rPr>
              <a:t>     </a:t>
            </a:r>
            <a:r>
              <a:rPr lang="zh-CN" altLang="en-US" sz="2800" b="1" dirty="0">
                <a:solidFill>
                  <a:srgbClr val="0000CC"/>
                </a:solidFill>
                <a:ea typeface="微软雅黑" panose="020B0503020204020204" pitchFamily="34" charset="-122"/>
              </a:rPr>
              <a:t>让我们在奇妙的数学世界里，不懈探索、自由翱翔，享受数学带给我们的乐趣吧</a:t>
            </a:r>
            <a:r>
              <a:rPr lang="zh-CN" altLang="en-US" sz="2800" b="1" dirty="0" smtClean="0">
                <a:solidFill>
                  <a:srgbClr val="0000CC"/>
                </a:solidFill>
                <a:ea typeface="微软雅黑" panose="020B0503020204020204" pitchFamily="34" charset="-122"/>
              </a:rPr>
              <a:t>！ </a:t>
            </a:r>
            <a:r>
              <a:rPr lang="zh-CN" altLang="en-US" sz="2800" dirty="0" smtClean="0">
                <a:solidFill>
                  <a:srgbClr val="0000FF"/>
                </a:solidFill>
                <a:ea typeface="华文仿宋" panose="02010600040101010101" pitchFamily="2" charset="-122"/>
              </a:rPr>
              <a:t> </a:t>
            </a:r>
            <a:endParaRPr lang="zh-CN" altLang="en-US" sz="2800" dirty="0">
              <a:solidFill>
                <a:srgbClr val="0000FF"/>
              </a:solidFill>
              <a:ea typeface="华文仿宋" panose="02010600040101010101" pitchFamily="2" charset="-122"/>
            </a:endParaRPr>
          </a:p>
        </p:txBody>
      </p:sp>
      <p:pic>
        <p:nvPicPr>
          <p:cNvPr id="704517" name="CE022948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CE02D7D1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2313" y="-358775"/>
            <a:ext cx="719137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045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045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04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04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899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04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04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0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4515" grpId="0" animBg="1"/>
      <p:bldP spid="704516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130" name="矩形 4"/>
          <p:cNvSpPr>
            <a:spLocks noChangeArrowheads="1"/>
          </p:cNvSpPr>
          <p:nvPr/>
        </p:nvSpPr>
        <p:spPr bwMode="auto">
          <a:xfrm>
            <a:off x="315516" y="1348036"/>
            <a:ext cx="8642350" cy="492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200025">
              <a:spcBef>
                <a:spcPts val="1200"/>
              </a:spcBef>
            </a:pPr>
            <a:r>
              <a:rPr lang="en-US" altLang="zh-CN" sz="3200" b="1" dirty="0" smtClean="0">
                <a:solidFill>
                  <a:schemeClr val="hlin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en-US" sz="3200" b="1" dirty="0">
                <a:solidFill>
                  <a:schemeClr val="hlin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3200" b="1" dirty="0">
                <a:solidFill>
                  <a:schemeClr val="hlin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、知识与技能</a:t>
            </a:r>
          </a:p>
          <a:p>
            <a:pPr indent="200025">
              <a:spcBef>
                <a:spcPts val="1200"/>
              </a:spcBef>
            </a:pPr>
            <a:r>
              <a:rPr lang="zh-CN" altLang="en-US" sz="2000" b="1" dirty="0">
                <a:solidFill>
                  <a:srgbClr val="D6009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en-US" sz="2400" b="1" dirty="0">
                <a:solidFill>
                  <a:srgbClr val="D6009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掌握勾股定理反映的数量关系；会用拼图法、面积法证明勾股定理；在生活实践中学会使用勾股定理。</a:t>
            </a:r>
          </a:p>
          <a:p>
            <a:pPr indent="200025">
              <a:spcBef>
                <a:spcPts val="1200"/>
              </a:spcBef>
            </a:pPr>
            <a:r>
              <a:rPr lang="zh-CN" altLang="en-US" sz="3200" b="1" dirty="0">
                <a:solidFill>
                  <a:schemeClr val="hlin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en-US" sz="3200" b="1" dirty="0">
                <a:solidFill>
                  <a:schemeClr val="hlin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200" b="1" dirty="0">
                <a:solidFill>
                  <a:schemeClr val="hlin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、过程与方法</a:t>
            </a:r>
          </a:p>
          <a:p>
            <a:pPr indent="200025">
              <a:spcBef>
                <a:spcPts val="1200"/>
              </a:spcBef>
            </a:pPr>
            <a:r>
              <a:rPr lang="zh-CN" altLang="en-US" sz="2000" b="1" dirty="0">
                <a:solidFill>
                  <a:srgbClr val="D6009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2400" b="1" dirty="0">
                <a:solidFill>
                  <a:srgbClr val="D6009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 “观察</a:t>
            </a:r>
            <a:r>
              <a:rPr lang="en-US" sz="2400" b="1" dirty="0">
                <a:solidFill>
                  <a:srgbClr val="D6009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400" b="1" dirty="0">
                <a:solidFill>
                  <a:srgbClr val="D6009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猜想</a:t>
            </a:r>
            <a:r>
              <a:rPr lang="en-US" sz="2400" b="1" dirty="0">
                <a:solidFill>
                  <a:srgbClr val="D6009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400" b="1" dirty="0">
                <a:solidFill>
                  <a:srgbClr val="D6009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归纳</a:t>
            </a:r>
            <a:r>
              <a:rPr lang="en-US" sz="2400" b="1" dirty="0">
                <a:solidFill>
                  <a:srgbClr val="D6009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400" b="1" dirty="0">
                <a:solidFill>
                  <a:srgbClr val="D6009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验证” 过程理解勾股定理；学会从特殊到一般的数学思考方法。</a:t>
            </a:r>
          </a:p>
          <a:p>
            <a:pPr indent="200025">
              <a:spcBef>
                <a:spcPts val="1200"/>
              </a:spcBef>
            </a:pPr>
            <a:r>
              <a:rPr lang="zh-CN" altLang="en-US" sz="3200" b="1" dirty="0">
                <a:solidFill>
                  <a:schemeClr val="hlin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en-US" sz="3200" b="1" dirty="0">
                <a:solidFill>
                  <a:schemeClr val="hlin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3200" b="1" dirty="0">
                <a:solidFill>
                  <a:schemeClr val="hlin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、情感态度、价值观</a:t>
            </a:r>
          </a:p>
          <a:p>
            <a:pPr indent="200025">
              <a:spcBef>
                <a:spcPts val="1200"/>
              </a:spcBef>
            </a:pPr>
            <a:r>
              <a:rPr lang="zh-CN" altLang="en-US" sz="2400" b="1" dirty="0">
                <a:solidFill>
                  <a:srgbClr val="D6009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通过实验、猜想、拼图、证明等了解数学知识的发生发展过程，学会合作交流，体验探究乐趣，增强探索意识；感受勾股定理的悠久历史，激发学习热情。</a:t>
            </a:r>
          </a:p>
        </p:txBody>
      </p:sp>
      <p:sp>
        <p:nvSpPr>
          <p:cNvPr id="688131" name="WordArt 3"/>
          <p:cNvSpPr>
            <a:spLocks noChangeArrowheads="1" noChangeShapeType="1" noTextEdit="1"/>
          </p:cNvSpPr>
          <p:nvPr/>
        </p:nvSpPr>
        <p:spPr bwMode="auto">
          <a:xfrm>
            <a:off x="899592" y="476672"/>
            <a:ext cx="2879725" cy="76590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200" b="1" kern="10" dirty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学习目标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3" name="WordArt 5"/>
          <p:cNvSpPr>
            <a:spLocks noChangeArrowheads="1" noChangeShapeType="1" noTextEdit="1"/>
          </p:cNvSpPr>
          <p:nvPr/>
        </p:nvSpPr>
        <p:spPr bwMode="auto">
          <a:xfrm>
            <a:off x="422947" y="332657"/>
            <a:ext cx="2879725" cy="6480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200" b="1" kern="10" dirty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课前导学</a:t>
            </a:r>
          </a:p>
        </p:txBody>
      </p:sp>
      <p:sp>
        <p:nvSpPr>
          <p:cNvPr id="580616" name="文本框 20"/>
          <p:cNvSpPr txBox="1">
            <a:spLocks noChangeArrowheads="1"/>
          </p:cNvSpPr>
          <p:nvPr/>
        </p:nvSpPr>
        <p:spPr bwMode="auto">
          <a:xfrm>
            <a:off x="323850" y="1268760"/>
            <a:ext cx="770413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kumimoji="0" lang="en-US" altLang="zh-CN" sz="3600" b="1" dirty="0">
                <a:solidFill>
                  <a:schemeClr val="hlin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kumimoji="0" lang="zh-CN" altLang="en-US" sz="3600" b="1" dirty="0">
                <a:solidFill>
                  <a:schemeClr val="hlin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、求下列直角三角形中未知边的长</a:t>
            </a:r>
            <a:r>
              <a:rPr kumimoji="0" lang="en-US" sz="3600" b="1" dirty="0">
                <a:solidFill>
                  <a:schemeClr val="hlin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</p:txBody>
      </p:sp>
      <p:grpSp>
        <p:nvGrpSpPr>
          <p:cNvPr id="580617" name="Group 9"/>
          <p:cNvGrpSpPr/>
          <p:nvPr/>
        </p:nvGrpSpPr>
        <p:grpSpPr bwMode="auto">
          <a:xfrm>
            <a:off x="1116013" y="2073523"/>
            <a:ext cx="2444750" cy="1658937"/>
            <a:chOff x="0" y="0"/>
            <a:chExt cx="1540" cy="1045"/>
          </a:xfrm>
        </p:grpSpPr>
        <p:sp>
          <p:nvSpPr>
            <p:cNvPr id="580618" name="矩形 22"/>
            <p:cNvSpPr>
              <a:spLocks noChangeArrowheads="1"/>
            </p:cNvSpPr>
            <p:nvPr/>
          </p:nvSpPr>
          <p:spPr bwMode="auto">
            <a:xfrm>
              <a:off x="0" y="216"/>
              <a:ext cx="128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>
                  <a:solidFill>
                    <a:srgbClr val="D6009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en-US" sz="3200" b="1">
                <a:solidFill>
                  <a:srgbClr val="D6009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580619" name="Group 11"/>
            <p:cNvGrpSpPr/>
            <p:nvPr/>
          </p:nvGrpSpPr>
          <p:grpSpPr bwMode="auto">
            <a:xfrm>
              <a:off x="175" y="0"/>
              <a:ext cx="1365" cy="1045"/>
              <a:chOff x="0" y="0"/>
              <a:chExt cx="1365" cy="1045"/>
            </a:xfrm>
          </p:grpSpPr>
          <p:sp>
            <p:nvSpPr>
              <p:cNvPr id="580620" name="任意多边形 24"/>
              <p:cNvSpPr/>
              <p:nvPr/>
            </p:nvSpPr>
            <p:spPr bwMode="auto">
              <a:xfrm>
                <a:off x="0" y="0"/>
                <a:ext cx="1365" cy="728"/>
              </a:xfrm>
              <a:custGeom>
                <a:avLst/>
                <a:gdLst>
                  <a:gd name="T0" fmla="*/ 0 w 1365"/>
                  <a:gd name="T1" fmla="*/ 0 h 728"/>
                  <a:gd name="T2" fmla="*/ 0 w 1365"/>
                  <a:gd name="T3" fmla="*/ 728 h 728"/>
                  <a:gd name="T4" fmla="*/ 1365 w 1365"/>
                  <a:gd name="T5" fmla="*/ 728 h 728"/>
                  <a:gd name="T6" fmla="*/ 0 w 1365"/>
                  <a:gd name="T7" fmla="*/ 0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65" h="728">
                    <a:moveTo>
                      <a:pt x="0" y="0"/>
                    </a:moveTo>
                    <a:lnTo>
                      <a:pt x="0" y="728"/>
                    </a:lnTo>
                    <a:lnTo>
                      <a:pt x="1365" y="7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FF"/>
              </a:solidFill>
              <a:ln w="0" cmpd="sng">
                <a:solidFill>
                  <a:srgbClr val="00FFFF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0621" name="直线 25"/>
              <p:cNvSpPr>
                <a:spLocks noChangeShapeType="1"/>
              </p:cNvSpPr>
              <p:nvPr/>
            </p:nvSpPr>
            <p:spPr bwMode="auto">
              <a:xfrm>
                <a:off x="0" y="0"/>
                <a:ext cx="1" cy="728"/>
              </a:xfrm>
              <a:prstGeom prst="line">
                <a:avLst/>
              </a:prstGeom>
              <a:noFill/>
              <a:ln w="33338">
                <a:solidFill>
                  <a:srgbClr val="00008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0622" name="直线 26"/>
              <p:cNvSpPr>
                <a:spLocks noChangeShapeType="1"/>
              </p:cNvSpPr>
              <p:nvPr/>
            </p:nvSpPr>
            <p:spPr bwMode="auto">
              <a:xfrm>
                <a:off x="0" y="728"/>
                <a:ext cx="1365" cy="1"/>
              </a:xfrm>
              <a:prstGeom prst="line">
                <a:avLst/>
              </a:prstGeom>
              <a:noFill/>
              <a:ln w="33338">
                <a:solidFill>
                  <a:srgbClr val="00008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0623" name="矩形 27"/>
              <p:cNvSpPr>
                <a:spLocks noChangeArrowheads="1"/>
              </p:cNvSpPr>
              <p:nvPr/>
            </p:nvSpPr>
            <p:spPr bwMode="auto">
              <a:xfrm>
                <a:off x="523" y="699"/>
                <a:ext cx="144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3600" b="1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</a:t>
                </a:r>
                <a:endParaRPr lang="en-US" sz="36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80624" name="直线 28"/>
              <p:cNvSpPr>
                <a:spLocks noChangeShapeType="1"/>
              </p:cNvSpPr>
              <p:nvPr/>
            </p:nvSpPr>
            <p:spPr bwMode="auto">
              <a:xfrm>
                <a:off x="0" y="0"/>
                <a:ext cx="1365" cy="728"/>
              </a:xfrm>
              <a:prstGeom prst="line">
                <a:avLst/>
              </a:prstGeom>
              <a:noFill/>
              <a:ln w="33338">
                <a:solidFill>
                  <a:srgbClr val="00008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0625" name="矩形 29"/>
              <p:cNvSpPr>
                <a:spLocks noChangeArrowheads="1"/>
              </p:cNvSpPr>
              <p:nvPr/>
            </p:nvSpPr>
            <p:spPr bwMode="auto">
              <a:xfrm>
                <a:off x="614" y="109"/>
                <a:ext cx="145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3600" b="1">
                    <a:solidFill>
                      <a:srgbClr val="D60093"/>
                    </a:solidFill>
                    <a:latin typeface="宋体" panose="02010600030101010101" pitchFamily="2" charset="-122"/>
                  </a:rPr>
                  <a:t>x</a:t>
                </a:r>
              </a:p>
            </p:txBody>
          </p:sp>
          <p:sp>
            <p:nvSpPr>
              <p:cNvPr id="580626" name="直线 30"/>
              <p:cNvSpPr>
                <a:spLocks noChangeShapeType="1"/>
              </p:cNvSpPr>
              <p:nvPr/>
            </p:nvSpPr>
            <p:spPr bwMode="auto">
              <a:xfrm>
                <a:off x="0" y="623"/>
                <a:ext cx="98" cy="1"/>
              </a:xfrm>
              <a:prstGeom prst="line">
                <a:avLst/>
              </a:prstGeom>
              <a:noFill/>
              <a:ln w="33338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0627" name="直线 31"/>
              <p:cNvSpPr>
                <a:spLocks noChangeShapeType="1"/>
              </p:cNvSpPr>
              <p:nvPr/>
            </p:nvSpPr>
            <p:spPr bwMode="auto">
              <a:xfrm>
                <a:off x="98" y="623"/>
                <a:ext cx="1" cy="105"/>
              </a:xfrm>
              <a:prstGeom prst="line">
                <a:avLst/>
              </a:prstGeom>
              <a:noFill/>
              <a:ln w="33338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580628" name="Group 20"/>
          <p:cNvGrpSpPr/>
          <p:nvPr/>
        </p:nvGrpSpPr>
        <p:grpSpPr bwMode="auto">
          <a:xfrm>
            <a:off x="4356100" y="2002085"/>
            <a:ext cx="2609850" cy="1858963"/>
            <a:chOff x="0" y="0"/>
            <a:chExt cx="1644" cy="1171"/>
          </a:xfrm>
        </p:grpSpPr>
        <p:grpSp>
          <p:nvGrpSpPr>
            <p:cNvPr id="580629" name="Group 21"/>
            <p:cNvGrpSpPr/>
            <p:nvPr/>
          </p:nvGrpSpPr>
          <p:grpSpPr bwMode="auto">
            <a:xfrm>
              <a:off x="0" y="0"/>
              <a:ext cx="1644" cy="1171"/>
              <a:chOff x="0" y="0"/>
              <a:chExt cx="1644" cy="1171"/>
            </a:xfrm>
          </p:grpSpPr>
          <p:grpSp>
            <p:nvGrpSpPr>
              <p:cNvPr id="580630" name="Group 22"/>
              <p:cNvGrpSpPr/>
              <p:nvPr/>
            </p:nvGrpSpPr>
            <p:grpSpPr bwMode="auto">
              <a:xfrm>
                <a:off x="0" y="0"/>
                <a:ext cx="1644" cy="870"/>
                <a:chOff x="0" y="0"/>
                <a:chExt cx="1644" cy="870"/>
              </a:xfrm>
            </p:grpSpPr>
            <p:sp>
              <p:nvSpPr>
                <p:cNvPr id="580631" name="自选图形 34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0" y="0"/>
                  <a:ext cx="1644" cy="8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0632" name="任意多边形 35"/>
                <p:cNvSpPr/>
                <p:nvPr/>
              </p:nvSpPr>
              <p:spPr bwMode="auto">
                <a:xfrm>
                  <a:off x="72" y="72"/>
                  <a:ext cx="1500" cy="726"/>
                </a:xfrm>
                <a:custGeom>
                  <a:avLst/>
                  <a:gdLst>
                    <a:gd name="T0" fmla="*/ 558 w 1500"/>
                    <a:gd name="T1" fmla="*/ 0 h 726"/>
                    <a:gd name="T2" fmla="*/ 0 w 1500"/>
                    <a:gd name="T3" fmla="*/ 726 h 726"/>
                    <a:gd name="T4" fmla="*/ 1500 w 1500"/>
                    <a:gd name="T5" fmla="*/ 726 h 726"/>
                    <a:gd name="T6" fmla="*/ 558 w 1500"/>
                    <a:gd name="T7" fmla="*/ 0 h 7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00" h="726">
                      <a:moveTo>
                        <a:pt x="558" y="0"/>
                      </a:moveTo>
                      <a:lnTo>
                        <a:pt x="0" y="726"/>
                      </a:lnTo>
                      <a:lnTo>
                        <a:pt x="1500" y="726"/>
                      </a:lnTo>
                      <a:lnTo>
                        <a:pt x="558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0" cmpd="sng">
                  <a:solidFill>
                    <a:srgbClr val="FFFF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0633" name="直线 36"/>
                <p:cNvSpPr>
                  <a:spLocks noChangeShapeType="1"/>
                </p:cNvSpPr>
                <p:nvPr/>
              </p:nvSpPr>
              <p:spPr bwMode="auto">
                <a:xfrm>
                  <a:off x="630" y="72"/>
                  <a:ext cx="942" cy="726"/>
                </a:xfrm>
                <a:prstGeom prst="line">
                  <a:avLst/>
                </a:prstGeom>
                <a:noFill/>
                <a:ln w="28575">
                  <a:solidFill>
                    <a:srgbClr val="8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0634" name="直线 37"/>
                <p:cNvSpPr>
                  <a:spLocks noChangeShapeType="1"/>
                </p:cNvSpPr>
                <p:nvPr/>
              </p:nvSpPr>
              <p:spPr bwMode="auto">
                <a:xfrm flipH="1">
                  <a:off x="72" y="72"/>
                  <a:ext cx="558" cy="726"/>
                </a:xfrm>
                <a:prstGeom prst="line">
                  <a:avLst/>
                </a:prstGeom>
                <a:noFill/>
                <a:ln w="28575">
                  <a:solidFill>
                    <a:srgbClr val="8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0635" name="直线 38"/>
                <p:cNvSpPr>
                  <a:spLocks noChangeShapeType="1"/>
                </p:cNvSpPr>
                <p:nvPr/>
              </p:nvSpPr>
              <p:spPr bwMode="auto">
                <a:xfrm>
                  <a:off x="72" y="798"/>
                  <a:ext cx="1500" cy="1"/>
                </a:xfrm>
                <a:prstGeom prst="line">
                  <a:avLst/>
                </a:prstGeom>
                <a:noFill/>
                <a:ln w="28575">
                  <a:solidFill>
                    <a:srgbClr val="8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0636" name="直线 39"/>
                <p:cNvSpPr>
                  <a:spLocks noChangeShapeType="1"/>
                </p:cNvSpPr>
                <p:nvPr/>
              </p:nvSpPr>
              <p:spPr bwMode="auto">
                <a:xfrm flipH="1">
                  <a:off x="642" y="114"/>
                  <a:ext cx="42" cy="48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0637" name="直线 40"/>
                <p:cNvSpPr>
                  <a:spLocks noChangeShapeType="1"/>
                </p:cNvSpPr>
                <p:nvPr/>
              </p:nvSpPr>
              <p:spPr bwMode="auto">
                <a:xfrm>
                  <a:off x="588" y="126"/>
                  <a:ext cx="54" cy="36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580638" name="矩形 41"/>
              <p:cNvSpPr>
                <a:spLocks noChangeArrowheads="1"/>
              </p:cNvSpPr>
              <p:nvPr/>
            </p:nvSpPr>
            <p:spPr bwMode="auto">
              <a:xfrm>
                <a:off x="1043" y="139"/>
                <a:ext cx="499" cy="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3200" b="1">
                    <a:solidFill>
                      <a:srgbClr val="D60093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12</a:t>
                </a:r>
              </a:p>
            </p:txBody>
          </p:sp>
          <p:sp>
            <p:nvSpPr>
              <p:cNvPr id="580639" name="矩形 42"/>
              <p:cNvSpPr>
                <a:spLocks noChangeArrowheads="1"/>
              </p:cNvSpPr>
              <p:nvPr/>
            </p:nvSpPr>
            <p:spPr bwMode="auto">
              <a:xfrm>
                <a:off x="590" y="864"/>
                <a:ext cx="258" cy="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3200" b="1">
                    <a:solidFill>
                      <a:srgbClr val="D60093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13</a:t>
                </a:r>
              </a:p>
            </p:txBody>
          </p:sp>
        </p:grpSp>
        <p:sp>
          <p:nvSpPr>
            <p:cNvPr id="580640" name="矩形 43"/>
            <p:cNvSpPr>
              <a:spLocks noChangeArrowheads="1"/>
            </p:cNvSpPr>
            <p:nvPr/>
          </p:nvSpPr>
          <p:spPr bwMode="auto">
            <a:xfrm>
              <a:off x="143" y="134"/>
              <a:ext cx="144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</a:p>
          </p:txBody>
        </p:sp>
      </p:grpSp>
      <p:sp>
        <p:nvSpPr>
          <p:cNvPr id="580641" name="文本框 20"/>
          <p:cNvSpPr txBox="1">
            <a:spLocks noChangeArrowheads="1"/>
          </p:cNvSpPr>
          <p:nvPr/>
        </p:nvSpPr>
        <p:spPr bwMode="auto">
          <a:xfrm>
            <a:off x="395288" y="4148162"/>
            <a:ext cx="7704137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kumimoji="0" lang="en-US" altLang="zh-CN" sz="3600" b="1" dirty="0">
                <a:solidFill>
                  <a:schemeClr val="hlin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kumimoji="0" lang="zh-CN" altLang="en-US" sz="3600" b="1" dirty="0">
                <a:solidFill>
                  <a:schemeClr val="hlin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、试着说一下勾股定理</a:t>
            </a:r>
            <a:r>
              <a:rPr kumimoji="0" lang="en-US" sz="3600" b="1" dirty="0" smtClean="0">
                <a:solidFill>
                  <a:schemeClr val="hlin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kumimoji="0" lang="en-US" altLang="zh-CN" sz="3600" b="1" dirty="0">
              <a:solidFill>
                <a:schemeClr val="hlin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0642" name="文本框 5" descr="栎木"/>
          <p:cNvSpPr txBox="1">
            <a:spLocks noChangeArrowheads="1"/>
          </p:cNvSpPr>
          <p:nvPr/>
        </p:nvSpPr>
        <p:spPr bwMode="auto">
          <a:xfrm>
            <a:off x="322263" y="4775224"/>
            <a:ext cx="8497887" cy="1462088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47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zh-CN" altLang="en-US" sz="4000" b="1" dirty="0">
                <a:solidFill>
                  <a:srgbClr val="A112BE"/>
                </a:solidFill>
                <a:latin typeface="宋体" panose="02010600030101010101" pitchFamily="2" charset="-122"/>
              </a:rPr>
              <a:t>如果直角三角形两直角边长分别为</a:t>
            </a:r>
            <a:r>
              <a:rPr kumimoji="0" lang="en-US" sz="4000" b="1" dirty="0">
                <a:solidFill>
                  <a:srgbClr val="A112BE"/>
                </a:solidFill>
                <a:latin typeface="宋体" panose="02010600030101010101" pitchFamily="2" charset="-122"/>
              </a:rPr>
              <a:t>a</a:t>
            </a:r>
            <a:r>
              <a:rPr kumimoji="0" lang="zh-CN" altLang="en-US" sz="4000" b="1" dirty="0">
                <a:solidFill>
                  <a:srgbClr val="A112BE"/>
                </a:solidFill>
                <a:latin typeface="宋体" panose="02010600030101010101" pitchFamily="2" charset="-122"/>
              </a:rPr>
              <a:t>、</a:t>
            </a:r>
            <a:r>
              <a:rPr kumimoji="0" lang="en-US" sz="4000" b="1" dirty="0">
                <a:solidFill>
                  <a:srgbClr val="A112BE"/>
                </a:solidFill>
                <a:latin typeface="宋体" panose="02010600030101010101" pitchFamily="2" charset="-122"/>
              </a:rPr>
              <a:t>b,</a:t>
            </a:r>
            <a:r>
              <a:rPr kumimoji="0" lang="zh-CN" altLang="en-US" sz="4000" b="1" dirty="0">
                <a:solidFill>
                  <a:srgbClr val="A112BE"/>
                </a:solidFill>
                <a:latin typeface="宋体" panose="02010600030101010101" pitchFamily="2" charset="-122"/>
              </a:rPr>
              <a:t>斜边长为</a:t>
            </a:r>
            <a:r>
              <a:rPr kumimoji="0" lang="en-US" sz="4000" b="1" dirty="0">
                <a:solidFill>
                  <a:srgbClr val="A112BE"/>
                </a:solidFill>
                <a:latin typeface="宋体" panose="02010600030101010101" pitchFamily="2" charset="-122"/>
              </a:rPr>
              <a:t>c</a:t>
            </a:r>
            <a:r>
              <a:rPr kumimoji="0" lang="zh-CN" altLang="en-US" sz="4000" b="1" dirty="0">
                <a:solidFill>
                  <a:srgbClr val="A112BE"/>
                </a:solidFill>
                <a:latin typeface="宋体" panose="02010600030101010101" pitchFamily="2" charset="-122"/>
              </a:rPr>
              <a:t>，那么</a:t>
            </a:r>
            <a:r>
              <a:rPr kumimoji="0" lang="zh-CN" altLang="en-US" sz="4000" b="1" dirty="0">
                <a:solidFill>
                  <a:schemeClr val="tx2"/>
                </a:solidFill>
                <a:latin typeface="宋体" panose="02010600030101010101" pitchFamily="2" charset="-122"/>
              </a:rPr>
              <a:t> </a:t>
            </a:r>
            <a:r>
              <a:rPr kumimoji="0" lang="en-US" sz="4800" b="1" dirty="0">
                <a:solidFill>
                  <a:srgbClr val="FF0000"/>
                </a:solidFill>
                <a:latin typeface="宋体" panose="02010600030101010101" pitchFamily="2" charset="-122"/>
                <a:sym typeface="MS Reference 2" pitchFamily="2" charset="2"/>
              </a:rPr>
              <a:t>a</a:t>
            </a:r>
            <a:r>
              <a:rPr kumimoji="0" lang="en-US" sz="4800" b="1" baseline="30000" dirty="0">
                <a:solidFill>
                  <a:srgbClr val="FF0000"/>
                </a:solidFill>
                <a:latin typeface="宋体" panose="02010600030101010101" pitchFamily="2" charset="-122"/>
                <a:sym typeface="MS Reference 2" pitchFamily="2" charset="2"/>
              </a:rPr>
              <a:t>2</a:t>
            </a:r>
            <a:r>
              <a:rPr kumimoji="0" lang="en-US" sz="4800" b="1" dirty="0">
                <a:solidFill>
                  <a:srgbClr val="FF0000"/>
                </a:solidFill>
                <a:latin typeface="宋体" panose="02010600030101010101" pitchFamily="2" charset="-122"/>
                <a:sym typeface="MS Reference 2" pitchFamily="2" charset="2"/>
              </a:rPr>
              <a:t>+b</a:t>
            </a:r>
            <a:r>
              <a:rPr kumimoji="0" lang="en-US" sz="4800" b="1" baseline="30000" dirty="0">
                <a:solidFill>
                  <a:srgbClr val="FF0000"/>
                </a:solidFill>
                <a:latin typeface="宋体" panose="02010600030101010101" pitchFamily="2" charset="-122"/>
                <a:sym typeface="MS Reference 2" pitchFamily="2" charset="2"/>
              </a:rPr>
              <a:t>2</a:t>
            </a:r>
            <a:r>
              <a:rPr kumimoji="0" lang="en-US" sz="4800" b="1" dirty="0">
                <a:solidFill>
                  <a:srgbClr val="FF0000"/>
                </a:solidFill>
                <a:latin typeface="宋体" panose="02010600030101010101" pitchFamily="2" charset="-122"/>
                <a:sym typeface="MS Reference 2" pitchFamily="2" charset="2"/>
              </a:rPr>
              <a:t>=c</a:t>
            </a:r>
            <a:r>
              <a:rPr kumimoji="0" lang="en-US" sz="4800" b="1" baseline="30000" dirty="0">
                <a:solidFill>
                  <a:srgbClr val="FF0000"/>
                </a:solidFill>
                <a:latin typeface="宋体" panose="02010600030101010101" pitchFamily="2" charset="-122"/>
                <a:sym typeface="MS Reference 2" pitchFamily="2" charset="2"/>
              </a:rPr>
              <a:t>2</a:t>
            </a:r>
            <a:r>
              <a:rPr kumimoji="0" lang="en-US" sz="4800" b="1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MS Reference 2" pitchFamily="2" charset="2"/>
              </a:rPr>
              <a:t> </a:t>
            </a:r>
            <a:r>
              <a:rPr kumimoji="0" lang="zh-CN" altLang="en-US" sz="3200" b="1" dirty="0">
                <a:solidFill>
                  <a:srgbClr val="B82E8A"/>
                </a:solidFill>
                <a:latin typeface="Arial" panose="020B0604020202020204" pitchFamily="34" charset="0"/>
                <a:ea typeface="华文仿宋" panose="02010600040101010101" pitchFamily="2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0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0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80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0642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453" name="Group 29"/>
          <p:cNvGrpSpPr/>
          <p:nvPr/>
        </p:nvGrpSpPr>
        <p:grpSpPr bwMode="auto">
          <a:xfrm>
            <a:off x="4139853" y="115888"/>
            <a:ext cx="2592387" cy="3167062"/>
            <a:chOff x="3196" y="255"/>
            <a:chExt cx="1680" cy="2068"/>
          </a:xfrm>
        </p:grpSpPr>
        <p:grpSp>
          <p:nvGrpSpPr>
            <p:cNvPr id="615454" name="Group 30"/>
            <p:cNvGrpSpPr/>
            <p:nvPr/>
          </p:nvGrpSpPr>
          <p:grpSpPr bwMode="auto">
            <a:xfrm>
              <a:off x="3196" y="255"/>
              <a:ext cx="1680" cy="1769"/>
              <a:chOff x="3150" y="391"/>
              <a:chExt cx="1680" cy="1769"/>
            </a:xfrm>
          </p:grpSpPr>
          <p:grpSp>
            <p:nvGrpSpPr>
              <p:cNvPr id="615455" name="Group 31"/>
              <p:cNvGrpSpPr/>
              <p:nvPr/>
            </p:nvGrpSpPr>
            <p:grpSpPr bwMode="auto">
              <a:xfrm>
                <a:off x="3150" y="391"/>
                <a:ext cx="1680" cy="1769"/>
                <a:chOff x="521" y="-879"/>
                <a:chExt cx="3402" cy="3584"/>
              </a:xfrm>
            </p:grpSpPr>
            <p:sp>
              <p:nvSpPr>
                <p:cNvPr id="615456" name="Rectangle 32"/>
                <p:cNvSpPr>
                  <a:spLocks noChangeArrowheads="1"/>
                </p:cNvSpPr>
                <p:nvPr/>
              </p:nvSpPr>
              <p:spPr bwMode="auto">
                <a:xfrm>
                  <a:off x="1519" y="1389"/>
                  <a:ext cx="1316" cy="131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615457" name="Line 33"/>
                <p:cNvSpPr>
                  <a:spLocks noChangeShapeType="1"/>
                </p:cNvSpPr>
                <p:nvPr/>
              </p:nvSpPr>
              <p:spPr bwMode="auto">
                <a:xfrm>
                  <a:off x="1882" y="1389"/>
                  <a:ext cx="0" cy="131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15458" name="Line 34"/>
                <p:cNvSpPr>
                  <a:spLocks noChangeShapeType="1"/>
                </p:cNvSpPr>
                <p:nvPr/>
              </p:nvSpPr>
              <p:spPr bwMode="auto">
                <a:xfrm>
                  <a:off x="2200" y="1389"/>
                  <a:ext cx="0" cy="131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15459" name="Line 35"/>
                <p:cNvSpPr>
                  <a:spLocks noChangeShapeType="1"/>
                </p:cNvSpPr>
                <p:nvPr/>
              </p:nvSpPr>
              <p:spPr bwMode="auto">
                <a:xfrm>
                  <a:off x="2517" y="1389"/>
                  <a:ext cx="0" cy="131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15460" name="Line 36"/>
                <p:cNvSpPr>
                  <a:spLocks noChangeShapeType="1"/>
                </p:cNvSpPr>
                <p:nvPr/>
              </p:nvSpPr>
              <p:spPr bwMode="auto">
                <a:xfrm>
                  <a:off x="1519" y="2024"/>
                  <a:ext cx="131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15461" name="Line 37"/>
                <p:cNvSpPr>
                  <a:spLocks noChangeShapeType="1"/>
                </p:cNvSpPr>
                <p:nvPr/>
              </p:nvSpPr>
              <p:spPr bwMode="auto">
                <a:xfrm>
                  <a:off x="1519" y="1706"/>
                  <a:ext cx="131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15462" name="Line 38"/>
                <p:cNvSpPr>
                  <a:spLocks noChangeShapeType="1"/>
                </p:cNvSpPr>
                <p:nvPr/>
              </p:nvSpPr>
              <p:spPr bwMode="auto">
                <a:xfrm>
                  <a:off x="1519" y="2341"/>
                  <a:ext cx="131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15463" name="Rectangle 39"/>
                <p:cNvSpPr>
                  <a:spLocks noChangeArrowheads="1"/>
                </p:cNvSpPr>
                <p:nvPr/>
              </p:nvSpPr>
              <p:spPr bwMode="auto">
                <a:xfrm>
                  <a:off x="521" y="391"/>
                  <a:ext cx="998" cy="998"/>
                </a:xfrm>
                <a:prstGeom prst="rect">
                  <a:avLst/>
                </a:prstGeom>
                <a:solidFill>
                  <a:srgbClr val="FF99CC"/>
                </a:solidFill>
                <a:ln w="9525">
                  <a:solidFill>
                    <a:schemeClr val="tx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615464" name="Line 40"/>
                <p:cNvSpPr>
                  <a:spLocks noChangeShapeType="1"/>
                </p:cNvSpPr>
                <p:nvPr/>
              </p:nvSpPr>
              <p:spPr bwMode="auto">
                <a:xfrm>
                  <a:off x="521" y="709"/>
                  <a:ext cx="99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15465" name="Line 41"/>
                <p:cNvSpPr>
                  <a:spLocks noChangeShapeType="1"/>
                </p:cNvSpPr>
                <p:nvPr/>
              </p:nvSpPr>
              <p:spPr bwMode="auto">
                <a:xfrm>
                  <a:off x="521" y="1026"/>
                  <a:ext cx="99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15466" name="Line 42"/>
                <p:cNvSpPr>
                  <a:spLocks noChangeShapeType="1"/>
                </p:cNvSpPr>
                <p:nvPr/>
              </p:nvSpPr>
              <p:spPr bwMode="auto">
                <a:xfrm>
                  <a:off x="839" y="391"/>
                  <a:ext cx="0" cy="99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15467" name="Line 43"/>
                <p:cNvSpPr>
                  <a:spLocks noChangeShapeType="1"/>
                </p:cNvSpPr>
                <p:nvPr/>
              </p:nvSpPr>
              <p:spPr bwMode="auto">
                <a:xfrm>
                  <a:off x="1156" y="391"/>
                  <a:ext cx="0" cy="99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15468" name="Line 44"/>
                <p:cNvSpPr>
                  <a:spLocks noChangeShapeType="1"/>
                </p:cNvSpPr>
                <p:nvPr/>
              </p:nvSpPr>
              <p:spPr bwMode="auto">
                <a:xfrm>
                  <a:off x="1746" y="164"/>
                  <a:ext cx="1315" cy="99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15469" name="Line 45"/>
                <p:cNvSpPr>
                  <a:spLocks noChangeShapeType="1"/>
                </p:cNvSpPr>
                <p:nvPr/>
              </p:nvSpPr>
              <p:spPr bwMode="auto">
                <a:xfrm>
                  <a:off x="1973" y="-108"/>
                  <a:ext cx="1315" cy="99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15470" name="Line 46"/>
                <p:cNvSpPr>
                  <a:spLocks noChangeShapeType="1"/>
                </p:cNvSpPr>
                <p:nvPr/>
              </p:nvSpPr>
              <p:spPr bwMode="auto">
                <a:xfrm>
                  <a:off x="2200" y="-380"/>
                  <a:ext cx="1315" cy="99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15471" name="Line 47"/>
                <p:cNvSpPr>
                  <a:spLocks noChangeShapeType="1"/>
                </p:cNvSpPr>
                <p:nvPr/>
              </p:nvSpPr>
              <p:spPr bwMode="auto">
                <a:xfrm>
                  <a:off x="2381" y="-652"/>
                  <a:ext cx="1315" cy="99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15472" name="Line 48"/>
                <p:cNvSpPr>
                  <a:spLocks noChangeShapeType="1"/>
                </p:cNvSpPr>
                <p:nvPr/>
              </p:nvSpPr>
              <p:spPr bwMode="auto">
                <a:xfrm>
                  <a:off x="1519" y="391"/>
                  <a:ext cx="1316" cy="99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15473" name="Line 49"/>
                <p:cNvSpPr>
                  <a:spLocks noChangeShapeType="1"/>
                </p:cNvSpPr>
                <p:nvPr/>
              </p:nvSpPr>
              <p:spPr bwMode="auto">
                <a:xfrm>
                  <a:off x="2607" y="-879"/>
                  <a:ext cx="1316" cy="99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15474" name="Line 50"/>
                <p:cNvSpPr>
                  <a:spLocks noChangeShapeType="1"/>
                </p:cNvSpPr>
                <p:nvPr/>
              </p:nvSpPr>
              <p:spPr bwMode="auto">
                <a:xfrm flipV="1">
                  <a:off x="2835" y="119"/>
                  <a:ext cx="1088" cy="127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15475" name="Line 51"/>
                <p:cNvSpPr>
                  <a:spLocks noChangeShapeType="1"/>
                </p:cNvSpPr>
                <p:nvPr/>
              </p:nvSpPr>
              <p:spPr bwMode="auto">
                <a:xfrm flipV="1">
                  <a:off x="2563" y="-63"/>
                  <a:ext cx="1088" cy="127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15476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2291" y="-289"/>
                  <a:ext cx="1088" cy="127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15477" name="Line 53"/>
                <p:cNvSpPr>
                  <a:spLocks noChangeShapeType="1"/>
                </p:cNvSpPr>
                <p:nvPr/>
              </p:nvSpPr>
              <p:spPr bwMode="auto">
                <a:xfrm flipV="1">
                  <a:off x="2018" y="-471"/>
                  <a:ext cx="1088" cy="127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15478" name="Line 54"/>
                <p:cNvSpPr>
                  <a:spLocks noChangeShapeType="1"/>
                </p:cNvSpPr>
                <p:nvPr/>
              </p:nvSpPr>
              <p:spPr bwMode="auto">
                <a:xfrm flipV="1">
                  <a:off x="1519" y="-879"/>
                  <a:ext cx="1088" cy="127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15479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1792" y="-698"/>
                  <a:ext cx="1088" cy="127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615480" name="Text Box 56"/>
              <p:cNvSpPr txBox="1">
                <a:spLocks noChangeArrowheads="1"/>
              </p:cNvSpPr>
              <p:nvPr/>
            </p:nvSpPr>
            <p:spPr bwMode="auto">
              <a:xfrm>
                <a:off x="3470" y="799"/>
                <a:ext cx="220" cy="2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2000" i="1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615481" name="Text Box 57"/>
              <p:cNvSpPr txBox="1">
                <a:spLocks noChangeArrowheads="1"/>
              </p:cNvSpPr>
              <p:nvPr/>
            </p:nvSpPr>
            <p:spPr bwMode="auto">
              <a:xfrm>
                <a:off x="3425" y="1502"/>
                <a:ext cx="229" cy="2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2000" i="1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C</a:t>
                </a:r>
              </a:p>
            </p:txBody>
          </p:sp>
          <p:sp>
            <p:nvSpPr>
              <p:cNvPr id="615482" name="Text Box 58"/>
              <p:cNvSpPr txBox="1">
                <a:spLocks noChangeArrowheads="1"/>
              </p:cNvSpPr>
              <p:nvPr/>
            </p:nvSpPr>
            <p:spPr bwMode="auto">
              <a:xfrm>
                <a:off x="4333" y="1434"/>
                <a:ext cx="220" cy="2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2000" i="1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615483" name="Text Box 59"/>
              <p:cNvSpPr txBox="1">
                <a:spLocks noChangeArrowheads="1"/>
              </p:cNvSpPr>
              <p:nvPr/>
            </p:nvSpPr>
            <p:spPr bwMode="auto">
              <a:xfrm>
                <a:off x="3825" y="1298"/>
                <a:ext cx="218" cy="2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2400" i="1">
                    <a:latin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615484" name="Text Box 60"/>
              <p:cNvSpPr txBox="1">
                <a:spLocks noChangeArrowheads="1"/>
              </p:cNvSpPr>
              <p:nvPr/>
            </p:nvSpPr>
            <p:spPr bwMode="auto">
              <a:xfrm>
                <a:off x="3785" y="1117"/>
                <a:ext cx="207" cy="2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2400" i="1">
                    <a:latin typeface="Times New Roman" panose="02020603050405020304" pitchFamily="18" charset="0"/>
                  </a:rPr>
                  <a:t>c</a:t>
                </a:r>
              </a:p>
            </p:txBody>
          </p:sp>
          <p:sp>
            <p:nvSpPr>
              <p:cNvPr id="615485" name="Text Box 61"/>
              <p:cNvSpPr txBox="1">
                <a:spLocks noChangeArrowheads="1"/>
              </p:cNvSpPr>
              <p:nvPr/>
            </p:nvSpPr>
            <p:spPr bwMode="auto">
              <a:xfrm>
                <a:off x="3618" y="1162"/>
                <a:ext cx="218" cy="2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2400" i="1">
                    <a:latin typeface="Times New Roman" panose="02020603050405020304" pitchFamily="18" charset="0"/>
                  </a:rPr>
                  <a:t>b</a:t>
                </a:r>
              </a:p>
            </p:txBody>
          </p:sp>
        </p:grpSp>
        <p:sp>
          <p:nvSpPr>
            <p:cNvPr id="615486" name="Text Box 62"/>
            <p:cNvSpPr txBox="1">
              <a:spLocks noChangeArrowheads="1"/>
            </p:cNvSpPr>
            <p:nvPr/>
          </p:nvSpPr>
          <p:spPr bwMode="auto">
            <a:xfrm>
              <a:off x="3796" y="2024"/>
              <a:ext cx="415" cy="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>
                  <a:latin typeface="Times New Roman" panose="02020603050405020304" pitchFamily="18" charset="0"/>
                </a:rPr>
                <a:t>图</a:t>
              </a:r>
              <a:r>
                <a:rPr lang="en-US" altLang="zh-CN" sz="2400">
                  <a:latin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615488" name="Text Box 64"/>
          <p:cNvSpPr txBox="1">
            <a:spLocks noChangeArrowheads="1"/>
          </p:cNvSpPr>
          <p:nvPr/>
        </p:nvSpPr>
        <p:spPr bwMode="auto">
          <a:xfrm>
            <a:off x="0" y="2781300"/>
            <a:ext cx="9144000" cy="387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zh-CN" sz="2400" dirty="0">
              <a:latin typeface="Times New Roman" panose="02020603050405020304" pitchFamily="18" charset="0"/>
            </a:endParaRPr>
          </a:p>
          <a:p>
            <a:r>
              <a:rPr lang="en-US" altLang="zh-CN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       </a:t>
            </a:r>
            <a:r>
              <a:rPr lang="en-US" altLang="zh-CN" sz="2800" b="1" dirty="0">
                <a:latin typeface="Times New Roman" panose="02020603050405020304" pitchFamily="18" charset="0"/>
              </a:rPr>
              <a:t>1.</a:t>
            </a:r>
            <a:r>
              <a:rPr lang="zh-CN" altLang="en-US" sz="2800" b="1" dirty="0">
                <a:latin typeface="Times New Roman" panose="02020603050405020304" pitchFamily="18" charset="0"/>
              </a:rPr>
              <a:t>在图</a:t>
            </a:r>
            <a:r>
              <a:rPr lang="en-US" altLang="zh-CN" sz="2800" b="1" dirty="0">
                <a:latin typeface="Times New Roman" panose="02020603050405020304" pitchFamily="18" charset="0"/>
              </a:rPr>
              <a:t>1</a:t>
            </a:r>
            <a:r>
              <a:rPr lang="zh-CN" altLang="en-US" sz="2800" b="1" dirty="0">
                <a:latin typeface="Times New Roman" panose="02020603050405020304" pitchFamily="18" charset="0"/>
              </a:rPr>
              <a:t>中，∆ </a:t>
            </a:r>
            <a:r>
              <a:rPr lang="en-US" altLang="zh-CN" sz="2800" b="1" i="1" dirty="0">
                <a:latin typeface="Times New Roman" panose="02020603050405020304" pitchFamily="18" charset="0"/>
              </a:rPr>
              <a:t>ABC</a:t>
            </a:r>
            <a:r>
              <a:rPr lang="zh-CN" altLang="en-US" sz="2800" b="1" dirty="0">
                <a:latin typeface="Times New Roman" panose="02020603050405020304" pitchFamily="18" charset="0"/>
              </a:rPr>
              <a:t>是直角三角形，∠ </a:t>
            </a:r>
            <a:r>
              <a:rPr lang="en-US" altLang="zh-CN" sz="2800" b="1" i="1" dirty="0">
                <a:latin typeface="Times New Roman" panose="02020603050405020304" pitchFamily="18" charset="0"/>
              </a:rPr>
              <a:t>ACB</a:t>
            </a:r>
            <a:r>
              <a:rPr lang="en-US" altLang="zh-CN" sz="2800" b="1" dirty="0">
                <a:latin typeface="Times New Roman" panose="02020603050405020304" pitchFamily="18" charset="0"/>
              </a:rPr>
              <a:t>=90° </a:t>
            </a:r>
            <a:r>
              <a:rPr lang="zh-CN" altLang="en-US" sz="2800" b="1" dirty="0">
                <a:latin typeface="Times New Roman" panose="02020603050405020304" pitchFamily="18" charset="0"/>
              </a:rPr>
              <a:t>。</a:t>
            </a:r>
          </a:p>
          <a:p>
            <a:r>
              <a:rPr lang="zh-CN" altLang="en-US" sz="2800" b="1" dirty="0">
                <a:latin typeface="Times New Roman" panose="02020603050405020304" pitchFamily="18" charset="0"/>
              </a:rPr>
              <a:t>      （</a:t>
            </a:r>
            <a:r>
              <a:rPr lang="en-US" altLang="zh-CN" sz="2800" b="1" dirty="0">
                <a:latin typeface="Times New Roman" panose="02020603050405020304" pitchFamily="18" charset="0"/>
              </a:rPr>
              <a:t>1</a:t>
            </a:r>
            <a:r>
              <a:rPr lang="zh-CN" altLang="en-US" sz="2800" b="1" dirty="0">
                <a:latin typeface="Times New Roman" panose="02020603050405020304" pitchFamily="18" charset="0"/>
              </a:rPr>
              <a:t>）如果每个小方格子都是边长为</a:t>
            </a:r>
            <a:r>
              <a:rPr lang="en-US" altLang="zh-CN" sz="2800" b="1" dirty="0">
                <a:latin typeface="Times New Roman" panose="02020603050405020304" pitchFamily="18" charset="0"/>
              </a:rPr>
              <a:t>1</a:t>
            </a:r>
            <a:r>
              <a:rPr lang="zh-CN" altLang="en-US" sz="2800" b="1" dirty="0">
                <a:latin typeface="Times New Roman" panose="02020603050405020304" pitchFamily="18" charset="0"/>
              </a:rPr>
              <a:t>的正方形，那么</a:t>
            </a:r>
            <a:r>
              <a:rPr lang="en-US" altLang="zh-CN" sz="2800" b="1" dirty="0" err="1">
                <a:latin typeface="Times New Roman" panose="02020603050405020304" pitchFamily="18" charset="0"/>
              </a:rPr>
              <a:t>Rt</a:t>
            </a:r>
            <a:r>
              <a:rPr lang="en-US" altLang="zh-CN" sz="2800" b="1" dirty="0">
                <a:latin typeface="Times New Roman" panose="02020603050405020304" pitchFamily="18" charset="0"/>
              </a:rPr>
              <a:t> ∆</a:t>
            </a:r>
            <a:r>
              <a:rPr lang="en-US" altLang="zh-CN" sz="2800" b="1" i="1" dirty="0">
                <a:latin typeface="Times New Roman" panose="02020603050405020304" pitchFamily="18" charset="0"/>
              </a:rPr>
              <a:t>ABC</a:t>
            </a:r>
            <a:r>
              <a:rPr lang="zh-CN" altLang="en-US" sz="2800" b="1" dirty="0">
                <a:latin typeface="Times New Roman" panose="02020603050405020304" pitchFamily="18" charset="0"/>
              </a:rPr>
              <a:t>的三边</a:t>
            </a:r>
            <a:r>
              <a:rPr lang="en-US" altLang="zh-CN" sz="2800" b="1" i="1" dirty="0">
                <a:latin typeface="Times New Roman" panose="02020603050405020304" pitchFamily="18" charset="0"/>
              </a:rPr>
              <a:t>AC,BC,AB</a:t>
            </a:r>
            <a:r>
              <a:rPr lang="zh-CN" altLang="en-US" sz="2800" b="1" dirty="0">
                <a:latin typeface="Times New Roman" panose="02020603050405020304" pitchFamily="18" charset="0"/>
              </a:rPr>
              <a:t>的长各是多少</a:t>
            </a:r>
            <a:r>
              <a:rPr lang="en-US" altLang="zh-CN" sz="2800" b="1" dirty="0">
                <a:latin typeface="Times New Roman" panose="02020603050405020304" pitchFamily="18" charset="0"/>
              </a:rPr>
              <a:t>?</a:t>
            </a:r>
            <a:r>
              <a:rPr lang="zh-CN" altLang="en-US" sz="2800" b="1" dirty="0">
                <a:latin typeface="Times New Roman" panose="02020603050405020304" pitchFamily="18" charset="0"/>
              </a:rPr>
              <a:t>以</a:t>
            </a:r>
            <a:r>
              <a:rPr lang="en-US" altLang="zh-CN" sz="2800" b="1" i="1" dirty="0">
                <a:latin typeface="Times New Roman" panose="02020603050405020304" pitchFamily="18" charset="0"/>
              </a:rPr>
              <a:t>AC</a:t>
            </a:r>
            <a:r>
              <a:rPr lang="en-US" altLang="zh-CN" sz="2800" b="1" dirty="0">
                <a:latin typeface="Times New Roman" panose="02020603050405020304" pitchFamily="18" charset="0"/>
              </a:rPr>
              <a:t>,</a:t>
            </a:r>
            <a:r>
              <a:rPr lang="en-US" altLang="zh-CN" sz="2800" b="1" i="1" dirty="0">
                <a:latin typeface="Times New Roman" panose="02020603050405020304" pitchFamily="18" charset="0"/>
              </a:rPr>
              <a:t>BC</a:t>
            </a:r>
            <a:r>
              <a:rPr lang="en-US" altLang="zh-CN" sz="2800" b="1" dirty="0">
                <a:latin typeface="Times New Roman" panose="02020603050405020304" pitchFamily="18" charset="0"/>
              </a:rPr>
              <a:t>,</a:t>
            </a:r>
            <a:r>
              <a:rPr lang="en-US" altLang="zh-CN" sz="2800" b="1" i="1" dirty="0">
                <a:latin typeface="Times New Roman" panose="02020603050405020304" pitchFamily="18" charset="0"/>
              </a:rPr>
              <a:t>AB</a:t>
            </a:r>
            <a:r>
              <a:rPr lang="zh-CN" altLang="en-US" sz="2800" b="1" dirty="0">
                <a:latin typeface="Times New Roman" panose="02020603050405020304" pitchFamily="18" charset="0"/>
              </a:rPr>
              <a:t>为边的三个正方形的面积各是多少？这些面积之间具有怎样的等量关系？</a:t>
            </a:r>
          </a:p>
          <a:p>
            <a:r>
              <a:rPr lang="zh-CN" altLang="en-US" sz="2800" b="1" dirty="0">
                <a:latin typeface="Times New Roman" panose="02020603050405020304" pitchFamily="18" charset="0"/>
              </a:rPr>
              <a:t>      （</a:t>
            </a:r>
            <a:r>
              <a:rPr lang="en-US" altLang="zh-CN" sz="2800" b="1" dirty="0">
                <a:latin typeface="Times New Roman" panose="02020603050405020304" pitchFamily="18" charset="0"/>
              </a:rPr>
              <a:t>2</a:t>
            </a:r>
            <a:r>
              <a:rPr lang="zh-CN" altLang="en-US" sz="2800" b="1" dirty="0">
                <a:latin typeface="Times New Roman" panose="02020603050405020304" pitchFamily="18" charset="0"/>
              </a:rPr>
              <a:t>）如果这个直角三角形的三边长分别是</a:t>
            </a:r>
            <a:r>
              <a:rPr lang="en-US" altLang="zh-CN" sz="2800" b="1" i="1" dirty="0">
                <a:latin typeface="Times New Roman" panose="02020603050405020304" pitchFamily="18" charset="0"/>
              </a:rPr>
              <a:t>a</a:t>
            </a:r>
            <a:r>
              <a:rPr lang="zh-CN" altLang="en-US" sz="2800" b="1" dirty="0">
                <a:latin typeface="Times New Roman" panose="02020603050405020304" pitchFamily="18" charset="0"/>
              </a:rPr>
              <a:t>，</a:t>
            </a:r>
            <a:r>
              <a:rPr lang="en-US" altLang="zh-CN" sz="2800" b="1" i="1" dirty="0">
                <a:latin typeface="Times New Roman" panose="02020603050405020304" pitchFamily="18" charset="0"/>
              </a:rPr>
              <a:t>b</a:t>
            </a:r>
            <a:r>
              <a:rPr lang="zh-CN" altLang="en-US" sz="2800" b="1" dirty="0">
                <a:latin typeface="Times New Roman" panose="02020603050405020304" pitchFamily="18" charset="0"/>
              </a:rPr>
              <a:t>，</a:t>
            </a:r>
            <a:r>
              <a:rPr lang="en-US" altLang="zh-CN" sz="2800" b="1" i="1" dirty="0">
                <a:latin typeface="Times New Roman" panose="02020603050405020304" pitchFamily="18" charset="0"/>
              </a:rPr>
              <a:t>c</a:t>
            </a:r>
            <a:r>
              <a:rPr lang="zh-CN" altLang="en-US" sz="2800" b="1" dirty="0">
                <a:latin typeface="Times New Roman" panose="02020603050405020304" pitchFamily="18" charset="0"/>
              </a:rPr>
              <a:t>，那么可以怎样用</a:t>
            </a:r>
            <a:r>
              <a:rPr lang="en-US" altLang="zh-CN" sz="2800" b="1" i="1" dirty="0">
                <a:latin typeface="Times New Roman" panose="02020603050405020304" pitchFamily="18" charset="0"/>
              </a:rPr>
              <a:t>a</a:t>
            </a:r>
            <a:r>
              <a:rPr lang="zh-CN" altLang="en-US" sz="2800" b="1" dirty="0">
                <a:latin typeface="Times New Roman" panose="02020603050405020304" pitchFamily="18" charset="0"/>
              </a:rPr>
              <a:t>，</a:t>
            </a:r>
            <a:r>
              <a:rPr lang="en-US" altLang="zh-CN" sz="2800" b="1" i="1" dirty="0">
                <a:latin typeface="Times New Roman" panose="02020603050405020304" pitchFamily="18" charset="0"/>
              </a:rPr>
              <a:t>b</a:t>
            </a:r>
            <a:r>
              <a:rPr lang="zh-CN" altLang="en-US" sz="2800" b="1" dirty="0">
                <a:latin typeface="Times New Roman" panose="02020603050405020304" pitchFamily="18" charset="0"/>
              </a:rPr>
              <a:t>，</a:t>
            </a:r>
            <a:r>
              <a:rPr lang="en-US" altLang="zh-CN" sz="2800" b="1" i="1" dirty="0">
                <a:latin typeface="Times New Roman" panose="02020603050405020304" pitchFamily="18" charset="0"/>
              </a:rPr>
              <a:t>c</a:t>
            </a:r>
            <a:r>
              <a:rPr lang="zh-CN" altLang="en-US" sz="2800" b="1" dirty="0">
                <a:latin typeface="Times New Roman" panose="02020603050405020304" pitchFamily="18" charset="0"/>
              </a:rPr>
              <a:t>把图中三个正方形面积之间的关系表示出来呢？</a:t>
            </a:r>
          </a:p>
        </p:txBody>
      </p:sp>
      <p:sp>
        <p:nvSpPr>
          <p:cNvPr id="615491" name="WordArt 67"/>
          <p:cNvSpPr>
            <a:spLocks noChangeArrowheads="1" noChangeShapeType="1" noTextEdit="1"/>
          </p:cNvSpPr>
          <p:nvPr/>
        </p:nvSpPr>
        <p:spPr bwMode="auto">
          <a:xfrm>
            <a:off x="581298" y="427444"/>
            <a:ext cx="2622550" cy="7693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200" b="1" kern="10" dirty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自主学习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Text Box 2"/>
          <p:cNvSpPr txBox="1">
            <a:spLocks noChangeArrowheads="1"/>
          </p:cNvSpPr>
          <p:nvPr/>
        </p:nvSpPr>
        <p:spPr bwMode="auto">
          <a:xfrm>
            <a:off x="303213" y="3500438"/>
            <a:ext cx="84455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400" dirty="0">
                <a:latin typeface="Garamond" panose="02020404030301010803" pitchFamily="18" charset="0"/>
              </a:rPr>
              <a:t>        </a:t>
            </a:r>
            <a:r>
              <a:rPr lang="en-US" altLang="zh-CN" sz="2800" dirty="0">
                <a:latin typeface="Garamond" panose="02020404030301010803" pitchFamily="18" charset="0"/>
              </a:rPr>
              <a:t>2.</a:t>
            </a:r>
            <a:r>
              <a:rPr lang="zh-CN" altLang="en-US" sz="2800" dirty="0">
                <a:latin typeface="Garamond" panose="02020404030301010803" pitchFamily="18" charset="0"/>
              </a:rPr>
              <a:t>图</a:t>
            </a:r>
            <a:r>
              <a:rPr lang="en-US" altLang="zh-CN" sz="2800" dirty="0">
                <a:latin typeface="Garamond" panose="02020404030301010803" pitchFamily="18" charset="0"/>
              </a:rPr>
              <a:t>2</a:t>
            </a:r>
            <a:r>
              <a:rPr lang="zh-CN" altLang="en-US" sz="2800" dirty="0">
                <a:latin typeface="Garamond" panose="02020404030301010803" pitchFamily="18" charset="0"/>
              </a:rPr>
              <a:t>（</a:t>
            </a:r>
            <a:r>
              <a:rPr lang="en-US" altLang="zh-CN" sz="2800" dirty="0">
                <a:latin typeface="Garamond" panose="02020404030301010803" pitchFamily="18" charset="0"/>
              </a:rPr>
              <a:t>1</a:t>
            </a:r>
            <a:r>
              <a:rPr lang="zh-CN" altLang="en-US" sz="2800" dirty="0">
                <a:latin typeface="Garamond" panose="02020404030301010803" pitchFamily="18" charset="0"/>
              </a:rPr>
              <a:t>）是用大小相同的两种颜色的正方形瓷     砖铺成的地面。</a:t>
            </a:r>
          </a:p>
          <a:p>
            <a:r>
              <a:rPr lang="zh-CN" altLang="en-US" sz="2800" dirty="0">
                <a:latin typeface="Garamond" panose="02020404030301010803" pitchFamily="18" charset="0"/>
              </a:rPr>
              <a:t>      （</a:t>
            </a:r>
            <a:r>
              <a:rPr lang="en-US" altLang="zh-CN" sz="2800" dirty="0">
                <a:latin typeface="Garamond" panose="02020404030301010803" pitchFamily="18" charset="0"/>
              </a:rPr>
              <a:t>1</a:t>
            </a:r>
            <a:r>
              <a:rPr lang="zh-CN" altLang="en-US" sz="2800" dirty="0">
                <a:latin typeface="Garamond" panose="02020404030301010803" pitchFamily="18" charset="0"/>
              </a:rPr>
              <a:t>）图</a:t>
            </a:r>
            <a:r>
              <a:rPr lang="en-US" altLang="zh-CN" sz="2800" dirty="0">
                <a:latin typeface="Garamond" panose="02020404030301010803" pitchFamily="18" charset="0"/>
              </a:rPr>
              <a:t>2</a:t>
            </a:r>
            <a:r>
              <a:rPr lang="zh-CN" altLang="en-US" sz="2800" dirty="0">
                <a:latin typeface="Garamond" panose="02020404030301010803" pitchFamily="18" charset="0"/>
              </a:rPr>
              <a:t>（</a:t>
            </a:r>
            <a:r>
              <a:rPr lang="en-US" altLang="zh-CN" sz="2800" dirty="0">
                <a:latin typeface="Garamond" panose="02020404030301010803" pitchFamily="18" charset="0"/>
              </a:rPr>
              <a:t>1</a:t>
            </a:r>
            <a:r>
              <a:rPr lang="zh-CN" altLang="en-US" sz="2800" dirty="0">
                <a:latin typeface="Garamond" panose="02020404030301010803" pitchFamily="18" charset="0"/>
              </a:rPr>
              <a:t>）中用白色框标出的三个正方形，他们的面积之间具有怎样的等量关系？</a:t>
            </a:r>
          </a:p>
        </p:txBody>
      </p:sp>
      <p:grpSp>
        <p:nvGrpSpPr>
          <p:cNvPr id="581635" name="Group 3"/>
          <p:cNvGrpSpPr/>
          <p:nvPr/>
        </p:nvGrpSpPr>
        <p:grpSpPr bwMode="auto">
          <a:xfrm>
            <a:off x="1763713" y="877888"/>
            <a:ext cx="2520950" cy="2728912"/>
            <a:chOff x="703" y="335"/>
            <a:chExt cx="1650" cy="1947"/>
          </a:xfrm>
        </p:grpSpPr>
        <p:pic>
          <p:nvPicPr>
            <p:cNvPr id="581636" name="Picture 4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703" y="335"/>
              <a:ext cx="1650" cy="1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1637" name="Text Box 5"/>
            <p:cNvSpPr txBox="1">
              <a:spLocks noChangeArrowheads="1"/>
            </p:cNvSpPr>
            <p:nvPr/>
          </p:nvSpPr>
          <p:spPr bwMode="auto">
            <a:xfrm>
              <a:off x="1325" y="1956"/>
              <a:ext cx="906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400">
                  <a:latin typeface="Garamond" panose="02020404030301010803" pitchFamily="18" charset="0"/>
                </a:rPr>
                <a:t>图</a:t>
              </a:r>
              <a:r>
                <a:rPr lang="en-US" altLang="zh-CN" sz="2400">
                  <a:latin typeface="Garamond" panose="02020404030301010803" pitchFamily="18" charset="0"/>
                </a:rPr>
                <a:t>2</a:t>
              </a:r>
              <a:r>
                <a:rPr lang="zh-CN" altLang="en-US" sz="2400">
                  <a:latin typeface="Garamond" panose="02020404030301010803" pitchFamily="18" charset="0"/>
                </a:rPr>
                <a:t>（</a:t>
              </a:r>
              <a:r>
                <a:rPr lang="en-US" altLang="zh-CN" sz="2400">
                  <a:latin typeface="Garamond" panose="02020404030301010803" pitchFamily="18" charset="0"/>
                </a:rPr>
                <a:t>1</a:t>
              </a:r>
              <a:r>
                <a:rPr lang="zh-CN" altLang="en-US" sz="2400">
                  <a:latin typeface="Garamond" panose="02020404030301010803" pitchFamily="18" charset="0"/>
                </a:rPr>
                <a:t>）</a:t>
              </a:r>
            </a:p>
          </p:txBody>
        </p:sp>
      </p:grpSp>
      <p:grpSp>
        <p:nvGrpSpPr>
          <p:cNvPr id="581638" name="Group 6"/>
          <p:cNvGrpSpPr/>
          <p:nvPr/>
        </p:nvGrpSpPr>
        <p:grpSpPr bwMode="auto">
          <a:xfrm>
            <a:off x="5076825" y="476250"/>
            <a:ext cx="3455988" cy="3444875"/>
            <a:chOff x="3198" y="300"/>
            <a:chExt cx="2177" cy="2170"/>
          </a:xfrm>
        </p:grpSpPr>
        <p:pic>
          <p:nvPicPr>
            <p:cNvPr id="581639" name="Picture 7" descr="未标题-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98" y="300"/>
              <a:ext cx="2177" cy="2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1640" name="Text Box 8"/>
            <p:cNvSpPr txBox="1">
              <a:spLocks noChangeArrowheads="1"/>
            </p:cNvSpPr>
            <p:nvPr/>
          </p:nvSpPr>
          <p:spPr bwMode="auto">
            <a:xfrm>
              <a:off x="3502" y="1365"/>
              <a:ext cx="24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>
                  <a:latin typeface="Garamond" panose="02020404030301010803" pitchFamily="18" charset="0"/>
                </a:rPr>
                <a:t>A</a:t>
              </a:r>
            </a:p>
          </p:txBody>
        </p:sp>
        <p:sp>
          <p:nvSpPr>
            <p:cNvPr id="581641" name="Text Box 9"/>
            <p:cNvSpPr txBox="1">
              <a:spLocks noChangeArrowheads="1"/>
            </p:cNvSpPr>
            <p:nvPr/>
          </p:nvSpPr>
          <p:spPr bwMode="auto">
            <a:xfrm>
              <a:off x="4241" y="618"/>
              <a:ext cx="23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>
                  <a:latin typeface="Garamond" panose="02020404030301010803" pitchFamily="18" charset="0"/>
                </a:rPr>
                <a:t>B</a:t>
              </a:r>
            </a:p>
          </p:txBody>
        </p:sp>
        <p:sp>
          <p:nvSpPr>
            <p:cNvPr id="581642" name="Text Box 10"/>
            <p:cNvSpPr txBox="1">
              <a:spLocks noChangeArrowheads="1"/>
            </p:cNvSpPr>
            <p:nvPr/>
          </p:nvSpPr>
          <p:spPr bwMode="auto">
            <a:xfrm>
              <a:off x="4332" y="1418"/>
              <a:ext cx="23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>
                  <a:latin typeface="Garamond" panose="02020404030301010803" pitchFamily="18" charset="0"/>
                </a:rPr>
                <a:t>C</a:t>
              </a:r>
            </a:p>
          </p:txBody>
        </p:sp>
        <p:sp>
          <p:nvSpPr>
            <p:cNvPr id="581643" name="Text Box 11"/>
            <p:cNvSpPr txBox="1">
              <a:spLocks noChangeArrowheads="1"/>
            </p:cNvSpPr>
            <p:nvPr/>
          </p:nvSpPr>
          <p:spPr bwMode="auto">
            <a:xfrm>
              <a:off x="3787" y="1933"/>
              <a:ext cx="8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400">
                  <a:latin typeface="Garamond" panose="02020404030301010803" pitchFamily="18" charset="0"/>
                </a:rPr>
                <a:t>图</a:t>
              </a:r>
              <a:r>
                <a:rPr lang="en-US" altLang="zh-CN" sz="2400">
                  <a:latin typeface="Garamond" panose="02020404030301010803" pitchFamily="18" charset="0"/>
                </a:rPr>
                <a:t>2</a:t>
              </a:r>
              <a:r>
                <a:rPr lang="zh-CN" altLang="en-US" sz="2400">
                  <a:latin typeface="Garamond" panose="02020404030301010803" pitchFamily="18" charset="0"/>
                </a:rPr>
                <a:t>（</a:t>
              </a:r>
              <a:r>
                <a:rPr lang="en-US" altLang="zh-CN" sz="2400">
                  <a:latin typeface="Garamond" panose="02020404030301010803" pitchFamily="18" charset="0"/>
                </a:rPr>
                <a:t>2</a:t>
              </a:r>
              <a:r>
                <a:rPr lang="zh-CN" altLang="en-US" sz="2400">
                  <a:latin typeface="Garamond" panose="02020404030301010803" pitchFamily="18" charset="0"/>
                </a:rPr>
                <a:t>）</a:t>
              </a:r>
            </a:p>
          </p:txBody>
        </p:sp>
      </p:grpSp>
      <p:sp>
        <p:nvSpPr>
          <p:cNvPr id="581644" name="Text Box 12"/>
          <p:cNvSpPr txBox="1">
            <a:spLocks noChangeArrowheads="1"/>
          </p:cNvSpPr>
          <p:nvPr/>
        </p:nvSpPr>
        <p:spPr bwMode="auto">
          <a:xfrm>
            <a:off x="879475" y="588327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zh-CN">
              <a:latin typeface="Garamond" panose="02020404030301010803" pitchFamily="18" charset="0"/>
            </a:endParaRPr>
          </a:p>
        </p:txBody>
      </p:sp>
      <p:sp>
        <p:nvSpPr>
          <p:cNvPr id="581645" name="Text Box 13"/>
          <p:cNvSpPr txBox="1">
            <a:spLocks noChangeArrowheads="1"/>
          </p:cNvSpPr>
          <p:nvPr/>
        </p:nvSpPr>
        <p:spPr bwMode="auto">
          <a:xfrm>
            <a:off x="290513" y="5300663"/>
            <a:ext cx="8602662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400" dirty="0">
                <a:latin typeface="Garamond" panose="02020404030301010803" pitchFamily="18" charset="0"/>
              </a:rPr>
              <a:t>      </a:t>
            </a:r>
            <a:r>
              <a:rPr lang="zh-CN" altLang="en-US" sz="2800" dirty="0">
                <a:latin typeface="Garamond" panose="02020404030301010803" pitchFamily="18" charset="0"/>
              </a:rPr>
              <a:t>（</a:t>
            </a:r>
            <a:r>
              <a:rPr lang="en-US" altLang="zh-CN" sz="2800" dirty="0">
                <a:latin typeface="Garamond" panose="02020404030301010803" pitchFamily="18" charset="0"/>
              </a:rPr>
              <a:t>2</a:t>
            </a:r>
            <a:r>
              <a:rPr lang="zh-CN" altLang="en-US" sz="2800" dirty="0">
                <a:latin typeface="Garamond" panose="02020404030301010803" pitchFamily="18" charset="0"/>
              </a:rPr>
              <a:t>）根据图</a:t>
            </a:r>
            <a:r>
              <a:rPr lang="en-US" altLang="zh-CN" sz="2800" dirty="0">
                <a:latin typeface="Garamond" panose="02020404030301010803" pitchFamily="18" charset="0"/>
              </a:rPr>
              <a:t>2</a:t>
            </a:r>
            <a:r>
              <a:rPr lang="zh-CN" altLang="en-US" sz="2800" dirty="0">
                <a:latin typeface="Garamond" panose="02020404030301010803" pitchFamily="18" charset="0"/>
              </a:rPr>
              <a:t>（</a:t>
            </a:r>
            <a:r>
              <a:rPr lang="en-US" altLang="zh-CN" sz="2800" dirty="0">
                <a:latin typeface="Garamond" panose="02020404030301010803" pitchFamily="18" charset="0"/>
              </a:rPr>
              <a:t>2</a:t>
            </a:r>
            <a:r>
              <a:rPr lang="zh-CN" altLang="en-US" sz="2800" dirty="0">
                <a:latin typeface="Garamond" panose="02020404030301010803" pitchFamily="18" charset="0"/>
              </a:rPr>
              <a:t>），你能说出正方形面积之间的等量关系反映了</a:t>
            </a:r>
            <a:r>
              <a:rPr lang="en-US" altLang="zh-CN" sz="2800" dirty="0" err="1">
                <a:latin typeface="Garamond" panose="02020404030301010803" pitchFamily="18" charset="0"/>
              </a:rPr>
              <a:t>Rt</a:t>
            </a:r>
            <a:r>
              <a:rPr lang="en-US" altLang="zh-CN" sz="2800" dirty="0">
                <a:latin typeface="Garamond" panose="02020404030301010803" pitchFamily="18" charset="0"/>
              </a:rPr>
              <a:t> ∆</a:t>
            </a:r>
            <a:r>
              <a:rPr lang="en-US" altLang="zh-CN" sz="2800" i="1" dirty="0">
                <a:latin typeface="Times New Roman" panose="02020603050405020304" pitchFamily="18" charset="0"/>
              </a:rPr>
              <a:t>ABC</a:t>
            </a:r>
            <a:r>
              <a:rPr lang="zh-CN" altLang="en-US" sz="2800" dirty="0">
                <a:latin typeface="Garamond" panose="02020404030301010803" pitchFamily="18" charset="0"/>
              </a:rPr>
              <a:t>三边之间怎样的关系吗？把它写出来</a:t>
            </a:r>
            <a:r>
              <a:rPr lang="zh-CN" altLang="en-US" sz="2800" dirty="0" smtClean="0">
                <a:latin typeface="Garamond" panose="02020404030301010803" pitchFamily="18" charset="0"/>
              </a:rPr>
              <a:t>。</a:t>
            </a:r>
            <a:endParaRPr lang="zh-CN" altLang="en-US" sz="2800" dirty="0">
              <a:latin typeface="Garamond" panose="02020404030301010803" pitchFamily="18" charset="0"/>
            </a:endParaRPr>
          </a:p>
        </p:txBody>
      </p:sp>
      <p:sp>
        <p:nvSpPr>
          <p:cNvPr id="581654" name="WordArt 22"/>
          <p:cNvSpPr>
            <a:spLocks noChangeArrowheads="1" noChangeShapeType="1" noTextEdit="1"/>
          </p:cNvSpPr>
          <p:nvPr/>
        </p:nvSpPr>
        <p:spPr bwMode="auto">
          <a:xfrm>
            <a:off x="77788" y="139700"/>
            <a:ext cx="2622550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200" b="1" kern="1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自主学习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1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81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1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1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81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1634" grpId="0"/>
      <p:bldP spid="5816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2" name="Text Box 2"/>
          <p:cNvSpPr txBox="1">
            <a:spLocks noChangeArrowheads="1"/>
          </p:cNvSpPr>
          <p:nvPr/>
        </p:nvSpPr>
        <p:spPr bwMode="auto">
          <a:xfrm>
            <a:off x="-468313" y="912813"/>
            <a:ext cx="8424863" cy="234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kumimoji="1"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动手做：</a:t>
            </a:r>
            <a:r>
              <a:rPr kumimoji="1" lang="zh-CN" altLang="en-US" sz="2800" b="1" dirty="0">
                <a:latin typeface="宋体" panose="02010600030101010101" pitchFamily="2" charset="-122"/>
              </a:rPr>
              <a:t>做直角三角形</a:t>
            </a:r>
            <a:r>
              <a:rPr kumimoji="1" lang="en-US" altLang="zh-CN" sz="2800" b="1" i="1" dirty="0">
                <a:latin typeface="Times New Roman" panose="02020603050405020304" pitchFamily="18" charset="0"/>
              </a:rPr>
              <a:t>ABC</a:t>
            </a:r>
            <a:r>
              <a:rPr kumimoji="1" lang="zh-CN" altLang="en-US" sz="2800" b="1" dirty="0">
                <a:latin typeface="宋体" panose="02010600030101010101" pitchFamily="2" charset="-122"/>
              </a:rPr>
              <a:t>，使 </a:t>
            </a:r>
            <a:r>
              <a:rPr lang="zh-CN" altLang="en-US" sz="2800" b="1" dirty="0">
                <a:latin typeface="宋体" panose="02010600030101010101" pitchFamily="2" charset="-122"/>
              </a:rPr>
              <a:t>∠</a:t>
            </a:r>
            <a:r>
              <a:rPr lang="en-US" altLang="zh-CN" sz="2800" b="1" i="1" dirty="0">
                <a:latin typeface="Times New Roman" panose="02020603050405020304" pitchFamily="18" charset="0"/>
              </a:rPr>
              <a:t>C</a:t>
            </a:r>
            <a:r>
              <a:rPr lang="en-US" altLang="zh-CN" sz="2800" b="1" dirty="0">
                <a:latin typeface="宋体" panose="02010600030101010101" pitchFamily="2" charset="-122"/>
              </a:rPr>
              <a:t>=90°</a:t>
            </a:r>
            <a:r>
              <a:rPr lang="zh-CN" altLang="en-US" sz="2800" b="1" dirty="0">
                <a:latin typeface="宋体" panose="02010600030101010101" pitchFamily="2" charset="-122"/>
              </a:rPr>
              <a:t>，　　　　　       </a:t>
            </a:r>
            <a:r>
              <a:rPr lang="en-US" altLang="zh-CN" sz="2800" b="1" i="1" dirty="0">
                <a:latin typeface="宋体" panose="02010600030101010101" pitchFamily="2" charset="-122"/>
              </a:rPr>
              <a:t>AC</a:t>
            </a:r>
            <a:r>
              <a:rPr lang="en-US" altLang="zh-CN" sz="2800" b="1" dirty="0">
                <a:latin typeface="宋体" panose="02010600030101010101" pitchFamily="2" charset="-122"/>
              </a:rPr>
              <a:t>=6cm</a:t>
            </a:r>
            <a:r>
              <a:rPr lang="zh-CN" altLang="en-US" sz="2800" b="1" dirty="0">
                <a:latin typeface="宋体" panose="02010600030101010101" pitchFamily="2" charset="-122"/>
              </a:rPr>
              <a:t>　　</a:t>
            </a:r>
            <a:r>
              <a:rPr lang="en-US" altLang="zh-CN" sz="2800" b="1" i="1" dirty="0">
                <a:latin typeface="宋体" panose="02010600030101010101" pitchFamily="2" charset="-122"/>
              </a:rPr>
              <a:t>BC</a:t>
            </a:r>
            <a:r>
              <a:rPr lang="en-US" altLang="zh-CN" sz="2800" b="1" dirty="0">
                <a:latin typeface="宋体" panose="02010600030101010101" pitchFamily="2" charset="-122"/>
              </a:rPr>
              <a:t>= 8cm</a:t>
            </a:r>
            <a:r>
              <a:rPr lang="zh-CN" altLang="en-US" sz="2800" b="1" dirty="0">
                <a:latin typeface="宋体" panose="02010600030101010101" pitchFamily="2" charset="-122"/>
              </a:rPr>
              <a:t>．（第一组）</a:t>
            </a:r>
          </a:p>
          <a:p>
            <a:pPr algn="ctr"/>
            <a:r>
              <a:rPr lang="en-US" altLang="zh-CN" sz="2800" b="1" i="1" dirty="0">
                <a:latin typeface="宋体" panose="02010600030101010101" pitchFamily="2" charset="-122"/>
              </a:rPr>
              <a:t>AC</a:t>
            </a:r>
            <a:r>
              <a:rPr lang="en-US" altLang="zh-CN" sz="2800" b="1" dirty="0">
                <a:latin typeface="宋体" panose="02010600030101010101" pitchFamily="2" charset="-122"/>
              </a:rPr>
              <a:t>=5cm</a:t>
            </a:r>
            <a:r>
              <a:rPr lang="zh-CN" altLang="en-US" sz="2800" b="1" dirty="0">
                <a:latin typeface="宋体" panose="02010600030101010101" pitchFamily="2" charset="-122"/>
              </a:rPr>
              <a:t>　　</a:t>
            </a:r>
            <a:r>
              <a:rPr lang="en-US" altLang="zh-CN" sz="2800" b="1" i="1" dirty="0">
                <a:latin typeface="宋体" panose="02010600030101010101" pitchFamily="2" charset="-122"/>
              </a:rPr>
              <a:t>BC</a:t>
            </a:r>
            <a:r>
              <a:rPr lang="en-US" altLang="zh-CN" sz="2800" b="1" dirty="0">
                <a:latin typeface="宋体" panose="02010600030101010101" pitchFamily="2" charset="-122"/>
              </a:rPr>
              <a:t>=12cm</a:t>
            </a:r>
            <a:r>
              <a:rPr lang="zh-CN" altLang="en-US" sz="2800" b="1" dirty="0">
                <a:latin typeface="宋体" panose="02010600030101010101" pitchFamily="2" charset="-122"/>
              </a:rPr>
              <a:t>．（第一组）</a:t>
            </a:r>
          </a:p>
          <a:p>
            <a:pPr algn="ctr"/>
            <a:r>
              <a:rPr lang="en-US" altLang="zh-CN" sz="2800" b="1" i="1" dirty="0">
                <a:latin typeface="宋体" panose="02010600030101010101" pitchFamily="2" charset="-122"/>
              </a:rPr>
              <a:t>AC</a:t>
            </a:r>
            <a:r>
              <a:rPr lang="en-US" altLang="zh-CN" sz="2800" b="1" dirty="0">
                <a:latin typeface="宋体" panose="02010600030101010101" pitchFamily="2" charset="-122"/>
              </a:rPr>
              <a:t>=9cm</a:t>
            </a:r>
            <a:r>
              <a:rPr lang="zh-CN" altLang="en-US" sz="2800" b="1" dirty="0">
                <a:latin typeface="宋体" panose="02010600030101010101" pitchFamily="2" charset="-122"/>
              </a:rPr>
              <a:t>　　</a:t>
            </a:r>
            <a:r>
              <a:rPr lang="en-US" altLang="zh-CN" sz="2800" b="1" i="1" dirty="0">
                <a:latin typeface="宋体" panose="02010600030101010101" pitchFamily="2" charset="-122"/>
              </a:rPr>
              <a:t>BC</a:t>
            </a:r>
            <a:r>
              <a:rPr lang="en-US" altLang="zh-CN" sz="2800" b="1" dirty="0">
                <a:latin typeface="宋体" panose="02010600030101010101" pitchFamily="2" charset="-122"/>
              </a:rPr>
              <a:t>=12cm</a:t>
            </a:r>
            <a:r>
              <a:rPr lang="zh-CN" altLang="en-US" sz="2800" b="1" dirty="0">
                <a:latin typeface="宋体" panose="02010600030101010101" pitchFamily="2" charset="-122"/>
              </a:rPr>
              <a:t>．（第一组）</a:t>
            </a:r>
          </a:p>
          <a:p>
            <a:pPr algn="ctr">
              <a:spcBef>
                <a:spcPct val="50000"/>
              </a:spcBef>
            </a:pPr>
            <a:r>
              <a:rPr lang="zh-CN" altLang="en-US" sz="2400" b="1" dirty="0">
                <a:latin typeface="宋体" panose="02010600030101010101" pitchFamily="2" charset="-122"/>
              </a:rPr>
              <a:t>        </a:t>
            </a:r>
          </a:p>
        </p:txBody>
      </p:sp>
      <p:sp>
        <p:nvSpPr>
          <p:cNvPr id="588803" name="Text Box 3"/>
          <p:cNvSpPr txBox="1">
            <a:spLocks noChangeArrowheads="1"/>
          </p:cNvSpPr>
          <p:nvPr/>
        </p:nvSpPr>
        <p:spPr bwMode="auto">
          <a:xfrm>
            <a:off x="323850" y="2781300"/>
            <a:ext cx="8458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动手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量</a:t>
            </a:r>
            <a:r>
              <a:rPr lang="en-US" altLang="zh-CN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:</a:t>
            </a:r>
            <a:r>
              <a:rPr lang="zh-CN" altLang="en-US" sz="2800" b="1" dirty="0">
                <a:latin typeface="宋体" panose="02010600030101010101" pitchFamily="2" charset="-122"/>
              </a:rPr>
              <a:t>请用尺子量出你们组所画出的三角形的斜边长是多少</a:t>
            </a:r>
            <a:r>
              <a:rPr lang="en-US" altLang="zh-CN" sz="2800" b="1" dirty="0">
                <a:latin typeface="宋体" panose="02010600030101010101" pitchFamily="2" charset="-122"/>
              </a:rPr>
              <a:t>?</a:t>
            </a:r>
          </a:p>
        </p:txBody>
      </p:sp>
      <p:sp>
        <p:nvSpPr>
          <p:cNvPr id="588804" name="Text Box 4"/>
          <p:cNvSpPr txBox="1">
            <a:spLocks noChangeArrowheads="1"/>
          </p:cNvSpPr>
          <p:nvPr/>
        </p:nvSpPr>
        <p:spPr bwMode="auto">
          <a:xfrm>
            <a:off x="395288" y="3773488"/>
            <a:ext cx="87487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动手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算</a:t>
            </a:r>
            <a:r>
              <a:rPr lang="en-US" altLang="zh-CN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:</a:t>
            </a:r>
            <a:r>
              <a:rPr lang="en-US" altLang="zh-CN" sz="2800" dirty="0">
                <a:ea typeface="华文行楷" panose="02010800040101010101" pitchFamily="2" charset="-122"/>
              </a:rPr>
              <a:t> </a:t>
            </a:r>
            <a:r>
              <a:rPr lang="zh-CN" altLang="en-US" sz="2800" b="1" dirty="0">
                <a:latin typeface="Times New Roman" panose="02020603050405020304" pitchFamily="18" charset="0"/>
              </a:rPr>
              <a:t>你们组所画直角三角形三边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平方</a:t>
            </a:r>
            <a:r>
              <a:rPr lang="zh-CN" altLang="en-US" sz="2800" b="1" dirty="0">
                <a:latin typeface="宋体" panose="02010600030101010101" pitchFamily="2" charset="-122"/>
              </a:rPr>
              <a:t>有什么关系</a:t>
            </a:r>
            <a:r>
              <a:rPr lang="en-US" altLang="zh-CN" sz="2800" b="1" dirty="0">
                <a:latin typeface="宋体" panose="02010600030101010101" pitchFamily="2" charset="-122"/>
              </a:rPr>
              <a:t>?</a:t>
            </a:r>
            <a:r>
              <a:rPr lang="zh-CN" altLang="en-US" sz="2800" b="1" dirty="0">
                <a:latin typeface="宋体" panose="02010600030101010101" pitchFamily="2" charset="-122"/>
              </a:rPr>
              <a:t>　　　　</a:t>
            </a:r>
            <a:r>
              <a:rPr lang="zh-CN" altLang="en-US" sz="2400" b="1" dirty="0">
                <a:latin typeface="宋体" panose="02010600030101010101" pitchFamily="2" charset="-122"/>
              </a:rPr>
              <a:t>　　　</a:t>
            </a:r>
          </a:p>
        </p:txBody>
      </p:sp>
      <p:sp>
        <p:nvSpPr>
          <p:cNvPr id="588805" name="Text Box 5"/>
          <p:cNvSpPr txBox="1">
            <a:spLocks noChangeArrowheads="1"/>
          </p:cNvSpPr>
          <p:nvPr/>
        </p:nvSpPr>
        <p:spPr bwMode="auto">
          <a:xfrm>
            <a:off x="250825" y="5157788"/>
            <a:ext cx="8382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动脑猜：</a:t>
            </a:r>
            <a:r>
              <a:rPr lang="zh-CN" altLang="en-US" sz="2800" b="1" dirty="0">
                <a:latin typeface="宋体" panose="02010600030101010101" pitchFamily="2" charset="-122"/>
              </a:rPr>
              <a:t>任意直角三角形两直角边的平方和都等于　斜边的平方吗</a:t>
            </a:r>
            <a:r>
              <a:rPr lang="en-US" altLang="zh-CN" sz="2800" b="1" dirty="0">
                <a:latin typeface="宋体" panose="02010600030101010101" pitchFamily="2" charset="-122"/>
              </a:rPr>
              <a:t>?</a:t>
            </a:r>
          </a:p>
        </p:txBody>
      </p:sp>
      <p:sp>
        <p:nvSpPr>
          <p:cNvPr id="588810" name="Text Box 10"/>
          <p:cNvSpPr txBox="1">
            <a:spLocks noChangeArrowheads="1"/>
          </p:cNvSpPr>
          <p:nvPr/>
        </p:nvSpPr>
        <p:spPr bwMode="auto">
          <a:xfrm>
            <a:off x="2462213" y="3259138"/>
            <a:ext cx="4630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（</a:t>
            </a:r>
            <a:r>
              <a:rPr kumimoji="1"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5cm</a:t>
            </a:r>
            <a:r>
              <a:rPr kumimoji="1"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、</a:t>
            </a:r>
            <a:r>
              <a:rPr kumimoji="1"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10cm</a:t>
            </a:r>
            <a:r>
              <a:rPr kumimoji="1"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、</a:t>
            </a:r>
            <a:r>
              <a:rPr kumimoji="1"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13cm</a:t>
            </a:r>
            <a:r>
              <a:rPr kumimoji="1"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）</a:t>
            </a:r>
          </a:p>
        </p:txBody>
      </p:sp>
      <p:sp>
        <p:nvSpPr>
          <p:cNvPr id="588815" name="WordArt 15"/>
          <p:cNvSpPr>
            <a:spLocks noChangeArrowheads="1" noChangeShapeType="1" noTextEdit="1"/>
          </p:cNvSpPr>
          <p:nvPr/>
        </p:nvSpPr>
        <p:spPr bwMode="auto">
          <a:xfrm>
            <a:off x="222250" y="333375"/>
            <a:ext cx="2909888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200" b="1" kern="10" dirty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合作探究</a:t>
            </a:r>
          </a:p>
        </p:txBody>
      </p:sp>
      <p:grpSp>
        <p:nvGrpSpPr>
          <p:cNvPr id="588825" name="Group 25"/>
          <p:cNvGrpSpPr/>
          <p:nvPr/>
        </p:nvGrpSpPr>
        <p:grpSpPr bwMode="auto">
          <a:xfrm>
            <a:off x="6256338" y="4535488"/>
            <a:ext cx="595312" cy="422275"/>
            <a:chOff x="1113" y="2552"/>
            <a:chExt cx="3763" cy="293"/>
          </a:xfrm>
        </p:grpSpPr>
        <p:grpSp>
          <p:nvGrpSpPr>
            <p:cNvPr id="588824" name="Group 24"/>
            <p:cNvGrpSpPr/>
            <p:nvPr/>
          </p:nvGrpSpPr>
          <p:grpSpPr bwMode="auto">
            <a:xfrm>
              <a:off x="1113" y="2568"/>
              <a:ext cx="2402" cy="277"/>
              <a:chOff x="1113" y="2568"/>
              <a:chExt cx="2402" cy="277"/>
            </a:xfrm>
          </p:grpSpPr>
          <p:graphicFrame>
            <p:nvGraphicFramePr>
              <p:cNvPr id="588807" name="Object 7"/>
              <p:cNvGraphicFramePr>
                <a:graphicFrameLocks noChangeAspect="1"/>
              </p:cNvGraphicFramePr>
              <p:nvPr/>
            </p:nvGraphicFramePr>
            <p:xfrm>
              <a:off x="1113" y="2568"/>
              <a:ext cx="1086" cy="27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88840" name="公式" r:id="rId4" imgW="799465" imgH="203200" progId="Equation.3">
                      <p:embed/>
                    </p:oleObj>
                  </mc:Choice>
                  <mc:Fallback>
                    <p:oleObj name="公式" r:id="rId4" imgW="799465" imgH="203200" progId="Equation.3">
                      <p:embed/>
                      <p:pic>
                        <p:nvPicPr>
                          <p:cNvPr id="0" name="Object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13" y="2568"/>
                            <a:ext cx="1086" cy="276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88816" name="Object 16"/>
              <p:cNvGraphicFramePr>
                <a:graphicFrameLocks noChangeAspect="1"/>
              </p:cNvGraphicFramePr>
              <p:nvPr/>
            </p:nvGraphicFramePr>
            <p:xfrm>
              <a:off x="2381" y="2578"/>
              <a:ext cx="1134" cy="26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88841" name="公式" r:id="rId6" imgW="862965" imgH="203200" progId="Equation.3">
                      <p:embed/>
                    </p:oleObj>
                  </mc:Choice>
                  <mc:Fallback>
                    <p:oleObj name="公式" r:id="rId6" imgW="862965" imgH="203200" progId="Equation.3">
                      <p:embed/>
                      <p:pic>
                        <p:nvPicPr>
                          <p:cNvPr id="0" name="Object 1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381" y="2578"/>
                            <a:ext cx="1134" cy="267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588821" name="Object 21"/>
            <p:cNvGraphicFramePr>
              <a:graphicFrameLocks noChangeAspect="1"/>
            </p:cNvGraphicFramePr>
            <p:nvPr/>
          </p:nvGraphicFramePr>
          <p:xfrm>
            <a:off x="3651" y="2552"/>
            <a:ext cx="1225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8842" name="公式" r:id="rId8" imgW="862965" imgH="203200" progId="Equation.3">
                    <p:embed/>
                  </p:oleObj>
                </mc:Choice>
                <mc:Fallback>
                  <p:oleObj name="公式" r:id="rId8" imgW="862965" imgH="203200" progId="Equation.3">
                    <p:embed/>
                    <p:pic>
                      <p:nvPicPr>
                        <p:cNvPr id="0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51" y="2552"/>
                          <a:ext cx="1225" cy="288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8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8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8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8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8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8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8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8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88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88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88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8802" grpId="0" autoUpdateAnimBg="0"/>
      <p:bldP spid="588803" grpId="0" autoUpdateAnimBg="0"/>
      <p:bldP spid="588804" grpId="0" autoUpdateAnimBg="0"/>
      <p:bldP spid="588805" grpId="0" autoUpdateAnimBg="0"/>
      <p:bldP spid="588810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1331" name="Group 3"/>
          <p:cNvGrpSpPr/>
          <p:nvPr/>
        </p:nvGrpSpPr>
        <p:grpSpPr bwMode="auto">
          <a:xfrm>
            <a:off x="2627313" y="4881563"/>
            <a:ext cx="3384550" cy="1976437"/>
            <a:chOff x="528" y="1104"/>
            <a:chExt cx="1392" cy="909"/>
          </a:xfrm>
        </p:grpSpPr>
        <p:sp>
          <p:nvSpPr>
            <p:cNvPr id="611332" name="AutoShape 4"/>
            <p:cNvSpPr>
              <a:spLocks noChangeArrowheads="1"/>
            </p:cNvSpPr>
            <p:nvPr/>
          </p:nvSpPr>
          <p:spPr bwMode="auto">
            <a:xfrm>
              <a:off x="720" y="1104"/>
              <a:ext cx="1200" cy="720"/>
            </a:xfrm>
            <a:prstGeom prst="rt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1333" name="Text Box 5"/>
            <p:cNvSpPr txBox="1">
              <a:spLocks noChangeArrowheads="1"/>
            </p:cNvSpPr>
            <p:nvPr/>
          </p:nvSpPr>
          <p:spPr bwMode="auto">
            <a:xfrm>
              <a:off x="1152" y="1104"/>
              <a:ext cx="288" cy="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3200" b="1">
                  <a:solidFill>
                    <a:srgbClr val="1303E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kumimoji="1" lang="en-US" altLang="zh-CN" sz="3200" b="1">
                <a:solidFill>
                  <a:srgbClr val="1303E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11334" name="Rectangle 6"/>
            <p:cNvSpPr>
              <a:spLocks noChangeArrowheads="1"/>
            </p:cNvSpPr>
            <p:nvPr/>
          </p:nvSpPr>
          <p:spPr bwMode="auto">
            <a:xfrm>
              <a:off x="528" y="1296"/>
              <a:ext cx="159" cy="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 sz="3200" b="1">
                  <a:solidFill>
                    <a:srgbClr val="1303E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611335" name="Rectangle 7"/>
            <p:cNvSpPr>
              <a:spLocks noChangeArrowheads="1"/>
            </p:cNvSpPr>
            <p:nvPr/>
          </p:nvSpPr>
          <p:spPr bwMode="auto">
            <a:xfrm>
              <a:off x="1008" y="1747"/>
              <a:ext cx="168" cy="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 sz="3200" b="1">
                  <a:solidFill>
                    <a:srgbClr val="1303E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p:sp>
        <p:nvSpPr>
          <p:cNvPr id="611336" name="Rectangle 8"/>
          <p:cNvSpPr>
            <a:spLocks noChangeArrowheads="1"/>
          </p:cNvSpPr>
          <p:nvPr/>
        </p:nvSpPr>
        <p:spPr bwMode="auto">
          <a:xfrm>
            <a:off x="539750" y="765175"/>
            <a:ext cx="8132763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200" b="1" dirty="0">
                <a:solidFill>
                  <a:srgbClr val="1303E1"/>
                </a:solidFill>
                <a:latin typeface="Times New Roman" panose="02020603050405020304" pitchFamily="18" charset="0"/>
              </a:rPr>
              <a:t>1</a:t>
            </a:r>
            <a:r>
              <a:rPr kumimoji="1" lang="zh-CN" altLang="en-US" sz="3200" b="1" dirty="0">
                <a:solidFill>
                  <a:srgbClr val="1303E1"/>
                </a:solidFill>
                <a:latin typeface="Times New Roman" panose="02020603050405020304" pitchFamily="18" charset="0"/>
              </a:rPr>
              <a:t>、请各组拿出准备好的四个全等的直角三角形（设直角三角形的两条直角边分别为</a:t>
            </a:r>
            <a:r>
              <a:rPr kumimoji="1" lang="en-US" altLang="zh-CN" sz="3200" b="1" dirty="0">
                <a:solidFill>
                  <a:srgbClr val="1303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1" lang="zh-CN" altLang="en-US" sz="3200" b="1" dirty="0">
                <a:solidFill>
                  <a:srgbClr val="1303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kumimoji="1" lang="en-US" altLang="zh-CN" sz="3200" b="1" dirty="0">
                <a:solidFill>
                  <a:srgbClr val="1303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1" lang="zh-CN" altLang="en-US" sz="3200" b="1" dirty="0">
                <a:solidFill>
                  <a:srgbClr val="1303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kumimoji="1" lang="zh-CN" altLang="en-US" sz="3200" b="1" dirty="0">
                <a:solidFill>
                  <a:srgbClr val="1303E1"/>
                </a:solidFill>
                <a:latin typeface="Times New Roman" panose="02020603050405020304" pitchFamily="18" charset="0"/>
              </a:rPr>
              <a:t>斜边</a:t>
            </a:r>
            <a:r>
              <a:rPr kumimoji="1" lang="en-US" altLang="zh-CN" sz="3200" b="1" dirty="0">
                <a:solidFill>
                  <a:srgbClr val="1303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1" lang="zh-CN" altLang="en-US" sz="3200" b="1" dirty="0">
                <a:solidFill>
                  <a:srgbClr val="1303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kumimoji="1" lang="zh-CN" altLang="en-US" sz="3200" b="1" dirty="0">
                <a:solidFill>
                  <a:srgbClr val="1303E1"/>
                </a:solidFill>
                <a:latin typeface="Times New Roman" panose="02020603050405020304" pitchFamily="18" charset="0"/>
              </a:rPr>
              <a:t>；</a:t>
            </a:r>
            <a:endParaRPr kumimoji="1" lang="zh-CN" altLang="en-US" sz="4400" b="1" dirty="0">
              <a:solidFill>
                <a:srgbClr val="1303E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1337" name="Rectangle 9"/>
          <p:cNvSpPr>
            <a:spLocks noChangeArrowheads="1"/>
          </p:cNvSpPr>
          <p:nvPr/>
        </p:nvSpPr>
        <p:spPr bwMode="auto">
          <a:xfrm>
            <a:off x="468313" y="2349500"/>
            <a:ext cx="82073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200" b="1" dirty="0">
                <a:solidFill>
                  <a:srgbClr val="1303E1"/>
                </a:solidFill>
                <a:latin typeface="Times New Roman" panose="02020603050405020304" pitchFamily="18" charset="0"/>
              </a:rPr>
              <a:t>2</a:t>
            </a:r>
            <a:r>
              <a:rPr kumimoji="1" lang="zh-CN" altLang="en-US" sz="3200" b="1" dirty="0">
                <a:solidFill>
                  <a:srgbClr val="1303E1"/>
                </a:solidFill>
                <a:latin typeface="Times New Roman" panose="02020603050405020304" pitchFamily="18" charset="0"/>
              </a:rPr>
              <a:t>、你能用这四个直角三角形拼成一个正方形   　　吗？拼一拼试试看</a:t>
            </a:r>
            <a:endParaRPr kumimoji="1" lang="zh-CN" altLang="en-US" sz="4400" b="1" dirty="0">
              <a:solidFill>
                <a:srgbClr val="1303E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1338" name="Rectangle 10"/>
          <p:cNvSpPr>
            <a:spLocks noChangeArrowheads="1"/>
          </p:cNvSpPr>
          <p:nvPr/>
        </p:nvSpPr>
        <p:spPr bwMode="auto">
          <a:xfrm>
            <a:off x="479425" y="3573463"/>
            <a:ext cx="88201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200" b="1" dirty="0">
                <a:solidFill>
                  <a:srgbClr val="1303E1"/>
                </a:solidFill>
                <a:latin typeface="Times New Roman" panose="02020603050405020304" pitchFamily="18" charset="0"/>
              </a:rPr>
              <a:t>3</a:t>
            </a:r>
            <a:r>
              <a:rPr kumimoji="1" lang="zh-CN" altLang="en-US" sz="3200" b="1" dirty="0">
                <a:solidFill>
                  <a:srgbClr val="1303E1"/>
                </a:solidFill>
                <a:latin typeface="Times New Roman" panose="02020603050405020304" pitchFamily="18" charset="0"/>
              </a:rPr>
              <a:t>、你拼的正方形中是否含有以斜边</a:t>
            </a:r>
            <a:r>
              <a:rPr kumimoji="1" lang="en-US" altLang="zh-CN" sz="3200" b="1" dirty="0">
                <a:solidFill>
                  <a:srgbClr val="1303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1" lang="zh-CN" altLang="en-US" sz="3200" b="1" dirty="0">
                <a:solidFill>
                  <a:srgbClr val="1303E1"/>
                </a:solidFill>
                <a:latin typeface="Times New Roman" panose="02020603050405020304" pitchFamily="18" charset="0"/>
              </a:rPr>
              <a:t>的正方形？</a:t>
            </a:r>
          </a:p>
        </p:txBody>
      </p:sp>
      <p:sp>
        <p:nvSpPr>
          <p:cNvPr id="611339" name="Rectangle 11"/>
          <p:cNvSpPr>
            <a:spLocks noChangeArrowheads="1"/>
          </p:cNvSpPr>
          <p:nvPr/>
        </p:nvSpPr>
        <p:spPr bwMode="auto">
          <a:xfrm>
            <a:off x="468313" y="4076700"/>
            <a:ext cx="81597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200" b="1" dirty="0">
                <a:solidFill>
                  <a:srgbClr val="1303E1"/>
                </a:solidFill>
                <a:latin typeface="Times New Roman" panose="02020603050405020304" pitchFamily="18" charset="0"/>
              </a:rPr>
              <a:t>4</a:t>
            </a:r>
            <a:r>
              <a:rPr kumimoji="1" lang="zh-CN" altLang="en-US" sz="3200" b="1" dirty="0">
                <a:solidFill>
                  <a:srgbClr val="1303E1"/>
                </a:solidFill>
                <a:latin typeface="Times New Roman" panose="02020603050405020304" pitchFamily="18" charset="0"/>
              </a:rPr>
              <a:t>、你能否就你拼出的图说明</a:t>
            </a:r>
            <a:r>
              <a:rPr kumimoji="1" lang="en-US" altLang="zh-CN" sz="4400" b="1" dirty="0">
                <a:solidFill>
                  <a:srgbClr val="1303E1"/>
                </a:solidFill>
                <a:latin typeface="Times New Roman" panose="02020603050405020304" pitchFamily="18" charset="0"/>
              </a:rPr>
              <a:t>a</a:t>
            </a:r>
            <a:r>
              <a:rPr kumimoji="1" lang="en-US" altLang="zh-CN" sz="4400" b="1" baseline="30000" dirty="0">
                <a:solidFill>
                  <a:srgbClr val="1303E1"/>
                </a:solidFill>
                <a:latin typeface="Times New Roman" panose="02020603050405020304" pitchFamily="18" charset="0"/>
              </a:rPr>
              <a:t>2</a:t>
            </a:r>
            <a:r>
              <a:rPr kumimoji="1" lang="en-US" altLang="zh-CN" sz="4400" b="1" dirty="0">
                <a:solidFill>
                  <a:srgbClr val="1303E1"/>
                </a:solidFill>
                <a:latin typeface="Times New Roman" panose="02020603050405020304" pitchFamily="18" charset="0"/>
              </a:rPr>
              <a:t>+b</a:t>
            </a:r>
            <a:r>
              <a:rPr kumimoji="1" lang="en-US" altLang="zh-CN" sz="4400" b="1" baseline="30000" dirty="0">
                <a:solidFill>
                  <a:srgbClr val="1303E1"/>
                </a:solidFill>
                <a:latin typeface="Times New Roman" panose="02020603050405020304" pitchFamily="18" charset="0"/>
              </a:rPr>
              <a:t>2</a:t>
            </a:r>
            <a:r>
              <a:rPr kumimoji="1" lang="en-US" altLang="zh-CN" sz="4400" b="1" dirty="0">
                <a:solidFill>
                  <a:srgbClr val="1303E1"/>
                </a:solidFill>
                <a:latin typeface="Times New Roman" panose="02020603050405020304" pitchFamily="18" charset="0"/>
              </a:rPr>
              <a:t>=c</a:t>
            </a:r>
            <a:r>
              <a:rPr kumimoji="1" lang="en-US" altLang="zh-CN" sz="4400" b="1" baseline="30000" dirty="0">
                <a:solidFill>
                  <a:srgbClr val="1303E1"/>
                </a:solidFill>
                <a:latin typeface="Times New Roman" panose="02020603050405020304" pitchFamily="18" charset="0"/>
              </a:rPr>
              <a:t>2</a:t>
            </a:r>
            <a:r>
              <a:rPr kumimoji="1" lang="zh-CN" altLang="en-US" sz="4400" b="1" dirty="0">
                <a:solidFill>
                  <a:srgbClr val="1303E1"/>
                </a:solidFill>
                <a:latin typeface="Times New Roman" panose="02020603050405020304" pitchFamily="18" charset="0"/>
              </a:rPr>
              <a:t>？</a:t>
            </a:r>
          </a:p>
        </p:txBody>
      </p:sp>
      <p:sp>
        <p:nvSpPr>
          <p:cNvPr id="611340" name="WordArt 12"/>
          <p:cNvSpPr>
            <a:spLocks noChangeArrowheads="1" noChangeShapeType="1" noTextEdit="1"/>
          </p:cNvSpPr>
          <p:nvPr/>
        </p:nvSpPr>
        <p:spPr bwMode="auto">
          <a:xfrm>
            <a:off x="567978" y="188641"/>
            <a:ext cx="3054350" cy="56542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200" b="1" kern="10" dirty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验证实验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1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1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1336" grpId="0" autoUpdateAnimBg="0"/>
      <p:bldP spid="611337" grpId="0" autoUpdateAnimBg="0"/>
      <p:bldP spid="611338" grpId="0" autoUpdateAnimBg="0"/>
      <p:bldP spid="611339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602" name="Group 2"/>
          <p:cNvGrpSpPr/>
          <p:nvPr/>
        </p:nvGrpSpPr>
        <p:grpSpPr bwMode="auto">
          <a:xfrm rot="-5400000">
            <a:off x="304800" y="3581400"/>
            <a:ext cx="2209800" cy="1600200"/>
            <a:chOff x="528" y="1104"/>
            <a:chExt cx="1392" cy="1008"/>
          </a:xfrm>
        </p:grpSpPr>
        <p:sp>
          <p:nvSpPr>
            <p:cNvPr id="665603" name="AutoShape 3"/>
            <p:cNvSpPr>
              <a:spLocks noChangeArrowheads="1"/>
            </p:cNvSpPr>
            <p:nvPr/>
          </p:nvSpPr>
          <p:spPr bwMode="auto">
            <a:xfrm>
              <a:off x="720" y="1104"/>
              <a:ext cx="1200" cy="720"/>
            </a:xfrm>
            <a:prstGeom prst="rt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65604" name="Text Box 4"/>
            <p:cNvSpPr txBox="1">
              <a:spLocks noChangeArrowheads="1"/>
            </p:cNvSpPr>
            <p:nvPr/>
          </p:nvSpPr>
          <p:spPr bwMode="auto">
            <a:xfrm>
              <a:off x="1152" y="1104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3200" b="1">
                  <a:solidFill>
                    <a:srgbClr val="0A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kumimoji="1" lang="en-US" altLang="zh-CN" sz="3200" b="1">
                <a:solidFill>
                  <a:srgbClr val="0A00CC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65605" name="Rectangle 5"/>
            <p:cNvSpPr>
              <a:spLocks noChangeArrowheads="1"/>
            </p:cNvSpPr>
            <p:nvPr/>
          </p:nvSpPr>
          <p:spPr bwMode="auto">
            <a:xfrm>
              <a:off x="528" y="1296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 sz="3200" b="1">
                  <a:solidFill>
                    <a:srgbClr val="0A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665606" name="Rectangle 6"/>
            <p:cNvSpPr>
              <a:spLocks noChangeArrowheads="1"/>
            </p:cNvSpPr>
            <p:nvPr/>
          </p:nvSpPr>
          <p:spPr bwMode="auto">
            <a:xfrm>
              <a:off x="1008" y="1747"/>
              <a:ext cx="25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 sz="3200" b="1">
                  <a:solidFill>
                    <a:srgbClr val="0A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p:grpSp>
        <p:nvGrpSpPr>
          <p:cNvPr id="665607" name="Group 7"/>
          <p:cNvGrpSpPr/>
          <p:nvPr/>
        </p:nvGrpSpPr>
        <p:grpSpPr bwMode="auto">
          <a:xfrm>
            <a:off x="1447800" y="3276600"/>
            <a:ext cx="2209800" cy="1600200"/>
            <a:chOff x="528" y="1104"/>
            <a:chExt cx="1392" cy="1008"/>
          </a:xfrm>
        </p:grpSpPr>
        <p:sp>
          <p:nvSpPr>
            <p:cNvPr id="665608" name="AutoShape 8"/>
            <p:cNvSpPr>
              <a:spLocks noChangeArrowheads="1"/>
            </p:cNvSpPr>
            <p:nvPr/>
          </p:nvSpPr>
          <p:spPr bwMode="auto">
            <a:xfrm>
              <a:off x="720" y="1104"/>
              <a:ext cx="1200" cy="720"/>
            </a:xfrm>
            <a:prstGeom prst="rt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65609" name="Text Box 9"/>
            <p:cNvSpPr txBox="1">
              <a:spLocks noChangeArrowheads="1"/>
            </p:cNvSpPr>
            <p:nvPr/>
          </p:nvSpPr>
          <p:spPr bwMode="auto">
            <a:xfrm>
              <a:off x="1152" y="1104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3200" b="1">
                  <a:solidFill>
                    <a:srgbClr val="0A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kumimoji="1" lang="en-US" altLang="zh-CN" sz="3200" b="1">
                <a:solidFill>
                  <a:srgbClr val="0A00CC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65610" name="Rectangle 10"/>
            <p:cNvSpPr>
              <a:spLocks noChangeArrowheads="1"/>
            </p:cNvSpPr>
            <p:nvPr/>
          </p:nvSpPr>
          <p:spPr bwMode="auto">
            <a:xfrm>
              <a:off x="528" y="1296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 sz="3200" b="1">
                  <a:solidFill>
                    <a:srgbClr val="0A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665611" name="Rectangle 11"/>
            <p:cNvSpPr>
              <a:spLocks noChangeArrowheads="1"/>
            </p:cNvSpPr>
            <p:nvPr/>
          </p:nvSpPr>
          <p:spPr bwMode="auto">
            <a:xfrm>
              <a:off x="1008" y="1747"/>
              <a:ext cx="25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 sz="3200" b="1">
                  <a:solidFill>
                    <a:srgbClr val="0A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p:grpSp>
        <p:nvGrpSpPr>
          <p:cNvPr id="665612" name="Group 12"/>
          <p:cNvGrpSpPr/>
          <p:nvPr/>
        </p:nvGrpSpPr>
        <p:grpSpPr bwMode="auto">
          <a:xfrm rot="5400000">
            <a:off x="1752600" y="4419600"/>
            <a:ext cx="2209800" cy="1600200"/>
            <a:chOff x="528" y="1104"/>
            <a:chExt cx="1392" cy="1008"/>
          </a:xfrm>
        </p:grpSpPr>
        <p:sp>
          <p:nvSpPr>
            <p:cNvPr id="665613" name="AutoShape 13"/>
            <p:cNvSpPr>
              <a:spLocks noChangeArrowheads="1"/>
            </p:cNvSpPr>
            <p:nvPr/>
          </p:nvSpPr>
          <p:spPr bwMode="auto">
            <a:xfrm>
              <a:off x="720" y="1104"/>
              <a:ext cx="1200" cy="720"/>
            </a:xfrm>
            <a:prstGeom prst="rt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65614" name="Text Box 14"/>
            <p:cNvSpPr txBox="1">
              <a:spLocks noChangeArrowheads="1"/>
            </p:cNvSpPr>
            <p:nvPr/>
          </p:nvSpPr>
          <p:spPr bwMode="auto">
            <a:xfrm>
              <a:off x="1152" y="1104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3200" b="1">
                  <a:solidFill>
                    <a:srgbClr val="0A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kumimoji="1" lang="en-US" altLang="zh-CN" sz="3200" b="1">
                <a:solidFill>
                  <a:srgbClr val="0A00CC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65615" name="Rectangle 15"/>
            <p:cNvSpPr>
              <a:spLocks noChangeArrowheads="1"/>
            </p:cNvSpPr>
            <p:nvPr/>
          </p:nvSpPr>
          <p:spPr bwMode="auto">
            <a:xfrm>
              <a:off x="528" y="1296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 sz="3200" b="1">
                  <a:solidFill>
                    <a:srgbClr val="0A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665616" name="Rectangle 16"/>
            <p:cNvSpPr>
              <a:spLocks noChangeArrowheads="1"/>
            </p:cNvSpPr>
            <p:nvPr/>
          </p:nvSpPr>
          <p:spPr bwMode="auto">
            <a:xfrm>
              <a:off x="1008" y="1747"/>
              <a:ext cx="25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 sz="3200" b="1">
                  <a:solidFill>
                    <a:srgbClr val="0A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p:grpSp>
        <p:nvGrpSpPr>
          <p:cNvPr id="665617" name="Group 17"/>
          <p:cNvGrpSpPr/>
          <p:nvPr/>
        </p:nvGrpSpPr>
        <p:grpSpPr bwMode="auto">
          <a:xfrm flipH="1" flipV="1">
            <a:off x="609600" y="4724400"/>
            <a:ext cx="2209800" cy="1600200"/>
            <a:chOff x="528" y="1104"/>
            <a:chExt cx="1392" cy="1008"/>
          </a:xfrm>
        </p:grpSpPr>
        <p:sp>
          <p:nvSpPr>
            <p:cNvPr id="665618" name="AutoShape 18"/>
            <p:cNvSpPr>
              <a:spLocks noChangeArrowheads="1"/>
            </p:cNvSpPr>
            <p:nvPr/>
          </p:nvSpPr>
          <p:spPr bwMode="auto">
            <a:xfrm>
              <a:off x="720" y="1104"/>
              <a:ext cx="1200" cy="720"/>
            </a:xfrm>
            <a:prstGeom prst="rt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65619" name="Text Box 19"/>
            <p:cNvSpPr txBox="1">
              <a:spLocks noChangeArrowheads="1"/>
            </p:cNvSpPr>
            <p:nvPr/>
          </p:nvSpPr>
          <p:spPr bwMode="auto">
            <a:xfrm>
              <a:off x="1152" y="1104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3200" b="1">
                  <a:solidFill>
                    <a:srgbClr val="0A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kumimoji="1" lang="en-US" altLang="zh-CN" sz="3200" b="1">
                <a:solidFill>
                  <a:srgbClr val="0A00CC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65620" name="Rectangle 20"/>
            <p:cNvSpPr>
              <a:spLocks noChangeArrowheads="1"/>
            </p:cNvSpPr>
            <p:nvPr/>
          </p:nvSpPr>
          <p:spPr bwMode="auto">
            <a:xfrm>
              <a:off x="528" y="1296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 sz="3200" b="1">
                  <a:solidFill>
                    <a:srgbClr val="0A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665621" name="Rectangle 21"/>
            <p:cNvSpPr>
              <a:spLocks noChangeArrowheads="1"/>
            </p:cNvSpPr>
            <p:nvPr/>
          </p:nvSpPr>
          <p:spPr bwMode="auto">
            <a:xfrm>
              <a:off x="1008" y="1747"/>
              <a:ext cx="25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 sz="3200" b="1">
                  <a:solidFill>
                    <a:srgbClr val="0A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p:sp>
        <p:nvSpPr>
          <p:cNvPr id="665622" name="Text Box 22"/>
          <p:cNvSpPr txBox="1">
            <a:spLocks noChangeArrowheads="1"/>
          </p:cNvSpPr>
          <p:nvPr/>
        </p:nvSpPr>
        <p:spPr bwMode="auto">
          <a:xfrm>
            <a:off x="4067175" y="3644900"/>
            <a:ext cx="426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200" b="1">
                <a:solidFill>
                  <a:srgbClr val="1303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∵ c</a:t>
            </a:r>
            <a:r>
              <a:rPr kumimoji="1" lang="en-US" altLang="zh-CN" sz="3200" b="1" baseline="30000">
                <a:solidFill>
                  <a:srgbClr val="1303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1" lang="en-US" altLang="zh-CN" sz="3200" b="1">
                <a:solidFill>
                  <a:srgbClr val="1303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665623" name="Rectangle 23"/>
          <p:cNvSpPr>
            <a:spLocks noChangeArrowheads="1"/>
          </p:cNvSpPr>
          <p:nvPr/>
        </p:nvSpPr>
        <p:spPr bwMode="auto">
          <a:xfrm>
            <a:off x="4500563" y="4221163"/>
            <a:ext cx="3810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200" b="1">
                <a:solidFill>
                  <a:srgbClr val="1303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=b</a:t>
            </a:r>
            <a:r>
              <a:rPr kumimoji="1" lang="en-US" altLang="zh-CN" sz="3200" b="1" baseline="30000">
                <a:solidFill>
                  <a:srgbClr val="1303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1" lang="en-US" altLang="zh-CN" sz="3200" b="1">
                <a:solidFill>
                  <a:srgbClr val="1303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-2ab+a</a:t>
            </a:r>
            <a:r>
              <a:rPr kumimoji="1" lang="en-US" altLang="zh-CN" sz="3200" b="1" baseline="30000">
                <a:solidFill>
                  <a:srgbClr val="1303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1" lang="en-US" altLang="zh-CN" sz="3200" b="1">
                <a:solidFill>
                  <a:srgbClr val="1303E1"/>
                </a:solidFill>
                <a:ea typeface="华文仿宋" panose="02010600040101010101" pitchFamily="2" charset="-122"/>
              </a:rPr>
              <a:t>+</a:t>
            </a:r>
            <a:r>
              <a:rPr kumimoji="1" lang="en-US" altLang="zh-CN" sz="3200" b="1">
                <a:solidFill>
                  <a:srgbClr val="1303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3200" b="1">
                <a:solidFill>
                  <a:srgbClr val="1303E1"/>
                </a:solidFill>
                <a:ea typeface="华文仿宋" panose="02010600040101010101" pitchFamily="2" charset="-122"/>
              </a:rPr>
              <a:t>2ab</a:t>
            </a:r>
            <a:r>
              <a:rPr kumimoji="1" lang="en-US" altLang="zh-CN" sz="3200" b="1">
                <a:solidFill>
                  <a:srgbClr val="1303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65624" name="Rectangle 24"/>
          <p:cNvSpPr>
            <a:spLocks noChangeArrowheads="1"/>
          </p:cNvSpPr>
          <p:nvPr/>
        </p:nvSpPr>
        <p:spPr bwMode="auto">
          <a:xfrm>
            <a:off x="4787900" y="4797425"/>
            <a:ext cx="13636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3200" b="1">
                <a:solidFill>
                  <a:srgbClr val="1303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=a</a:t>
            </a:r>
            <a:r>
              <a:rPr kumimoji="1" lang="en-US" altLang="zh-CN" sz="3200" b="1" baseline="30000">
                <a:solidFill>
                  <a:srgbClr val="1303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1" lang="en-US" altLang="zh-CN" sz="3200" b="1">
                <a:solidFill>
                  <a:srgbClr val="1303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+b</a:t>
            </a:r>
            <a:r>
              <a:rPr kumimoji="1" lang="en-US" altLang="zh-CN" sz="3200" b="1" baseline="30000">
                <a:solidFill>
                  <a:srgbClr val="1303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65625" name="Rectangle 25"/>
          <p:cNvSpPr>
            <a:spLocks noChangeArrowheads="1"/>
          </p:cNvSpPr>
          <p:nvPr/>
        </p:nvSpPr>
        <p:spPr bwMode="auto">
          <a:xfrm>
            <a:off x="4356100" y="5661025"/>
            <a:ext cx="2063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3200" b="1">
                <a:solidFill>
                  <a:srgbClr val="1303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∴a</a:t>
            </a:r>
            <a:r>
              <a:rPr kumimoji="1" lang="en-US" altLang="zh-CN" sz="3200" b="1" baseline="30000">
                <a:solidFill>
                  <a:srgbClr val="1303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1" lang="en-US" altLang="zh-CN" sz="3200" b="1">
                <a:solidFill>
                  <a:srgbClr val="1303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+b</a:t>
            </a:r>
            <a:r>
              <a:rPr kumimoji="1" lang="en-US" altLang="zh-CN" sz="3200" b="1" baseline="30000">
                <a:solidFill>
                  <a:srgbClr val="1303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1" lang="en-US" altLang="zh-CN" sz="3200" b="1">
                <a:solidFill>
                  <a:srgbClr val="1303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=c</a:t>
            </a:r>
            <a:r>
              <a:rPr kumimoji="1" lang="en-US" altLang="zh-CN" sz="3200" b="1" baseline="30000">
                <a:solidFill>
                  <a:srgbClr val="1303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65626" name="Text Box 26"/>
          <p:cNvSpPr txBox="1">
            <a:spLocks noChangeArrowheads="1"/>
          </p:cNvSpPr>
          <p:nvPr/>
        </p:nvSpPr>
        <p:spPr bwMode="auto">
          <a:xfrm>
            <a:off x="2124075" y="1916113"/>
            <a:ext cx="7924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200" b="1">
                <a:solidFill>
                  <a:srgbClr val="1303E1"/>
                </a:solidFill>
                <a:latin typeface="Times New Roman" panose="02020603050405020304" pitchFamily="18" charset="0"/>
              </a:rPr>
              <a:t>大正方形的面积可以表示为                 ；</a:t>
            </a:r>
          </a:p>
          <a:p>
            <a:pPr>
              <a:spcBef>
                <a:spcPct val="50000"/>
              </a:spcBef>
            </a:pPr>
            <a:r>
              <a:rPr kumimoji="1" lang="zh-CN" altLang="en-US" sz="3200" b="1">
                <a:solidFill>
                  <a:srgbClr val="1303E1"/>
                </a:solidFill>
                <a:latin typeface="Times New Roman" panose="02020603050405020304" pitchFamily="18" charset="0"/>
              </a:rPr>
              <a:t>也可以表示为</a:t>
            </a:r>
          </a:p>
        </p:txBody>
      </p:sp>
      <p:sp>
        <p:nvSpPr>
          <p:cNvPr id="665627" name="Line 27"/>
          <p:cNvSpPr>
            <a:spLocks noChangeShapeType="1"/>
          </p:cNvSpPr>
          <p:nvPr/>
        </p:nvSpPr>
        <p:spPr bwMode="auto">
          <a:xfrm>
            <a:off x="7019925" y="2492375"/>
            <a:ext cx="1676400" cy="0"/>
          </a:xfrm>
          <a:prstGeom prst="line">
            <a:avLst/>
          </a:prstGeom>
          <a:noFill/>
          <a:ln w="9525">
            <a:solidFill>
              <a:srgbClr val="1504F8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665628" name="Line 28"/>
          <p:cNvSpPr>
            <a:spLocks noChangeShapeType="1"/>
          </p:cNvSpPr>
          <p:nvPr/>
        </p:nvSpPr>
        <p:spPr bwMode="auto">
          <a:xfrm>
            <a:off x="5508625" y="3068638"/>
            <a:ext cx="2209800" cy="0"/>
          </a:xfrm>
          <a:prstGeom prst="line">
            <a:avLst/>
          </a:prstGeom>
          <a:noFill/>
          <a:ln w="9525">
            <a:solidFill>
              <a:srgbClr val="1504F8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665629" name="Rectangle 29"/>
          <p:cNvSpPr>
            <a:spLocks noChangeArrowheads="1"/>
          </p:cNvSpPr>
          <p:nvPr/>
        </p:nvSpPr>
        <p:spPr bwMode="auto">
          <a:xfrm>
            <a:off x="7451725" y="1773238"/>
            <a:ext cx="4984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1" lang="en-US" altLang="zh-CN" sz="3200" b="1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65630" name="Text Box 30"/>
          <p:cNvSpPr txBox="1">
            <a:spLocks noChangeArrowheads="1"/>
          </p:cNvSpPr>
          <p:nvPr/>
        </p:nvSpPr>
        <p:spPr bwMode="auto">
          <a:xfrm>
            <a:off x="395288" y="765175"/>
            <a:ext cx="83534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400">
                <a:latin typeface="Garamond" panose="02020404030301010803" pitchFamily="18" charset="0"/>
              </a:rPr>
              <a:t>       </a:t>
            </a:r>
            <a:r>
              <a:rPr lang="zh-CN" altLang="en-US" sz="2400">
                <a:latin typeface="Garamond" panose="02020404030301010803" pitchFamily="18" charset="0"/>
              </a:rPr>
              <a:t>该图</a:t>
            </a:r>
            <a:r>
              <a:rPr lang="en-US" altLang="zh-CN" sz="2400">
                <a:latin typeface="Times New Roman" panose="02020603050405020304" pitchFamily="18" charset="0"/>
              </a:rPr>
              <a:t>2002</a:t>
            </a:r>
            <a:r>
              <a:rPr lang="zh-CN" altLang="en-US" sz="2400">
                <a:latin typeface="Garamond" panose="02020404030301010803" pitchFamily="18" charset="0"/>
              </a:rPr>
              <a:t>年</a:t>
            </a:r>
            <a:r>
              <a:rPr lang="en-US" altLang="zh-CN" sz="2400">
                <a:latin typeface="Times New Roman" panose="02020603050405020304" pitchFamily="18" charset="0"/>
              </a:rPr>
              <a:t>8</a:t>
            </a:r>
            <a:r>
              <a:rPr lang="zh-CN" altLang="en-US" sz="2400">
                <a:latin typeface="Garamond" panose="02020404030301010803" pitchFamily="18" charset="0"/>
              </a:rPr>
              <a:t>月在北京召开的国际数学家大会的会标示意图，取材于我国古代数学著作</a:t>
            </a:r>
            <a:r>
              <a:rPr lang="en-US" altLang="zh-CN" sz="2400">
                <a:latin typeface="Garamond" panose="02020404030301010803" pitchFamily="18" charset="0"/>
              </a:rPr>
              <a:t>《</a:t>
            </a:r>
            <a:r>
              <a:rPr lang="zh-CN" altLang="en-US" sz="2400">
                <a:latin typeface="Garamond" panose="02020404030301010803" pitchFamily="18" charset="0"/>
              </a:rPr>
              <a:t>勾股圆方图</a:t>
            </a:r>
            <a:r>
              <a:rPr lang="en-US" altLang="zh-CN" sz="2400">
                <a:latin typeface="Garamond" panose="02020404030301010803" pitchFamily="18" charset="0"/>
              </a:rPr>
              <a:t>》</a:t>
            </a:r>
            <a:r>
              <a:rPr lang="zh-CN" altLang="en-US" sz="2400">
                <a:latin typeface="Garamond" panose="02020404030301010803" pitchFamily="18" charset="0"/>
              </a:rPr>
              <a:t>。</a:t>
            </a:r>
          </a:p>
        </p:txBody>
      </p:sp>
      <p:graphicFrame>
        <p:nvGraphicFramePr>
          <p:cNvPr id="665631" name="Object 31"/>
          <p:cNvGraphicFramePr>
            <a:graphicFrameLocks noChangeAspect="1"/>
          </p:cNvGraphicFramePr>
          <p:nvPr/>
        </p:nvGraphicFramePr>
        <p:xfrm>
          <a:off x="5148263" y="2349500"/>
          <a:ext cx="2906712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45" name="公式" r:id="rId3" imgW="1116965" imgH="393700" progId="Equation.3">
                  <p:embed/>
                </p:oleObj>
              </mc:Choice>
              <mc:Fallback>
                <p:oleObj name="公式" r:id="rId3" imgW="1116965" imgH="393700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2349500"/>
                        <a:ext cx="2906712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633" name="Text Box 33"/>
          <p:cNvSpPr txBox="1">
            <a:spLocks noChangeArrowheads="1"/>
          </p:cNvSpPr>
          <p:nvPr/>
        </p:nvSpPr>
        <p:spPr bwMode="auto">
          <a:xfrm>
            <a:off x="0" y="0"/>
            <a:ext cx="1547813" cy="579438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</a:rPr>
              <a:t>证明</a:t>
            </a:r>
            <a:r>
              <a:rPr lang="en-US" altLang="zh-CN" sz="3200" b="1">
                <a:solidFill>
                  <a:srgbClr val="FF0000"/>
                </a:solidFill>
              </a:rPr>
              <a:t>1</a:t>
            </a:r>
            <a:r>
              <a:rPr lang="zh-CN" altLang="en-US" sz="3200" b="1">
                <a:solidFill>
                  <a:srgbClr val="FF0000"/>
                </a:solidFill>
              </a:rPr>
              <a:t>：</a:t>
            </a:r>
          </a:p>
        </p:txBody>
      </p:sp>
      <p:graphicFrame>
        <p:nvGraphicFramePr>
          <p:cNvPr id="665634" name="Object 34"/>
          <p:cNvGraphicFramePr>
            <a:graphicFrameLocks noChangeAspect="1"/>
          </p:cNvGraphicFramePr>
          <p:nvPr/>
        </p:nvGraphicFramePr>
        <p:xfrm>
          <a:off x="5292725" y="3357563"/>
          <a:ext cx="2906713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46" name="公式" r:id="rId5" imgW="1485900" imgH="520700" progId="Equation.3">
                  <p:embed/>
                </p:oleObj>
              </mc:Choice>
              <mc:Fallback>
                <p:oleObj name="公式" r:id="rId5" imgW="1485900" imgH="520700" progId="Equation.3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3357563"/>
                        <a:ext cx="2906713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6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6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6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6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9" dur="500"/>
                                        <p:tgtEl>
                                          <p:spTgt spid="665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6" dur="500"/>
                                        <p:tgtEl>
                                          <p:spTgt spid="665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65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65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2" grpId="0" autoUpdateAnimBg="0"/>
      <p:bldP spid="665623" grpId="0" autoUpdateAnimBg="0"/>
      <p:bldP spid="665624" grpId="0" autoUpdateAnimBg="0"/>
      <p:bldP spid="665625" grpId="0" autoUpdateAnimBg="0"/>
      <p:bldP spid="665626" grpId="0" autoUpdateAnimBg="0"/>
      <p:bldP spid="665627" grpId="0" animBg="1"/>
      <p:bldP spid="665628" grpId="0" animBg="1"/>
      <p:bldP spid="665629" grpId="0" autoUpdateAnimBg="0"/>
      <p:bldP spid="6656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6626" name="Group 2"/>
          <p:cNvGrpSpPr/>
          <p:nvPr/>
        </p:nvGrpSpPr>
        <p:grpSpPr bwMode="auto">
          <a:xfrm rot="5400000">
            <a:off x="76200" y="3048000"/>
            <a:ext cx="2209800" cy="1600200"/>
            <a:chOff x="528" y="1104"/>
            <a:chExt cx="1392" cy="1008"/>
          </a:xfrm>
        </p:grpSpPr>
        <p:sp>
          <p:nvSpPr>
            <p:cNvPr id="666627" name="AutoShape 3"/>
            <p:cNvSpPr>
              <a:spLocks noChangeArrowheads="1"/>
            </p:cNvSpPr>
            <p:nvPr/>
          </p:nvSpPr>
          <p:spPr bwMode="auto">
            <a:xfrm>
              <a:off x="720" y="1104"/>
              <a:ext cx="1200" cy="720"/>
            </a:xfrm>
            <a:prstGeom prst="rt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66628" name="Text Box 4"/>
            <p:cNvSpPr txBox="1">
              <a:spLocks noChangeArrowheads="1"/>
            </p:cNvSpPr>
            <p:nvPr/>
          </p:nvSpPr>
          <p:spPr bwMode="auto">
            <a:xfrm>
              <a:off x="1152" y="1104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3200" b="1">
                  <a:solidFill>
                    <a:srgbClr val="0A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kumimoji="1" lang="en-US" altLang="zh-CN" sz="3200" b="1">
                <a:solidFill>
                  <a:srgbClr val="0A00CC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66629" name="Rectangle 5"/>
            <p:cNvSpPr>
              <a:spLocks noChangeArrowheads="1"/>
            </p:cNvSpPr>
            <p:nvPr/>
          </p:nvSpPr>
          <p:spPr bwMode="auto">
            <a:xfrm>
              <a:off x="528" y="1296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 sz="3200" b="1">
                  <a:solidFill>
                    <a:srgbClr val="0A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666630" name="Rectangle 6"/>
            <p:cNvSpPr>
              <a:spLocks noChangeArrowheads="1"/>
            </p:cNvSpPr>
            <p:nvPr/>
          </p:nvSpPr>
          <p:spPr bwMode="auto">
            <a:xfrm>
              <a:off x="1008" y="1747"/>
              <a:ext cx="25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 sz="3200" b="1">
                  <a:solidFill>
                    <a:srgbClr val="0A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p:grpSp>
        <p:nvGrpSpPr>
          <p:cNvPr id="666631" name="Group 7"/>
          <p:cNvGrpSpPr/>
          <p:nvPr/>
        </p:nvGrpSpPr>
        <p:grpSpPr bwMode="auto">
          <a:xfrm rot="5400000" flipH="1" flipV="1">
            <a:off x="2438400" y="4495800"/>
            <a:ext cx="2209800" cy="1600200"/>
            <a:chOff x="528" y="1104"/>
            <a:chExt cx="1392" cy="1008"/>
          </a:xfrm>
        </p:grpSpPr>
        <p:sp>
          <p:nvSpPr>
            <p:cNvPr id="666632" name="AutoShape 8"/>
            <p:cNvSpPr>
              <a:spLocks noChangeArrowheads="1"/>
            </p:cNvSpPr>
            <p:nvPr/>
          </p:nvSpPr>
          <p:spPr bwMode="auto">
            <a:xfrm>
              <a:off x="720" y="1104"/>
              <a:ext cx="1200" cy="720"/>
            </a:xfrm>
            <a:prstGeom prst="rt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66633" name="Text Box 9"/>
            <p:cNvSpPr txBox="1">
              <a:spLocks noChangeArrowheads="1"/>
            </p:cNvSpPr>
            <p:nvPr/>
          </p:nvSpPr>
          <p:spPr bwMode="auto">
            <a:xfrm>
              <a:off x="1152" y="1104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3200" b="1">
                  <a:solidFill>
                    <a:srgbClr val="0A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kumimoji="1" lang="en-US" altLang="zh-CN" sz="3200" b="1">
                <a:solidFill>
                  <a:srgbClr val="0A00CC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66634" name="Rectangle 10"/>
            <p:cNvSpPr>
              <a:spLocks noChangeArrowheads="1"/>
            </p:cNvSpPr>
            <p:nvPr/>
          </p:nvSpPr>
          <p:spPr bwMode="auto">
            <a:xfrm>
              <a:off x="528" y="1296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 sz="3200" b="1">
                  <a:solidFill>
                    <a:srgbClr val="0A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666635" name="Rectangle 11"/>
            <p:cNvSpPr>
              <a:spLocks noChangeArrowheads="1"/>
            </p:cNvSpPr>
            <p:nvPr/>
          </p:nvSpPr>
          <p:spPr bwMode="auto">
            <a:xfrm>
              <a:off x="1008" y="1747"/>
              <a:ext cx="25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 sz="3200" b="1">
                  <a:solidFill>
                    <a:srgbClr val="0A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p:grpSp>
        <p:nvGrpSpPr>
          <p:cNvPr id="666636" name="Group 12"/>
          <p:cNvGrpSpPr/>
          <p:nvPr/>
        </p:nvGrpSpPr>
        <p:grpSpPr bwMode="auto">
          <a:xfrm rot="-10800000">
            <a:off x="1981200" y="2590800"/>
            <a:ext cx="2209800" cy="1600200"/>
            <a:chOff x="528" y="1104"/>
            <a:chExt cx="1392" cy="1008"/>
          </a:xfrm>
        </p:grpSpPr>
        <p:sp>
          <p:nvSpPr>
            <p:cNvPr id="666637" name="AutoShape 13"/>
            <p:cNvSpPr>
              <a:spLocks noChangeArrowheads="1"/>
            </p:cNvSpPr>
            <p:nvPr/>
          </p:nvSpPr>
          <p:spPr bwMode="auto">
            <a:xfrm>
              <a:off x="720" y="1104"/>
              <a:ext cx="1200" cy="720"/>
            </a:xfrm>
            <a:prstGeom prst="rt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66638" name="Text Box 14"/>
            <p:cNvSpPr txBox="1">
              <a:spLocks noChangeArrowheads="1"/>
            </p:cNvSpPr>
            <p:nvPr/>
          </p:nvSpPr>
          <p:spPr bwMode="auto">
            <a:xfrm>
              <a:off x="1152" y="1104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3200" b="1">
                  <a:solidFill>
                    <a:srgbClr val="0A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kumimoji="1" lang="en-US" altLang="zh-CN" sz="3200" b="1">
                <a:solidFill>
                  <a:srgbClr val="0A00CC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66639" name="Rectangle 15"/>
            <p:cNvSpPr>
              <a:spLocks noChangeArrowheads="1"/>
            </p:cNvSpPr>
            <p:nvPr/>
          </p:nvSpPr>
          <p:spPr bwMode="auto">
            <a:xfrm>
              <a:off x="528" y="1296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 sz="3200" b="1">
                  <a:solidFill>
                    <a:srgbClr val="0A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666640" name="Rectangle 16"/>
            <p:cNvSpPr>
              <a:spLocks noChangeArrowheads="1"/>
            </p:cNvSpPr>
            <p:nvPr/>
          </p:nvSpPr>
          <p:spPr bwMode="auto">
            <a:xfrm>
              <a:off x="1008" y="1747"/>
              <a:ext cx="25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 sz="3200" b="1">
                  <a:solidFill>
                    <a:srgbClr val="0A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p:grpSp>
        <p:nvGrpSpPr>
          <p:cNvPr id="666641" name="Group 17"/>
          <p:cNvGrpSpPr/>
          <p:nvPr/>
        </p:nvGrpSpPr>
        <p:grpSpPr bwMode="auto">
          <a:xfrm>
            <a:off x="533400" y="4953000"/>
            <a:ext cx="2209800" cy="1600200"/>
            <a:chOff x="528" y="1104"/>
            <a:chExt cx="1392" cy="1008"/>
          </a:xfrm>
        </p:grpSpPr>
        <p:sp>
          <p:nvSpPr>
            <p:cNvPr id="666642" name="AutoShape 18"/>
            <p:cNvSpPr>
              <a:spLocks noChangeArrowheads="1"/>
            </p:cNvSpPr>
            <p:nvPr/>
          </p:nvSpPr>
          <p:spPr bwMode="auto">
            <a:xfrm>
              <a:off x="720" y="1104"/>
              <a:ext cx="1200" cy="720"/>
            </a:xfrm>
            <a:prstGeom prst="rt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66643" name="Text Box 19"/>
            <p:cNvSpPr txBox="1">
              <a:spLocks noChangeArrowheads="1"/>
            </p:cNvSpPr>
            <p:nvPr/>
          </p:nvSpPr>
          <p:spPr bwMode="auto">
            <a:xfrm>
              <a:off x="1152" y="1104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3200" b="1">
                  <a:solidFill>
                    <a:srgbClr val="0A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kumimoji="1" lang="en-US" altLang="zh-CN" sz="3200" b="1">
                <a:solidFill>
                  <a:srgbClr val="0A00CC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66644" name="Rectangle 20"/>
            <p:cNvSpPr>
              <a:spLocks noChangeArrowheads="1"/>
            </p:cNvSpPr>
            <p:nvPr/>
          </p:nvSpPr>
          <p:spPr bwMode="auto">
            <a:xfrm>
              <a:off x="528" y="1296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 sz="3200" b="1">
                  <a:solidFill>
                    <a:srgbClr val="0A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666645" name="Rectangle 21"/>
            <p:cNvSpPr>
              <a:spLocks noChangeArrowheads="1"/>
            </p:cNvSpPr>
            <p:nvPr/>
          </p:nvSpPr>
          <p:spPr bwMode="auto">
            <a:xfrm>
              <a:off x="1008" y="1747"/>
              <a:ext cx="25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 sz="3200" b="1">
                  <a:solidFill>
                    <a:srgbClr val="0A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p:sp>
        <p:nvSpPr>
          <p:cNvPr id="666646" name="Rectangle 22"/>
          <p:cNvSpPr>
            <a:spLocks noChangeArrowheads="1"/>
          </p:cNvSpPr>
          <p:nvPr/>
        </p:nvSpPr>
        <p:spPr bwMode="auto">
          <a:xfrm>
            <a:off x="4572000" y="3284538"/>
            <a:ext cx="4114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3200" b="1">
                <a:solidFill>
                  <a:srgbClr val="0A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∵ (a+b)</a:t>
            </a:r>
            <a:r>
              <a:rPr kumimoji="1" lang="en-US" altLang="zh-CN" sz="3200" b="1" baseline="30000">
                <a:solidFill>
                  <a:srgbClr val="0A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kumimoji="1" lang="en-US" altLang="zh-CN" sz="3200" b="1">
                <a:solidFill>
                  <a:srgbClr val="0A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kumimoji="1" lang="en-US" altLang="zh-CN" sz="3200" b="1" baseline="30000">
                <a:solidFill>
                  <a:srgbClr val="0A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1" lang="en-US" altLang="zh-CN" sz="3200" b="1">
              <a:solidFill>
                <a:srgbClr val="0A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6647" name="Rectangle 23"/>
          <p:cNvSpPr>
            <a:spLocks noChangeArrowheads="1"/>
          </p:cNvSpPr>
          <p:nvPr/>
        </p:nvSpPr>
        <p:spPr bwMode="auto">
          <a:xfrm>
            <a:off x="4787900" y="4221163"/>
            <a:ext cx="38115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3200" b="1">
                <a:solidFill>
                  <a:srgbClr val="0A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1" lang="en-US" altLang="zh-CN" sz="3200" b="1" baseline="30000">
                <a:solidFill>
                  <a:srgbClr val="0A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1" lang="en-US" altLang="zh-CN" sz="3200" b="1">
                <a:solidFill>
                  <a:srgbClr val="0A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+2ab+b</a:t>
            </a:r>
            <a:r>
              <a:rPr kumimoji="1" lang="en-US" altLang="zh-CN" sz="3200" b="1" baseline="30000">
                <a:solidFill>
                  <a:srgbClr val="0A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kumimoji="1" lang="en-US" altLang="zh-CN" sz="3200" b="1">
                <a:solidFill>
                  <a:srgbClr val="0A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kumimoji="1" lang="en-US" altLang="zh-CN" sz="3200" b="1" baseline="30000">
                <a:solidFill>
                  <a:srgbClr val="0A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3200" b="1">
                <a:solidFill>
                  <a:srgbClr val="0A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2ab </a:t>
            </a:r>
            <a:r>
              <a:rPr kumimoji="1" lang="en-US" altLang="zh-CN" sz="3200" b="1">
                <a:solidFill>
                  <a:srgbClr val="0A00CC"/>
                </a:solidFill>
                <a:ea typeface="华文仿宋" panose="02010600040101010101" pitchFamily="2" charset="-122"/>
              </a:rPr>
              <a:t>+c2</a:t>
            </a:r>
          </a:p>
        </p:txBody>
      </p:sp>
      <p:sp>
        <p:nvSpPr>
          <p:cNvPr id="666648" name="Rectangle 24"/>
          <p:cNvSpPr>
            <a:spLocks noChangeArrowheads="1"/>
          </p:cNvSpPr>
          <p:nvPr/>
        </p:nvSpPr>
        <p:spPr bwMode="auto">
          <a:xfrm>
            <a:off x="5219700" y="4941888"/>
            <a:ext cx="3124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3200" b="1">
                <a:solidFill>
                  <a:srgbClr val="0A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∴a</a:t>
            </a:r>
            <a:r>
              <a:rPr kumimoji="1" lang="en-US" altLang="zh-CN" sz="3200" b="1" baseline="30000">
                <a:solidFill>
                  <a:srgbClr val="0A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1" lang="en-US" altLang="zh-CN" sz="3200" b="1">
                <a:solidFill>
                  <a:srgbClr val="0A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+b</a:t>
            </a:r>
            <a:r>
              <a:rPr kumimoji="1" lang="en-US" altLang="zh-CN" sz="3200" b="1" baseline="30000">
                <a:solidFill>
                  <a:srgbClr val="0A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1" lang="en-US" altLang="zh-CN" sz="3200" b="1">
                <a:solidFill>
                  <a:srgbClr val="0A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=c</a:t>
            </a:r>
            <a:r>
              <a:rPr kumimoji="1" lang="en-US" altLang="zh-CN" sz="3200" b="1" baseline="30000">
                <a:solidFill>
                  <a:srgbClr val="0A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66649" name="Text Box 25"/>
          <p:cNvSpPr txBox="1">
            <a:spLocks noChangeArrowheads="1"/>
          </p:cNvSpPr>
          <p:nvPr/>
        </p:nvSpPr>
        <p:spPr bwMode="auto">
          <a:xfrm>
            <a:off x="990600" y="990600"/>
            <a:ext cx="7924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200" b="1">
                <a:solidFill>
                  <a:srgbClr val="0A00CC"/>
                </a:solidFill>
                <a:latin typeface="Times New Roman" panose="02020603050405020304" pitchFamily="18" charset="0"/>
              </a:rPr>
              <a:t>大正方形的面积可以表示为                 ；</a:t>
            </a:r>
          </a:p>
          <a:p>
            <a:pPr>
              <a:spcBef>
                <a:spcPct val="50000"/>
              </a:spcBef>
            </a:pPr>
            <a:r>
              <a:rPr kumimoji="1" lang="zh-CN" altLang="en-US" sz="3200" b="1">
                <a:solidFill>
                  <a:srgbClr val="0A00CC"/>
                </a:solidFill>
                <a:latin typeface="Times New Roman" panose="02020603050405020304" pitchFamily="18" charset="0"/>
              </a:rPr>
              <a:t>也可以表示为</a:t>
            </a:r>
          </a:p>
        </p:txBody>
      </p:sp>
      <p:sp>
        <p:nvSpPr>
          <p:cNvPr id="666650" name="Line 26"/>
          <p:cNvSpPr>
            <a:spLocks noChangeShapeType="1"/>
          </p:cNvSpPr>
          <p:nvPr/>
        </p:nvSpPr>
        <p:spPr bwMode="auto">
          <a:xfrm>
            <a:off x="6019800" y="1447800"/>
            <a:ext cx="1676400" cy="0"/>
          </a:xfrm>
          <a:prstGeom prst="line">
            <a:avLst/>
          </a:prstGeom>
          <a:noFill/>
          <a:ln w="9525">
            <a:solidFill>
              <a:srgbClr val="1504F8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666651" name="Line 27"/>
          <p:cNvSpPr>
            <a:spLocks noChangeShapeType="1"/>
          </p:cNvSpPr>
          <p:nvPr/>
        </p:nvSpPr>
        <p:spPr bwMode="auto">
          <a:xfrm>
            <a:off x="3581400" y="2209800"/>
            <a:ext cx="2209800" cy="0"/>
          </a:xfrm>
          <a:prstGeom prst="line">
            <a:avLst/>
          </a:prstGeom>
          <a:noFill/>
          <a:ln w="9525">
            <a:solidFill>
              <a:srgbClr val="1504F8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666652" name="Rectangle 28"/>
          <p:cNvSpPr>
            <a:spLocks noChangeArrowheads="1"/>
          </p:cNvSpPr>
          <p:nvPr/>
        </p:nvSpPr>
        <p:spPr bwMode="auto">
          <a:xfrm>
            <a:off x="6248400" y="838200"/>
            <a:ext cx="12477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(a+b)</a:t>
            </a:r>
            <a:r>
              <a:rPr kumimoji="1" lang="en-US" altLang="zh-CN" sz="3200" b="1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grpSp>
        <p:nvGrpSpPr>
          <p:cNvPr id="666653" name="Group 29"/>
          <p:cNvGrpSpPr/>
          <p:nvPr/>
        </p:nvGrpSpPr>
        <p:grpSpPr bwMode="auto">
          <a:xfrm>
            <a:off x="2484438" y="1484313"/>
            <a:ext cx="4572000" cy="1160462"/>
            <a:chOff x="476" y="2523"/>
            <a:chExt cx="2540" cy="696"/>
          </a:xfrm>
        </p:grpSpPr>
        <p:sp>
          <p:nvSpPr>
            <p:cNvPr id="666654" name="Text Box 30"/>
            <p:cNvSpPr txBox="1">
              <a:spLocks noChangeArrowheads="1"/>
            </p:cNvSpPr>
            <p:nvPr/>
          </p:nvSpPr>
          <p:spPr bwMode="auto">
            <a:xfrm>
              <a:off x="476" y="2659"/>
              <a:ext cx="2041" cy="3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kumimoji="1" lang="zh-CN" altLang="zh-CN" sz="3200"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666655" name="Object 31"/>
            <p:cNvGraphicFramePr>
              <a:graphicFrameLocks noChangeAspect="1"/>
            </p:cNvGraphicFramePr>
            <p:nvPr/>
          </p:nvGraphicFramePr>
          <p:xfrm>
            <a:off x="1362" y="2523"/>
            <a:ext cx="904" cy="6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6673" name="公式" r:id="rId3" imgW="711200" imgH="520700" progId="Equation.3">
                    <p:embed/>
                  </p:oleObj>
                </mc:Choice>
                <mc:Fallback>
                  <p:oleObj name="公式" r:id="rId3" imgW="711200" imgH="520700" progId="Equation.3">
                    <p:embed/>
                    <p:pic>
                      <p:nvPicPr>
                        <p:cNvPr id="0" name="Object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62" y="2523"/>
                          <a:ext cx="904" cy="6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2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66656" name="Text Box 32"/>
            <p:cNvSpPr txBox="1">
              <a:spLocks noChangeArrowheads="1"/>
            </p:cNvSpPr>
            <p:nvPr/>
          </p:nvSpPr>
          <p:spPr bwMode="auto">
            <a:xfrm>
              <a:off x="2200" y="2726"/>
              <a:ext cx="816" cy="4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kumimoji="1" lang="en-US" altLang="zh-CN" sz="2400" b="1" i="1">
                  <a:solidFill>
                    <a:srgbClr val="00CC00"/>
                  </a:solidFill>
                  <a:latin typeface="Times New Roman" panose="02020603050405020304" pitchFamily="18" charset="0"/>
                </a:rPr>
                <a:t>C</a:t>
              </a:r>
              <a:r>
                <a:rPr kumimoji="1" lang="en-US" altLang="zh-CN" sz="2400" b="1" i="1" baseline="30000">
                  <a:solidFill>
                    <a:srgbClr val="00CC00"/>
                  </a:solidFill>
                  <a:latin typeface="Times New Roman" panose="02020603050405020304" pitchFamily="18" charset="0"/>
                </a:rPr>
                <a:t>2</a:t>
              </a:r>
            </a:p>
            <a:p>
              <a:endParaRPr kumimoji="1" lang="en-US" altLang="zh-CN" sz="2400" b="1" i="1">
                <a:solidFill>
                  <a:srgbClr val="00CC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666658" name="Text Box 34"/>
          <p:cNvSpPr txBox="1">
            <a:spLocks noChangeArrowheads="1"/>
          </p:cNvSpPr>
          <p:nvPr/>
        </p:nvSpPr>
        <p:spPr bwMode="auto">
          <a:xfrm>
            <a:off x="0" y="0"/>
            <a:ext cx="1258888" cy="579438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</a:rPr>
              <a:t>证明</a:t>
            </a:r>
            <a:r>
              <a:rPr lang="en-US" altLang="zh-CN" sz="3200" b="1">
                <a:solidFill>
                  <a:srgbClr val="FF0000"/>
                </a:solidFill>
              </a:rPr>
              <a:t>2</a:t>
            </a:r>
            <a:r>
              <a:rPr lang="zh-CN" altLang="en-US" sz="3200" b="1">
                <a:solidFill>
                  <a:srgbClr val="FF0000"/>
                </a:solidFill>
              </a:rPr>
              <a:t>：</a:t>
            </a:r>
          </a:p>
        </p:txBody>
      </p:sp>
      <p:grpSp>
        <p:nvGrpSpPr>
          <p:cNvPr id="666659" name="Group 35"/>
          <p:cNvGrpSpPr/>
          <p:nvPr/>
        </p:nvGrpSpPr>
        <p:grpSpPr bwMode="auto">
          <a:xfrm>
            <a:off x="5003800" y="3068638"/>
            <a:ext cx="4572000" cy="1160462"/>
            <a:chOff x="476" y="2523"/>
            <a:chExt cx="2540" cy="696"/>
          </a:xfrm>
        </p:grpSpPr>
        <p:sp>
          <p:nvSpPr>
            <p:cNvPr id="666660" name="Text Box 36"/>
            <p:cNvSpPr txBox="1">
              <a:spLocks noChangeArrowheads="1"/>
            </p:cNvSpPr>
            <p:nvPr/>
          </p:nvSpPr>
          <p:spPr bwMode="auto">
            <a:xfrm>
              <a:off x="476" y="2659"/>
              <a:ext cx="2041" cy="3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kumimoji="1" lang="zh-CN" altLang="zh-CN" sz="3200"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666661" name="Object 37"/>
            <p:cNvGraphicFramePr>
              <a:graphicFrameLocks noChangeAspect="1"/>
            </p:cNvGraphicFramePr>
            <p:nvPr/>
          </p:nvGraphicFramePr>
          <p:xfrm>
            <a:off x="1362" y="2523"/>
            <a:ext cx="904" cy="6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6674" name="公式" r:id="rId5" imgW="711200" imgH="520700" progId="Equation.3">
                    <p:embed/>
                  </p:oleObj>
                </mc:Choice>
                <mc:Fallback>
                  <p:oleObj name="公式" r:id="rId5" imgW="711200" imgH="520700" progId="Equation.3">
                    <p:embed/>
                    <p:pic>
                      <p:nvPicPr>
                        <p:cNvPr id="0" name="Object 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62" y="2523"/>
                          <a:ext cx="904" cy="6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2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66662" name="Text Box 38"/>
            <p:cNvSpPr txBox="1">
              <a:spLocks noChangeArrowheads="1"/>
            </p:cNvSpPr>
            <p:nvPr/>
          </p:nvSpPr>
          <p:spPr bwMode="auto">
            <a:xfrm>
              <a:off x="2200" y="2726"/>
              <a:ext cx="816" cy="4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kumimoji="1" lang="en-US" altLang="zh-CN" sz="2400" b="1" i="1">
                  <a:solidFill>
                    <a:srgbClr val="0000FF"/>
                  </a:solidFill>
                  <a:latin typeface="Times New Roman" panose="02020603050405020304" pitchFamily="18" charset="0"/>
                </a:rPr>
                <a:t>C</a:t>
              </a:r>
              <a:r>
                <a:rPr kumimoji="1" lang="en-US" altLang="zh-CN" sz="2400" b="1" i="1" baseline="30000">
                  <a:solidFill>
                    <a:srgbClr val="0000FF"/>
                  </a:solidFill>
                  <a:latin typeface="Times New Roman" panose="02020603050405020304" pitchFamily="18" charset="0"/>
                </a:rPr>
                <a:t>2</a:t>
              </a:r>
            </a:p>
            <a:p>
              <a:endParaRPr kumimoji="1"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6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6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6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66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66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66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66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666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666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666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666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666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666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666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666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66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66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66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666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666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666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666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666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666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666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666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6646" grpId="0" autoUpdateAnimBg="0"/>
      <p:bldP spid="666647" grpId="0" autoUpdateAnimBg="0"/>
      <p:bldP spid="666648" grpId="0" autoUpdateAnimBg="0"/>
      <p:bldP spid="666649" grpId="0" autoUpdateAnimBg="0"/>
      <p:bldP spid="666650" grpId="0" animBg="1"/>
      <p:bldP spid="666651" grpId="0" animBg="1"/>
      <p:bldP spid="666652" grpId="0" autoUpdateAnimBg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WW.2PPT.COM&#10;">
  <a:themeElements>
    <a:clrScheme name="精装书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精装书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精装书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0</TotalTime>
  <Words>1179</Words>
  <Application>Microsoft Office PowerPoint</Application>
  <PresentationFormat>全屏显示(4:3)</PresentationFormat>
  <Paragraphs>167</Paragraphs>
  <Slides>19</Slides>
  <Notes>4</Notes>
  <HiddenSlides>0</HiddenSlides>
  <MMClips>1</MMClips>
  <ScaleCrop>false</ScaleCrop>
  <HeadingPairs>
    <vt:vector size="8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6" baseType="lpstr">
      <vt:lpstr>MS Reference 2</vt:lpstr>
      <vt:lpstr>黑体</vt:lpstr>
      <vt:lpstr>华文仿宋</vt:lpstr>
      <vt:lpstr>华文行楷</vt:lpstr>
      <vt:lpstr>华文中宋</vt:lpstr>
      <vt:lpstr>楷体_GB2312</vt:lpstr>
      <vt:lpstr>隶书</vt:lpstr>
      <vt:lpstr>宋体</vt:lpstr>
      <vt:lpstr>微软雅黑</vt:lpstr>
      <vt:lpstr>Arial</vt:lpstr>
      <vt:lpstr>Arial Black</vt:lpstr>
      <vt:lpstr>Book Antiqua</vt:lpstr>
      <vt:lpstr>Garamond</vt:lpstr>
      <vt:lpstr>Times New Roman</vt:lpstr>
      <vt:lpstr>Wingdings</vt:lpstr>
      <vt:lpstr>WWW.2PPT.COM
</vt:lpstr>
      <vt:lpstr>公式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2022-01-07T06:42:11Z</dcterms:created>
  <dcterms:modified xsi:type="dcterms:W3CDTF">2023-01-17T01:53:26Z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8D200AD52E3D47A7AFBC20FC1B079ED7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