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4" r:id="rId1"/>
  </p:sldMasterIdLst>
  <p:notesMasterIdLst>
    <p:notesMasterId r:id="rId27"/>
  </p:notesMasterIdLst>
  <p:handoutMasterIdLst>
    <p:handoutMasterId r:id="rId28"/>
  </p:handoutMasterIdLst>
  <p:sldIdLst>
    <p:sldId id="317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309" r:id="rId10"/>
    <p:sldId id="296" r:id="rId11"/>
    <p:sldId id="297" r:id="rId12"/>
    <p:sldId id="300" r:id="rId13"/>
    <p:sldId id="310" r:id="rId14"/>
    <p:sldId id="311" r:id="rId15"/>
    <p:sldId id="302" r:id="rId16"/>
    <p:sldId id="303" r:id="rId17"/>
    <p:sldId id="304" r:id="rId18"/>
    <p:sldId id="305" r:id="rId19"/>
    <p:sldId id="306" r:id="rId20"/>
    <p:sldId id="312" r:id="rId21"/>
    <p:sldId id="313" r:id="rId22"/>
    <p:sldId id="314" r:id="rId23"/>
    <p:sldId id="315" r:id="rId24"/>
    <p:sldId id="316" r:id="rId25"/>
    <p:sldId id="307" r:id="rId26"/>
  </p:sldIdLst>
  <p:sldSz cx="9144000" cy="6858000" type="screen4x3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4">
          <p15:clr>
            <a:srgbClr val="A4A3A4"/>
          </p15:clr>
        </p15:guide>
        <p15:guide id="2" pos="28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57" autoAdjust="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14"/>
        <p:guide pos="283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3B25A-0601-48FC-9134-7CDFA2D6370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A7295-5115-468F-A0B8-FA241D39A8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899100" y="914400"/>
            <a:ext cx="7349400" cy="2570400"/>
          </a:xfrm>
        </p:spPr>
        <p:txBody>
          <a:bodyPr lIns="90000" tIns="46800" rIns="90000" bIns="46800" anchor="b">
            <a:normAutofit/>
          </a:bodyPr>
          <a:lstStyle>
            <a:lvl1pPr algn="ctr">
              <a:defRPr sz="4500" b="1" i="0" spc="225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899100" y="3560400"/>
            <a:ext cx="7349400" cy="1472400"/>
          </a:xfrm>
        </p:spPr>
        <p:txBody>
          <a:bodyPr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单击此处编辑副标题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456300" y="774000"/>
            <a:ext cx="8229600" cy="5482800"/>
          </a:xfrm>
        </p:spPr>
        <p:txBody>
          <a:bodyPr/>
          <a:lstStyle>
            <a:lvl1pPr marL="171450" indent="-17145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207135" algn="l"/>
              </a:tabLst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99100" y="2484000"/>
            <a:ext cx="7349400" cy="1018800"/>
          </a:xfrm>
        </p:spPr>
        <p:txBody>
          <a:bodyPr lIns="90000" tIns="46800" rIns="90000" bIns="46800" rtlCol="0" anchor="t">
            <a:normAutofit/>
          </a:bodyPr>
          <a:lstStyle>
            <a:lvl1pPr marL="0" marR="0" algn="ctr" defTabSz="685800" rtl="0" eaLnBrk="1" fontAlgn="auto" latinLnBrk="0" hangingPunct="1">
              <a:lnSpc>
                <a:spcPct val="100000"/>
              </a:lnSpc>
              <a:buNone/>
              <a:defRPr kumimoji="0" lang="zh-CN" altLang="en-US" sz="45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899100" y="3560400"/>
            <a:ext cx="7349400" cy="471600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608400"/>
            <a:ext cx="8226900" cy="705600"/>
          </a:xfrm>
        </p:spPr>
        <p:txBody>
          <a:bodyPr lIns="90000" tIns="46800" rIns="90000" bIns="46800" rtlCol="0">
            <a:normAutofit/>
          </a:bodyPr>
          <a:lstStyle>
            <a:lvl1pPr marL="0" marR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6300" y="1490400"/>
            <a:ext cx="8226900" cy="4759200"/>
          </a:xfrm>
        </p:spPr>
        <p:txBody>
          <a:bodyPr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●"/>
              <a:defRPr kumimoji="0" lang="zh-CN" altLang="en-US" sz="13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1714500" indent="0">
              <a:buNone/>
              <a:defRPr/>
            </a:lvl6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二级</a:t>
            </a:r>
          </a:p>
          <a:p>
            <a:pPr lvl="2"/>
            <a:r>
              <a:rPr lang="zh-CN" altLang="en-US" noProof="1">
                <a:sym typeface="+mn-ea"/>
              </a:rPr>
              <a:t>三级</a:t>
            </a:r>
          </a:p>
          <a:p>
            <a:pPr lvl="3"/>
            <a:r>
              <a:rPr lang="zh-CN" altLang="en-US" noProof="1">
                <a:sym typeface="+mn-ea"/>
              </a:rPr>
              <a:t>四级</a:t>
            </a:r>
          </a:p>
          <a:p>
            <a:pPr lvl="4"/>
            <a:r>
              <a:rPr lang="zh-CN" altLang="en-US" noProof="1">
                <a:sym typeface="+mn-ea"/>
              </a:rPr>
              <a:t>五级</a:t>
            </a:r>
            <a:endParaRPr noProof="1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050285D-2436-4BE6-B117-0BC31569566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493100" y="3848400"/>
            <a:ext cx="5826600" cy="766800"/>
          </a:xfrm>
        </p:spPr>
        <p:txBody>
          <a:bodyPr lIns="90000" tIns="46800" rIns="90000" bIns="46800" anchor="b">
            <a:normAutofit/>
          </a:bodyPr>
          <a:lstStyle>
            <a:lvl1pPr>
              <a:defRPr sz="3300" b="1" i="0" u="none" strike="noStrike" kern="1200" cap="none" spc="225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493100" y="4615200"/>
            <a:ext cx="5826600" cy="867600"/>
          </a:xfrm>
        </p:spPr>
        <p:txBody>
          <a:bodyPr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3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608400"/>
            <a:ext cx="8226900" cy="705600"/>
          </a:xfrm>
        </p:spPr>
        <p:txBody>
          <a:bodyPr lIns="90000" tIns="46800" rIns="90000" bIns="468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6300" y="1501200"/>
            <a:ext cx="3882600" cy="4748400"/>
          </a:xfrm>
        </p:spPr>
        <p:txBody>
          <a:bodyPr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二级</a:t>
            </a:r>
          </a:p>
          <a:p>
            <a:pPr lvl="2"/>
            <a:r>
              <a:rPr lang="zh-CN" altLang="en-US" noProof="1">
                <a:sym typeface="+mn-ea"/>
              </a:rPr>
              <a:t>三级</a:t>
            </a:r>
          </a:p>
          <a:p>
            <a:pPr lvl="3"/>
            <a:r>
              <a:rPr lang="zh-CN" altLang="en-US" noProof="1">
                <a:sym typeface="+mn-ea"/>
              </a:rPr>
              <a:t>四级</a:t>
            </a:r>
          </a:p>
          <a:p>
            <a:pPr lvl="4"/>
            <a:r>
              <a:rPr lang="zh-CN" altLang="en-US" noProof="1">
                <a:sym typeface="+mn-ea"/>
              </a:rPr>
              <a:t>五级</a:t>
            </a:r>
            <a:endParaRPr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8700" y="1501200"/>
            <a:ext cx="3882600" cy="4748400"/>
          </a:xfrm>
        </p:spPr>
        <p:txBody>
          <a:bodyPr>
            <a:normAutofit/>
          </a:bodyPr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450"/>
              </a:spcAft>
              <a:buFont typeface="Arial" panose="020B0604020202020204" pitchFamily="34" charset="0"/>
              <a:buChar char="●"/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207135" algn="l"/>
              </a:tabLst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05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050"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608400"/>
            <a:ext cx="8226900" cy="705600"/>
          </a:xfrm>
        </p:spPr>
        <p:txBody>
          <a:bodyPr lIns="90000" tIns="46800" rIns="90000" bIns="468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456300" y="1429200"/>
            <a:ext cx="4006800" cy="381600"/>
          </a:xfrm>
        </p:spPr>
        <p:txBody>
          <a:bodyPr lIns="101600" tIns="38100" rIns="76200" bIns="3810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1500" b="1"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6300" y="1854000"/>
            <a:ext cx="4006800" cy="4395600"/>
          </a:xfrm>
        </p:spPr>
        <p:txBody>
          <a:bodyPr lIns="101600" tIns="0" rIns="82550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二级</a:t>
            </a:r>
          </a:p>
          <a:p>
            <a:pPr lvl="2"/>
            <a:r>
              <a:rPr lang="zh-CN" altLang="en-US" noProof="1">
                <a:sym typeface="+mn-ea"/>
              </a:rPr>
              <a:t>三级</a:t>
            </a:r>
          </a:p>
          <a:p>
            <a:pPr lvl="3"/>
            <a:r>
              <a:rPr lang="zh-CN" altLang="en-US" noProof="1">
                <a:sym typeface="+mn-ea"/>
              </a:rPr>
              <a:t>四级</a:t>
            </a:r>
          </a:p>
          <a:p>
            <a:pPr lvl="4"/>
            <a:r>
              <a:rPr lang="zh-CN" altLang="en-US" noProof="1">
                <a:sym typeface="+mn-ea"/>
              </a:rPr>
              <a:t>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76813" y="1421729"/>
            <a:ext cx="4006800" cy="381600"/>
          </a:xfrm>
        </p:spPr>
        <p:txBody>
          <a:bodyPr lIns="101600" tIns="38100" rIns="76200" bIns="38100"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noProof="1"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76813" y="1854000"/>
            <a:ext cx="4006800" cy="4395600"/>
          </a:xfrm>
        </p:spPr>
        <p:txBody>
          <a:bodyPr lIns="101600" tIns="0" rIns="82550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二级</a:t>
            </a:r>
          </a:p>
          <a:p>
            <a:pPr lvl="2"/>
            <a:r>
              <a:rPr lang="zh-CN" altLang="en-US" noProof="1">
                <a:sym typeface="+mn-ea"/>
              </a:rPr>
              <a:t>三级</a:t>
            </a:r>
          </a:p>
          <a:p>
            <a:pPr lvl="3"/>
            <a:r>
              <a:rPr lang="zh-CN" altLang="en-US" noProof="1">
                <a:sym typeface="+mn-ea"/>
              </a:rPr>
              <a:t>四级</a:t>
            </a:r>
          </a:p>
          <a:p>
            <a:pPr lvl="4"/>
            <a:r>
              <a:rPr lang="zh-CN" altLang="en-US" noProof="1">
                <a:sym typeface="+mn-ea"/>
              </a:rPr>
              <a:t>五级</a:t>
            </a:r>
            <a:endParaRPr noProof="1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608400"/>
            <a:ext cx="8226900" cy="705600"/>
          </a:xfrm>
        </p:spPr>
        <p:txBody>
          <a:bodyPr lIns="90000" tIns="46800" rIns="90000" bIns="468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30608-6CCB-4686-A11A-E9F8362829E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CF03E-6E26-40F1-827D-A9F9DA772F7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6300" y="1555200"/>
            <a:ext cx="3924808" cy="4608000"/>
          </a:xfrm>
        </p:spPr>
        <p:txBody>
          <a:bodyPr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  <a:endParaRPr noProof="1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62800" y="1555200"/>
            <a:ext cx="3920400" cy="4608000"/>
          </a:xfrm>
        </p:spPr>
        <p:txBody>
          <a:bodyPr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 defTabSz="685800" eaLnBrk="1" fontAlgn="auto" latinLnBrk="0" hangingPunct="1">
              <a:buFont typeface="Arial" panose="020B0604020202020204" pitchFamily="34" charset="0"/>
              <a:buNone/>
              <a:tabLst>
                <a:tab pos="1207135" algn="l"/>
              </a:tabLst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4C0A0-2748-4ECF-A570-F49B22C1202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B1D71-4E68-4EE6-A338-684E1C1D30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7676100" y="914400"/>
            <a:ext cx="783000" cy="5029200"/>
          </a:xfrm>
        </p:spPr>
        <p:txBody>
          <a:bodyPr vert="eaVert" lIns="90000" tIns="46800" rIns="90000" bIns="468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1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6876900" cy="5029200"/>
          </a:xfrm>
        </p:spPr>
        <p:txBody>
          <a:bodyPr vert="eaVert" lIns="46800" rIns="46800"/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750"/>
              </a:spcAft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spcAft>
                <a:spcPts val="450"/>
              </a:spcAft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spcAft>
                <a:spcPts val="225"/>
              </a:spcAft>
              <a:buFont typeface="Wingdings" panose="05000000000000000000" charset="0"/>
              <a:buChar char="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spcAft>
                <a:spcPts val="225"/>
              </a:spcAft>
              <a:buFont typeface="Arial" panose="020B0604020202020204" pitchFamily="34" charset="0"/>
              <a:buChar char="•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20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16"/>
            </p:custDataLst>
          </p:nvPr>
        </p:nvSpPr>
        <p:spPr bwMode="auto">
          <a:xfrm>
            <a:off x="456010" y="608014"/>
            <a:ext cx="8227219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170" tIns="46990" rIns="90170" bIns="4699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5"/>
            <p:custDataLst>
              <p:tags r:id="rId17"/>
            </p:custDataLst>
          </p:nvPr>
        </p:nvSpPr>
        <p:spPr bwMode="auto">
          <a:xfrm>
            <a:off x="456010" y="1490664"/>
            <a:ext cx="8227219" cy="475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8"/>
            </p:custDataLst>
          </p:nvPr>
        </p:nvSpPr>
        <p:spPr>
          <a:xfrm>
            <a:off x="459581" y="6315076"/>
            <a:ext cx="2024063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defRPr sz="750" baseline="0" noProof="1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3087291" y="6315076"/>
            <a:ext cx="2969419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defRPr sz="750" baseline="0" noProof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0"/>
            </p:custDataLst>
          </p:nvPr>
        </p:nvSpPr>
        <p:spPr>
          <a:xfrm>
            <a:off x="6657975" y="6315076"/>
            <a:ext cx="2025254" cy="315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algn="r">
              <a:defRPr sz="750">
                <a:solidFill>
                  <a:srgbClr val="898989"/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1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b="1" kern="1200" spc="225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●"/>
        <a:defRPr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rtl="0" eaLnBrk="1" fontAlgn="base" hangingPunct="1">
        <a:lnSpc>
          <a:spcPct val="120000"/>
        </a:lnSpc>
        <a:spcBef>
          <a:spcPct val="0"/>
        </a:spcBef>
        <a:spcAft>
          <a:spcPts val="450"/>
        </a:spcAft>
        <a:buFont typeface="Arial" panose="020B0604020202020204" pitchFamily="34" charset="0"/>
        <a:buChar char="●"/>
        <a:tabLst>
          <a:tab pos="1207135" algn="l"/>
        </a:tabLst>
        <a:defRPr sz="12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rtl="0" eaLnBrk="1" fontAlgn="base" hangingPunct="1">
        <a:lnSpc>
          <a:spcPct val="120000"/>
        </a:lnSpc>
        <a:spcBef>
          <a:spcPct val="0"/>
        </a:spcBef>
        <a:spcAft>
          <a:spcPts val="450"/>
        </a:spcAft>
        <a:buFont typeface="Arial" panose="020B0604020202020204" pitchFamily="34" charset="0"/>
        <a:buChar char="●"/>
        <a:tabLst>
          <a:tab pos="1207135" algn="l"/>
        </a:tabLst>
        <a:defRPr sz="12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rtl="0" eaLnBrk="1" fontAlgn="base" hangingPunct="1">
        <a:lnSpc>
          <a:spcPct val="120000"/>
        </a:lnSpc>
        <a:spcBef>
          <a:spcPct val="0"/>
        </a:spcBef>
        <a:spcAft>
          <a:spcPts val="225"/>
        </a:spcAft>
        <a:buFont typeface="Wingdings" panose="05000000000000000000" pitchFamily="2" charset="2"/>
        <a:buChar char=""/>
        <a:tabLst>
          <a:tab pos="1207135" algn="l"/>
        </a:tabLst>
        <a:defRPr sz="105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rtl="0" eaLnBrk="1" fontAlgn="base" hangingPunct="1">
        <a:lnSpc>
          <a:spcPct val="120000"/>
        </a:lnSpc>
        <a:spcBef>
          <a:spcPct val="0"/>
        </a:spcBef>
        <a:spcAft>
          <a:spcPts val="225"/>
        </a:spcAft>
        <a:buFont typeface="Arial" panose="020B0604020202020204" pitchFamily="34" charset="0"/>
        <a:buChar char="•"/>
        <a:tabLst>
          <a:tab pos="1207135" algn="l"/>
        </a:tabLst>
        <a:defRPr sz="105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7.jpeg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5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9.png"/><Relationship Id="rId4" Type="http://schemas.openxmlformats.org/officeDocument/2006/relationships/image" Target="../media/image3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9.png"/><Relationship Id="rId4" Type="http://schemas.openxmlformats.org/officeDocument/2006/relationships/image" Target="../media/image40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0.jpe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988839"/>
            <a:ext cx="9143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8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2.4 </a:t>
            </a:r>
            <a:r>
              <a:rPr lang="zh-CN" altLang="en-US" sz="48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sz="48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直角三角形</a:t>
            </a:r>
            <a:endParaRPr lang="en-US" altLang="zh-CN" sz="48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73546" y="1052735"/>
            <a:ext cx="954026" cy="80467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0" y="5661248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内容占位符 7"/>
          <p:cNvSpPr txBox="1">
            <a:spLocks noChangeArrowheads="1"/>
          </p:cNvSpPr>
          <p:nvPr/>
        </p:nvSpPr>
        <p:spPr bwMode="auto">
          <a:xfrm>
            <a:off x="539552" y="1052736"/>
            <a:ext cx="7907338" cy="387191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例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 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已知在</a:t>
            </a:r>
            <a:r>
              <a:rPr kumimoji="0" lang="en-US" altLang="zh-CN" sz="2400" b="1" i="0" u="none" strike="noStrike" kern="1200" cap="none" spc="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Rt△</a:t>
            </a:r>
            <a:r>
              <a:rPr kumimoji="0" lang="en-US" altLang="zh-CN" sz="2400" b="1" i="1" u="none" strike="noStrike" kern="1200" cap="none" spc="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ABC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中，∠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90°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，∠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，∠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，∠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的对边分别为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，且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，求这个三角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形的其他元素．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角度精确到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1′)</a:t>
            </a: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求这个直角三角形的其他元素，与“解这个直角三角    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形”的含义相同．求角时，可以先求∠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，也可以先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求∠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，因为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 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 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4588" name="矩形 2"/>
          <p:cNvSpPr/>
          <p:nvPr/>
        </p:nvSpPr>
        <p:spPr>
          <a:xfrm>
            <a:off x="179512" y="3040633"/>
            <a:ext cx="1112838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导引：</a:t>
            </a:r>
            <a:endParaRPr lang="zh-CN" altLang="en-US" sz="18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2301" name="对象 3"/>
          <p:cNvGraphicFramePr>
            <a:graphicFrameLocks noChangeAspect="1"/>
          </p:cNvGraphicFramePr>
          <p:nvPr/>
        </p:nvGraphicFramePr>
        <p:xfrm>
          <a:off x="3094434" y="4054073"/>
          <a:ext cx="325438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r:id="rId3" imgW="152400" imgH="405765" progId="Equation.DSMT4">
                  <p:embed/>
                </p:oleObj>
              </mc:Choice>
              <mc:Fallback>
                <p:oleObj r:id="rId3" imgW="152400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94434" y="4054073"/>
                        <a:ext cx="325438" cy="8699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内容占位符 7"/>
          <p:cNvSpPr txBox="1">
            <a:spLocks noChangeArrowheads="1"/>
          </p:cNvSpPr>
          <p:nvPr/>
        </p:nvSpPr>
        <p:spPr bwMode="auto">
          <a:xfrm>
            <a:off x="1368425" y="1665288"/>
            <a:ext cx="6867525" cy="252888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由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，得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 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＝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0.8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∴∠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≈53°8′.</a:t>
            </a: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∴∠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90°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－∠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≈36°52′.</a:t>
            </a: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由勾股定理得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5611" name="矩形 2"/>
          <p:cNvSpPr/>
          <p:nvPr/>
        </p:nvSpPr>
        <p:spPr>
          <a:xfrm>
            <a:off x="590550" y="1776413"/>
            <a:ext cx="803275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</a:t>
            </a:r>
            <a:endParaRPr lang="zh-CN" altLang="en-US" sz="18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3325" name="对象 3"/>
          <p:cNvGraphicFramePr>
            <a:graphicFrameLocks noChangeAspect="1"/>
          </p:cNvGraphicFramePr>
          <p:nvPr/>
        </p:nvGraphicFramePr>
        <p:xfrm>
          <a:off x="5001369" y="1572419"/>
          <a:ext cx="866775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r:id="rId3" imgW="405765" imgH="405765" progId="Equation.DSMT4">
                  <p:embed/>
                </p:oleObj>
              </mc:Choice>
              <mc:Fallback>
                <p:oleObj r:id="rId3" imgW="405765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01369" y="1572419"/>
                        <a:ext cx="866775" cy="8699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6" name="对象 5"/>
          <p:cNvGraphicFramePr>
            <a:graphicFrameLocks noChangeAspect="1"/>
          </p:cNvGraphicFramePr>
          <p:nvPr/>
        </p:nvGraphicFramePr>
        <p:xfrm>
          <a:off x="3371751" y="3604568"/>
          <a:ext cx="3792537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r:id="rId5" imgW="1777365" imgH="254000" progId="Equation.DSMT4">
                  <p:embed/>
                </p:oleObj>
              </mc:Choice>
              <mc:Fallback>
                <p:oleObj r:id="rId5" imgW="1777365" imgH="2540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71751" y="3604568"/>
                        <a:ext cx="3792537" cy="5445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33"/>
          <p:cNvSpPr txBox="1">
            <a:spLocks noChangeArrowheads="1"/>
          </p:cNvSpPr>
          <p:nvPr/>
        </p:nvSpPr>
        <p:spPr bwMode="auto">
          <a:xfrm>
            <a:off x="683568" y="1988840"/>
            <a:ext cx="7196138" cy="30464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45720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已知直角三角形的一边和一锐角，解直角三角</a:t>
            </a:r>
            <a:endParaRPr kumimoji="0" lang="en-US" altLang="zh-CN" sz="2400" b="1" kern="1200" cap="none" spc="0" normalizeH="0" baseline="0" noProof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defTabSz="45720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形时，若已知一直角边</a:t>
            </a:r>
            <a:r>
              <a:rPr kumimoji="0" lang="en-US" altLang="zh-CN" sz="2400" b="1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zh-CN" altLang="en-US" sz="2400" b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和一锐角</a:t>
            </a:r>
            <a:r>
              <a:rPr kumimoji="0" lang="en-US" altLang="zh-CN" sz="2400" b="1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zh-CN" altLang="en-US" sz="2400" b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： ① ∠</a:t>
            </a:r>
            <a:r>
              <a:rPr kumimoji="0" lang="en-US" altLang="zh-CN" sz="2400" b="1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en-US" altLang="zh-CN" sz="2400" b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=90</a:t>
            </a:r>
            <a:r>
              <a:rPr kumimoji="0" lang="zh-CN" altLang="en-US" sz="2400" b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°</a:t>
            </a:r>
            <a:r>
              <a:rPr kumimoji="0" lang="en-US" altLang="zh-CN" sz="2400" b="1" kern="1200" cap="none" spc="0" normalizeH="0" baseline="0" noProof="0">
                <a:latin typeface="+mn-ea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zh-CN" altLang="en-US" sz="2400" b="1" kern="1200" cap="none" spc="0" normalizeH="0" baseline="0" noProof="0">
                <a:latin typeface="+mn-ea"/>
                <a:ea typeface="+mn-ea"/>
                <a:cs typeface="Times New Roman" panose="02020603050405020304" pitchFamily="18" charset="0"/>
              </a:rPr>
              <a:t> </a:t>
            </a:r>
            <a:endParaRPr kumimoji="0" lang="en-US" altLang="zh-CN" sz="2400" b="1" kern="1200" cap="none" spc="0" normalizeH="0" baseline="0" noProof="0">
              <a:latin typeface="+mn-ea"/>
              <a:ea typeface="+mn-ea"/>
              <a:cs typeface="Times New Roman" panose="02020603050405020304" pitchFamily="18" charset="0"/>
            </a:endParaRPr>
          </a:p>
          <a:p>
            <a:pPr marR="0" defTabSz="457200">
              <a:lnSpc>
                <a:spcPct val="200000"/>
              </a:lnSpc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∠ </a:t>
            </a:r>
            <a:r>
              <a:rPr kumimoji="0" lang="en-US" altLang="zh-CN" sz="2400" b="1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zh-CN" altLang="en-US" sz="2400" b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；②</a:t>
            </a:r>
            <a:r>
              <a:rPr kumimoji="0" lang="en-US" altLang="zh-CN" sz="2400" b="1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US" altLang="zh-CN" sz="2400" b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</a:p>
          <a:p>
            <a:pPr marR="0" defTabSz="45720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若已知斜边</a:t>
            </a:r>
            <a:r>
              <a:rPr kumimoji="0" lang="en-US" altLang="zh-CN" sz="2400" b="1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zh-CN" altLang="en-US" sz="2400" b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和一个锐角</a:t>
            </a:r>
            <a:r>
              <a:rPr kumimoji="0" lang="en-US" altLang="zh-CN" sz="2400" b="1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zh-CN" altLang="en-US" sz="2400" b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： ① ∠ </a:t>
            </a:r>
            <a:r>
              <a:rPr kumimoji="0" lang="en-US" altLang="zh-CN" sz="2400" b="1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en-US" altLang="zh-CN" sz="2400" b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=90°</a:t>
            </a:r>
            <a:r>
              <a:rPr kumimoji="0" lang="en-US" altLang="zh-CN" sz="2400" b="1" kern="1200" cap="none" spc="0" normalizeH="0" baseline="0" noProof="0">
                <a:latin typeface="+mn-ea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altLang="zh-CN" sz="2400" b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zh-CN" altLang="en-US" sz="2400" b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∠ </a:t>
            </a:r>
            <a:r>
              <a:rPr kumimoji="0" lang="en-US" altLang="zh-CN" sz="2400" b="1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zh-CN" altLang="en-US" sz="2400" b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；</a:t>
            </a:r>
            <a:endParaRPr kumimoji="0" lang="en-US" altLang="zh-CN" sz="2400" b="1" kern="1200" cap="none" spc="0" normalizeH="0" baseline="0" noProof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defTabSz="45720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②</a:t>
            </a:r>
            <a:r>
              <a:rPr kumimoji="0" lang="en-US" altLang="zh-CN" sz="2400" b="1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US" altLang="zh-CN" sz="2400" b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US" altLang="zh-CN" sz="2400" b="1" i="1" kern="1200" cap="none" spc="0" normalizeH="0" baseline="0" noProof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US" altLang="zh-CN" sz="2400" b="1" kern="1200" cap="none" spc="0" normalizeH="0" baseline="0" noProof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·sin </a:t>
            </a:r>
            <a:r>
              <a:rPr kumimoji="0" lang="en-US" altLang="zh-CN" sz="2400" b="1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US" altLang="zh-CN" sz="2400" b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;</a:t>
            </a:r>
            <a:r>
              <a:rPr kumimoji="0" lang="zh-CN" altLang="en-US" sz="2400" b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③</a:t>
            </a:r>
            <a:r>
              <a:rPr kumimoji="0" lang="en-US" altLang="zh-CN" sz="2400" b="1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en-US" altLang="zh-CN" sz="2400" b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US" altLang="zh-CN" sz="2400" b="1" i="1" kern="1200" cap="none" spc="0" normalizeH="0" baseline="0" noProof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US" altLang="zh-CN" sz="2400" b="1" kern="1200" cap="none" spc="0" normalizeH="0" baseline="0" noProof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·cos </a:t>
            </a:r>
            <a:r>
              <a:rPr kumimoji="0" lang="en-US" altLang="zh-CN" sz="2400" b="1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US" altLang="zh-CN" sz="2400" b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zh-CN" altLang="en-US" sz="2400" b="1" kern="1200" cap="none" spc="0" normalizeH="0" baseline="0" noProof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339752" y="3140968"/>
          <a:ext cx="248602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r:id="rId3" imgW="1269365" imgH="406400" progId="Equation.DSMT4">
                  <p:embed/>
                </p:oleObj>
              </mc:Choice>
              <mc:Fallback>
                <p:oleObj r:id="rId3" imgW="1269365" imgH="406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9752" y="3140968"/>
                        <a:ext cx="2486025" cy="7937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26"/>
          <p:cNvSpPr txBox="1"/>
          <p:nvPr/>
        </p:nvSpPr>
        <p:spPr>
          <a:xfrm>
            <a:off x="427404" y="1124744"/>
            <a:ext cx="7815263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>
                <a:latin typeface="Adobe 黑体 Std R" pitchFamily="34" charset="-122"/>
                <a:ea typeface="Adobe 黑体 Std R" pitchFamily="34" charset="-122"/>
              </a:rPr>
              <a:t>类型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>
                <a:latin typeface="Adobe 黑体 Std R" pitchFamily="34" charset="-122"/>
                <a:ea typeface="Adobe 黑体 Std R" pitchFamily="34" charset="-122"/>
              </a:rPr>
              <a:t>  </a:t>
            </a:r>
            <a:r>
              <a:rPr lang="zh-CN" altLang="en-US" sz="2400" b="1">
                <a:latin typeface="Adobe 黑体 Std R" pitchFamily="34" charset="-122"/>
                <a:ea typeface="Adobe 黑体 Std R" pitchFamily="34" charset="-122"/>
              </a:rPr>
              <a:t>已知一边及一锐角解直角三角形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446089" y="903817"/>
            <a:ext cx="7150247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60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60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49" charset="-122"/>
              </a:rPr>
              <a:t>如图，在 </a:t>
            </a:r>
            <a:r>
              <a:rPr lang="en-US" altLang="zh-CN" sz="2600" err="1">
                <a:latin typeface="Times New Roman" panose="02020603050405020304" pitchFamily="18" charset="0"/>
                <a:ea typeface="黑体" panose="02010609060101010101" pitchFamily="49" charset="-122"/>
              </a:rPr>
              <a:t>Rt△</a:t>
            </a:r>
            <a:r>
              <a:rPr lang="en-US" altLang="zh-CN" sz="2600" i="1" err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49" charset="-122"/>
              </a:rPr>
              <a:t>中，∠</a:t>
            </a:r>
            <a:r>
              <a:rPr lang="en-US" altLang="zh-CN" sz="26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600">
                <a:latin typeface="Times New Roman" panose="02020603050405020304" pitchFamily="18" charset="0"/>
                <a:ea typeface="黑体" panose="02010609060101010101" pitchFamily="49" charset="-122"/>
              </a:rPr>
              <a:t>=90°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6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60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600">
                <a:latin typeface="Times New Roman" panose="02020603050405020304" pitchFamily="18" charset="0"/>
                <a:ea typeface="黑体" panose="02010609060101010101" pitchFamily="49" charset="-122"/>
              </a:rPr>
              <a:t>35°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6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600">
                <a:latin typeface="Times New Roman" panose="02020603050405020304" pitchFamily="18" charset="0"/>
                <a:ea typeface="黑体" panose="02010609060101010101" pitchFamily="49" charset="-122"/>
              </a:rPr>
              <a:t>=20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49" charset="-122"/>
              </a:rPr>
              <a:t>，解这个直角三角形（结果保留小数点后一位）．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573089" y="3284984"/>
            <a:ext cx="1508125" cy="634775"/>
            <a:chOff x="1000" y="2010"/>
            <a:chExt cx="2374" cy="748"/>
          </a:xfrm>
        </p:grpSpPr>
        <p:sp>
          <p:nvSpPr>
            <p:cNvPr id="17" name="TextBox 2"/>
            <p:cNvSpPr txBox="1"/>
            <p:nvPr/>
          </p:nvSpPr>
          <p:spPr>
            <a:xfrm>
              <a:off x="1000" y="2010"/>
              <a:ext cx="2262" cy="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2600" noProof="1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时尚中黑简体" panose="01010104010101010101" pitchFamily="2" charset="-122"/>
                </a:rPr>
                <a:t>提问</a:t>
              </a:r>
            </a:p>
          </p:txBody>
        </p:sp>
        <p:sp>
          <p:nvSpPr>
            <p:cNvPr id="12296" name=" 27"/>
            <p:cNvSpPr>
              <a:spLocks noChangeArrowheads="1"/>
            </p:cNvSpPr>
            <p:nvPr/>
          </p:nvSpPr>
          <p:spPr bwMode="auto">
            <a:xfrm>
              <a:off x="2375" y="2010"/>
              <a:ext cx="999" cy="748"/>
            </a:xfrm>
            <a:custGeom>
              <a:avLst/>
              <a:gdLst>
                <a:gd name="T0" fmla="*/ 36 w 3841"/>
                <a:gd name="T1" fmla="*/ 27 h 3861"/>
                <a:gd name="T2" fmla="*/ 23 w 3841"/>
                <a:gd name="T3" fmla="*/ 25 h 3861"/>
                <a:gd name="T4" fmla="*/ 0 w 3841"/>
                <a:gd name="T5" fmla="*/ 28 h 3861"/>
                <a:gd name="T6" fmla="*/ 11 w 3841"/>
                <a:gd name="T7" fmla="*/ 22 h 3861"/>
                <a:gd name="T8" fmla="*/ 4 w 3841"/>
                <a:gd name="T9" fmla="*/ 13 h 3861"/>
                <a:gd name="T10" fmla="*/ 36 w 3841"/>
                <a:gd name="T11" fmla="*/ 0 h 3861"/>
                <a:gd name="T12" fmla="*/ 68 w 3841"/>
                <a:gd name="T13" fmla="*/ 13 h 3861"/>
                <a:gd name="T14" fmla="*/ 36 w 3841"/>
                <a:gd name="T15" fmla="*/ 27 h 3861"/>
                <a:gd name="T16" fmla="*/ 26 w 3841"/>
                <a:gd name="T17" fmla="*/ 19 h 3861"/>
                <a:gd name="T18" fmla="*/ 30 w 3841"/>
                <a:gd name="T19" fmla="*/ 21 h 3861"/>
                <a:gd name="T20" fmla="*/ 36 w 3841"/>
                <a:gd name="T21" fmla="*/ 19 h 3861"/>
                <a:gd name="T22" fmla="*/ 31 w 3841"/>
                <a:gd name="T23" fmla="*/ 17 h 3861"/>
                <a:gd name="T24" fmla="*/ 26 w 3841"/>
                <a:gd name="T25" fmla="*/ 19 h 3861"/>
                <a:gd name="T26" fmla="*/ 37 w 3841"/>
                <a:gd name="T27" fmla="*/ 5 h 3861"/>
                <a:gd name="T28" fmla="*/ 28 w 3841"/>
                <a:gd name="T29" fmla="*/ 6 h 3861"/>
                <a:gd name="T30" fmla="*/ 29 w 3841"/>
                <a:gd name="T31" fmla="*/ 8 h 3861"/>
                <a:gd name="T32" fmla="*/ 35 w 3841"/>
                <a:gd name="T33" fmla="*/ 8 h 3861"/>
                <a:gd name="T34" fmla="*/ 38 w 3841"/>
                <a:gd name="T35" fmla="*/ 9 h 3861"/>
                <a:gd name="T36" fmla="*/ 34 w 3841"/>
                <a:gd name="T37" fmla="*/ 11 h 3861"/>
                <a:gd name="T38" fmla="*/ 28 w 3841"/>
                <a:gd name="T39" fmla="*/ 15 h 3861"/>
                <a:gd name="T40" fmla="*/ 28 w 3841"/>
                <a:gd name="T41" fmla="*/ 16 h 3861"/>
                <a:gd name="T42" fmla="*/ 36 w 3841"/>
                <a:gd name="T43" fmla="*/ 16 h 3861"/>
                <a:gd name="T44" fmla="*/ 37 w 3841"/>
                <a:gd name="T45" fmla="*/ 15 h 3861"/>
                <a:gd name="T46" fmla="*/ 41 w 3841"/>
                <a:gd name="T47" fmla="*/ 13 h 3861"/>
                <a:gd name="T48" fmla="*/ 47 w 3841"/>
                <a:gd name="T49" fmla="*/ 8 h 3861"/>
                <a:gd name="T50" fmla="*/ 37 w 3841"/>
                <a:gd name="T51" fmla="*/ 5 h 386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841" h="3861">
                  <a:moveTo>
                    <a:pt x="2021" y="3639"/>
                  </a:moveTo>
                  <a:cubicBezTo>
                    <a:pt x="1770" y="3639"/>
                    <a:pt x="1531" y="3588"/>
                    <a:pt x="1313" y="3496"/>
                  </a:cubicBezTo>
                  <a:cubicBezTo>
                    <a:pt x="830" y="3861"/>
                    <a:pt x="0" y="3855"/>
                    <a:pt x="0" y="3855"/>
                  </a:cubicBezTo>
                  <a:cubicBezTo>
                    <a:pt x="0" y="3855"/>
                    <a:pt x="417" y="3566"/>
                    <a:pt x="605" y="2961"/>
                  </a:cubicBezTo>
                  <a:cubicBezTo>
                    <a:pt x="352" y="2648"/>
                    <a:pt x="201" y="2252"/>
                    <a:pt x="201" y="1819"/>
                  </a:cubicBezTo>
                  <a:cubicBezTo>
                    <a:pt x="201" y="814"/>
                    <a:pt x="1016" y="0"/>
                    <a:pt x="2021" y="0"/>
                  </a:cubicBezTo>
                  <a:cubicBezTo>
                    <a:pt x="3026" y="0"/>
                    <a:pt x="3841" y="814"/>
                    <a:pt x="3841" y="1819"/>
                  </a:cubicBezTo>
                  <a:cubicBezTo>
                    <a:pt x="3841" y="2824"/>
                    <a:pt x="3026" y="3639"/>
                    <a:pt x="2021" y="3639"/>
                  </a:cubicBezTo>
                  <a:close/>
                  <a:moveTo>
                    <a:pt x="1463" y="2671"/>
                  </a:moveTo>
                  <a:cubicBezTo>
                    <a:pt x="1463" y="2826"/>
                    <a:pt x="1568" y="2941"/>
                    <a:pt x="1723" y="2941"/>
                  </a:cubicBezTo>
                  <a:cubicBezTo>
                    <a:pt x="1917" y="2941"/>
                    <a:pt x="2052" y="2806"/>
                    <a:pt x="2052" y="2619"/>
                  </a:cubicBezTo>
                  <a:cubicBezTo>
                    <a:pt x="2052" y="2457"/>
                    <a:pt x="1940" y="2342"/>
                    <a:pt x="1782" y="2342"/>
                  </a:cubicBezTo>
                  <a:cubicBezTo>
                    <a:pt x="1595" y="2342"/>
                    <a:pt x="1463" y="2497"/>
                    <a:pt x="1463" y="2671"/>
                  </a:cubicBezTo>
                  <a:close/>
                  <a:moveTo>
                    <a:pt x="2121" y="647"/>
                  </a:moveTo>
                  <a:cubicBezTo>
                    <a:pt x="1874" y="647"/>
                    <a:pt x="1687" y="716"/>
                    <a:pt x="1565" y="789"/>
                  </a:cubicBezTo>
                  <a:cubicBezTo>
                    <a:pt x="1627" y="1121"/>
                    <a:pt x="1627" y="1121"/>
                    <a:pt x="1627" y="1121"/>
                  </a:cubicBezTo>
                  <a:cubicBezTo>
                    <a:pt x="1720" y="1065"/>
                    <a:pt x="1838" y="1029"/>
                    <a:pt x="1986" y="1029"/>
                  </a:cubicBezTo>
                  <a:cubicBezTo>
                    <a:pt x="2134" y="1032"/>
                    <a:pt x="2177" y="1101"/>
                    <a:pt x="2177" y="1187"/>
                  </a:cubicBezTo>
                  <a:cubicBezTo>
                    <a:pt x="2177" y="1302"/>
                    <a:pt x="2042" y="1414"/>
                    <a:pt x="1914" y="1552"/>
                  </a:cubicBezTo>
                  <a:cubicBezTo>
                    <a:pt x="1729" y="1747"/>
                    <a:pt x="1641" y="1921"/>
                    <a:pt x="1614" y="2099"/>
                  </a:cubicBezTo>
                  <a:cubicBezTo>
                    <a:pt x="1611" y="2125"/>
                    <a:pt x="1608" y="2155"/>
                    <a:pt x="1604" y="2184"/>
                  </a:cubicBezTo>
                  <a:cubicBezTo>
                    <a:pt x="2065" y="2184"/>
                    <a:pt x="2065" y="2184"/>
                    <a:pt x="2065" y="2184"/>
                  </a:cubicBezTo>
                  <a:cubicBezTo>
                    <a:pt x="2072" y="2155"/>
                    <a:pt x="2075" y="2128"/>
                    <a:pt x="2081" y="2105"/>
                  </a:cubicBezTo>
                  <a:cubicBezTo>
                    <a:pt x="2111" y="1957"/>
                    <a:pt x="2177" y="1845"/>
                    <a:pt x="2305" y="1717"/>
                  </a:cubicBezTo>
                  <a:cubicBezTo>
                    <a:pt x="2490" y="1526"/>
                    <a:pt x="2664" y="1358"/>
                    <a:pt x="2664" y="1095"/>
                  </a:cubicBezTo>
                  <a:cubicBezTo>
                    <a:pt x="2664" y="825"/>
                    <a:pt x="2437" y="647"/>
                    <a:pt x="2121" y="647"/>
                  </a:cubicBezTo>
                  <a:close/>
                </a:path>
              </a:pathLst>
            </a:custGeom>
            <a:solidFill>
              <a:srgbClr val="F2A0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600"/>
            </a:p>
          </p:txBody>
        </p:sp>
      </p:grp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73089" y="4032166"/>
            <a:ext cx="3405187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600" b="1">
                <a:latin typeface="Times New Roman" panose="02020603050405020304" pitchFamily="18" charset="0"/>
                <a:ea typeface="楷体_GB2312" pitchFamily="49" charset="-122"/>
              </a:rPr>
              <a:t>需求的未知元素：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573088" y="4653136"/>
            <a:ext cx="476885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600" b="1">
                <a:solidFill>
                  <a:srgbClr val="0070C0"/>
                </a:solidFill>
                <a:latin typeface="Times New Roman" panose="02020603050405020304" pitchFamily="18" charset="0"/>
                <a:ea typeface="楷体_GB2312" pitchFamily="49" charset="-122"/>
              </a:rPr>
              <a:t>直角边</a:t>
            </a:r>
            <a:r>
              <a:rPr lang="zh-CN" altLang="en-US" sz="2600" b="1" i="1">
                <a:solidFill>
                  <a:srgbClr val="0070C0"/>
                </a:solidFill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zh-CN" altLang="en-US" sz="2600" b="1">
                <a:solidFill>
                  <a:srgbClr val="0070C0"/>
                </a:solidFill>
                <a:latin typeface="Times New Roman" panose="02020603050405020304" pitchFamily="18" charset="0"/>
                <a:ea typeface="楷体_GB2312" pitchFamily="49" charset="-122"/>
              </a:rPr>
              <a:t>、斜边</a:t>
            </a:r>
            <a:r>
              <a:rPr lang="zh-CN" altLang="en-US" sz="2600" b="1" i="1">
                <a:solidFill>
                  <a:srgbClr val="0070C0"/>
                </a:solidFill>
                <a:latin typeface="Times New Roman" panose="02020603050405020304" pitchFamily="18" charset="0"/>
                <a:ea typeface="楷体_GB2312" pitchFamily="49" charset="-122"/>
              </a:rPr>
              <a:t>c</a:t>
            </a:r>
            <a:r>
              <a:rPr lang="zh-CN" altLang="en-US" sz="2600" b="1">
                <a:solidFill>
                  <a:srgbClr val="0070C0"/>
                </a:solidFill>
                <a:latin typeface="Times New Roman" panose="02020603050405020304" pitchFamily="18" charset="0"/>
                <a:ea typeface="楷体_GB2312" pitchFamily="49" charset="-122"/>
              </a:rPr>
              <a:t>、锐角</a:t>
            </a:r>
            <a:r>
              <a:rPr lang="zh-CN" altLang="en-US" sz="2600" b="1" i="1">
                <a:solidFill>
                  <a:srgbClr val="0070C0"/>
                </a:solidFill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en-US" altLang="zh-CN" sz="2600" b="1">
                <a:solidFill>
                  <a:srgbClr val="0070C0"/>
                </a:solidFill>
                <a:latin typeface="Times New Roman" panose="02020603050405020304" pitchFamily="18" charset="0"/>
                <a:ea typeface="楷体_GB2312" pitchFamily="49" charset="-122"/>
              </a:rPr>
              <a:t>.</a:t>
            </a:r>
          </a:p>
        </p:txBody>
      </p:sp>
      <p:pic>
        <p:nvPicPr>
          <p:cNvPr id="12294" name="图片 1" descr="0730300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8104" y="2207798"/>
            <a:ext cx="2962673" cy="236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8" name="Object 17"/>
          <p:cNvGraphicFramePr>
            <a:graphicFrameLocks noChangeAspect="1"/>
          </p:cNvGraphicFramePr>
          <p:nvPr/>
        </p:nvGraphicFramePr>
        <p:xfrm>
          <a:off x="827584" y="1198763"/>
          <a:ext cx="4365415" cy="2665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r:id="rId3" imgW="4203065" imgH="2527300" progId="Equation.DSMT4">
                  <p:embed/>
                </p:oleObj>
              </mc:Choice>
              <mc:Fallback>
                <p:oleObj r:id="rId3" imgW="4203065" imgH="25273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827584" y="1198763"/>
                        <a:ext cx="4365415" cy="266586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15" name="图片 1" descr="07303004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164" y="1058333"/>
            <a:ext cx="3455987" cy="2946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组合 4"/>
          <p:cNvGrpSpPr/>
          <p:nvPr/>
        </p:nvGrpSpPr>
        <p:grpSpPr>
          <a:xfrm>
            <a:off x="5673726" y="4394200"/>
            <a:ext cx="2932113" cy="1947333"/>
            <a:chOff x="8536" y="5378"/>
            <a:chExt cx="4618" cy="2300"/>
          </a:xfrm>
        </p:grpSpPr>
        <p:grpSp>
          <p:nvGrpSpPr>
            <p:cNvPr id="13317" name="组合 25"/>
            <p:cNvGrpSpPr/>
            <p:nvPr/>
          </p:nvGrpSpPr>
          <p:grpSpPr>
            <a:xfrm>
              <a:off x="8536" y="5378"/>
              <a:ext cx="4618" cy="2300"/>
              <a:chOff x="7445970" y="2104101"/>
              <a:chExt cx="1178207" cy="880922"/>
            </a:xfrm>
          </p:grpSpPr>
          <p:sp>
            <p:nvSpPr>
              <p:cNvPr id="27" name="Freeform 26"/>
              <p:cNvSpPr/>
              <p:nvPr/>
            </p:nvSpPr>
            <p:spPr bwMode="auto">
              <a:xfrm flipH="1">
                <a:off x="7445970" y="2104101"/>
                <a:ext cx="1178207" cy="880922"/>
              </a:xfrm>
              <a:custGeom>
                <a:avLst/>
                <a:gdLst>
                  <a:gd name="T0" fmla="*/ 248 w 987"/>
                  <a:gd name="T1" fmla="*/ 211 h 811"/>
                  <a:gd name="T2" fmla="*/ 0 w 987"/>
                  <a:gd name="T3" fmla="*/ 396 h 811"/>
                  <a:gd name="T4" fmla="*/ 284 w 987"/>
                  <a:gd name="T5" fmla="*/ 553 h 811"/>
                  <a:gd name="T6" fmla="*/ 614 w 987"/>
                  <a:gd name="T7" fmla="*/ 601 h 811"/>
                  <a:gd name="T8" fmla="*/ 854 w 987"/>
                  <a:gd name="T9" fmla="*/ 451 h 811"/>
                  <a:gd name="T10" fmla="*/ 962 w 987"/>
                  <a:gd name="T11" fmla="*/ 331 h 811"/>
                  <a:gd name="T12" fmla="*/ 698 w 987"/>
                  <a:gd name="T13" fmla="*/ 181 h 811"/>
                  <a:gd name="T14" fmla="*/ 434 w 987"/>
                  <a:gd name="T15" fmla="*/ 30 h 811"/>
                  <a:gd name="T16" fmla="*/ 248 w 987"/>
                  <a:gd name="T17" fmla="*/ 211 h 811"/>
                  <a:gd name="connsiteX0" fmla="*/ 2513 w 9792"/>
                  <a:gd name="connsiteY0" fmla="*/ 2274 h 8097"/>
                  <a:gd name="connsiteX1" fmla="*/ 0 w 9792"/>
                  <a:gd name="connsiteY1" fmla="*/ 4555 h 8097"/>
                  <a:gd name="connsiteX2" fmla="*/ 2877 w 9792"/>
                  <a:gd name="connsiteY2" fmla="*/ 6491 h 8097"/>
                  <a:gd name="connsiteX3" fmla="*/ 6221 w 9792"/>
                  <a:gd name="connsiteY3" fmla="*/ 7083 h 8097"/>
                  <a:gd name="connsiteX4" fmla="*/ 8652 w 9792"/>
                  <a:gd name="connsiteY4" fmla="*/ 5233 h 8097"/>
                  <a:gd name="connsiteX5" fmla="*/ 9747 w 9792"/>
                  <a:gd name="connsiteY5" fmla="*/ 3753 h 8097"/>
                  <a:gd name="connsiteX6" fmla="*/ 7072 w 9792"/>
                  <a:gd name="connsiteY6" fmla="*/ 1904 h 8097"/>
                  <a:gd name="connsiteX7" fmla="*/ 4397 w 9792"/>
                  <a:gd name="connsiteY7" fmla="*/ 42 h 8097"/>
                  <a:gd name="connsiteX8" fmla="*/ 2513 w 9792"/>
                  <a:gd name="connsiteY8" fmla="*/ 2274 h 8097"/>
                  <a:gd name="connsiteX0-1" fmla="*/ 2566 w 9999"/>
                  <a:gd name="connsiteY0-2" fmla="*/ 2808 h 10001"/>
                  <a:gd name="connsiteX1-3" fmla="*/ 0 w 9999"/>
                  <a:gd name="connsiteY1-4" fmla="*/ 5626 h 10001"/>
                  <a:gd name="connsiteX2-5" fmla="*/ 2938 w 9999"/>
                  <a:gd name="connsiteY2-6" fmla="*/ 8017 h 10001"/>
                  <a:gd name="connsiteX3-7" fmla="*/ 6353 w 9999"/>
                  <a:gd name="connsiteY3-8" fmla="*/ 8748 h 10001"/>
                  <a:gd name="connsiteX4-9" fmla="*/ 8836 w 9999"/>
                  <a:gd name="connsiteY4-10" fmla="*/ 6463 h 10001"/>
                  <a:gd name="connsiteX5-11" fmla="*/ 9954 w 9999"/>
                  <a:gd name="connsiteY5-12" fmla="*/ 4635 h 10001"/>
                  <a:gd name="connsiteX6-13" fmla="*/ 7222 w 9999"/>
                  <a:gd name="connsiteY6-14" fmla="*/ 2351 h 10001"/>
                  <a:gd name="connsiteX7-15" fmla="*/ 4490 w 9999"/>
                  <a:gd name="connsiteY7-16" fmla="*/ 52 h 10001"/>
                  <a:gd name="connsiteX8-17" fmla="*/ 2566 w 9999"/>
                  <a:gd name="connsiteY8-18" fmla="*/ 2808 h 10001"/>
                  <a:gd name="connsiteX0-19" fmla="*/ 2566 w 10000"/>
                  <a:gd name="connsiteY0-20" fmla="*/ 2808 h 10000"/>
                  <a:gd name="connsiteX1-21" fmla="*/ 0 w 10000"/>
                  <a:gd name="connsiteY1-22" fmla="*/ 5625 h 10000"/>
                  <a:gd name="connsiteX2-23" fmla="*/ 2938 w 10000"/>
                  <a:gd name="connsiteY2-24" fmla="*/ 8016 h 10000"/>
                  <a:gd name="connsiteX3-25" fmla="*/ 6354 w 10000"/>
                  <a:gd name="connsiteY3-26" fmla="*/ 8747 h 10000"/>
                  <a:gd name="connsiteX4-27" fmla="*/ 8837 w 10000"/>
                  <a:gd name="connsiteY4-28" fmla="*/ 6462 h 10000"/>
                  <a:gd name="connsiteX5-29" fmla="*/ 9955 w 10000"/>
                  <a:gd name="connsiteY5-30" fmla="*/ 4635 h 10000"/>
                  <a:gd name="connsiteX6-31" fmla="*/ 7223 w 10000"/>
                  <a:gd name="connsiteY6-32" fmla="*/ 2351 h 10000"/>
                  <a:gd name="connsiteX7-33" fmla="*/ 4490 w 10000"/>
                  <a:gd name="connsiteY7-34" fmla="*/ 52 h 10000"/>
                  <a:gd name="connsiteX8-35" fmla="*/ 2566 w 10000"/>
                  <a:gd name="connsiteY8-36" fmla="*/ 2808 h 10000"/>
                  <a:gd name="connsiteX0-37" fmla="*/ 2566 w 10000"/>
                  <a:gd name="connsiteY0-38" fmla="*/ 2808 h 10000"/>
                  <a:gd name="connsiteX1-39" fmla="*/ 0 w 10000"/>
                  <a:gd name="connsiteY1-40" fmla="*/ 5625 h 10000"/>
                  <a:gd name="connsiteX2-41" fmla="*/ 2938 w 10000"/>
                  <a:gd name="connsiteY2-42" fmla="*/ 8016 h 10000"/>
                  <a:gd name="connsiteX3-43" fmla="*/ 6354 w 10000"/>
                  <a:gd name="connsiteY3-44" fmla="*/ 8747 h 10000"/>
                  <a:gd name="connsiteX4-45" fmla="*/ 8837 w 10000"/>
                  <a:gd name="connsiteY4-46" fmla="*/ 6462 h 10000"/>
                  <a:gd name="connsiteX5-47" fmla="*/ 9955 w 10000"/>
                  <a:gd name="connsiteY5-48" fmla="*/ 4635 h 10000"/>
                  <a:gd name="connsiteX6-49" fmla="*/ 7223 w 10000"/>
                  <a:gd name="connsiteY6-50" fmla="*/ 2351 h 10000"/>
                  <a:gd name="connsiteX7-51" fmla="*/ 4490 w 10000"/>
                  <a:gd name="connsiteY7-52" fmla="*/ 52 h 10000"/>
                  <a:gd name="connsiteX8-53" fmla="*/ 2566 w 10000"/>
                  <a:gd name="connsiteY8-54" fmla="*/ 2808 h 10000"/>
                  <a:gd name="connsiteX0-55" fmla="*/ 2566 w 10000"/>
                  <a:gd name="connsiteY0-56" fmla="*/ 2808 h 10000"/>
                  <a:gd name="connsiteX1-57" fmla="*/ 0 w 10000"/>
                  <a:gd name="connsiteY1-58" fmla="*/ 5625 h 10000"/>
                  <a:gd name="connsiteX2-59" fmla="*/ 2938 w 10000"/>
                  <a:gd name="connsiteY2-60" fmla="*/ 8016 h 10000"/>
                  <a:gd name="connsiteX3-61" fmla="*/ 6354 w 10000"/>
                  <a:gd name="connsiteY3-62" fmla="*/ 8747 h 10000"/>
                  <a:gd name="connsiteX4-63" fmla="*/ 8837 w 10000"/>
                  <a:gd name="connsiteY4-64" fmla="*/ 6462 h 10000"/>
                  <a:gd name="connsiteX5-65" fmla="*/ 9955 w 10000"/>
                  <a:gd name="connsiteY5-66" fmla="*/ 4635 h 10000"/>
                  <a:gd name="connsiteX6-67" fmla="*/ 7223 w 10000"/>
                  <a:gd name="connsiteY6-68" fmla="*/ 2351 h 10000"/>
                  <a:gd name="connsiteX7-69" fmla="*/ 4490 w 10000"/>
                  <a:gd name="connsiteY7-70" fmla="*/ 52 h 10000"/>
                  <a:gd name="connsiteX8-71" fmla="*/ 2566 w 10000"/>
                  <a:gd name="connsiteY8-72" fmla="*/ 2808 h 10000"/>
                  <a:gd name="connsiteX0-73" fmla="*/ 2566 w 10000"/>
                  <a:gd name="connsiteY0-74" fmla="*/ 2808 h 10020"/>
                  <a:gd name="connsiteX1-75" fmla="*/ 0 w 10000"/>
                  <a:gd name="connsiteY1-76" fmla="*/ 5625 h 10020"/>
                  <a:gd name="connsiteX2-77" fmla="*/ 2938 w 10000"/>
                  <a:gd name="connsiteY2-78" fmla="*/ 8016 h 10020"/>
                  <a:gd name="connsiteX3-79" fmla="*/ 6154 w 10000"/>
                  <a:gd name="connsiteY3-80" fmla="*/ 8649 h 10020"/>
                  <a:gd name="connsiteX4-81" fmla="*/ 8837 w 10000"/>
                  <a:gd name="connsiteY4-82" fmla="*/ 6462 h 10020"/>
                  <a:gd name="connsiteX5-83" fmla="*/ 9955 w 10000"/>
                  <a:gd name="connsiteY5-84" fmla="*/ 4635 h 10020"/>
                  <a:gd name="connsiteX6-85" fmla="*/ 7223 w 10000"/>
                  <a:gd name="connsiteY6-86" fmla="*/ 2351 h 10020"/>
                  <a:gd name="connsiteX7-87" fmla="*/ 4490 w 10000"/>
                  <a:gd name="connsiteY7-88" fmla="*/ 52 h 10020"/>
                  <a:gd name="connsiteX8-89" fmla="*/ 2566 w 10000"/>
                  <a:gd name="connsiteY8-90" fmla="*/ 2808 h 10020"/>
                  <a:gd name="connsiteX0-91" fmla="*/ 2566 w 10000"/>
                  <a:gd name="connsiteY0-92" fmla="*/ 2808 h 10020"/>
                  <a:gd name="connsiteX1-93" fmla="*/ 0 w 10000"/>
                  <a:gd name="connsiteY1-94" fmla="*/ 5625 h 10020"/>
                  <a:gd name="connsiteX2-95" fmla="*/ 2938 w 10000"/>
                  <a:gd name="connsiteY2-96" fmla="*/ 8016 h 10020"/>
                  <a:gd name="connsiteX3-97" fmla="*/ 6154 w 10000"/>
                  <a:gd name="connsiteY3-98" fmla="*/ 8649 h 10020"/>
                  <a:gd name="connsiteX4-99" fmla="*/ 8837 w 10000"/>
                  <a:gd name="connsiteY4-100" fmla="*/ 6462 h 10020"/>
                  <a:gd name="connsiteX5-101" fmla="*/ 9955 w 10000"/>
                  <a:gd name="connsiteY5-102" fmla="*/ 4635 h 10020"/>
                  <a:gd name="connsiteX6-103" fmla="*/ 7223 w 10000"/>
                  <a:gd name="connsiteY6-104" fmla="*/ 2351 h 10020"/>
                  <a:gd name="connsiteX7-105" fmla="*/ 4490 w 10000"/>
                  <a:gd name="connsiteY7-106" fmla="*/ 52 h 10020"/>
                  <a:gd name="connsiteX8-107" fmla="*/ 2566 w 10000"/>
                  <a:gd name="connsiteY8-108" fmla="*/ 2808 h 10020"/>
                  <a:gd name="connsiteX0-109" fmla="*/ 2566 w 10000"/>
                  <a:gd name="connsiteY0-110" fmla="*/ 2808 h 10221"/>
                  <a:gd name="connsiteX1-111" fmla="*/ 0 w 10000"/>
                  <a:gd name="connsiteY1-112" fmla="*/ 5625 h 10221"/>
                  <a:gd name="connsiteX2-113" fmla="*/ 2938 w 10000"/>
                  <a:gd name="connsiteY2-114" fmla="*/ 8016 h 10221"/>
                  <a:gd name="connsiteX3-115" fmla="*/ 6154 w 10000"/>
                  <a:gd name="connsiteY3-116" fmla="*/ 8649 h 10221"/>
                  <a:gd name="connsiteX4-117" fmla="*/ 8837 w 10000"/>
                  <a:gd name="connsiteY4-118" fmla="*/ 6462 h 10221"/>
                  <a:gd name="connsiteX5-119" fmla="*/ 9955 w 10000"/>
                  <a:gd name="connsiteY5-120" fmla="*/ 4635 h 10221"/>
                  <a:gd name="connsiteX6-121" fmla="*/ 7223 w 10000"/>
                  <a:gd name="connsiteY6-122" fmla="*/ 2351 h 10221"/>
                  <a:gd name="connsiteX7-123" fmla="*/ 4490 w 10000"/>
                  <a:gd name="connsiteY7-124" fmla="*/ 52 h 10221"/>
                  <a:gd name="connsiteX8-125" fmla="*/ 2566 w 10000"/>
                  <a:gd name="connsiteY8-126" fmla="*/ 2808 h 10221"/>
                  <a:gd name="connsiteX0-127" fmla="*/ 2566 w 10000"/>
                  <a:gd name="connsiteY0-128" fmla="*/ 2808 h 10221"/>
                  <a:gd name="connsiteX1-129" fmla="*/ 0 w 10000"/>
                  <a:gd name="connsiteY1-130" fmla="*/ 5625 h 10221"/>
                  <a:gd name="connsiteX2-131" fmla="*/ 2938 w 10000"/>
                  <a:gd name="connsiteY2-132" fmla="*/ 8016 h 10221"/>
                  <a:gd name="connsiteX3-133" fmla="*/ 6154 w 10000"/>
                  <a:gd name="connsiteY3-134" fmla="*/ 8649 h 10221"/>
                  <a:gd name="connsiteX4-135" fmla="*/ 8837 w 10000"/>
                  <a:gd name="connsiteY4-136" fmla="*/ 6462 h 10221"/>
                  <a:gd name="connsiteX5-137" fmla="*/ 9955 w 10000"/>
                  <a:gd name="connsiteY5-138" fmla="*/ 4635 h 10221"/>
                  <a:gd name="connsiteX6-139" fmla="*/ 7223 w 10000"/>
                  <a:gd name="connsiteY6-140" fmla="*/ 2351 h 10221"/>
                  <a:gd name="connsiteX7-141" fmla="*/ 4490 w 10000"/>
                  <a:gd name="connsiteY7-142" fmla="*/ 52 h 10221"/>
                  <a:gd name="connsiteX8-143" fmla="*/ 2566 w 10000"/>
                  <a:gd name="connsiteY8-144" fmla="*/ 2808 h 10221"/>
                  <a:gd name="connsiteX0-145" fmla="*/ 154 w 7588"/>
                  <a:gd name="connsiteY0-146" fmla="*/ 2808 h 10221"/>
                  <a:gd name="connsiteX1-147" fmla="*/ 526 w 7588"/>
                  <a:gd name="connsiteY1-148" fmla="*/ 8016 h 10221"/>
                  <a:gd name="connsiteX2-149" fmla="*/ 3742 w 7588"/>
                  <a:gd name="connsiteY2-150" fmla="*/ 8649 h 10221"/>
                  <a:gd name="connsiteX3-151" fmla="*/ 6425 w 7588"/>
                  <a:gd name="connsiteY3-152" fmla="*/ 6462 h 10221"/>
                  <a:gd name="connsiteX4-153" fmla="*/ 7543 w 7588"/>
                  <a:gd name="connsiteY4-154" fmla="*/ 4635 h 10221"/>
                  <a:gd name="connsiteX5-155" fmla="*/ 4811 w 7588"/>
                  <a:gd name="connsiteY5-156" fmla="*/ 2351 h 10221"/>
                  <a:gd name="connsiteX6-157" fmla="*/ 2078 w 7588"/>
                  <a:gd name="connsiteY6-158" fmla="*/ 52 h 10221"/>
                  <a:gd name="connsiteX7-159" fmla="*/ 154 w 7588"/>
                  <a:gd name="connsiteY7-160" fmla="*/ 2808 h 10221"/>
                  <a:gd name="connsiteX0-161" fmla="*/ 203 w 10001"/>
                  <a:gd name="connsiteY0-162" fmla="*/ 2747 h 10000"/>
                  <a:gd name="connsiteX1-163" fmla="*/ 693 w 10001"/>
                  <a:gd name="connsiteY1-164" fmla="*/ 7843 h 10000"/>
                  <a:gd name="connsiteX2-165" fmla="*/ 4931 w 10001"/>
                  <a:gd name="connsiteY2-166" fmla="*/ 8462 h 10000"/>
                  <a:gd name="connsiteX3-167" fmla="*/ 8467 w 10001"/>
                  <a:gd name="connsiteY3-168" fmla="*/ 6322 h 10000"/>
                  <a:gd name="connsiteX4-169" fmla="*/ 9941 w 10001"/>
                  <a:gd name="connsiteY4-170" fmla="*/ 4535 h 10000"/>
                  <a:gd name="connsiteX5-171" fmla="*/ 6340 w 10001"/>
                  <a:gd name="connsiteY5-172" fmla="*/ 2300 h 10000"/>
                  <a:gd name="connsiteX6-173" fmla="*/ 2739 w 10001"/>
                  <a:gd name="connsiteY6-174" fmla="*/ 51 h 10000"/>
                  <a:gd name="connsiteX7-175" fmla="*/ 203 w 10001"/>
                  <a:gd name="connsiteY7-176" fmla="*/ 2747 h 10000"/>
                  <a:gd name="connsiteX0-177" fmla="*/ 1724 w 11522"/>
                  <a:gd name="connsiteY0-178" fmla="*/ 2747 h 10000"/>
                  <a:gd name="connsiteX1-179" fmla="*/ 2214 w 11522"/>
                  <a:gd name="connsiteY1-180" fmla="*/ 7843 h 10000"/>
                  <a:gd name="connsiteX2-181" fmla="*/ 6452 w 11522"/>
                  <a:gd name="connsiteY2-182" fmla="*/ 8462 h 10000"/>
                  <a:gd name="connsiteX3-183" fmla="*/ 9988 w 11522"/>
                  <a:gd name="connsiteY3-184" fmla="*/ 6322 h 10000"/>
                  <a:gd name="connsiteX4-185" fmla="*/ 11462 w 11522"/>
                  <a:gd name="connsiteY4-186" fmla="*/ 4535 h 10000"/>
                  <a:gd name="connsiteX5-187" fmla="*/ 7861 w 11522"/>
                  <a:gd name="connsiteY5-188" fmla="*/ 2300 h 10000"/>
                  <a:gd name="connsiteX6-189" fmla="*/ 4260 w 11522"/>
                  <a:gd name="connsiteY6-190" fmla="*/ 51 h 10000"/>
                  <a:gd name="connsiteX7-191" fmla="*/ 1724 w 11522"/>
                  <a:gd name="connsiteY7-192" fmla="*/ 2747 h 10000"/>
                  <a:gd name="connsiteX0-193" fmla="*/ 1724 w 11522"/>
                  <a:gd name="connsiteY0-194" fmla="*/ 2747 h 10000"/>
                  <a:gd name="connsiteX1-195" fmla="*/ 2214 w 11522"/>
                  <a:gd name="connsiteY1-196" fmla="*/ 7843 h 10000"/>
                  <a:gd name="connsiteX2-197" fmla="*/ 6452 w 11522"/>
                  <a:gd name="connsiteY2-198" fmla="*/ 8462 h 10000"/>
                  <a:gd name="connsiteX3-199" fmla="*/ 9988 w 11522"/>
                  <a:gd name="connsiteY3-200" fmla="*/ 6322 h 10000"/>
                  <a:gd name="connsiteX4-201" fmla="*/ 11462 w 11522"/>
                  <a:gd name="connsiteY4-202" fmla="*/ 4535 h 10000"/>
                  <a:gd name="connsiteX5-203" fmla="*/ 7861 w 11522"/>
                  <a:gd name="connsiteY5-204" fmla="*/ 2300 h 10000"/>
                  <a:gd name="connsiteX6-205" fmla="*/ 4260 w 11522"/>
                  <a:gd name="connsiteY6-206" fmla="*/ 51 h 10000"/>
                  <a:gd name="connsiteX7-207" fmla="*/ 1724 w 11522"/>
                  <a:gd name="connsiteY7-208" fmla="*/ 2747 h 10000"/>
                  <a:gd name="connsiteX0-209" fmla="*/ 1990 w 11788"/>
                  <a:gd name="connsiteY0-210" fmla="*/ 2747 h 10000"/>
                  <a:gd name="connsiteX1-211" fmla="*/ 2480 w 11788"/>
                  <a:gd name="connsiteY1-212" fmla="*/ 7843 h 10000"/>
                  <a:gd name="connsiteX2-213" fmla="*/ 6718 w 11788"/>
                  <a:gd name="connsiteY2-214" fmla="*/ 8462 h 10000"/>
                  <a:gd name="connsiteX3-215" fmla="*/ 10254 w 11788"/>
                  <a:gd name="connsiteY3-216" fmla="*/ 6322 h 10000"/>
                  <a:gd name="connsiteX4-217" fmla="*/ 11728 w 11788"/>
                  <a:gd name="connsiteY4-218" fmla="*/ 4535 h 10000"/>
                  <a:gd name="connsiteX5-219" fmla="*/ 8127 w 11788"/>
                  <a:gd name="connsiteY5-220" fmla="*/ 2300 h 10000"/>
                  <a:gd name="connsiteX6-221" fmla="*/ 4526 w 11788"/>
                  <a:gd name="connsiteY6-222" fmla="*/ 51 h 10000"/>
                  <a:gd name="connsiteX7-223" fmla="*/ 1990 w 11788"/>
                  <a:gd name="connsiteY7-224" fmla="*/ 2747 h 10000"/>
                  <a:gd name="connsiteX0-225" fmla="*/ 1952 w 11750"/>
                  <a:gd name="connsiteY0-226" fmla="*/ 2747 h 10000"/>
                  <a:gd name="connsiteX1-227" fmla="*/ 2442 w 11750"/>
                  <a:gd name="connsiteY1-228" fmla="*/ 7843 h 10000"/>
                  <a:gd name="connsiteX2-229" fmla="*/ 6680 w 11750"/>
                  <a:gd name="connsiteY2-230" fmla="*/ 8462 h 10000"/>
                  <a:gd name="connsiteX3-231" fmla="*/ 10216 w 11750"/>
                  <a:gd name="connsiteY3-232" fmla="*/ 6322 h 10000"/>
                  <a:gd name="connsiteX4-233" fmla="*/ 11690 w 11750"/>
                  <a:gd name="connsiteY4-234" fmla="*/ 4535 h 10000"/>
                  <a:gd name="connsiteX5-235" fmla="*/ 8089 w 11750"/>
                  <a:gd name="connsiteY5-236" fmla="*/ 2300 h 10000"/>
                  <a:gd name="connsiteX6-237" fmla="*/ 4488 w 11750"/>
                  <a:gd name="connsiteY6-238" fmla="*/ 51 h 10000"/>
                  <a:gd name="connsiteX7-239" fmla="*/ 1952 w 11750"/>
                  <a:gd name="connsiteY7-240" fmla="*/ 2747 h 10000"/>
                  <a:gd name="connsiteX0-241" fmla="*/ 1952 w 11750"/>
                  <a:gd name="connsiteY0-242" fmla="*/ 2747 h 10075"/>
                  <a:gd name="connsiteX1-243" fmla="*/ 2442 w 11750"/>
                  <a:gd name="connsiteY1-244" fmla="*/ 7843 h 10075"/>
                  <a:gd name="connsiteX2-245" fmla="*/ 6680 w 11750"/>
                  <a:gd name="connsiteY2-246" fmla="*/ 8462 h 10075"/>
                  <a:gd name="connsiteX3-247" fmla="*/ 10216 w 11750"/>
                  <a:gd name="connsiteY3-248" fmla="*/ 6322 h 10075"/>
                  <a:gd name="connsiteX4-249" fmla="*/ 11690 w 11750"/>
                  <a:gd name="connsiteY4-250" fmla="*/ 4535 h 10075"/>
                  <a:gd name="connsiteX5-251" fmla="*/ 8089 w 11750"/>
                  <a:gd name="connsiteY5-252" fmla="*/ 2300 h 10075"/>
                  <a:gd name="connsiteX6-253" fmla="*/ 4488 w 11750"/>
                  <a:gd name="connsiteY6-254" fmla="*/ 51 h 10075"/>
                  <a:gd name="connsiteX7-255" fmla="*/ 1952 w 11750"/>
                  <a:gd name="connsiteY7-256" fmla="*/ 2747 h 10075"/>
                  <a:gd name="connsiteX0-257" fmla="*/ 1952 w 11750"/>
                  <a:gd name="connsiteY0-258" fmla="*/ 2747 h 9991"/>
                  <a:gd name="connsiteX1-259" fmla="*/ 2442 w 11750"/>
                  <a:gd name="connsiteY1-260" fmla="*/ 7843 h 9991"/>
                  <a:gd name="connsiteX2-261" fmla="*/ 6680 w 11750"/>
                  <a:gd name="connsiteY2-262" fmla="*/ 8462 h 9991"/>
                  <a:gd name="connsiteX3-263" fmla="*/ 10216 w 11750"/>
                  <a:gd name="connsiteY3-264" fmla="*/ 6322 h 9991"/>
                  <a:gd name="connsiteX4-265" fmla="*/ 11690 w 11750"/>
                  <a:gd name="connsiteY4-266" fmla="*/ 4535 h 9991"/>
                  <a:gd name="connsiteX5-267" fmla="*/ 8089 w 11750"/>
                  <a:gd name="connsiteY5-268" fmla="*/ 2300 h 9991"/>
                  <a:gd name="connsiteX6-269" fmla="*/ 4488 w 11750"/>
                  <a:gd name="connsiteY6-270" fmla="*/ 51 h 9991"/>
                  <a:gd name="connsiteX7-271" fmla="*/ 1952 w 11750"/>
                  <a:gd name="connsiteY7-272" fmla="*/ 2747 h 9991"/>
                  <a:gd name="connsiteX0-273" fmla="*/ 1661 w 10000"/>
                  <a:gd name="connsiteY0-274" fmla="*/ 2748 h 9999"/>
                  <a:gd name="connsiteX1-275" fmla="*/ 2078 w 10000"/>
                  <a:gd name="connsiteY1-276" fmla="*/ 7849 h 9999"/>
                  <a:gd name="connsiteX2-277" fmla="*/ 5685 w 10000"/>
                  <a:gd name="connsiteY2-278" fmla="*/ 8469 h 9999"/>
                  <a:gd name="connsiteX3-279" fmla="*/ 8694 w 10000"/>
                  <a:gd name="connsiteY3-280" fmla="*/ 6327 h 9999"/>
                  <a:gd name="connsiteX4-281" fmla="*/ 9949 w 10000"/>
                  <a:gd name="connsiteY4-282" fmla="*/ 4538 h 9999"/>
                  <a:gd name="connsiteX5-283" fmla="*/ 6884 w 10000"/>
                  <a:gd name="connsiteY5-284" fmla="*/ 2301 h 9999"/>
                  <a:gd name="connsiteX6-285" fmla="*/ 3820 w 10000"/>
                  <a:gd name="connsiteY6-286" fmla="*/ 50 h 9999"/>
                  <a:gd name="connsiteX7-287" fmla="*/ 1661 w 10000"/>
                  <a:gd name="connsiteY7-288" fmla="*/ 2748 h 9999"/>
                  <a:gd name="connsiteX0-289" fmla="*/ 1661 w 10000"/>
                  <a:gd name="connsiteY0-290" fmla="*/ 2748 h 10000"/>
                  <a:gd name="connsiteX1-291" fmla="*/ 2078 w 10000"/>
                  <a:gd name="connsiteY1-292" fmla="*/ 7850 h 10000"/>
                  <a:gd name="connsiteX2-293" fmla="*/ 5685 w 10000"/>
                  <a:gd name="connsiteY2-294" fmla="*/ 8470 h 10000"/>
                  <a:gd name="connsiteX3-295" fmla="*/ 8013 w 10000"/>
                  <a:gd name="connsiteY3-296" fmla="*/ 8890 h 10000"/>
                  <a:gd name="connsiteX4-297" fmla="*/ 8694 w 10000"/>
                  <a:gd name="connsiteY4-298" fmla="*/ 6328 h 10000"/>
                  <a:gd name="connsiteX5-299" fmla="*/ 9949 w 10000"/>
                  <a:gd name="connsiteY5-300" fmla="*/ 4538 h 10000"/>
                  <a:gd name="connsiteX6-301" fmla="*/ 6884 w 10000"/>
                  <a:gd name="connsiteY6-302" fmla="*/ 2301 h 10000"/>
                  <a:gd name="connsiteX7-303" fmla="*/ 3820 w 10000"/>
                  <a:gd name="connsiteY7-304" fmla="*/ 50 h 10000"/>
                  <a:gd name="connsiteX8-305" fmla="*/ 1661 w 10000"/>
                  <a:gd name="connsiteY8-306" fmla="*/ 2748 h 10000"/>
                  <a:gd name="connsiteX0-307" fmla="*/ 1661 w 10000"/>
                  <a:gd name="connsiteY0-308" fmla="*/ 2748 h 8979"/>
                  <a:gd name="connsiteX1-309" fmla="*/ 2078 w 10000"/>
                  <a:gd name="connsiteY1-310" fmla="*/ 7850 h 8979"/>
                  <a:gd name="connsiteX2-311" fmla="*/ 8013 w 10000"/>
                  <a:gd name="connsiteY2-312" fmla="*/ 8890 h 8979"/>
                  <a:gd name="connsiteX3-313" fmla="*/ 8694 w 10000"/>
                  <a:gd name="connsiteY3-314" fmla="*/ 6328 h 8979"/>
                  <a:gd name="connsiteX4-315" fmla="*/ 9949 w 10000"/>
                  <a:gd name="connsiteY4-316" fmla="*/ 4538 h 8979"/>
                  <a:gd name="connsiteX5-317" fmla="*/ 6884 w 10000"/>
                  <a:gd name="connsiteY5-318" fmla="*/ 2301 h 8979"/>
                  <a:gd name="connsiteX6-319" fmla="*/ 3820 w 10000"/>
                  <a:gd name="connsiteY6-320" fmla="*/ 50 h 8979"/>
                  <a:gd name="connsiteX7-321" fmla="*/ 1661 w 10000"/>
                  <a:gd name="connsiteY7-322" fmla="*/ 2748 h 8979"/>
                  <a:gd name="connsiteX0-323" fmla="*/ 1661 w 10000"/>
                  <a:gd name="connsiteY0-324" fmla="*/ 3060 h 9597"/>
                  <a:gd name="connsiteX1-325" fmla="*/ 2078 w 10000"/>
                  <a:gd name="connsiteY1-326" fmla="*/ 8743 h 9597"/>
                  <a:gd name="connsiteX2-327" fmla="*/ 5842 w 10000"/>
                  <a:gd name="connsiteY2-328" fmla="*/ 9365 h 9597"/>
                  <a:gd name="connsiteX3-329" fmla="*/ 8694 w 10000"/>
                  <a:gd name="connsiteY3-330" fmla="*/ 7048 h 9597"/>
                  <a:gd name="connsiteX4-331" fmla="*/ 9949 w 10000"/>
                  <a:gd name="connsiteY4-332" fmla="*/ 5054 h 9597"/>
                  <a:gd name="connsiteX5-333" fmla="*/ 6884 w 10000"/>
                  <a:gd name="connsiteY5-334" fmla="*/ 2563 h 9597"/>
                  <a:gd name="connsiteX6-335" fmla="*/ 3820 w 10000"/>
                  <a:gd name="connsiteY6-336" fmla="*/ 56 h 9597"/>
                  <a:gd name="connsiteX7-337" fmla="*/ 1661 w 10000"/>
                  <a:gd name="connsiteY7-338" fmla="*/ 3060 h 9597"/>
                  <a:gd name="connsiteX0-339" fmla="*/ 1661 w 10000"/>
                  <a:gd name="connsiteY0-340" fmla="*/ 3188 h 10000"/>
                  <a:gd name="connsiteX1-341" fmla="*/ 2078 w 10000"/>
                  <a:gd name="connsiteY1-342" fmla="*/ 9110 h 10000"/>
                  <a:gd name="connsiteX2-343" fmla="*/ 5842 w 10000"/>
                  <a:gd name="connsiteY2-344" fmla="*/ 9758 h 10000"/>
                  <a:gd name="connsiteX3-345" fmla="*/ 8694 w 10000"/>
                  <a:gd name="connsiteY3-346" fmla="*/ 7344 h 10000"/>
                  <a:gd name="connsiteX4-347" fmla="*/ 9949 w 10000"/>
                  <a:gd name="connsiteY4-348" fmla="*/ 5266 h 10000"/>
                  <a:gd name="connsiteX5-349" fmla="*/ 6884 w 10000"/>
                  <a:gd name="connsiteY5-350" fmla="*/ 2671 h 10000"/>
                  <a:gd name="connsiteX6-351" fmla="*/ 3820 w 10000"/>
                  <a:gd name="connsiteY6-352" fmla="*/ 58 h 10000"/>
                  <a:gd name="connsiteX7-353" fmla="*/ 1661 w 10000"/>
                  <a:gd name="connsiteY7-354" fmla="*/ 3188 h 10000"/>
                  <a:gd name="connsiteX0-355" fmla="*/ 1661 w 10000"/>
                  <a:gd name="connsiteY0-356" fmla="*/ 3188 h 10832"/>
                  <a:gd name="connsiteX1-357" fmla="*/ 2078 w 10000"/>
                  <a:gd name="connsiteY1-358" fmla="*/ 9110 h 10832"/>
                  <a:gd name="connsiteX2-359" fmla="*/ 5842 w 10000"/>
                  <a:gd name="connsiteY2-360" fmla="*/ 9758 h 10832"/>
                  <a:gd name="connsiteX3-361" fmla="*/ 8694 w 10000"/>
                  <a:gd name="connsiteY3-362" fmla="*/ 7344 h 10832"/>
                  <a:gd name="connsiteX4-363" fmla="*/ 9949 w 10000"/>
                  <a:gd name="connsiteY4-364" fmla="*/ 5266 h 10832"/>
                  <a:gd name="connsiteX5-365" fmla="*/ 6884 w 10000"/>
                  <a:gd name="connsiteY5-366" fmla="*/ 2671 h 10832"/>
                  <a:gd name="connsiteX6-367" fmla="*/ 3820 w 10000"/>
                  <a:gd name="connsiteY6-368" fmla="*/ 58 h 10832"/>
                  <a:gd name="connsiteX7-369" fmla="*/ 1661 w 10000"/>
                  <a:gd name="connsiteY7-370" fmla="*/ 3188 h 10832"/>
                  <a:gd name="connsiteX0-371" fmla="*/ 1661 w 10000"/>
                  <a:gd name="connsiteY0-372" fmla="*/ 3188 h 11278"/>
                  <a:gd name="connsiteX1-373" fmla="*/ 2078 w 10000"/>
                  <a:gd name="connsiteY1-374" fmla="*/ 9110 h 11278"/>
                  <a:gd name="connsiteX2-375" fmla="*/ 5842 w 10000"/>
                  <a:gd name="connsiteY2-376" fmla="*/ 9758 h 11278"/>
                  <a:gd name="connsiteX3-377" fmla="*/ 8694 w 10000"/>
                  <a:gd name="connsiteY3-378" fmla="*/ 7344 h 11278"/>
                  <a:gd name="connsiteX4-379" fmla="*/ 9949 w 10000"/>
                  <a:gd name="connsiteY4-380" fmla="*/ 5266 h 11278"/>
                  <a:gd name="connsiteX5-381" fmla="*/ 6884 w 10000"/>
                  <a:gd name="connsiteY5-382" fmla="*/ 2671 h 11278"/>
                  <a:gd name="connsiteX6-383" fmla="*/ 3820 w 10000"/>
                  <a:gd name="connsiteY6-384" fmla="*/ 58 h 11278"/>
                  <a:gd name="connsiteX7-385" fmla="*/ 1661 w 10000"/>
                  <a:gd name="connsiteY7-386" fmla="*/ 3188 h 11278"/>
                  <a:gd name="connsiteX0-387" fmla="*/ 1661 w 10000"/>
                  <a:gd name="connsiteY0-388" fmla="*/ 3188 h 11419"/>
                  <a:gd name="connsiteX1-389" fmla="*/ 2078 w 10000"/>
                  <a:gd name="connsiteY1-390" fmla="*/ 9110 h 11419"/>
                  <a:gd name="connsiteX2-391" fmla="*/ 5842 w 10000"/>
                  <a:gd name="connsiteY2-392" fmla="*/ 9758 h 11419"/>
                  <a:gd name="connsiteX3-393" fmla="*/ 8694 w 10000"/>
                  <a:gd name="connsiteY3-394" fmla="*/ 7344 h 11419"/>
                  <a:gd name="connsiteX4-395" fmla="*/ 9949 w 10000"/>
                  <a:gd name="connsiteY4-396" fmla="*/ 5266 h 11419"/>
                  <a:gd name="connsiteX5-397" fmla="*/ 6884 w 10000"/>
                  <a:gd name="connsiteY5-398" fmla="*/ 2671 h 11419"/>
                  <a:gd name="connsiteX6-399" fmla="*/ 3820 w 10000"/>
                  <a:gd name="connsiteY6-400" fmla="*/ 58 h 11419"/>
                  <a:gd name="connsiteX7-401" fmla="*/ 1661 w 10000"/>
                  <a:gd name="connsiteY7-402" fmla="*/ 3188 h 11419"/>
                  <a:gd name="connsiteX0-403" fmla="*/ 1661 w 10000"/>
                  <a:gd name="connsiteY0-404" fmla="*/ 3188 h 11077"/>
                  <a:gd name="connsiteX1-405" fmla="*/ 2078 w 10000"/>
                  <a:gd name="connsiteY1-406" fmla="*/ 9110 h 11077"/>
                  <a:gd name="connsiteX2-407" fmla="*/ 5842 w 10000"/>
                  <a:gd name="connsiteY2-408" fmla="*/ 9758 h 11077"/>
                  <a:gd name="connsiteX3-409" fmla="*/ 8694 w 10000"/>
                  <a:gd name="connsiteY3-410" fmla="*/ 7344 h 11077"/>
                  <a:gd name="connsiteX4-411" fmla="*/ 9949 w 10000"/>
                  <a:gd name="connsiteY4-412" fmla="*/ 5266 h 11077"/>
                  <a:gd name="connsiteX5-413" fmla="*/ 6884 w 10000"/>
                  <a:gd name="connsiteY5-414" fmla="*/ 2671 h 11077"/>
                  <a:gd name="connsiteX6-415" fmla="*/ 3820 w 10000"/>
                  <a:gd name="connsiteY6-416" fmla="*/ 58 h 11077"/>
                  <a:gd name="connsiteX7-417" fmla="*/ 1661 w 10000"/>
                  <a:gd name="connsiteY7-418" fmla="*/ 3188 h 11077"/>
                  <a:gd name="connsiteX0-419" fmla="*/ 1661 w 10000"/>
                  <a:gd name="connsiteY0-420" fmla="*/ 3188 h 10386"/>
                  <a:gd name="connsiteX1-421" fmla="*/ 2078 w 10000"/>
                  <a:gd name="connsiteY1-422" fmla="*/ 9110 h 10386"/>
                  <a:gd name="connsiteX2-423" fmla="*/ 5992 w 10000"/>
                  <a:gd name="connsiteY2-424" fmla="*/ 8529 h 10386"/>
                  <a:gd name="connsiteX3-425" fmla="*/ 8694 w 10000"/>
                  <a:gd name="connsiteY3-426" fmla="*/ 7344 h 10386"/>
                  <a:gd name="connsiteX4-427" fmla="*/ 9949 w 10000"/>
                  <a:gd name="connsiteY4-428" fmla="*/ 5266 h 10386"/>
                  <a:gd name="connsiteX5-429" fmla="*/ 6884 w 10000"/>
                  <a:gd name="connsiteY5-430" fmla="*/ 2671 h 10386"/>
                  <a:gd name="connsiteX6-431" fmla="*/ 3820 w 10000"/>
                  <a:gd name="connsiteY6-432" fmla="*/ 58 h 10386"/>
                  <a:gd name="connsiteX7-433" fmla="*/ 1661 w 10000"/>
                  <a:gd name="connsiteY7-434" fmla="*/ 3188 h 10386"/>
                  <a:gd name="connsiteX0-435" fmla="*/ 1661 w 10000"/>
                  <a:gd name="connsiteY0-436" fmla="*/ 3188 h 10590"/>
                  <a:gd name="connsiteX1-437" fmla="*/ 2078 w 10000"/>
                  <a:gd name="connsiteY1-438" fmla="*/ 9110 h 10590"/>
                  <a:gd name="connsiteX2-439" fmla="*/ 5992 w 10000"/>
                  <a:gd name="connsiteY2-440" fmla="*/ 8529 h 10590"/>
                  <a:gd name="connsiteX3-441" fmla="*/ 8694 w 10000"/>
                  <a:gd name="connsiteY3-442" fmla="*/ 7344 h 10590"/>
                  <a:gd name="connsiteX4-443" fmla="*/ 9949 w 10000"/>
                  <a:gd name="connsiteY4-444" fmla="*/ 5266 h 10590"/>
                  <a:gd name="connsiteX5-445" fmla="*/ 6884 w 10000"/>
                  <a:gd name="connsiteY5-446" fmla="*/ 2671 h 10590"/>
                  <a:gd name="connsiteX6-447" fmla="*/ 3820 w 10000"/>
                  <a:gd name="connsiteY6-448" fmla="*/ 58 h 10590"/>
                  <a:gd name="connsiteX7-449" fmla="*/ 1661 w 10000"/>
                  <a:gd name="connsiteY7-450" fmla="*/ 3188 h 10590"/>
                  <a:gd name="connsiteX0-451" fmla="*/ 1661 w 9973"/>
                  <a:gd name="connsiteY0-452" fmla="*/ 3188 h 10590"/>
                  <a:gd name="connsiteX1-453" fmla="*/ 2078 w 9973"/>
                  <a:gd name="connsiteY1-454" fmla="*/ 9110 h 10590"/>
                  <a:gd name="connsiteX2-455" fmla="*/ 5992 w 9973"/>
                  <a:gd name="connsiteY2-456" fmla="*/ 8529 h 10590"/>
                  <a:gd name="connsiteX3-457" fmla="*/ 8394 w 9973"/>
                  <a:gd name="connsiteY3-458" fmla="*/ 6674 h 10590"/>
                  <a:gd name="connsiteX4-459" fmla="*/ 9949 w 9973"/>
                  <a:gd name="connsiteY4-460" fmla="*/ 5266 h 10590"/>
                  <a:gd name="connsiteX5-461" fmla="*/ 6884 w 9973"/>
                  <a:gd name="connsiteY5-462" fmla="*/ 2671 h 10590"/>
                  <a:gd name="connsiteX6-463" fmla="*/ 3820 w 9973"/>
                  <a:gd name="connsiteY6-464" fmla="*/ 58 h 10590"/>
                  <a:gd name="connsiteX7-465" fmla="*/ 1661 w 9973"/>
                  <a:gd name="connsiteY7-466" fmla="*/ 3188 h 10590"/>
                  <a:gd name="connsiteX0-467" fmla="*/ 1665 w 10000"/>
                  <a:gd name="connsiteY0-468" fmla="*/ 3010 h 10000"/>
                  <a:gd name="connsiteX1-469" fmla="*/ 2084 w 10000"/>
                  <a:gd name="connsiteY1-470" fmla="*/ 8602 h 10000"/>
                  <a:gd name="connsiteX2-471" fmla="*/ 6008 w 10000"/>
                  <a:gd name="connsiteY2-472" fmla="*/ 8054 h 10000"/>
                  <a:gd name="connsiteX3-473" fmla="*/ 8417 w 10000"/>
                  <a:gd name="connsiteY3-474" fmla="*/ 6302 h 10000"/>
                  <a:gd name="connsiteX4-475" fmla="*/ 9976 w 10000"/>
                  <a:gd name="connsiteY4-476" fmla="*/ 4973 h 10000"/>
                  <a:gd name="connsiteX5-477" fmla="*/ 6903 w 10000"/>
                  <a:gd name="connsiteY5-478" fmla="*/ 2522 h 10000"/>
                  <a:gd name="connsiteX6-479" fmla="*/ 3830 w 10000"/>
                  <a:gd name="connsiteY6-480" fmla="*/ 55 h 10000"/>
                  <a:gd name="connsiteX7-481" fmla="*/ 1665 w 10000"/>
                  <a:gd name="connsiteY7-482" fmla="*/ 3010 h 10000"/>
                  <a:gd name="connsiteX0-483" fmla="*/ 1665 w 10000"/>
                  <a:gd name="connsiteY0-484" fmla="*/ 3010 h 10000"/>
                  <a:gd name="connsiteX1-485" fmla="*/ 2084 w 10000"/>
                  <a:gd name="connsiteY1-486" fmla="*/ 8602 h 10000"/>
                  <a:gd name="connsiteX2-487" fmla="*/ 6008 w 10000"/>
                  <a:gd name="connsiteY2-488" fmla="*/ 8054 h 10000"/>
                  <a:gd name="connsiteX3-489" fmla="*/ 8417 w 10000"/>
                  <a:gd name="connsiteY3-490" fmla="*/ 6302 h 10000"/>
                  <a:gd name="connsiteX4-491" fmla="*/ 9976 w 10000"/>
                  <a:gd name="connsiteY4-492" fmla="*/ 4973 h 10000"/>
                  <a:gd name="connsiteX5-493" fmla="*/ 6903 w 10000"/>
                  <a:gd name="connsiteY5-494" fmla="*/ 2522 h 10000"/>
                  <a:gd name="connsiteX6-495" fmla="*/ 3830 w 10000"/>
                  <a:gd name="connsiteY6-496" fmla="*/ 55 h 10000"/>
                  <a:gd name="connsiteX7-497" fmla="*/ 1665 w 10000"/>
                  <a:gd name="connsiteY7-498" fmla="*/ 3010 h 10000"/>
                  <a:gd name="connsiteX0-499" fmla="*/ 1665 w 8546"/>
                  <a:gd name="connsiteY0-500" fmla="*/ 3010 h 10000"/>
                  <a:gd name="connsiteX1-501" fmla="*/ 2084 w 8546"/>
                  <a:gd name="connsiteY1-502" fmla="*/ 8602 h 10000"/>
                  <a:gd name="connsiteX2-503" fmla="*/ 6008 w 8546"/>
                  <a:gd name="connsiteY2-504" fmla="*/ 8054 h 10000"/>
                  <a:gd name="connsiteX3-505" fmla="*/ 8417 w 8546"/>
                  <a:gd name="connsiteY3-506" fmla="*/ 6302 h 10000"/>
                  <a:gd name="connsiteX4-507" fmla="*/ 6903 w 8546"/>
                  <a:gd name="connsiteY4-508" fmla="*/ 2522 h 10000"/>
                  <a:gd name="connsiteX5-509" fmla="*/ 3830 w 8546"/>
                  <a:gd name="connsiteY5-510" fmla="*/ 55 h 10000"/>
                  <a:gd name="connsiteX6-511" fmla="*/ 1665 w 8546"/>
                  <a:gd name="connsiteY6-512" fmla="*/ 3010 h 10000"/>
                  <a:gd name="connsiteX0-513" fmla="*/ 1948 w 10001"/>
                  <a:gd name="connsiteY0-514" fmla="*/ 3010 h 10000"/>
                  <a:gd name="connsiteX1-515" fmla="*/ 2439 w 10001"/>
                  <a:gd name="connsiteY1-516" fmla="*/ 8602 h 10000"/>
                  <a:gd name="connsiteX2-517" fmla="*/ 7030 w 10001"/>
                  <a:gd name="connsiteY2-518" fmla="*/ 8054 h 10000"/>
                  <a:gd name="connsiteX3-519" fmla="*/ 9849 w 10001"/>
                  <a:gd name="connsiteY3-520" fmla="*/ 6302 h 10000"/>
                  <a:gd name="connsiteX4-521" fmla="*/ 8077 w 10001"/>
                  <a:gd name="connsiteY4-522" fmla="*/ 2522 h 10000"/>
                  <a:gd name="connsiteX5-523" fmla="*/ 4482 w 10001"/>
                  <a:gd name="connsiteY5-524" fmla="*/ 55 h 10000"/>
                  <a:gd name="connsiteX6-525" fmla="*/ 1948 w 10001"/>
                  <a:gd name="connsiteY6-526" fmla="*/ 3010 h 10000"/>
                  <a:gd name="connsiteX0-527" fmla="*/ 1948 w 10976"/>
                  <a:gd name="connsiteY0-528" fmla="*/ 3010 h 10000"/>
                  <a:gd name="connsiteX1-529" fmla="*/ 2439 w 10976"/>
                  <a:gd name="connsiteY1-530" fmla="*/ 8602 h 10000"/>
                  <a:gd name="connsiteX2-531" fmla="*/ 7030 w 10976"/>
                  <a:gd name="connsiteY2-532" fmla="*/ 8054 h 10000"/>
                  <a:gd name="connsiteX3-533" fmla="*/ 9849 w 10976"/>
                  <a:gd name="connsiteY3-534" fmla="*/ 6302 h 10000"/>
                  <a:gd name="connsiteX4-535" fmla="*/ 8077 w 10976"/>
                  <a:gd name="connsiteY4-536" fmla="*/ 2522 h 10000"/>
                  <a:gd name="connsiteX5-537" fmla="*/ 4482 w 10976"/>
                  <a:gd name="connsiteY5-538" fmla="*/ 55 h 10000"/>
                  <a:gd name="connsiteX6-539" fmla="*/ 1948 w 10976"/>
                  <a:gd name="connsiteY6-540" fmla="*/ 3010 h 10000"/>
                  <a:gd name="connsiteX0-541" fmla="*/ 1948 w 11571"/>
                  <a:gd name="connsiteY0-542" fmla="*/ 3010 h 10000"/>
                  <a:gd name="connsiteX1-543" fmla="*/ 2439 w 11571"/>
                  <a:gd name="connsiteY1-544" fmla="*/ 8602 h 10000"/>
                  <a:gd name="connsiteX2-545" fmla="*/ 7030 w 11571"/>
                  <a:gd name="connsiteY2-546" fmla="*/ 8054 h 10000"/>
                  <a:gd name="connsiteX3-547" fmla="*/ 9849 w 11571"/>
                  <a:gd name="connsiteY3-548" fmla="*/ 6302 h 10000"/>
                  <a:gd name="connsiteX4-549" fmla="*/ 8077 w 11571"/>
                  <a:gd name="connsiteY4-550" fmla="*/ 2522 h 10000"/>
                  <a:gd name="connsiteX5-551" fmla="*/ 4482 w 11571"/>
                  <a:gd name="connsiteY5-552" fmla="*/ 55 h 10000"/>
                  <a:gd name="connsiteX6-553" fmla="*/ 1948 w 11571"/>
                  <a:gd name="connsiteY6-554" fmla="*/ 3010 h 10000"/>
                  <a:gd name="connsiteX0-555" fmla="*/ 1948 w 10719"/>
                  <a:gd name="connsiteY0-556" fmla="*/ 3010 h 10000"/>
                  <a:gd name="connsiteX1-557" fmla="*/ 2439 w 10719"/>
                  <a:gd name="connsiteY1-558" fmla="*/ 8602 h 10000"/>
                  <a:gd name="connsiteX2-559" fmla="*/ 7030 w 10719"/>
                  <a:gd name="connsiteY2-560" fmla="*/ 8054 h 10000"/>
                  <a:gd name="connsiteX3-561" fmla="*/ 9849 w 10719"/>
                  <a:gd name="connsiteY3-562" fmla="*/ 6302 h 10000"/>
                  <a:gd name="connsiteX4-563" fmla="*/ 8077 w 10719"/>
                  <a:gd name="connsiteY4-564" fmla="*/ 2522 h 10000"/>
                  <a:gd name="connsiteX5-565" fmla="*/ 4482 w 10719"/>
                  <a:gd name="connsiteY5-566" fmla="*/ 55 h 10000"/>
                  <a:gd name="connsiteX6-567" fmla="*/ 1948 w 10719"/>
                  <a:gd name="connsiteY6-568" fmla="*/ 3010 h 10000"/>
                  <a:gd name="connsiteX0-569" fmla="*/ 1948 w 11270"/>
                  <a:gd name="connsiteY0-570" fmla="*/ 3010 h 10000"/>
                  <a:gd name="connsiteX1-571" fmla="*/ 2439 w 11270"/>
                  <a:gd name="connsiteY1-572" fmla="*/ 8602 h 10000"/>
                  <a:gd name="connsiteX2-573" fmla="*/ 7030 w 11270"/>
                  <a:gd name="connsiteY2-574" fmla="*/ 8054 h 10000"/>
                  <a:gd name="connsiteX3-575" fmla="*/ 10552 w 11270"/>
                  <a:gd name="connsiteY3-576" fmla="*/ 4403 h 10000"/>
                  <a:gd name="connsiteX4-577" fmla="*/ 8077 w 11270"/>
                  <a:gd name="connsiteY4-578" fmla="*/ 2522 h 10000"/>
                  <a:gd name="connsiteX5-579" fmla="*/ 4482 w 11270"/>
                  <a:gd name="connsiteY5-580" fmla="*/ 55 h 10000"/>
                  <a:gd name="connsiteX6-581" fmla="*/ 1948 w 11270"/>
                  <a:gd name="connsiteY6-582" fmla="*/ 3010 h 10000"/>
                  <a:gd name="connsiteX0-583" fmla="*/ 1948 w 11304"/>
                  <a:gd name="connsiteY0-584" fmla="*/ 3015 h 10005"/>
                  <a:gd name="connsiteX1-585" fmla="*/ 2439 w 11304"/>
                  <a:gd name="connsiteY1-586" fmla="*/ 8607 h 10005"/>
                  <a:gd name="connsiteX2-587" fmla="*/ 7030 w 11304"/>
                  <a:gd name="connsiteY2-588" fmla="*/ 8059 h 10005"/>
                  <a:gd name="connsiteX3-589" fmla="*/ 10552 w 11304"/>
                  <a:gd name="connsiteY3-590" fmla="*/ 4408 h 10005"/>
                  <a:gd name="connsiteX4-591" fmla="*/ 8253 w 11304"/>
                  <a:gd name="connsiteY4-592" fmla="*/ 2211 h 10005"/>
                  <a:gd name="connsiteX5-593" fmla="*/ 4482 w 11304"/>
                  <a:gd name="connsiteY5-594" fmla="*/ 60 h 10005"/>
                  <a:gd name="connsiteX6-595" fmla="*/ 1948 w 11304"/>
                  <a:gd name="connsiteY6-596" fmla="*/ 3015 h 10005"/>
                  <a:gd name="connsiteX0-597" fmla="*/ 1948 w 10766"/>
                  <a:gd name="connsiteY0-598" fmla="*/ 3015 h 10005"/>
                  <a:gd name="connsiteX1-599" fmla="*/ 2439 w 10766"/>
                  <a:gd name="connsiteY1-600" fmla="*/ 8607 h 10005"/>
                  <a:gd name="connsiteX2-601" fmla="*/ 7030 w 10766"/>
                  <a:gd name="connsiteY2-602" fmla="*/ 8059 h 10005"/>
                  <a:gd name="connsiteX3-603" fmla="*/ 9849 w 10766"/>
                  <a:gd name="connsiteY3-604" fmla="*/ 4303 h 10005"/>
                  <a:gd name="connsiteX4-605" fmla="*/ 8253 w 10766"/>
                  <a:gd name="connsiteY4-606" fmla="*/ 2211 h 10005"/>
                  <a:gd name="connsiteX5-607" fmla="*/ 4482 w 10766"/>
                  <a:gd name="connsiteY5-608" fmla="*/ 60 h 10005"/>
                  <a:gd name="connsiteX6-609" fmla="*/ 1948 w 10766"/>
                  <a:gd name="connsiteY6-610" fmla="*/ 3015 h 10005"/>
                  <a:gd name="connsiteX0-611" fmla="*/ 1948 w 10461"/>
                  <a:gd name="connsiteY0-612" fmla="*/ 3015 h 10005"/>
                  <a:gd name="connsiteX1-613" fmla="*/ 2439 w 10461"/>
                  <a:gd name="connsiteY1-614" fmla="*/ 8607 h 10005"/>
                  <a:gd name="connsiteX2-615" fmla="*/ 7030 w 10461"/>
                  <a:gd name="connsiteY2-616" fmla="*/ 8059 h 10005"/>
                  <a:gd name="connsiteX3-617" fmla="*/ 9410 w 10461"/>
                  <a:gd name="connsiteY3-618" fmla="*/ 4619 h 10005"/>
                  <a:gd name="connsiteX4-619" fmla="*/ 8253 w 10461"/>
                  <a:gd name="connsiteY4-620" fmla="*/ 2211 h 10005"/>
                  <a:gd name="connsiteX5-621" fmla="*/ 4482 w 10461"/>
                  <a:gd name="connsiteY5-622" fmla="*/ 60 h 10005"/>
                  <a:gd name="connsiteX6-623" fmla="*/ 1948 w 10461"/>
                  <a:gd name="connsiteY6-624" fmla="*/ 3015 h 10005"/>
                  <a:gd name="connsiteX0-625" fmla="*/ 1948 w 11375"/>
                  <a:gd name="connsiteY0-626" fmla="*/ 3015 h 10005"/>
                  <a:gd name="connsiteX1-627" fmla="*/ 2439 w 11375"/>
                  <a:gd name="connsiteY1-628" fmla="*/ 8607 h 10005"/>
                  <a:gd name="connsiteX2-629" fmla="*/ 7030 w 11375"/>
                  <a:gd name="connsiteY2-630" fmla="*/ 8059 h 10005"/>
                  <a:gd name="connsiteX3-631" fmla="*/ 10640 w 11375"/>
                  <a:gd name="connsiteY3-632" fmla="*/ 4619 h 10005"/>
                  <a:gd name="connsiteX4-633" fmla="*/ 8253 w 11375"/>
                  <a:gd name="connsiteY4-634" fmla="*/ 2211 h 10005"/>
                  <a:gd name="connsiteX5-635" fmla="*/ 4482 w 11375"/>
                  <a:gd name="connsiteY5-636" fmla="*/ 60 h 10005"/>
                  <a:gd name="connsiteX6-637" fmla="*/ 1948 w 11375"/>
                  <a:gd name="connsiteY6-638" fmla="*/ 3015 h 10005"/>
                  <a:gd name="connsiteX0-639" fmla="*/ 1948 w 11607"/>
                  <a:gd name="connsiteY0-640" fmla="*/ 3015 h 10005"/>
                  <a:gd name="connsiteX1-641" fmla="*/ 2439 w 11607"/>
                  <a:gd name="connsiteY1-642" fmla="*/ 8607 h 10005"/>
                  <a:gd name="connsiteX2-643" fmla="*/ 7030 w 11607"/>
                  <a:gd name="connsiteY2-644" fmla="*/ 8059 h 10005"/>
                  <a:gd name="connsiteX3-645" fmla="*/ 10640 w 11607"/>
                  <a:gd name="connsiteY3-646" fmla="*/ 4619 h 10005"/>
                  <a:gd name="connsiteX4-647" fmla="*/ 9219 w 11607"/>
                  <a:gd name="connsiteY4-648" fmla="*/ 2211 h 10005"/>
                  <a:gd name="connsiteX5-649" fmla="*/ 4482 w 11607"/>
                  <a:gd name="connsiteY5-650" fmla="*/ 60 h 10005"/>
                  <a:gd name="connsiteX6-651" fmla="*/ 1948 w 11607"/>
                  <a:gd name="connsiteY6-652" fmla="*/ 3015 h 10005"/>
                  <a:gd name="connsiteX0-653" fmla="*/ 1948 w 11607"/>
                  <a:gd name="connsiteY0-654" fmla="*/ 3015 h 10005"/>
                  <a:gd name="connsiteX1-655" fmla="*/ 2439 w 11607"/>
                  <a:gd name="connsiteY1-656" fmla="*/ 8607 h 10005"/>
                  <a:gd name="connsiteX2-657" fmla="*/ 7030 w 11607"/>
                  <a:gd name="connsiteY2-658" fmla="*/ 8059 h 10005"/>
                  <a:gd name="connsiteX3-659" fmla="*/ 10640 w 11607"/>
                  <a:gd name="connsiteY3-660" fmla="*/ 4619 h 10005"/>
                  <a:gd name="connsiteX4-661" fmla="*/ 9219 w 11607"/>
                  <a:gd name="connsiteY4-662" fmla="*/ 2211 h 10005"/>
                  <a:gd name="connsiteX5-663" fmla="*/ 4482 w 11607"/>
                  <a:gd name="connsiteY5-664" fmla="*/ 60 h 10005"/>
                  <a:gd name="connsiteX6-665" fmla="*/ 1948 w 11607"/>
                  <a:gd name="connsiteY6-666" fmla="*/ 3015 h 10005"/>
                  <a:gd name="connsiteX0-667" fmla="*/ 1948 w 11607"/>
                  <a:gd name="connsiteY0-668" fmla="*/ 3015 h 10005"/>
                  <a:gd name="connsiteX1-669" fmla="*/ 2439 w 11607"/>
                  <a:gd name="connsiteY1-670" fmla="*/ 8607 h 10005"/>
                  <a:gd name="connsiteX2-671" fmla="*/ 7030 w 11607"/>
                  <a:gd name="connsiteY2-672" fmla="*/ 8059 h 10005"/>
                  <a:gd name="connsiteX3-673" fmla="*/ 10640 w 11607"/>
                  <a:gd name="connsiteY3-674" fmla="*/ 4619 h 10005"/>
                  <a:gd name="connsiteX4-675" fmla="*/ 9219 w 11607"/>
                  <a:gd name="connsiteY4-676" fmla="*/ 2211 h 10005"/>
                  <a:gd name="connsiteX5-677" fmla="*/ 4482 w 11607"/>
                  <a:gd name="connsiteY5-678" fmla="*/ 60 h 10005"/>
                  <a:gd name="connsiteX6-679" fmla="*/ 1948 w 11607"/>
                  <a:gd name="connsiteY6-680" fmla="*/ 3015 h 10005"/>
                  <a:gd name="connsiteX0-681" fmla="*/ 1948 w 11414"/>
                  <a:gd name="connsiteY0-682" fmla="*/ 3015 h 10005"/>
                  <a:gd name="connsiteX1-683" fmla="*/ 2439 w 11414"/>
                  <a:gd name="connsiteY1-684" fmla="*/ 8607 h 10005"/>
                  <a:gd name="connsiteX2-685" fmla="*/ 7030 w 11414"/>
                  <a:gd name="connsiteY2-686" fmla="*/ 8059 h 10005"/>
                  <a:gd name="connsiteX3-687" fmla="*/ 10640 w 11414"/>
                  <a:gd name="connsiteY3-688" fmla="*/ 4619 h 10005"/>
                  <a:gd name="connsiteX4-689" fmla="*/ 9219 w 11414"/>
                  <a:gd name="connsiteY4-690" fmla="*/ 2211 h 10005"/>
                  <a:gd name="connsiteX5-691" fmla="*/ 4482 w 11414"/>
                  <a:gd name="connsiteY5-692" fmla="*/ 60 h 10005"/>
                  <a:gd name="connsiteX6-693" fmla="*/ 1948 w 11414"/>
                  <a:gd name="connsiteY6-694" fmla="*/ 3015 h 10005"/>
                  <a:gd name="connsiteX0-695" fmla="*/ 1948 w 11221"/>
                  <a:gd name="connsiteY0-696" fmla="*/ 3015 h 10005"/>
                  <a:gd name="connsiteX1-697" fmla="*/ 2439 w 11221"/>
                  <a:gd name="connsiteY1-698" fmla="*/ 8607 h 10005"/>
                  <a:gd name="connsiteX2-699" fmla="*/ 7030 w 11221"/>
                  <a:gd name="connsiteY2-700" fmla="*/ 8059 h 10005"/>
                  <a:gd name="connsiteX3-701" fmla="*/ 10640 w 11221"/>
                  <a:gd name="connsiteY3-702" fmla="*/ 4619 h 10005"/>
                  <a:gd name="connsiteX4-703" fmla="*/ 9219 w 11221"/>
                  <a:gd name="connsiteY4-704" fmla="*/ 2211 h 10005"/>
                  <a:gd name="connsiteX5-705" fmla="*/ 4482 w 11221"/>
                  <a:gd name="connsiteY5-706" fmla="*/ 60 h 10005"/>
                  <a:gd name="connsiteX6-707" fmla="*/ 1948 w 11221"/>
                  <a:gd name="connsiteY6-708" fmla="*/ 3015 h 10005"/>
                  <a:gd name="connsiteX0-709" fmla="*/ 1948 w 10823"/>
                  <a:gd name="connsiteY0-710" fmla="*/ 3015 h 10005"/>
                  <a:gd name="connsiteX1-711" fmla="*/ 2439 w 10823"/>
                  <a:gd name="connsiteY1-712" fmla="*/ 8607 h 10005"/>
                  <a:gd name="connsiteX2-713" fmla="*/ 7030 w 10823"/>
                  <a:gd name="connsiteY2-714" fmla="*/ 8059 h 10005"/>
                  <a:gd name="connsiteX3-715" fmla="*/ 10113 w 10823"/>
                  <a:gd name="connsiteY3-716" fmla="*/ 4724 h 10005"/>
                  <a:gd name="connsiteX4-717" fmla="*/ 9219 w 10823"/>
                  <a:gd name="connsiteY4-718" fmla="*/ 2211 h 10005"/>
                  <a:gd name="connsiteX5-719" fmla="*/ 4482 w 10823"/>
                  <a:gd name="connsiteY5-720" fmla="*/ 60 h 10005"/>
                  <a:gd name="connsiteX6-721" fmla="*/ 1948 w 10823"/>
                  <a:gd name="connsiteY6-722" fmla="*/ 3015 h 10005"/>
                  <a:gd name="connsiteX0-723" fmla="*/ 1948 w 11135"/>
                  <a:gd name="connsiteY0-724" fmla="*/ 3015 h 10005"/>
                  <a:gd name="connsiteX1-725" fmla="*/ 2439 w 11135"/>
                  <a:gd name="connsiteY1-726" fmla="*/ 8607 h 10005"/>
                  <a:gd name="connsiteX2-727" fmla="*/ 7030 w 11135"/>
                  <a:gd name="connsiteY2-728" fmla="*/ 8059 h 10005"/>
                  <a:gd name="connsiteX3-729" fmla="*/ 10113 w 11135"/>
                  <a:gd name="connsiteY3-730" fmla="*/ 4724 h 10005"/>
                  <a:gd name="connsiteX4-731" fmla="*/ 9219 w 11135"/>
                  <a:gd name="connsiteY4-732" fmla="*/ 2211 h 10005"/>
                  <a:gd name="connsiteX5-733" fmla="*/ 4482 w 11135"/>
                  <a:gd name="connsiteY5-734" fmla="*/ 60 h 10005"/>
                  <a:gd name="connsiteX6-735" fmla="*/ 1948 w 11135"/>
                  <a:gd name="connsiteY6-736" fmla="*/ 3015 h 10005"/>
                  <a:gd name="connsiteX0-737" fmla="*/ 1948 w 10900"/>
                  <a:gd name="connsiteY0-738" fmla="*/ 3015 h 10005"/>
                  <a:gd name="connsiteX1-739" fmla="*/ 2439 w 10900"/>
                  <a:gd name="connsiteY1-740" fmla="*/ 8607 h 10005"/>
                  <a:gd name="connsiteX2-741" fmla="*/ 7030 w 10900"/>
                  <a:gd name="connsiteY2-742" fmla="*/ 8059 h 10005"/>
                  <a:gd name="connsiteX3-743" fmla="*/ 10113 w 10900"/>
                  <a:gd name="connsiteY3-744" fmla="*/ 4724 h 10005"/>
                  <a:gd name="connsiteX4-745" fmla="*/ 8165 w 10900"/>
                  <a:gd name="connsiteY4-746" fmla="*/ 2211 h 10005"/>
                  <a:gd name="connsiteX5-747" fmla="*/ 4482 w 10900"/>
                  <a:gd name="connsiteY5-748" fmla="*/ 60 h 10005"/>
                  <a:gd name="connsiteX6-749" fmla="*/ 1948 w 10900"/>
                  <a:gd name="connsiteY6-750" fmla="*/ 3015 h 10005"/>
                  <a:gd name="connsiteX0-751" fmla="*/ 1948 w 10989"/>
                  <a:gd name="connsiteY0-752" fmla="*/ 3015 h 10005"/>
                  <a:gd name="connsiteX1-753" fmla="*/ 2439 w 10989"/>
                  <a:gd name="connsiteY1-754" fmla="*/ 8607 h 10005"/>
                  <a:gd name="connsiteX2-755" fmla="*/ 7030 w 10989"/>
                  <a:gd name="connsiteY2-756" fmla="*/ 8059 h 10005"/>
                  <a:gd name="connsiteX3-757" fmla="*/ 10113 w 10989"/>
                  <a:gd name="connsiteY3-758" fmla="*/ 4724 h 10005"/>
                  <a:gd name="connsiteX4-759" fmla="*/ 8165 w 10989"/>
                  <a:gd name="connsiteY4-760" fmla="*/ 2211 h 10005"/>
                  <a:gd name="connsiteX5-761" fmla="*/ 4482 w 10989"/>
                  <a:gd name="connsiteY5-762" fmla="*/ 60 h 10005"/>
                  <a:gd name="connsiteX6-763" fmla="*/ 1948 w 10989"/>
                  <a:gd name="connsiteY6-764" fmla="*/ 3015 h 10005"/>
                  <a:gd name="connsiteX0-765" fmla="*/ 2105 w 10707"/>
                  <a:gd name="connsiteY0-766" fmla="*/ 3437 h 10005"/>
                  <a:gd name="connsiteX1-767" fmla="*/ 2157 w 10707"/>
                  <a:gd name="connsiteY1-768" fmla="*/ 8607 h 10005"/>
                  <a:gd name="connsiteX2-769" fmla="*/ 6748 w 10707"/>
                  <a:gd name="connsiteY2-770" fmla="*/ 8059 h 10005"/>
                  <a:gd name="connsiteX3-771" fmla="*/ 9831 w 10707"/>
                  <a:gd name="connsiteY3-772" fmla="*/ 4724 h 10005"/>
                  <a:gd name="connsiteX4-773" fmla="*/ 7883 w 10707"/>
                  <a:gd name="connsiteY4-774" fmla="*/ 2211 h 10005"/>
                  <a:gd name="connsiteX5-775" fmla="*/ 4200 w 10707"/>
                  <a:gd name="connsiteY5-776" fmla="*/ 60 h 10005"/>
                  <a:gd name="connsiteX6-777" fmla="*/ 2105 w 10707"/>
                  <a:gd name="connsiteY6-778" fmla="*/ 3437 h 10005"/>
                  <a:gd name="connsiteX0-779" fmla="*/ 2178 w 10780"/>
                  <a:gd name="connsiteY0-780" fmla="*/ 3437 h 10005"/>
                  <a:gd name="connsiteX1-781" fmla="*/ 2230 w 10780"/>
                  <a:gd name="connsiteY1-782" fmla="*/ 8607 h 10005"/>
                  <a:gd name="connsiteX2-783" fmla="*/ 6821 w 10780"/>
                  <a:gd name="connsiteY2-784" fmla="*/ 8059 h 10005"/>
                  <a:gd name="connsiteX3-785" fmla="*/ 9904 w 10780"/>
                  <a:gd name="connsiteY3-786" fmla="*/ 4724 h 10005"/>
                  <a:gd name="connsiteX4-787" fmla="*/ 7956 w 10780"/>
                  <a:gd name="connsiteY4-788" fmla="*/ 2211 h 10005"/>
                  <a:gd name="connsiteX5-789" fmla="*/ 4273 w 10780"/>
                  <a:gd name="connsiteY5-790" fmla="*/ 60 h 10005"/>
                  <a:gd name="connsiteX6-791" fmla="*/ 2178 w 10780"/>
                  <a:gd name="connsiteY6-792" fmla="*/ 3437 h 10005"/>
                  <a:gd name="connsiteX0-793" fmla="*/ 2178 w 10780"/>
                  <a:gd name="connsiteY0-794" fmla="*/ 3437 h 10005"/>
                  <a:gd name="connsiteX1-795" fmla="*/ 2230 w 10780"/>
                  <a:gd name="connsiteY1-796" fmla="*/ 8607 h 10005"/>
                  <a:gd name="connsiteX2-797" fmla="*/ 6821 w 10780"/>
                  <a:gd name="connsiteY2-798" fmla="*/ 8059 h 10005"/>
                  <a:gd name="connsiteX3-799" fmla="*/ 9904 w 10780"/>
                  <a:gd name="connsiteY3-800" fmla="*/ 4724 h 10005"/>
                  <a:gd name="connsiteX4-801" fmla="*/ 7956 w 10780"/>
                  <a:gd name="connsiteY4-802" fmla="*/ 2211 h 10005"/>
                  <a:gd name="connsiteX5-803" fmla="*/ 4712 w 10780"/>
                  <a:gd name="connsiteY5-804" fmla="*/ 60 h 10005"/>
                  <a:gd name="connsiteX6-805" fmla="*/ 2178 w 10780"/>
                  <a:gd name="connsiteY6-806" fmla="*/ 3437 h 10005"/>
                  <a:gd name="connsiteX0-807" fmla="*/ 2178 w 10780"/>
                  <a:gd name="connsiteY0-808" fmla="*/ 1987 h 8555"/>
                  <a:gd name="connsiteX1-809" fmla="*/ 2230 w 10780"/>
                  <a:gd name="connsiteY1-810" fmla="*/ 7157 h 8555"/>
                  <a:gd name="connsiteX2-811" fmla="*/ 6821 w 10780"/>
                  <a:gd name="connsiteY2-812" fmla="*/ 6609 h 8555"/>
                  <a:gd name="connsiteX3-813" fmla="*/ 9904 w 10780"/>
                  <a:gd name="connsiteY3-814" fmla="*/ 3274 h 8555"/>
                  <a:gd name="connsiteX4-815" fmla="*/ 7956 w 10780"/>
                  <a:gd name="connsiteY4-816" fmla="*/ 761 h 8555"/>
                  <a:gd name="connsiteX5-817" fmla="*/ 2178 w 10780"/>
                  <a:gd name="connsiteY5-818" fmla="*/ 1987 h 8555"/>
                  <a:gd name="connsiteX0-819" fmla="*/ 2021 w 10001"/>
                  <a:gd name="connsiteY0-820" fmla="*/ 2719 h 10396"/>
                  <a:gd name="connsiteX1-821" fmla="*/ 2070 w 10001"/>
                  <a:gd name="connsiteY1-822" fmla="*/ 8762 h 10396"/>
                  <a:gd name="connsiteX2-823" fmla="*/ 6328 w 10001"/>
                  <a:gd name="connsiteY2-824" fmla="*/ 8121 h 10396"/>
                  <a:gd name="connsiteX3-825" fmla="*/ 9188 w 10001"/>
                  <a:gd name="connsiteY3-826" fmla="*/ 4223 h 10396"/>
                  <a:gd name="connsiteX4-827" fmla="*/ 7381 w 10001"/>
                  <a:gd name="connsiteY4-828" fmla="*/ 1286 h 10396"/>
                  <a:gd name="connsiteX5-829" fmla="*/ 2021 w 10001"/>
                  <a:gd name="connsiteY5-830" fmla="*/ 2719 h 10396"/>
                  <a:gd name="connsiteX0-831" fmla="*/ 2021 w 10001"/>
                  <a:gd name="connsiteY0-832" fmla="*/ 3839 h 11516"/>
                  <a:gd name="connsiteX1-833" fmla="*/ 2070 w 10001"/>
                  <a:gd name="connsiteY1-834" fmla="*/ 9882 h 11516"/>
                  <a:gd name="connsiteX2-835" fmla="*/ 6328 w 10001"/>
                  <a:gd name="connsiteY2-836" fmla="*/ 9241 h 11516"/>
                  <a:gd name="connsiteX3-837" fmla="*/ 9188 w 10001"/>
                  <a:gd name="connsiteY3-838" fmla="*/ 5343 h 11516"/>
                  <a:gd name="connsiteX4-839" fmla="*/ 7381 w 10001"/>
                  <a:gd name="connsiteY4-840" fmla="*/ 2406 h 11516"/>
                  <a:gd name="connsiteX5-841" fmla="*/ 2021 w 10001"/>
                  <a:gd name="connsiteY5-842" fmla="*/ 3839 h 11516"/>
                  <a:gd name="connsiteX0-843" fmla="*/ 2021 w 10001"/>
                  <a:gd name="connsiteY0-844" fmla="*/ 3790 h 11467"/>
                  <a:gd name="connsiteX1-845" fmla="*/ 2070 w 10001"/>
                  <a:gd name="connsiteY1-846" fmla="*/ 9833 h 11467"/>
                  <a:gd name="connsiteX2-847" fmla="*/ 6328 w 10001"/>
                  <a:gd name="connsiteY2-848" fmla="*/ 9192 h 11467"/>
                  <a:gd name="connsiteX3-849" fmla="*/ 9188 w 10001"/>
                  <a:gd name="connsiteY3-850" fmla="*/ 5294 h 11467"/>
                  <a:gd name="connsiteX4-851" fmla="*/ 7381 w 10001"/>
                  <a:gd name="connsiteY4-852" fmla="*/ 2357 h 11467"/>
                  <a:gd name="connsiteX5-853" fmla="*/ 2021 w 10001"/>
                  <a:gd name="connsiteY5-854" fmla="*/ 3790 h 11467"/>
                  <a:gd name="connsiteX0-855" fmla="*/ 1878 w 9858"/>
                  <a:gd name="connsiteY0-856" fmla="*/ 3790 h 11001"/>
                  <a:gd name="connsiteX1-857" fmla="*/ 2334 w 9858"/>
                  <a:gd name="connsiteY1-858" fmla="*/ 8723 h 11001"/>
                  <a:gd name="connsiteX2-859" fmla="*/ 6185 w 9858"/>
                  <a:gd name="connsiteY2-860" fmla="*/ 9192 h 11001"/>
                  <a:gd name="connsiteX3-861" fmla="*/ 9045 w 9858"/>
                  <a:gd name="connsiteY3-862" fmla="*/ 5294 h 11001"/>
                  <a:gd name="connsiteX4-863" fmla="*/ 7238 w 9858"/>
                  <a:gd name="connsiteY4-864" fmla="*/ 2357 h 11001"/>
                  <a:gd name="connsiteX5-865" fmla="*/ 1878 w 9858"/>
                  <a:gd name="connsiteY5-866" fmla="*/ 3790 h 11001"/>
                  <a:gd name="connsiteX0-867" fmla="*/ 1950 w 10045"/>
                  <a:gd name="connsiteY0-868" fmla="*/ 3445 h 10000"/>
                  <a:gd name="connsiteX1-869" fmla="*/ 2413 w 10045"/>
                  <a:gd name="connsiteY1-870" fmla="*/ 7929 h 10000"/>
                  <a:gd name="connsiteX2-871" fmla="*/ 6319 w 10045"/>
                  <a:gd name="connsiteY2-872" fmla="*/ 8356 h 10000"/>
                  <a:gd name="connsiteX3-873" fmla="*/ 9220 w 10045"/>
                  <a:gd name="connsiteY3-874" fmla="*/ 4812 h 10000"/>
                  <a:gd name="connsiteX4-875" fmla="*/ 7387 w 10045"/>
                  <a:gd name="connsiteY4-876" fmla="*/ 2143 h 10000"/>
                  <a:gd name="connsiteX5-877" fmla="*/ 1950 w 10045"/>
                  <a:gd name="connsiteY5-878" fmla="*/ 3445 h 10000"/>
                  <a:gd name="connsiteX0-879" fmla="*/ 1973 w 10068"/>
                  <a:gd name="connsiteY0-880" fmla="*/ 3445 h 10000"/>
                  <a:gd name="connsiteX1-881" fmla="*/ 2436 w 10068"/>
                  <a:gd name="connsiteY1-882" fmla="*/ 7929 h 10000"/>
                  <a:gd name="connsiteX2-883" fmla="*/ 6342 w 10068"/>
                  <a:gd name="connsiteY2-884" fmla="*/ 8356 h 10000"/>
                  <a:gd name="connsiteX3-885" fmla="*/ 9243 w 10068"/>
                  <a:gd name="connsiteY3-886" fmla="*/ 4812 h 10000"/>
                  <a:gd name="connsiteX4-887" fmla="*/ 7410 w 10068"/>
                  <a:gd name="connsiteY4-888" fmla="*/ 2143 h 10000"/>
                  <a:gd name="connsiteX5-889" fmla="*/ 1973 w 10068"/>
                  <a:gd name="connsiteY5-890" fmla="*/ 3445 h 10000"/>
                  <a:gd name="connsiteX0-891" fmla="*/ 1973 w 10068"/>
                  <a:gd name="connsiteY0-892" fmla="*/ 3445 h 10206"/>
                  <a:gd name="connsiteX1-893" fmla="*/ 2436 w 10068"/>
                  <a:gd name="connsiteY1-894" fmla="*/ 7929 h 10206"/>
                  <a:gd name="connsiteX2-895" fmla="*/ 6342 w 10068"/>
                  <a:gd name="connsiteY2-896" fmla="*/ 8356 h 10206"/>
                  <a:gd name="connsiteX3-897" fmla="*/ 9243 w 10068"/>
                  <a:gd name="connsiteY3-898" fmla="*/ 4812 h 10206"/>
                  <a:gd name="connsiteX4-899" fmla="*/ 7410 w 10068"/>
                  <a:gd name="connsiteY4-900" fmla="*/ 2143 h 10206"/>
                  <a:gd name="connsiteX5-901" fmla="*/ 1973 w 10068"/>
                  <a:gd name="connsiteY5-902" fmla="*/ 3445 h 1020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</a:cxnLst>
                <a:rect l="l" t="t" r="r" b="b"/>
                <a:pathLst>
                  <a:path w="10068" h="10206">
                    <a:moveTo>
                      <a:pt x="1973" y="3445"/>
                    </a:moveTo>
                    <a:cubicBezTo>
                      <a:pt x="-1652" y="4511"/>
                      <a:pt x="454" y="10071"/>
                      <a:pt x="2436" y="7929"/>
                    </a:cubicBezTo>
                    <a:cubicBezTo>
                      <a:pt x="2362" y="10356"/>
                      <a:pt x="5539" y="11342"/>
                      <a:pt x="6342" y="8356"/>
                    </a:cubicBezTo>
                    <a:cubicBezTo>
                      <a:pt x="7558" y="10071"/>
                      <a:pt x="10210" y="7561"/>
                      <a:pt x="9243" y="4812"/>
                    </a:cubicBezTo>
                    <a:cubicBezTo>
                      <a:pt x="11226" y="3945"/>
                      <a:pt x="9243" y="-451"/>
                      <a:pt x="7410" y="2143"/>
                    </a:cubicBezTo>
                    <a:cubicBezTo>
                      <a:pt x="6530" y="-776"/>
                      <a:pt x="2127" y="-1050"/>
                      <a:pt x="1973" y="344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  <p:sp>
            <p:nvSpPr>
              <p:cNvPr id="29" name="Freeform 26"/>
              <p:cNvSpPr/>
              <p:nvPr/>
            </p:nvSpPr>
            <p:spPr bwMode="auto">
              <a:xfrm flipH="1">
                <a:off x="7513588" y="2157722"/>
                <a:ext cx="1044247" cy="781340"/>
              </a:xfrm>
              <a:custGeom>
                <a:avLst/>
                <a:gdLst>
                  <a:gd name="T0" fmla="*/ 248 w 987"/>
                  <a:gd name="T1" fmla="*/ 211 h 811"/>
                  <a:gd name="T2" fmla="*/ 0 w 987"/>
                  <a:gd name="T3" fmla="*/ 396 h 811"/>
                  <a:gd name="T4" fmla="*/ 284 w 987"/>
                  <a:gd name="T5" fmla="*/ 553 h 811"/>
                  <a:gd name="T6" fmla="*/ 614 w 987"/>
                  <a:gd name="T7" fmla="*/ 601 h 811"/>
                  <a:gd name="T8" fmla="*/ 854 w 987"/>
                  <a:gd name="T9" fmla="*/ 451 h 811"/>
                  <a:gd name="T10" fmla="*/ 962 w 987"/>
                  <a:gd name="T11" fmla="*/ 331 h 811"/>
                  <a:gd name="T12" fmla="*/ 698 w 987"/>
                  <a:gd name="T13" fmla="*/ 181 h 811"/>
                  <a:gd name="T14" fmla="*/ 434 w 987"/>
                  <a:gd name="T15" fmla="*/ 30 h 811"/>
                  <a:gd name="T16" fmla="*/ 248 w 987"/>
                  <a:gd name="T17" fmla="*/ 211 h 811"/>
                  <a:gd name="connsiteX0" fmla="*/ 2513 w 9792"/>
                  <a:gd name="connsiteY0" fmla="*/ 2274 h 8097"/>
                  <a:gd name="connsiteX1" fmla="*/ 0 w 9792"/>
                  <a:gd name="connsiteY1" fmla="*/ 4555 h 8097"/>
                  <a:gd name="connsiteX2" fmla="*/ 2877 w 9792"/>
                  <a:gd name="connsiteY2" fmla="*/ 6491 h 8097"/>
                  <a:gd name="connsiteX3" fmla="*/ 6221 w 9792"/>
                  <a:gd name="connsiteY3" fmla="*/ 7083 h 8097"/>
                  <a:gd name="connsiteX4" fmla="*/ 8652 w 9792"/>
                  <a:gd name="connsiteY4" fmla="*/ 5233 h 8097"/>
                  <a:gd name="connsiteX5" fmla="*/ 9747 w 9792"/>
                  <a:gd name="connsiteY5" fmla="*/ 3753 h 8097"/>
                  <a:gd name="connsiteX6" fmla="*/ 7072 w 9792"/>
                  <a:gd name="connsiteY6" fmla="*/ 1904 h 8097"/>
                  <a:gd name="connsiteX7" fmla="*/ 4397 w 9792"/>
                  <a:gd name="connsiteY7" fmla="*/ 42 h 8097"/>
                  <a:gd name="connsiteX8" fmla="*/ 2513 w 9792"/>
                  <a:gd name="connsiteY8" fmla="*/ 2274 h 8097"/>
                  <a:gd name="connsiteX0-1" fmla="*/ 2566 w 9999"/>
                  <a:gd name="connsiteY0-2" fmla="*/ 2808 h 10001"/>
                  <a:gd name="connsiteX1-3" fmla="*/ 0 w 9999"/>
                  <a:gd name="connsiteY1-4" fmla="*/ 5626 h 10001"/>
                  <a:gd name="connsiteX2-5" fmla="*/ 2938 w 9999"/>
                  <a:gd name="connsiteY2-6" fmla="*/ 8017 h 10001"/>
                  <a:gd name="connsiteX3-7" fmla="*/ 6353 w 9999"/>
                  <a:gd name="connsiteY3-8" fmla="*/ 8748 h 10001"/>
                  <a:gd name="connsiteX4-9" fmla="*/ 8836 w 9999"/>
                  <a:gd name="connsiteY4-10" fmla="*/ 6463 h 10001"/>
                  <a:gd name="connsiteX5-11" fmla="*/ 9954 w 9999"/>
                  <a:gd name="connsiteY5-12" fmla="*/ 4635 h 10001"/>
                  <a:gd name="connsiteX6-13" fmla="*/ 7222 w 9999"/>
                  <a:gd name="connsiteY6-14" fmla="*/ 2351 h 10001"/>
                  <a:gd name="connsiteX7-15" fmla="*/ 4490 w 9999"/>
                  <a:gd name="connsiteY7-16" fmla="*/ 52 h 10001"/>
                  <a:gd name="connsiteX8-17" fmla="*/ 2566 w 9999"/>
                  <a:gd name="connsiteY8-18" fmla="*/ 2808 h 10001"/>
                  <a:gd name="connsiteX0-19" fmla="*/ 2566 w 10000"/>
                  <a:gd name="connsiteY0-20" fmla="*/ 2808 h 10000"/>
                  <a:gd name="connsiteX1-21" fmla="*/ 0 w 10000"/>
                  <a:gd name="connsiteY1-22" fmla="*/ 5625 h 10000"/>
                  <a:gd name="connsiteX2-23" fmla="*/ 2938 w 10000"/>
                  <a:gd name="connsiteY2-24" fmla="*/ 8016 h 10000"/>
                  <a:gd name="connsiteX3-25" fmla="*/ 6354 w 10000"/>
                  <a:gd name="connsiteY3-26" fmla="*/ 8747 h 10000"/>
                  <a:gd name="connsiteX4-27" fmla="*/ 8837 w 10000"/>
                  <a:gd name="connsiteY4-28" fmla="*/ 6462 h 10000"/>
                  <a:gd name="connsiteX5-29" fmla="*/ 9955 w 10000"/>
                  <a:gd name="connsiteY5-30" fmla="*/ 4635 h 10000"/>
                  <a:gd name="connsiteX6-31" fmla="*/ 7223 w 10000"/>
                  <a:gd name="connsiteY6-32" fmla="*/ 2351 h 10000"/>
                  <a:gd name="connsiteX7-33" fmla="*/ 4490 w 10000"/>
                  <a:gd name="connsiteY7-34" fmla="*/ 52 h 10000"/>
                  <a:gd name="connsiteX8-35" fmla="*/ 2566 w 10000"/>
                  <a:gd name="connsiteY8-36" fmla="*/ 2808 h 10000"/>
                  <a:gd name="connsiteX0-37" fmla="*/ 2566 w 10000"/>
                  <a:gd name="connsiteY0-38" fmla="*/ 2808 h 10000"/>
                  <a:gd name="connsiteX1-39" fmla="*/ 0 w 10000"/>
                  <a:gd name="connsiteY1-40" fmla="*/ 5625 h 10000"/>
                  <a:gd name="connsiteX2-41" fmla="*/ 2938 w 10000"/>
                  <a:gd name="connsiteY2-42" fmla="*/ 8016 h 10000"/>
                  <a:gd name="connsiteX3-43" fmla="*/ 6354 w 10000"/>
                  <a:gd name="connsiteY3-44" fmla="*/ 8747 h 10000"/>
                  <a:gd name="connsiteX4-45" fmla="*/ 8837 w 10000"/>
                  <a:gd name="connsiteY4-46" fmla="*/ 6462 h 10000"/>
                  <a:gd name="connsiteX5-47" fmla="*/ 9955 w 10000"/>
                  <a:gd name="connsiteY5-48" fmla="*/ 4635 h 10000"/>
                  <a:gd name="connsiteX6-49" fmla="*/ 7223 w 10000"/>
                  <a:gd name="connsiteY6-50" fmla="*/ 2351 h 10000"/>
                  <a:gd name="connsiteX7-51" fmla="*/ 4490 w 10000"/>
                  <a:gd name="connsiteY7-52" fmla="*/ 52 h 10000"/>
                  <a:gd name="connsiteX8-53" fmla="*/ 2566 w 10000"/>
                  <a:gd name="connsiteY8-54" fmla="*/ 2808 h 10000"/>
                  <a:gd name="connsiteX0-55" fmla="*/ 2566 w 10000"/>
                  <a:gd name="connsiteY0-56" fmla="*/ 2808 h 10000"/>
                  <a:gd name="connsiteX1-57" fmla="*/ 0 w 10000"/>
                  <a:gd name="connsiteY1-58" fmla="*/ 5625 h 10000"/>
                  <a:gd name="connsiteX2-59" fmla="*/ 2938 w 10000"/>
                  <a:gd name="connsiteY2-60" fmla="*/ 8016 h 10000"/>
                  <a:gd name="connsiteX3-61" fmla="*/ 6354 w 10000"/>
                  <a:gd name="connsiteY3-62" fmla="*/ 8747 h 10000"/>
                  <a:gd name="connsiteX4-63" fmla="*/ 8837 w 10000"/>
                  <a:gd name="connsiteY4-64" fmla="*/ 6462 h 10000"/>
                  <a:gd name="connsiteX5-65" fmla="*/ 9955 w 10000"/>
                  <a:gd name="connsiteY5-66" fmla="*/ 4635 h 10000"/>
                  <a:gd name="connsiteX6-67" fmla="*/ 7223 w 10000"/>
                  <a:gd name="connsiteY6-68" fmla="*/ 2351 h 10000"/>
                  <a:gd name="connsiteX7-69" fmla="*/ 4490 w 10000"/>
                  <a:gd name="connsiteY7-70" fmla="*/ 52 h 10000"/>
                  <a:gd name="connsiteX8-71" fmla="*/ 2566 w 10000"/>
                  <a:gd name="connsiteY8-72" fmla="*/ 2808 h 10000"/>
                  <a:gd name="connsiteX0-73" fmla="*/ 2566 w 10000"/>
                  <a:gd name="connsiteY0-74" fmla="*/ 2808 h 10020"/>
                  <a:gd name="connsiteX1-75" fmla="*/ 0 w 10000"/>
                  <a:gd name="connsiteY1-76" fmla="*/ 5625 h 10020"/>
                  <a:gd name="connsiteX2-77" fmla="*/ 2938 w 10000"/>
                  <a:gd name="connsiteY2-78" fmla="*/ 8016 h 10020"/>
                  <a:gd name="connsiteX3-79" fmla="*/ 6154 w 10000"/>
                  <a:gd name="connsiteY3-80" fmla="*/ 8649 h 10020"/>
                  <a:gd name="connsiteX4-81" fmla="*/ 8837 w 10000"/>
                  <a:gd name="connsiteY4-82" fmla="*/ 6462 h 10020"/>
                  <a:gd name="connsiteX5-83" fmla="*/ 9955 w 10000"/>
                  <a:gd name="connsiteY5-84" fmla="*/ 4635 h 10020"/>
                  <a:gd name="connsiteX6-85" fmla="*/ 7223 w 10000"/>
                  <a:gd name="connsiteY6-86" fmla="*/ 2351 h 10020"/>
                  <a:gd name="connsiteX7-87" fmla="*/ 4490 w 10000"/>
                  <a:gd name="connsiteY7-88" fmla="*/ 52 h 10020"/>
                  <a:gd name="connsiteX8-89" fmla="*/ 2566 w 10000"/>
                  <a:gd name="connsiteY8-90" fmla="*/ 2808 h 10020"/>
                  <a:gd name="connsiteX0-91" fmla="*/ 2566 w 10000"/>
                  <a:gd name="connsiteY0-92" fmla="*/ 2808 h 10020"/>
                  <a:gd name="connsiteX1-93" fmla="*/ 0 w 10000"/>
                  <a:gd name="connsiteY1-94" fmla="*/ 5625 h 10020"/>
                  <a:gd name="connsiteX2-95" fmla="*/ 2938 w 10000"/>
                  <a:gd name="connsiteY2-96" fmla="*/ 8016 h 10020"/>
                  <a:gd name="connsiteX3-97" fmla="*/ 6154 w 10000"/>
                  <a:gd name="connsiteY3-98" fmla="*/ 8649 h 10020"/>
                  <a:gd name="connsiteX4-99" fmla="*/ 8837 w 10000"/>
                  <a:gd name="connsiteY4-100" fmla="*/ 6462 h 10020"/>
                  <a:gd name="connsiteX5-101" fmla="*/ 9955 w 10000"/>
                  <a:gd name="connsiteY5-102" fmla="*/ 4635 h 10020"/>
                  <a:gd name="connsiteX6-103" fmla="*/ 7223 w 10000"/>
                  <a:gd name="connsiteY6-104" fmla="*/ 2351 h 10020"/>
                  <a:gd name="connsiteX7-105" fmla="*/ 4490 w 10000"/>
                  <a:gd name="connsiteY7-106" fmla="*/ 52 h 10020"/>
                  <a:gd name="connsiteX8-107" fmla="*/ 2566 w 10000"/>
                  <a:gd name="connsiteY8-108" fmla="*/ 2808 h 10020"/>
                  <a:gd name="connsiteX0-109" fmla="*/ 2566 w 10000"/>
                  <a:gd name="connsiteY0-110" fmla="*/ 2808 h 10221"/>
                  <a:gd name="connsiteX1-111" fmla="*/ 0 w 10000"/>
                  <a:gd name="connsiteY1-112" fmla="*/ 5625 h 10221"/>
                  <a:gd name="connsiteX2-113" fmla="*/ 2938 w 10000"/>
                  <a:gd name="connsiteY2-114" fmla="*/ 8016 h 10221"/>
                  <a:gd name="connsiteX3-115" fmla="*/ 6154 w 10000"/>
                  <a:gd name="connsiteY3-116" fmla="*/ 8649 h 10221"/>
                  <a:gd name="connsiteX4-117" fmla="*/ 8837 w 10000"/>
                  <a:gd name="connsiteY4-118" fmla="*/ 6462 h 10221"/>
                  <a:gd name="connsiteX5-119" fmla="*/ 9955 w 10000"/>
                  <a:gd name="connsiteY5-120" fmla="*/ 4635 h 10221"/>
                  <a:gd name="connsiteX6-121" fmla="*/ 7223 w 10000"/>
                  <a:gd name="connsiteY6-122" fmla="*/ 2351 h 10221"/>
                  <a:gd name="connsiteX7-123" fmla="*/ 4490 w 10000"/>
                  <a:gd name="connsiteY7-124" fmla="*/ 52 h 10221"/>
                  <a:gd name="connsiteX8-125" fmla="*/ 2566 w 10000"/>
                  <a:gd name="connsiteY8-126" fmla="*/ 2808 h 10221"/>
                  <a:gd name="connsiteX0-127" fmla="*/ 2566 w 10000"/>
                  <a:gd name="connsiteY0-128" fmla="*/ 2808 h 10221"/>
                  <a:gd name="connsiteX1-129" fmla="*/ 0 w 10000"/>
                  <a:gd name="connsiteY1-130" fmla="*/ 5625 h 10221"/>
                  <a:gd name="connsiteX2-131" fmla="*/ 2938 w 10000"/>
                  <a:gd name="connsiteY2-132" fmla="*/ 8016 h 10221"/>
                  <a:gd name="connsiteX3-133" fmla="*/ 6154 w 10000"/>
                  <a:gd name="connsiteY3-134" fmla="*/ 8649 h 10221"/>
                  <a:gd name="connsiteX4-135" fmla="*/ 8837 w 10000"/>
                  <a:gd name="connsiteY4-136" fmla="*/ 6462 h 10221"/>
                  <a:gd name="connsiteX5-137" fmla="*/ 9955 w 10000"/>
                  <a:gd name="connsiteY5-138" fmla="*/ 4635 h 10221"/>
                  <a:gd name="connsiteX6-139" fmla="*/ 7223 w 10000"/>
                  <a:gd name="connsiteY6-140" fmla="*/ 2351 h 10221"/>
                  <a:gd name="connsiteX7-141" fmla="*/ 4490 w 10000"/>
                  <a:gd name="connsiteY7-142" fmla="*/ 52 h 10221"/>
                  <a:gd name="connsiteX8-143" fmla="*/ 2566 w 10000"/>
                  <a:gd name="connsiteY8-144" fmla="*/ 2808 h 10221"/>
                  <a:gd name="connsiteX0-145" fmla="*/ 154 w 7588"/>
                  <a:gd name="connsiteY0-146" fmla="*/ 2808 h 10221"/>
                  <a:gd name="connsiteX1-147" fmla="*/ 526 w 7588"/>
                  <a:gd name="connsiteY1-148" fmla="*/ 8016 h 10221"/>
                  <a:gd name="connsiteX2-149" fmla="*/ 3742 w 7588"/>
                  <a:gd name="connsiteY2-150" fmla="*/ 8649 h 10221"/>
                  <a:gd name="connsiteX3-151" fmla="*/ 6425 w 7588"/>
                  <a:gd name="connsiteY3-152" fmla="*/ 6462 h 10221"/>
                  <a:gd name="connsiteX4-153" fmla="*/ 7543 w 7588"/>
                  <a:gd name="connsiteY4-154" fmla="*/ 4635 h 10221"/>
                  <a:gd name="connsiteX5-155" fmla="*/ 4811 w 7588"/>
                  <a:gd name="connsiteY5-156" fmla="*/ 2351 h 10221"/>
                  <a:gd name="connsiteX6-157" fmla="*/ 2078 w 7588"/>
                  <a:gd name="connsiteY6-158" fmla="*/ 52 h 10221"/>
                  <a:gd name="connsiteX7-159" fmla="*/ 154 w 7588"/>
                  <a:gd name="connsiteY7-160" fmla="*/ 2808 h 10221"/>
                  <a:gd name="connsiteX0-161" fmla="*/ 203 w 10001"/>
                  <a:gd name="connsiteY0-162" fmla="*/ 2747 h 10000"/>
                  <a:gd name="connsiteX1-163" fmla="*/ 693 w 10001"/>
                  <a:gd name="connsiteY1-164" fmla="*/ 7843 h 10000"/>
                  <a:gd name="connsiteX2-165" fmla="*/ 4931 w 10001"/>
                  <a:gd name="connsiteY2-166" fmla="*/ 8462 h 10000"/>
                  <a:gd name="connsiteX3-167" fmla="*/ 8467 w 10001"/>
                  <a:gd name="connsiteY3-168" fmla="*/ 6322 h 10000"/>
                  <a:gd name="connsiteX4-169" fmla="*/ 9941 w 10001"/>
                  <a:gd name="connsiteY4-170" fmla="*/ 4535 h 10000"/>
                  <a:gd name="connsiteX5-171" fmla="*/ 6340 w 10001"/>
                  <a:gd name="connsiteY5-172" fmla="*/ 2300 h 10000"/>
                  <a:gd name="connsiteX6-173" fmla="*/ 2739 w 10001"/>
                  <a:gd name="connsiteY6-174" fmla="*/ 51 h 10000"/>
                  <a:gd name="connsiteX7-175" fmla="*/ 203 w 10001"/>
                  <a:gd name="connsiteY7-176" fmla="*/ 2747 h 10000"/>
                  <a:gd name="connsiteX0-177" fmla="*/ 1724 w 11522"/>
                  <a:gd name="connsiteY0-178" fmla="*/ 2747 h 10000"/>
                  <a:gd name="connsiteX1-179" fmla="*/ 2214 w 11522"/>
                  <a:gd name="connsiteY1-180" fmla="*/ 7843 h 10000"/>
                  <a:gd name="connsiteX2-181" fmla="*/ 6452 w 11522"/>
                  <a:gd name="connsiteY2-182" fmla="*/ 8462 h 10000"/>
                  <a:gd name="connsiteX3-183" fmla="*/ 9988 w 11522"/>
                  <a:gd name="connsiteY3-184" fmla="*/ 6322 h 10000"/>
                  <a:gd name="connsiteX4-185" fmla="*/ 11462 w 11522"/>
                  <a:gd name="connsiteY4-186" fmla="*/ 4535 h 10000"/>
                  <a:gd name="connsiteX5-187" fmla="*/ 7861 w 11522"/>
                  <a:gd name="connsiteY5-188" fmla="*/ 2300 h 10000"/>
                  <a:gd name="connsiteX6-189" fmla="*/ 4260 w 11522"/>
                  <a:gd name="connsiteY6-190" fmla="*/ 51 h 10000"/>
                  <a:gd name="connsiteX7-191" fmla="*/ 1724 w 11522"/>
                  <a:gd name="connsiteY7-192" fmla="*/ 2747 h 10000"/>
                  <a:gd name="connsiteX0-193" fmla="*/ 1724 w 11522"/>
                  <a:gd name="connsiteY0-194" fmla="*/ 2747 h 10000"/>
                  <a:gd name="connsiteX1-195" fmla="*/ 2214 w 11522"/>
                  <a:gd name="connsiteY1-196" fmla="*/ 7843 h 10000"/>
                  <a:gd name="connsiteX2-197" fmla="*/ 6452 w 11522"/>
                  <a:gd name="connsiteY2-198" fmla="*/ 8462 h 10000"/>
                  <a:gd name="connsiteX3-199" fmla="*/ 9988 w 11522"/>
                  <a:gd name="connsiteY3-200" fmla="*/ 6322 h 10000"/>
                  <a:gd name="connsiteX4-201" fmla="*/ 11462 w 11522"/>
                  <a:gd name="connsiteY4-202" fmla="*/ 4535 h 10000"/>
                  <a:gd name="connsiteX5-203" fmla="*/ 7861 w 11522"/>
                  <a:gd name="connsiteY5-204" fmla="*/ 2300 h 10000"/>
                  <a:gd name="connsiteX6-205" fmla="*/ 4260 w 11522"/>
                  <a:gd name="connsiteY6-206" fmla="*/ 51 h 10000"/>
                  <a:gd name="connsiteX7-207" fmla="*/ 1724 w 11522"/>
                  <a:gd name="connsiteY7-208" fmla="*/ 2747 h 10000"/>
                  <a:gd name="connsiteX0-209" fmla="*/ 1990 w 11788"/>
                  <a:gd name="connsiteY0-210" fmla="*/ 2747 h 10000"/>
                  <a:gd name="connsiteX1-211" fmla="*/ 2480 w 11788"/>
                  <a:gd name="connsiteY1-212" fmla="*/ 7843 h 10000"/>
                  <a:gd name="connsiteX2-213" fmla="*/ 6718 w 11788"/>
                  <a:gd name="connsiteY2-214" fmla="*/ 8462 h 10000"/>
                  <a:gd name="connsiteX3-215" fmla="*/ 10254 w 11788"/>
                  <a:gd name="connsiteY3-216" fmla="*/ 6322 h 10000"/>
                  <a:gd name="connsiteX4-217" fmla="*/ 11728 w 11788"/>
                  <a:gd name="connsiteY4-218" fmla="*/ 4535 h 10000"/>
                  <a:gd name="connsiteX5-219" fmla="*/ 8127 w 11788"/>
                  <a:gd name="connsiteY5-220" fmla="*/ 2300 h 10000"/>
                  <a:gd name="connsiteX6-221" fmla="*/ 4526 w 11788"/>
                  <a:gd name="connsiteY6-222" fmla="*/ 51 h 10000"/>
                  <a:gd name="connsiteX7-223" fmla="*/ 1990 w 11788"/>
                  <a:gd name="connsiteY7-224" fmla="*/ 2747 h 10000"/>
                  <a:gd name="connsiteX0-225" fmla="*/ 1952 w 11750"/>
                  <a:gd name="connsiteY0-226" fmla="*/ 2747 h 10000"/>
                  <a:gd name="connsiteX1-227" fmla="*/ 2442 w 11750"/>
                  <a:gd name="connsiteY1-228" fmla="*/ 7843 h 10000"/>
                  <a:gd name="connsiteX2-229" fmla="*/ 6680 w 11750"/>
                  <a:gd name="connsiteY2-230" fmla="*/ 8462 h 10000"/>
                  <a:gd name="connsiteX3-231" fmla="*/ 10216 w 11750"/>
                  <a:gd name="connsiteY3-232" fmla="*/ 6322 h 10000"/>
                  <a:gd name="connsiteX4-233" fmla="*/ 11690 w 11750"/>
                  <a:gd name="connsiteY4-234" fmla="*/ 4535 h 10000"/>
                  <a:gd name="connsiteX5-235" fmla="*/ 8089 w 11750"/>
                  <a:gd name="connsiteY5-236" fmla="*/ 2300 h 10000"/>
                  <a:gd name="connsiteX6-237" fmla="*/ 4488 w 11750"/>
                  <a:gd name="connsiteY6-238" fmla="*/ 51 h 10000"/>
                  <a:gd name="connsiteX7-239" fmla="*/ 1952 w 11750"/>
                  <a:gd name="connsiteY7-240" fmla="*/ 2747 h 10000"/>
                  <a:gd name="connsiteX0-241" fmla="*/ 1952 w 11750"/>
                  <a:gd name="connsiteY0-242" fmla="*/ 2747 h 10075"/>
                  <a:gd name="connsiteX1-243" fmla="*/ 2442 w 11750"/>
                  <a:gd name="connsiteY1-244" fmla="*/ 7843 h 10075"/>
                  <a:gd name="connsiteX2-245" fmla="*/ 6680 w 11750"/>
                  <a:gd name="connsiteY2-246" fmla="*/ 8462 h 10075"/>
                  <a:gd name="connsiteX3-247" fmla="*/ 10216 w 11750"/>
                  <a:gd name="connsiteY3-248" fmla="*/ 6322 h 10075"/>
                  <a:gd name="connsiteX4-249" fmla="*/ 11690 w 11750"/>
                  <a:gd name="connsiteY4-250" fmla="*/ 4535 h 10075"/>
                  <a:gd name="connsiteX5-251" fmla="*/ 8089 w 11750"/>
                  <a:gd name="connsiteY5-252" fmla="*/ 2300 h 10075"/>
                  <a:gd name="connsiteX6-253" fmla="*/ 4488 w 11750"/>
                  <a:gd name="connsiteY6-254" fmla="*/ 51 h 10075"/>
                  <a:gd name="connsiteX7-255" fmla="*/ 1952 w 11750"/>
                  <a:gd name="connsiteY7-256" fmla="*/ 2747 h 10075"/>
                  <a:gd name="connsiteX0-257" fmla="*/ 1952 w 11750"/>
                  <a:gd name="connsiteY0-258" fmla="*/ 2747 h 9991"/>
                  <a:gd name="connsiteX1-259" fmla="*/ 2442 w 11750"/>
                  <a:gd name="connsiteY1-260" fmla="*/ 7843 h 9991"/>
                  <a:gd name="connsiteX2-261" fmla="*/ 6680 w 11750"/>
                  <a:gd name="connsiteY2-262" fmla="*/ 8462 h 9991"/>
                  <a:gd name="connsiteX3-263" fmla="*/ 10216 w 11750"/>
                  <a:gd name="connsiteY3-264" fmla="*/ 6322 h 9991"/>
                  <a:gd name="connsiteX4-265" fmla="*/ 11690 w 11750"/>
                  <a:gd name="connsiteY4-266" fmla="*/ 4535 h 9991"/>
                  <a:gd name="connsiteX5-267" fmla="*/ 8089 w 11750"/>
                  <a:gd name="connsiteY5-268" fmla="*/ 2300 h 9991"/>
                  <a:gd name="connsiteX6-269" fmla="*/ 4488 w 11750"/>
                  <a:gd name="connsiteY6-270" fmla="*/ 51 h 9991"/>
                  <a:gd name="connsiteX7-271" fmla="*/ 1952 w 11750"/>
                  <a:gd name="connsiteY7-272" fmla="*/ 2747 h 9991"/>
                  <a:gd name="connsiteX0-273" fmla="*/ 1661 w 10000"/>
                  <a:gd name="connsiteY0-274" fmla="*/ 2748 h 9999"/>
                  <a:gd name="connsiteX1-275" fmla="*/ 2078 w 10000"/>
                  <a:gd name="connsiteY1-276" fmla="*/ 7849 h 9999"/>
                  <a:gd name="connsiteX2-277" fmla="*/ 5685 w 10000"/>
                  <a:gd name="connsiteY2-278" fmla="*/ 8469 h 9999"/>
                  <a:gd name="connsiteX3-279" fmla="*/ 8694 w 10000"/>
                  <a:gd name="connsiteY3-280" fmla="*/ 6327 h 9999"/>
                  <a:gd name="connsiteX4-281" fmla="*/ 9949 w 10000"/>
                  <a:gd name="connsiteY4-282" fmla="*/ 4538 h 9999"/>
                  <a:gd name="connsiteX5-283" fmla="*/ 6884 w 10000"/>
                  <a:gd name="connsiteY5-284" fmla="*/ 2301 h 9999"/>
                  <a:gd name="connsiteX6-285" fmla="*/ 3820 w 10000"/>
                  <a:gd name="connsiteY6-286" fmla="*/ 50 h 9999"/>
                  <a:gd name="connsiteX7-287" fmla="*/ 1661 w 10000"/>
                  <a:gd name="connsiteY7-288" fmla="*/ 2748 h 9999"/>
                  <a:gd name="connsiteX0-289" fmla="*/ 1661 w 10000"/>
                  <a:gd name="connsiteY0-290" fmla="*/ 2748 h 10000"/>
                  <a:gd name="connsiteX1-291" fmla="*/ 2078 w 10000"/>
                  <a:gd name="connsiteY1-292" fmla="*/ 7850 h 10000"/>
                  <a:gd name="connsiteX2-293" fmla="*/ 5685 w 10000"/>
                  <a:gd name="connsiteY2-294" fmla="*/ 8470 h 10000"/>
                  <a:gd name="connsiteX3-295" fmla="*/ 8013 w 10000"/>
                  <a:gd name="connsiteY3-296" fmla="*/ 8890 h 10000"/>
                  <a:gd name="connsiteX4-297" fmla="*/ 8694 w 10000"/>
                  <a:gd name="connsiteY4-298" fmla="*/ 6328 h 10000"/>
                  <a:gd name="connsiteX5-299" fmla="*/ 9949 w 10000"/>
                  <a:gd name="connsiteY5-300" fmla="*/ 4538 h 10000"/>
                  <a:gd name="connsiteX6-301" fmla="*/ 6884 w 10000"/>
                  <a:gd name="connsiteY6-302" fmla="*/ 2301 h 10000"/>
                  <a:gd name="connsiteX7-303" fmla="*/ 3820 w 10000"/>
                  <a:gd name="connsiteY7-304" fmla="*/ 50 h 10000"/>
                  <a:gd name="connsiteX8-305" fmla="*/ 1661 w 10000"/>
                  <a:gd name="connsiteY8-306" fmla="*/ 2748 h 10000"/>
                  <a:gd name="connsiteX0-307" fmla="*/ 1661 w 10000"/>
                  <a:gd name="connsiteY0-308" fmla="*/ 2748 h 8979"/>
                  <a:gd name="connsiteX1-309" fmla="*/ 2078 w 10000"/>
                  <a:gd name="connsiteY1-310" fmla="*/ 7850 h 8979"/>
                  <a:gd name="connsiteX2-311" fmla="*/ 8013 w 10000"/>
                  <a:gd name="connsiteY2-312" fmla="*/ 8890 h 8979"/>
                  <a:gd name="connsiteX3-313" fmla="*/ 8694 w 10000"/>
                  <a:gd name="connsiteY3-314" fmla="*/ 6328 h 8979"/>
                  <a:gd name="connsiteX4-315" fmla="*/ 9949 w 10000"/>
                  <a:gd name="connsiteY4-316" fmla="*/ 4538 h 8979"/>
                  <a:gd name="connsiteX5-317" fmla="*/ 6884 w 10000"/>
                  <a:gd name="connsiteY5-318" fmla="*/ 2301 h 8979"/>
                  <a:gd name="connsiteX6-319" fmla="*/ 3820 w 10000"/>
                  <a:gd name="connsiteY6-320" fmla="*/ 50 h 8979"/>
                  <a:gd name="connsiteX7-321" fmla="*/ 1661 w 10000"/>
                  <a:gd name="connsiteY7-322" fmla="*/ 2748 h 8979"/>
                  <a:gd name="connsiteX0-323" fmla="*/ 1661 w 10000"/>
                  <a:gd name="connsiteY0-324" fmla="*/ 3060 h 9597"/>
                  <a:gd name="connsiteX1-325" fmla="*/ 2078 w 10000"/>
                  <a:gd name="connsiteY1-326" fmla="*/ 8743 h 9597"/>
                  <a:gd name="connsiteX2-327" fmla="*/ 5842 w 10000"/>
                  <a:gd name="connsiteY2-328" fmla="*/ 9365 h 9597"/>
                  <a:gd name="connsiteX3-329" fmla="*/ 8694 w 10000"/>
                  <a:gd name="connsiteY3-330" fmla="*/ 7048 h 9597"/>
                  <a:gd name="connsiteX4-331" fmla="*/ 9949 w 10000"/>
                  <a:gd name="connsiteY4-332" fmla="*/ 5054 h 9597"/>
                  <a:gd name="connsiteX5-333" fmla="*/ 6884 w 10000"/>
                  <a:gd name="connsiteY5-334" fmla="*/ 2563 h 9597"/>
                  <a:gd name="connsiteX6-335" fmla="*/ 3820 w 10000"/>
                  <a:gd name="connsiteY6-336" fmla="*/ 56 h 9597"/>
                  <a:gd name="connsiteX7-337" fmla="*/ 1661 w 10000"/>
                  <a:gd name="connsiteY7-338" fmla="*/ 3060 h 9597"/>
                  <a:gd name="connsiteX0-339" fmla="*/ 1661 w 10000"/>
                  <a:gd name="connsiteY0-340" fmla="*/ 3188 h 10000"/>
                  <a:gd name="connsiteX1-341" fmla="*/ 2078 w 10000"/>
                  <a:gd name="connsiteY1-342" fmla="*/ 9110 h 10000"/>
                  <a:gd name="connsiteX2-343" fmla="*/ 5842 w 10000"/>
                  <a:gd name="connsiteY2-344" fmla="*/ 9758 h 10000"/>
                  <a:gd name="connsiteX3-345" fmla="*/ 8694 w 10000"/>
                  <a:gd name="connsiteY3-346" fmla="*/ 7344 h 10000"/>
                  <a:gd name="connsiteX4-347" fmla="*/ 9949 w 10000"/>
                  <a:gd name="connsiteY4-348" fmla="*/ 5266 h 10000"/>
                  <a:gd name="connsiteX5-349" fmla="*/ 6884 w 10000"/>
                  <a:gd name="connsiteY5-350" fmla="*/ 2671 h 10000"/>
                  <a:gd name="connsiteX6-351" fmla="*/ 3820 w 10000"/>
                  <a:gd name="connsiteY6-352" fmla="*/ 58 h 10000"/>
                  <a:gd name="connsiteX7-353" fmla="*/ 1661 w 10000"/>
                  <a:gd name="connsiteY7-354" fmla="*/ 3188 h 10000"/>
                  <a:gd name="connsiteX0-355" fmla="*/ 1661 w 10000"/>
                  <a:gd name="connsiteY0-356" fmla="*/ 3188 h 10832"/>
                  <a:gd name="connsiteX1-357" fmla="*/ 2078 w 10000"/>
                  <a:gd name="connsiteY1-358" fmla="*/ 9110 h 10832"/>
                  <a:gd name="connsiteX2-359" fmla="*/ 5842 w 10000"/>
                  <a:gd name="connsiteY2-360" fmla="*/ 9758 h 10832"/>
                  <a:gd name="connsiteX3-361" fmla="*/ 8694 w 10000"/>
                  <a:gd name="connsiteY3-362" fmla="*/ 7344 h 10832"/>
                  <a:gd name="connsiteX4-363" fmla="*/ 9949 w 10000"/>
                  <a:gd name="connsiteY4-364" fmla="*/ 5266 h 10832"/>
                  <a:gd name="connsiteX5-365" fmla="*/ 6884 w 10000"/>
                  <a:gd name="connsiteY5-366" fmla="*/ 2671 h 10832"/>
                  <a:gd name="connsiteX6-367" fmla="*/ 3820 w 10000"/>
                  <a:gd name="connsiteY6-368" fmla="*/ 58 h 10832"/>
                  <a:gd name="connsiteX7-369" fmla="*/ 1661 w 10000"/>
                  <a:gd name="connsiteY7-370" fmla="*/ 3188 h 10832"/>
                  <a:gd name="connsiteX0-371" fmla="*/ 1661 w 10000"/>
                  <a:gd name="connsiteY0-372" fmla="*/ 3188 h 11278"/>
                  <a:gd name="connsiteX1-373" fmla="*/ 2078 w 10000"/>
                  <a:gd name="connsiteY1-374" fmla="*/ 9110 h 11278"/>
                  <a:gd name="connsiteX2-375" fmla="*/ 5842 w 10000"/>
                  <a:gd name="connsiteY2-376" fmla="*/ 9758 h 11278"/>
                  <a:gd name="connsiteX3-377" fmla="*/ 8694 w 10000"/>
                  <a:gd name="connsiteY3-378" fmla="*/ 7344 h 11278"/>
                  <a:gd name="connsiteX4-379" fmla="*/ 9949 w 10000"/>
                  <a:gd name="connsiteY4-380" fmla="*/ 5266 h 11278"/>
                  <a:gd name="connsiteX5-381" fmla="*/ 6884 w 10000"/>
                  <a:gd name="connsiteY5-382" fmla="*/ 2671 h 11278"/>
                  <a:gd name="connsiteX6-383" fmla="*/ 3820 w 10000"/>
                  <a:gd name="connsiteY6-384" fmla="*/ 58 h 11278"/>
                  <a:gd name="connsiteX7-385" fmla="*/ 1661 w 10000"/>
                  <a:gd name="connsiteY7-386" fmla="*/ 3188 h 11278"/>
                  <a:gd name="connsiteX0-387" fmla="*/ 1661 w 10000"/>
                  <a:gd name="connsiteY0-388" fmla="*/ 3188 h 11419"/>
                  <a:gd name="connsiteX1-389" fmla="*/ 2078 w 10000"/>
                  <a:gd name="connsiteY1-390" fmla="*/ 9110 h 11419"/>
                  <a:gd name="connsiteX2-391" fmla="*/ 5842 w 10000"/>
                  <a:gd name="connsiteY2-392" fmla="*/ 9758 h 11419"/>
                  <a:gd name="connsiteX3-393" fmla="*/ 8694 w 10000"/>
                  <a:gd name="connsiteY3-394" fmla="*/ 7344 h 11419"/>
                  <a:gd name="connsiteX4-395" fmla="*/ 9949 w 10000"/>
                  <a:gd name="connsiteY4-396" fmla="*/ 5266 h 11419"/>
                  <a:gd name="connsiteX5-397" fmla="*/ 6884 w 10000"/>
                  <a:gd name="connsiteY5-398" fmla="*/ 2671 h 11419"/>
                  <a:gd name="connsiteX6-399" fmla="*/ 3820 w 10000"/>
                  <a:gd name="connsiteY6-400" fmla="*/ 58 h 11419"/>
                  <a:gd name="connsiteX7-401" fmla="*/ 1661 w 10000"/>
                  <a:gd name="connsiteY7-402" fmla="*/ 3188 h 11419"/>
                  <a:gd name="connsiteX0-403" fmla="*/ 1661 w 10000"/>
                  <a:gd name="connsiteY0-404" fmla="*/ 3188 h 11077"/>
                  <a:gd name="connsiteX1-405" fmla="*/ 2078 w 10000"/>
                  <a:gd name="connsiteY1-406" fmla="*/ 9110 h 11077"/>
                  <a:gd name="connsiteX2-407" fmla="*/ 5842 w 10000"/>
                  <a:gd name="connsiteY2-408" fmla="*/ 9758 h 11077"/>
                  <a:gd name="connsiteX3-409" fmla="*/ 8694 w 10000"/>
                  <a:gd name="connsiteY3-410" fmla="*/ 7344 h 11077"/>
                  <a:gd name="connsiteX4-411" fmla="*/ 9949 w 10000"/>
                  <a:gd name="connsiteY4-412" fmla="*/ 5266 h 11077"/>
                  <a:gd name="connsiteX5-413" fmla="*/ 6884 w 10000"/>
                  <a:gd name="connsiteY5-414" fmla="*/ 2671 h 11077"/>
                  <a:gd name="connsiteX6-415" fmla="*/ 3820 w 10000"/>
                  <a:gd name="connsiteY6-416" fmla="*/ 58 h 11077"/>
                  <a:gd name="connsiteX7-417" fmla="*/ 1661 w 10000"/>
                  <a:gd name="connsiteY7-418" fmla="*/ 3188 h 11077"/>
                  <a:gd name="connsiteX0-419" fmla="*/ 1661 w 10000"/>
                  <a:gd name="connsiteY0-420" fmla="*/ 3188 h 10386"/>
                  <a:gd name="connsiteX1-421" fmla="*/ 2078 w 10000"/>
                  <a:gd name="connsiteY1-422" fmla="*/ 9110 h 10386"/>
                  <a:gd name="connsiteX2-423" fmla="*/ 5992 w 10000"/>
                  <a:gd name="connsiteY2-424" fmla="*/ 8529 h 10386"/>
                  <a:gd name="connsiteX3-425" fmla="*/ 8694 w 10000"/>
                  <a:gd name="connsiteY3-426" fmla="*/ 7344 h 10386"/>
                  <a:gd name="connsiteX4-427" fmla="*/ 9949 w 10000"/>
                  <a:gd name="connsiteY4-428" fmla="*/ 5266 h 10386"/>
                  <a:gd name="connsiteX5-429" fmla="*/ 6884 w 10000"/>
                  <a:gd name="connsiteY5-430" fmla="*/ 2671 h 10386"/>
                  <a:gd name="connsiteX6-431" fmla="*/ 3820 w 10000"/>
                  <a:gd name="connsiteY6-432" fmla="*/ 58 h 10386"/>
                  <a:gd name="connsiteX7-433" fmla="*/ 1661 w 10000"/>
                  <a:gd name="connsiteY7-434" fmla="*/ 3188 h 10386"/>
                  <a:gd name="connsiteX0-435" fmla="*/ 1661 w 10000"/>
                  <a:gd name="connsiteY0-436" fmla="*/ 3188 h 10590"/>
                  <a:gd name="connsiteX1-437" fmla="*/ 2078 w 10000"/>
                  <a:gd name="connsiteY1-438" fmla="*/ 9110 h 10590"/>
                  <a:gd name="connsiteX2-439" fmla="*/ 5992 w 10000"/>
                  <a:gd name="connsiteY2-440" fmla="*/ 8529 h 10590"/>
                  <a:gd name="connsiteX3-441" fmla="*/ 8694 w 10000"/>
                  <a:gd name="connsiteY3-442" fmla="*/ 7344 h 10590"/>
                  <a:gd name="connsiteX4-443" fmla="*/ 9949 w 10000"/>
                  <a:gd name="connsiteY4-444" fmla="*/ 5266 h 10590"/>
                  <a:gd name="connsiteX5-445" fmla="*/ 6884 w 10000"/>
                  <a:gd name="connsiteY5-446" fmla="*/ 2671 h 10590"/>
                  <a:gd name="connsiteX6-447" fmla="*/ 3820 w 10000"/>
                  <a:gd name="connsiteY6-448" fmla="*/ 58 h 10590"/>
                  <a:gd name="connsiteX7-449" fmla="*/ 1661 w 10000"/>
                  <a:gd name="connsiteY7-450" fmla="*/ 3188 h 10590"/>
                  <a:gd name="connsiteX0-451" fmla="*/ 1661 w 9973"/>
                  <a:gd name="connsiteY0-452" fmla="*/ 3188 h 10590"/>
                  <a:gd name="connsiteX1-453" fmla="*/ 2078 w 9973"/>
                  <a:gd name="connsiteY1-454" fmla="*/ 9110 h 10590"/>
                  <a:gd name="connsiteX2-455" fmla="*/ 5992 w 9973"/>
                  <a:gd name="connsiteY2-456" fmla="*/ 8529 h 10590"/>
                  <a:gd name="connsiteX3-457" fmla="*/ 8394 w 9973"/>
                  <a:gd name="connsiteY3-458" fmla="*/ 6674 h 10590"/>
                  <a:gd name="connsiteX4-459" fmla="*/ 9949 w 9973"/>
                  <a:gd name="connsiteY4-460" fmla="*/ 5266 h 10590"/>
                  <a:gd name="connsiteX5-461" fmla="*/ 6884 w 9973"/>
                  <a:gd name="connsiteY5-462" fmla="*/ 2671 h 10590"/>
                  <a:gd name="connsiteX6-463" fmla="*/ 3820 w 9973"/>
                  <a:gd name="connsiteY6-464" fmla="*/ 58 h 10590"/>
                  <a:gd name="connsiteX7-465" fmla="*/ 1661 w 9973"/>
                  <a:gd name="connsiteY7-466" fmla="*/ 3188 h 10590"/>
                  <a:gd name="connsiteX0-467" fmla="*/ 1665 w 10000"/>
                  <a:gd name="connsiteY0-468" fmla="*/ 3010 h 10000"/>
                  <a:gd name="connsiteX1-469" fmla="*/ 2084 w 10000"/>
                  <a:gd name="connsiteY1-470" fmla="*/ 8602 h 10000"/>
                  <a:gd name="connsiteX2-471" fmla="*/ 6008 w 10000"/>
                  <a:gd name="connsiteY2-472" fmla="*/ 8054 h 10000"/>
                  <a:gd name="connsiteX3-473" fmla="*/ 8417 w 10000"/>
                  <a:gd name="connsiteY3-474" fmla="*/ 6302 h 10000"/>
                  <a:gd name="connsiteX4-475" fmla="*/ 9976 w 10000"/>
                  <a:gd name="connsiteY4-476" fmla="*/ 4973 h 10000"/>
                  <a:gd name="connsiteX5-477" fmla="*/ 6903 w 10000"/>
                  <a:gd name="connsiteY5-478" fmla="*/ 2522 h 10000"/>
                  <a:gd name="connsiteX6-479" fmla="*/ 3830 w 10000"/>
                  <a:gd name="connsiteY6-480" fmla="*/ 55 h 10000"/>
                  <a:gd name="connsiteX7-481" fmla="*/ 1665 w 10000"/>
                  <a:gd name="connsiteY7-482" fmla="*/ 3010 h 10000"/>
                  <a:gd name="connsiteX0-483" fmla="*/ 1665 w 10000"/>
                  <a:gd name="connsiteY0-484" fmla="*/ 3010 h 10000"/>
                  <a:gd name="connsiteX1-485" fmla="*/ 2084 w 10000"/>
                  <a:gd name="connsiteY1-486" fmla="*/ 8602 h 10000"/>
                  <a:gd name="connsiteX2-487" fmla="*/ 6008 w 10000"/>
                  <a:gd name="connsiteY2-488" fmla="*/ 8054 h 10000"/>
                  <a:gd name="connsiteX3-489" fmla="*/ 8417 w 10000"/>
                  <a:gd name="connsiteY3-490" fmla="*/ 6302 h 10000"/>
                  <a:gd name="connsiteX4-491" fmla="*/ 9976 w 10000"/>
                  <a:gd name="connsiteY4-492" fmla="*/ 4973 h 10000"/>
                  <a:gd name="connsiteX5-493" fmla="*/ 6903 w 10000"/>
                  <a:gd name="connsiteY5-494" fmla="*/ 2522 h 10000"/>
                  <a:gd name="connsiteX6-495" fmla="*/ 3830 w 10000"/>
                  <a:gd name="connsiteY6-496" fmla="*/ 55 h 10000"/>
                  <a:gd name="connsiteX7-497" fmla="*/ 1665 w 10000"/>
                  <a:gd name="connsiteY7-498" fmla="*/ 3010 h 10000"/>
                  <a:gd name="connsiteX0-499" fmla="*/ 1665 w 8546"/>
                  <a:gd name="connsiteY0-500" fmla="*/ 3010 h 10000"/>
                  <a:gd name="connsiteX1-501" fmla="*/ 2084 w 8546"/>
                  <a:gd name="connsiteY1-502" fmla="*/ 8602 h 10000"/>
                  <a:gd name="connsiteX2-503" fmla="*/ 6008 w 8546"/>
                  <a:gd name="connsiteY2-504" fmla="*/ 8054 h 10000"/>
                  <a:gd name="connsiteX3-505" fmla="*/ 8417 w 8546"/>
                  <a:gd name="connsiteY3-506" fmla="*/ 6302 h 10000"/>
                  <a:gd name="connsiteX4-507" fmla="*/ 6903 w 8546"/>
                  <a:gd name="connsiteY4-508" fmla="*/ 2522 h 10000"/>
                  <a:gd name="connsiteX5-509" fmla="*/ 3830 w 8546"/>
                  <a:gd name="connsiteY5-510" fmla="*/ 55 h 10000"/>
                  <a:gd name="connsiteX6-511" fmla="*/ 1665 w 8546"/>
                  <a:gd name="connsiteY6-512" fmla="*/ 3010 h 10000"/>
                  <a:gd name="connsiteX0-513" fmla="*/ 1948 w 10001"/>
                  <a:gd name="connsiteY0-514" fmla="*/ 3010 h 10000"/>
                  <a:gd name="connsiteX1-515" fmla="*/ 2439 w 10001"/>
                  <a:gd name="connsiteY1-516" fmla="*/ 8602 h 10000"/>
                  <a:gd name="connsiteX2-517" fmla="*/ 7030 w 10001"/>
                  <a:gd name="connsiteY2-518" fmla="*/ 8054 h 10000"/>
                  <a:gd name="connsiteX3-519" fmla="*/ 9849 w 10001"/>
                  <a:gd name="connsiteY3-520" fmla="*/ 6302 h 10000"/>
                  <a:gd name="connsiteX4-521" fmla="*/ 8077 w 10001"/>
                  <a:gd name="connsiteY4-522" fmla="*/ 2522 h 10000"/>
                  <a:gd name="connsiteX5-523" fmla="*/ 4482 w 10001"/>
                  <a:gd name="connsiteY5-524" fmla="*/ 55 h 10000"/>
                  <a:gd name="connsiteX6-525" fmla="*/ 1948 w 10001"/>
                  <a:gd name="connsiteY6-526" fmla="*/ 3010 h 10000"/>
                  <a:gd name="connsiteX0-527" fmla="*/ 1948 w 10976"/>
                  <a:gd name="connsiteY0-528" fmla="*/ 3010 h 10000"/>
                  <a:gd name="connsiteX1-529" fmla="*/ 2439 w 10976"/>
                  <a:gd name="connsiteY1-530" fmla="*/ 8602 h 10000"/>
                  <a:gd name="connsiteX2-531" fmla="*/ 7030 w 10976"/>
                  <a:gd name="connsiteY2-532" fmla="*/ 8054 h 10000"/>
                  <a:gd name="connsiteX3-533" fmla="*/ 9849 w 10976"/>
                  <a:gd name="connsiteY3-534" fmla="*/ 6302 h 10000"/>
                  <a:gd name="connsiteX4-535" fmla="*/ 8077 w 10976"/>
                  <a:gd name="connsiteY4-536" fmla="*/ 2522 h 10000"/>
                  <a:gd name="connsiteX5-537" fmla="*/ 4482 w 10976"/>
                  <a:gd name="connsiteY5-538" fmla="*/ 55 h 10000"/>
                  <a:gd name="connsiteX6-539" fmla="*/ 1948 w 10976"/>
                  <a:gd name="connsiteY6-540" fmla="*/ 3010 h 10000"/>
                  <a:gd name="connsiteX0-541" fmla="*/ 1948 w 11571"/>
                  <a:gd name="connsiteY0-542" fmla="*/ 3010 h 10000"/>
                  <a:gd name="connsiteX1-543" fmla="*/ 2439 w 11571"/>
                  <a:gd name="connsiteY1-544" fmla="*/ 8602 h 10000"/>
                  <a:gd name="connsiteX2-545" fmla="*/ 7030 w 11571"/>
                  <a:gd name="connsiteY2-546" fmla="*/ 8054 h 10000"/>
                  <a:gd name="connsiteX3-547" fmla="*/ 9849 w 11571"/>
                  <a:gd name="connsiteY3-548" fmla="*/ 6302 h 10000"/>
                  <a:gd name="connsiteX4-549" fmla="*/ 8077 w 11571"/>
                  <a:gd name="connsiteY4-550" fmla="*/ 2522 h 10000"/>
                  <a:gd name="connsiteX5-551" fmla="*/ 4482 w 11571"/>
                  <a:gd name="connsiteY5-552" fmla="*/ 55 h 10000"/>
                  <a:gd name="connsiteX6-553" fmla="*/ 1948 w 11571"/>
                  <a:gd name="connsiteY6-554" fmla="*/ 3010 h 10000"/>
                  <a:gd name="connsiteX0-555" fmla="*/ 1948 w 10719"/>
                  <a:gd name="connsiteY0-556" fmla="*/ 3010 h 10000"/>
                  <a:gd name="connsiteX1-557" fmla="*/ 2439 w 10719"/>
                  <a:gd name="connsiteY1-558" fmla="*/ 8602 h 10000"/>
                  <a:gd name="connsiteX2-559" fmla="*/ 7030 w 10719"/>
                  <a:gd name="connsiteY2-560" fmla="*/ 8054 h 10000"/>
                  <a:gd name="connsiteX3-561" fmla="*/ 9849 w 10719"/>
                  <a:gd name="connsiteY3-562" fmla="*/ 6302 h 10000"/>
                  <a:gd name="connsiteX4-563" fmla="*/ 8077 w 10719"/>
                  <a:gd name="connsiteY4-564" fmla="*/ 2522 h 10000"/>
                  <a:gd name="connsiteX5-565" fmla="*/ 4482 w 10719"/>
                  <a:gd name="connsiteY5-566" fmla="*/ 55 h 10000"/>
                  <a:gd name="connsiteX6-567" fmla="*/ 1948 w 10719"/>
                  <a:gd name="connsiteY6-568" fmla="*/ 3010 h 10000"/>
                  <a:gd name="connsiteX0-569" fmla="*/ 1948 w 11270"/>
                  <a:gd name="connsiteY0-570" fmla="*/ 3010 h 10000"/>
                  <a:gd name="connsiteX1-571" fmla="*/ 2439 w 11270"/>
                  <a:gd name="connsiteY1-572" fmla="*/ 8602 h 10000"/>
                  <a:gd name="connsiteX2-573" fmla="*/ 7030 w 11270"/>
                  <a:gd name="connsiteY2-574" fmla="*/ 8054 h 10000"/>
                  <a:gd name="connsiteX3-575" fmla="*/ 10552 w 11270"/>
                  <a:gd name="connsiteY3-576" fmla="*/ 4403 h 10000"/>
                  <a:gd name="connsiteX4-577" fmla="*/ 8077 w 11270"/>
                  <a:gd name="connsiteY4-578" fmla="*/ 2522 h 10000"/>
                  <a:gd name="connsiteX5-579" fmla="*/ 4482 w 11270"/>
                  <a:gd name="connsiteY5-580" fmla="*/ 55 h 10000"/>
                  <a:gd name="connsiteX6-581" fmla="*/ 1948 w 11270"/>
                  <a:gd name="connsiteY6-582" fmla="*/ 3010 h 10000"/>
                  <a:gd name="connsiteX0-583" fmla="*/ 1948 w 11304"/>
                  <a:gd name="connsiteY0-584" fmla="*/ 3015 h 10005"/>
                  <a:gd name="connsiteX1-585" fmla="*/ 2439 w 11304"/>
                  <a:gd name="connsiteY1-586" fmla="*/ 8607 h 10005"/>
                  <a:gd name="connsiteX2-587" fmla="*/ 7030 w 11304"/>
                  <a:gd name="connsiteY2-588" fmla="*/ 8059 h 10005"/>
                  <a:gd name="connsiteX3-589" fmla="*/ 10552 w 11304"/>
                  <a:gd name="connsiteY3-590" fmla="*/ 4408 h 10005"/>
                  <a:gd name="connsiteX4-591" fmla="*/ 8253 w 11304"/>
                  <a:gd name="connsiteY4-592" fmla="*/ 2211 h 10005"/>
                  <a:gd name="connsiteX5-593" fmla="*/ 4482 w 11304"/>
                  <a:gd name="connsiteY5-594" fmla="*/ 60 h 10005"/>
                  <a:gd name="connsiteX6-595" fmla="*/ 1948 w 11304"/>
                  <a:gd name="connsiteY6-596" fmla="*/ 3015 h 10005"/>
                  <a:gd name="connsiteX0-597" fmla="*/ 1948 w 10766"/>
                  <a:gd name="connsiteY0-598" fmla="*/ 3015 h 10005"/>
                  <a:gd name="connsiteX1-599" fmla="*/ 2439 w 10766"/>
                  <a:gd name="connsiteY1-600" fmla="*/ 8607 h 10005"/>
                  <a:gd name="connsiteX2-601" fmla="*/ 7030 w 10766"/>
                  <a:gd name="connsiteY2-602" fmla="*/ 8059 h 10005"/>
                  <a:gd name="connsiteX3-603" fmla="*/ 9849 w 10766"/>
                  <a:gd name="connsiteY3-604" fmla="*/ 4303 h 10005"/>
                  <a:gd name="connsiteX4-605" fmla="*/ 8253 w 10766"/>
                  <a:gd name="connsiteY4-606" fmla="*/ 2211 h 10005"/>
                  <a:gd name="connsiteX5-607" fmla="*/ 4482 w 10766"/>
                  <a:gd name="connsiteY5-608" fmla="*/ 60 h 10005"/>
                  <a:gd name="connsiteX6-609" fmla="*/ 1948 w 10766"/>
                  <a:gd name="connsiteY6-610" fmla="*/ 3015 h 10005"/>
                  <a:gd name="connsiteX0-611" fmla="*/ 1948 w 10461"/>
                  <a:gd name="connsiteY0-612" fmla="*/ 3015 h 10005"/>
                  <a:gd name="connsiteX1-613" fmla="*/ 2439 w 10461"/>
                  <a:gd name="connsiteY1-614" fmla="*/ 8607 h 10005"/>
                  <a:gd name="connsiteX2-615" fmla="*/ 7030 w 10461"/>
                  <a:gd name="connsiteY2-616" fmla="*/ 8059 h 10005"/>
                  <a:gd name="connsiteX3-617" fmla="*/ 9410 w 10461"/>
                  <a:gd name="connsiteY3-618" fmla="*/ 4619 h 10005"/>
                  <a:gd name="connsiteX4-619" fmla="*/ 8253 w 10461"/>
                  <a:gd name="connsiteY4-620" fmla="*/ 2211 h 10005"/>
                  <a:gd name="connsiteX5-621" fmla="*/ 4482 w 10461"/>
                  <a:gd name="connsiteY5-622" fmla="*/ 60 h 10005"/>
                  <a:gd name="connsiteX6-623" fmla="*/ 1948 w 10461"/>
                  <a:gd name="connsiteY6-624" fmla="*/ 3015 h 10005"/>
                  <a:gd name="connsiteX0-625" fmla="*/ 1948 w 11375"/>
                  <a:gd name="connsiteY0-626" fmla="*/ 3015 h 10005"/>
                  <a:gd name="connsiteX1-627" fmla="*/ 2439 w 11375"/>
                  <a:gd name="connsiteY1-628" fmla="*/ 8607 h 10005"/>
                  <a:gd name="connsiteX2-629" fmla="*/ 7030 w 11375"/>
                  <a:gd name="connsiteY2-630" fmla="*/ 8059 h 10005"/>
                  <a:gd name="connsiteX3-631" fmla="*/ 10640 w 11375"/>
                  <a:gd name="connsiteY3-632" fmla="*/ 4619 h 10005"/>
                  <a:gd name="connsiteX4-633" fmla="*/ 8253 w 11375"/>
                  <a:gd name="connsiteY4-634" fmla="*/ 2211 h 10005"/>
                  <a:gd name="connsiteX5-635" fmla="*/ 4482 w 11375"/>
                  <a:gd name="connsiteY5-636" fmla="*/ 60 h 10005"/>
                  <a:gd name="connsiteX6-637" fmla="*/ 1948 w 11375"/>
                  <a:gd name="connsiteY6-638" fmla="*/ 3015 h 10005"/>
                  <a:gd name="connsiteX0-639" fmla="*/ 1948 w 11607"/>
                  <a:gd name="connsiteY0-640" fmla="*/ 3015 h 10005"/>
                  <a:gd name="connsiteX1-641" fmla="*/ 2439 w 11607"/>
                  <a:gd name="connsiteY1-642" fmla="*/ 8607 h 10005"/>
                  <a:gd name="connsiteX2-643" fmla="*/ 7030 w 11607"/>
                  <a:gd name="connsiteY2-644" fmla="*/ 8059 h 10005"/>
                  <a:gd name="connsiteX3-645" fmla="*/ 10640 w 11607"/>
                  <a:gd name="connsiteY3-646" fmla="*/ 4619 h 10005"/>
                  <a:gd name="connsiteX4-647" fmla="*/ 9219 w 11607"/>
                  <a:gd name="connsiteY4-648" fmla="*/ 2211 h 10005"/>
                  <a:gd name="connsiteX5-649" fmla="*/ 4482 w 11607"/>
                  <a:gd name="connsiteY5-650" fmla="*/ 60 h 10005"/>
                  <a:gd name="connsiteX6-651" fmla="*/ 1948 w 11607"/>
                  <a:gd name="connsiteY6-652" fmla="*/ 3015 h 10005"/>
                  <a:gd name="connsiteX0-653" fmla="*/ 1948 w 11607"/>
                  <a:gd name="connsiteY0-654" fmla="*/ 3015 h 10005"/>
                  <a:gd name="connsiteX1-655" fmla="*/ 2439 w 11607"/>
                  <a:gd name="connsiteY1-656" fmla="*/ 8607 h 10005"/>
                  <a:gd name="connsiteX2-657" fmla="*/ 7030 w 11607"/>
                  <a:gd name="connsiteY2-658" fmla="*/ 8059 h 10005"/>
                  <a:gd name="connsiteX3-659" fmla="*/ 10640 w 11607"/>
                  <a:gd name="connsiteY3-660" fmla="*/ 4619 h 10005"/>
                  <a:gd name="connsiteX4-661" fmla="*/ 9219 w 11607"/>
                  <a:gd name="connsiteY4-662" fmla="*/ 2211 h 10005"/>
                  <a:gd name="connsiteX5-663" fmla="*/ 4482 w 11607"/>
                  <a:gd name="connsiteY5-664" fmla="*/ 60 h 10005"/>
                  <a:gd name="connsiteX6-665" fmla="*/ 1948 w 11607"/>
                  <a:gd name="connsiteY6-666" fmla="*/ 3015 h 10005"/>
                  <a:gd name="connsiteX0-667" fmla="*/ 1948 w 11607"/>
                  <a:gd name="connsiteY0-668" fmla="*/ 3015 h 10005"/>
                  <a:gd name="connsiteX1-669" fmla="*/ 2439 w 11607"/>
                  <a:gd name="connsiteY1-670" fmla="*/ 8607 h 10005"/>
                  <a:gd name="connsiteX2-671" fmla="*/ 7030 w 11607"/>
                  <a:gd name="connsiteY2-672" fmla="*/ 8059 h 10005"/>
                  <a:gd name="connsiteX3-673" fmla="*/ 10640 w 11607"/>
                  <a:gd name="connsiteY3-674" fmla="*/ 4619 h 10005"/>
                  <a:gd name="connsiteX4-675" fmla="*/ 9219 w 11607"/>
                  <a:gd name="connsiteY4-676" fmla="*/ 2211 h 10005"/>
                  <a:gd name="connsiteX5-677" fmla="*/ 4482 w 11607"/>
                  <a:gd name="connsiteY5-678" fmla="*/ 60 h 10005"/>
                  <a:gd name="connsiteX6-679" fmla="*/ 1948 w 11607"/>
                  <a:gd name="connsiteY6-680" fmla="*/ 3015 h 10005"/>
                  <a:gd name="connsiteX0-681" fmla="*/ 1948 w 11414"/>
                  <a:gd name="connsiteY0-682" fmla="*/ 3015 h 10005"/>
                  <a:gd name="connsiteX1-683" fmla="*/ 2439 w 11414"/>
                  <a:gd name="connsiteY1-684" fmla="*/ 8607 h 10005"/>
                  <a:gd name="connsiteX2-685" fmla="*/ 7030 w 11414"/>
                  <a:gd name="connsiteY2-686" fmla="*/ 8059 h 10005"/>
                  <a:gd name="connsiteX3-687" fmla="*/ 10640 w 11414"/>
                  <a:gd name="connsiteY3-688" fmla="*/ 4619 h 10005"/>
                  <a:gd name="connsiteX4-689" fmla="*/ 9219 w 11414"/>
                  <a:gd name="connsiteY4-690" fmla="*/ 2211 h 10005"/>
                  <a:gd name="connsiteX5-691" fmla="*/ 4482 w 11414"/>
                  <a:gd name="connsiteY5-692" fmla="*/ 60 h 10005"/>
                  <a:gd name="connsiteX6-693" fmla="*/ 1948 w 11414"/>
                  <a:gd name="connsiteY6-694" fmla="*/ 3015 h 10005"/>
                  <a:gd name="connsiteX0-695" fmla="*/ 1948 w 11221"/>
                  <a:gd name="connsiteY0-696" fmla="*/ 3015 h 10005"/>
                  <a:gd name="connsiteX1-697" fmla="*/ 2439 w 11221"/>
                  <a:gd name="connsiteY1-698" fmla="*/ 8607 h 10005"/>
                  <a:gd name="connsiteX2-699" fmla="*/ 7030 w 11221"/>
                  <a:gd name="connsiteY2-700" fmla="*/ 8059 h 10005"/>
                  <a:gd name="connsiteX3-701" fmla="*/ 10640 w 11221"/>
                  <a:gd name="connsiteY3-702" fmla="*/ 4619 h 10005"/>
                  <a:gd name="connsiteX4-703" fmla="*/ 9219 w 11221"/>
                  <a:gd name="connsiteY4-704" fmla="*/ 2211 h 10005"/>
                  <a:gd name="connsiteX5-705" fmla="*/ 4482 w 11221"/>
                  <a:gd name="connsiteY5-706" fmla="*/ 60 h 10005"/>
                  <a:gd name="connsiteX6-707" fmla="*/ 1948 w 11221"/>
                  <a:gd name="connsiteY6-708" fmla="*/ 3015 h 10005"/>
                  <a:gd name="connsiteX0-709" fmla="*/ 1948 w 10823"/>
                  <a:gd name="connsiteY0-710" fmla="*/ 3015 h 10005"/>
                  <a:gd name="connsiteX1-711" fmla="*/ 2439 w 10823"/>
                  <a:gd name="connsiteY1-712" fmla="*/ 8607 h 10005"/>
                  <a:gd name="connsiteX2-713" fmla="*/ 7030 w 10823"/>
                  <a:gd name="connsiteY2-714" fmla="*/ 8059 h 10005"/>
                  <a:gd name="connsiteX3-715" fmla="*/ 10113 w 10823"/>
                  <a:gd name="connsiteY3-716" fmla="*/ 4724 h 10005"/>
                  <a:gd name="connsiteX4-717" fmla="*/ 9219 w 10823"/>
                  <a:gd name="connsiteY4-718" fmla="*/ 2211 h 10005"/>
                  <a:gd name="connsiteX5-719" fmla="*/ 4482 w 10823"/>
                  <a:gd name="connsiteY5-720" fmla="*/ 60 h 10005"/>
                  <a:gd name="connsiteX6-721" fmla="*/ 1948 w 10823"/>
                  <a:gd name="connsiteY6-722" fmla="*/ 3015 h 10005"/>
                  <a:gd name="connsiteX0-723" fmla="*/ 1948 w 11135"/>
                  <a:gd name="connsiteY0-724" fmla="*/ 3015 h 10005"/>
                  <a:gd name="connsiteX1-725" fmla="*/ 2439 w 11135"/>
                  <a:gd name="connsiteY1-726" fmla="*/ 8607 h 10005"/>
                  <a:gd name="connsiteX2-727" fmla="*/ 7030 w 11135"/>
                  <a:gd name="connsiteY2-728" fmla="*/ 8059 h 10005"/>
                  <a:gd name="connsiteX3-729" fmla="*/ 10113 w 11135"/>
                  <a:gd name="connsiteY3-730" fmla="*/ 4724 h 10005"/>
                  <a:gd name="connsiteX4-731" fmla="*/ 9219 w 11135"/>
                  <a:gd name="connsiteY4-732" fmla="*/ 2211 h 10005"/>
                  <a:gd name="connsiteX5-733" fmla="*/ 4482 w 11135"/>
                  <a:gd name="connsiteY5-734" fmla="*/ 60 h 10005"/>
                  <a:gd name="connsiteX6-735" fmla="*/ 1948 w 11135"/>
                  <a:gd name="connsiteY6-736" fmla="*/ 3015 h 10005"/>
                  <a:gd name="connsiteX0-737" fmla="*/ 1948 w 10900"/>
                  <a:gd name="connsiteY0-738" fmla="*/ 3015 h 10005"/>
                  <a:gd name="connsiteX1-739" fmla="*/ 2439 w 10900"/>
                  <a:gd name="connsiteY1-740" fmla="*/ 8607 h 10005"/>
                  <a:gd name="connsiteX2-741" fmla="*/ 7030 w 10900"/>
                  <a:gd name="connsiteY2-742" fmla="*/ 8059 h 10005"/>
                  <a:gd name="connsiteX3-743" fmla="*/ 10113 w 10900"/>
                  <a:gd name="connsiteY3-744" fmla="*/ 4724 h 10005"/>
                  <a:gd name="connsiteX4-745" fmla="*/ 8165 w 10900"/>
                  <a:gd name="connsiteY4-746" fmla="*/ 2211 h 10005"/>
                  <a:gd name="connsiteX5-747" fmla="*/ 4482 w 10900"/>
                  <a:gd name="connsiteY5-748" fmla="*/ 60 h 10005"/>
                  <a:gd name="connsiteX6-749" fmla="*/ 1948 w 10900"/>
                  <a:gd name="connsiteY6-750" fmla="*/ 3015 h 10005"/>
                  <a:gd name="connsiteX0-751" fmla="*/ 1948 w 10989"/>
                  <a:gd name="connsiteY0-752" fmla="*/ 3015 h 10005"/>
                  <a:gd name="connsiteX1-753" fmla="*/ 2439 w 10989"/>
                  <a:gd name="connsiteY1-754" fmla="*/ 8607 h 10005"/>
                  <a:gd name="connsiteX2-755" fmla="*/ 7030 w 10989"/>
                  <a:gd name="connsiteY2-756" fmla="*/ 8059 h 10005"/>
                  <a:gd name="connsiteX3-757" fmla="*/ 10113 w 10989"/>
                  <a:gd name="connsiteY3-758" fmla="*/ 4724 h 10005"/>
                  <a:gd name="connsiteX4-759" fmla="*/ 8165 w 10989"/>
                  <a:gd name="connsiteY4-760" fmla="*/ 2211 h 10005"/>
                  <a:gd name="connsiteX5-761" fmla="*/ 4482 w 10989"/>
                  <a:gd name="connsiteY5-762" fmla="*/ 60 h 10005"/>
                  <a:gd name="connsiteX6-763" fmla="*/ 1948 w 10989"/>
                  <a:gd name="connsiteY6-764" fmla="*/ 3015 h 10005"/>
                  <a:gd name="connsiteX0-765" fmla="*/ 2105 w 10707"/>
                  <a:gd name="connsiteY0-766" fmla="*/ 3437 h 10005"/>
                  <a:gd name="connsiteX1-767" fmla="*/ 2157 w 10707"/>
                  <a:gd name="connsiteY1-768" fmla="*/ 8607 h 10005"/>
                  <a:gd name="connsiteX2-769" fmla="*/ 6748 w 10707"/>
                  <a:gd name="connsiteY2-770" fmla="*/ 8059 h 10005"/>
                  <a:gd name="connsiteX3-771" fmla="*/ 9831 w 10707"/>
                  <a:gd name="connsiteY3-772" fmla="*/ 4724 h 10005"/>
                  <a:gd name="connsiteX4-773" fmla="*/ 7883 w 10707"/>
                  <a:gd name="connsiteY4-774" fmla="*/ 2211 h 10005"/>
                  <a:gd name="connsiteX5-775" fmla="*/ 4200 w 10707"/>
                  <a:gd name="connsiteY5-776" fmla="*/ 60 h 10005"/>
                  <a:gd name="connsiteX6-777" fmla="*/ 2105 w 10707"/>
                  <a:gd name="connsiteY6-778" fmla="*/ 3437 h 10005"/>
                  <a:gd name="connsiteX0-779" fmla="*/ 2178 w 10780"/>
                  <a:gd name="connsiteY0-780" fmla="*/ 3437 h 10005"/>
                  <a:gd name="connsiteX1-781" fmla="*/ 2230 w 10780"/>
                  <a:gd name="connsiteY1-782" fmla="*/ 8607 h 10005"/>
                  <a:gd name="connsiteX2-783" fmla="*/ 6821 w 10780"/>
                  <a:gd name="connsiteY2-784" fmla="*/ 8059 h 10005"/>
                  <a:gd name="connsiteX3-785" fmla="*/ 9904 w 10780"/>
                  <a:gd name="connsiteY3-786" fmla="*/ 4724 h 10005"/>
                  <a:gd name="connsiteX4-787" fmla="*/ 7956 w 10780"/>
                  <a:gd name="connsiteY4-788" fmla="*/ 2211 h 10005"/>
                  <a:gd name="connsiteX5-789" fmla="*/ 4273 w 10780"/>
                  <a:gd name="connsiteY5-790" fmla="*/ 60 h 10005"/>
                  <a:gd name="connsiteX6-791" fmla="*/ 2178 w 10780"/>
                  <a:gd name="connsiteY6-792" fmla="*/ 3437 h 10005"/>
                  <a:gd name="connsiteX0-793" fmla="*/ 2178 w 10780"/>
                  <a:gd name="connsiteY0-794" fmla="*/ 3437 h 10005"/>
                  <a:gd name="connsiteX1-795" fmla="*/ 2230 w 10780"/>
                  <a:gd name="connsiteY1-796" fmla="*/ 8607 h 10005"/>
                  <a:gd name="connsiteX2-797" fmla="*/ 6821 w 10780"/>
                  <a:gd name="connsiteY2-798" fmla="*/ 8059 h 10005"/>
                  <a:gd name="connsiteX3-799" fmla="*/ 9904 w 10780"/>
                  <a:gd name="connsiteY3-800" fmla="*/ 4724 h 10005"/>
                  <a:gd name="connsiteX4-801" fmla="*/ 7956 w 10780"/>
                  <a:gd name="connsiteY4-802" fmla="*/ 2211 h 10005"/>
                  <a:gd name="connsiteX5-803" fmla="*/ 4712 w 10780"/>
                  <a:gd name="connsiteY5-804" fmla="*/ 60 h 10005"/>
                  <a:gd name="connsiteX6-805" fmla="*/ 2178 w 10780"/>
                  <a:gd name="connsiteY6-806" fmla="*/ 3437 h 10005"/>
                  <a:gd name="connsiteX0-807" fmla="*/ 2178 w 10780"/>
                  <a:gd name="connsiteY0-808" fmla="*/ 1987 h 8555"/>
                  <a:gd name="connsiteX1-809" fmla="*/ 2230 w 10780"/>
                  <a:gd name="connsiteY1-810" fmla="*/ 7157 h 8555"/>
                  <a:gd name="connsiteX2-811" fmla="*/ 6821 w 10780"/>
                  <a:gd name="connsiteY2-812" fmla="*/ 6609 h 8555"/>
                  <a:gd name="connsiteX3-813" fmla="*/ 9904 w 10780"/>
                  <a:gd name="connsiteY3-814" fmla="*/ 3274 h 8555"/>
                  <a:gd name="connsiteX4-815" fmla="*/ 7956 w 10780"/>
                  <a:gd name="connsiteY4-816" fmla="*/ 761 h 8555"/>
                  <a:gd name="connsiteX5-817" fmla="*/ 2178 w 10780"/>
                  <a:gd name="connsiteY5-818" fmla="*/ 1987 h 8555"/>
                  <a:gd name="connsiteX0-819" fmla="*/ 2021 w 10001"/>
                  <a:gd name="connsiteY0-820" fmla="*/ 2719 h 10396"/>
                  <a:gd name="connsiteX1-821" fmla="*/ 2070 w 10001"/>
                  <a:gd name="connsiteY1-822" fmla="*/ 8762 h 10396"/>
                  <a:gd name="connsiteX2-823" fmla="*/ 6328 w 10001"/>
                  <a:gd name="connsiteY2-824" fmla="*/ 8121 h 10396"/>
                  <a:gd name="connsiteX3-825" fmla="*/ 9188 w 10001"/>
                  <a:gd name="connsiteY3-826" fmla="*/ 4223 h 10396"/>
                  <a:gd name="connsiteX4-827" fmla="*/ 7381 w 10001"/>
                  <a:gd name="connsiteY4-828" fmla="*/ 1286 h 10396"/>
                  <a:gd name="connsiteX5-829" fmla="*/ 2021 w 10001"/>
                  <a:gd name="connsiteY5-830" fmla="*/ 2719 h 10396"/>
                  <a:gd name="connsiteX0-831" fmla="*/ 2021 w 10001"/>
                  <a:gd name="connsiteY0-832" fmla="*/ 3839 h 11516"/>
                  <a:gd name="connsiteX1-833" fmla="*/ 2070 w 10001"/>
                  <a:gd name="connsiteY1-834" fmla="*/ 9882 h 11516"/>
                  <a:gd name="connsiteX2-835" fmla="*/ 6328 w 10001"/>
                  <a:gd name="connsiteY2-836" fmla="*/ 9241 h 11516"/>
                  <a:gd name="connsiteX3-837" fmla="*/ 9188 w 10001"/>
                  <a:gd name="connsiteY3-838" fmla="*/ 5343 h 11516"/>
                  <a:gd name="connsiteX4-839" fmla="*/ 7381 w 10001"/>
                  <a:gd name="connsiteY4-840" fmla="*/ 2406 h 11516"/>
                  <a:gd name="connsiteX5-841" fmla="*/ 2021 w 10001"/>
                  <a:gd name="connsiteY5-842" fmla="*/ 3839 h 11516"/>
                  <a:gd name="connsiteX0-843" fmla="*/ 2021 w 10001"/>
                  <a:gd name="connsiteY0-844" fmla="*/ 3790 h 11467"/>
                  <a:gd name="connsiteX1-845" fmla="*/ 2070 w 10001"/>
                  <a:gd name="connsiteY1-846" fmla="*/ 9833 h 11467"/>
                  <a:gd name="connsiteX2-847" fmla="*/ 6328 w 10001"/>
                  <a:gd name="connsiteY2-848" fmla="*/ 9192 h 11467"/>
                  <a:gd name="connsiteX3-849" fmla="*/ 9188 w 10001"/>
                  <a:gd name="connsiteY3-850" fmla="*/ 5294 h 11467"/>
                  <a:gd name="connsiteX4-851" fmla="*/ 7381 w 10001"/>
                  <a:gd name="connsiteY4-852" fmla="*/ 2357 h 11467"/>
                  <a:gd name="connsiteX5-853" fmla="*/ 2021 w 10001"/>
                  <a:gd name="connsiteY5-854" fmla="*/ 3790 h 11467"/>
                  <a:gd name="connsiteX0-855" fmla="*/ 1878 w 9858"/>
                  <a:gd name="connsiteY0-856" fmla="*/ 3790 h 11001"/>
                  <a:gd name="connsiteX1-857" fmla="*/ 2334 w 9858"/>
                  <a:gd name="connsiteY1-858" fmla="*/ 8723 h 11001"/>
                  <a:gd name="connsiteX2-859" fmla="*/ 6185 w 9858"/>
                  <a:gd name="connsiteY2-860" fmla="*/ 9192 h 11001"/>
                  <a:gd name="connsiteX3-861" fmla="*/ 9045 w 9858"/>
                  <a:gd name="connsiteY3-862" fmla="*/ 5294 h 11001"/>
                  <a:gd name="connsiteX4-863" fmla="*/ 7238 w 9858"/>
                  <a:gd name="connsiteY4-864" fmla="*/ 2357 h 11001"/>
                  <a:gd name="connsiteX5-865" fmla="*/ 1878 w 9858"/>
                  <a:gd name="connsiteY5-866" fmla="*/ 3790 h 11001"/>
                  <a:gd name="connsiteX0-867" fmla="*/ 1950 w 10045"/>
                  <a:gd name="connsiteY0-868" fmla="*/ 3445 h 10000"/>
                  <a:gd name="connsiteX1-869" fmla="*/ 2413 w 10045"/>
                  <a:gd name="connsiteY1-870" fmla="*/ 7929 h 10000"/>
                  <a:gd name="connsiteX2-871" fmla="*/ 6319 w 10045"/>
                  <a:gd name="connsiteY2-872" fmla="*/ 8356 h 10000"/>
                  <a:gd name="connsiteX3-873" fmla="*/ 9220 w 10045"/>
                  <a:gd name="connsiteY3-874" fmla="*/ 4812 h 10000"/>
                  <a:gd name="connsiteX4-875" fmla="*/ 7387 w 10045"/>
                  <a:gd name="connsiteY4-876" fmla="*/ 2143 h 10000"/>
                  <a:gd name="connsiteX5-877" fmla="*/ 1950 w 10045"/>
                  <a:gd name="connsiteY5-878" fmla="*/ 3445 h 10000"/>
                  <a:gd name="connsiteX0-879" fmla="*/ 1973 w 10068"/>
                  <a:gd name="connsiteY0-880" fmla="*/ 3445 h 10000"/>
                  <a:gd name="connsiteX1-881" fmla="*/ 2436 w 10068"/>
                  <a:gd name="connsiteY1-882" fmla="*/ 7929 h 10000"/>
                  <a:gd name="connsiteX2-883" fmla="*/ 6342 w 10068"/>
                  <a:gd name="connsiteY2-884" fmla="*/ 8356 h 10000"/>
                  <a:gd name="connsiteX3-885" fmla="*/ 9243 w 10068"/>
                  <a:gd name="connsiteY3-886" fmla="*/ 4812 h 10000"/>
                  <a:gd name="connsiteX4-887" fmla="*/ 7410 w 10068"/>
                  <a:gd name="connsiteY4-888" fmla="*/ 2143 h 10000"/>
                  <a:gd name="connsiteX5-889" fmla="*/ 1973 w 10068"/>
                  <a:gd name="connsiteY5-890" fmla="*/ 3445 h 10000"/>
                  <a:gd name="connsiteX0-891" fmla="*/ 1973 w 10068"/>
                  <a:gd name="connsiteY0-892" fmla="*/ 3445 h 10206"/>
                  <a:gd name="connsiteX1-893" fmla="*/ 2436 w 10068"/>
                  <a:gd name="connsiteY1-894" fmla="*/ 7929 h 10206"/>
                  <a:gd name="connsiteX2-895" fmla="*/ 6342 w 10068"/>
                  <a:gd name="connsiteY2-896" fmla="*/ 8356 h 10206"/>
                  <a:gd name="connsiteX3-897" fmla="*/ 9243 w 10068"/>
                  <a:gd name="connsiteY3-898" fmla="*/ 4812 h 10206"/>
                  <a:gd name="connsiteX4-899" fmla="*/ 7410 w 10068"/>
                  <a:gd name="connsiteY4-900" fmla="*/ 2143 h 10206"/>
                  <a:gd name="connsiteX5-901" fmla="*/ 1973 w 10068"/>
                  <a:gd name="connsiteY5-902" fmla="*/ 3445 h 1020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</a:cxnLst>
                <a:rect l="l" t="t" r="r" b="b"/>
                <a:pathLst>
                  <a:path w="10068" h="10206">
                    <a:moveTo>
                      <a:pt x="1973" y="3445"/>
                    </a:moveTo>
                    <a:cubicBezTo>
                      <a:pt x="-1652" y="4511"/>
                      <a:pt x="454" y="10071"/>
                      <a:pt x="2436" y="7929"/>
                    </a:cubicBezTo>
                    <a:cubicBezTo>
                      <a:pt x="2362" y="10356"/>
                      <a:pt x="5539" y="11342"/>
                      <a:pt x="6342" y="8356"/>
                    </a:cubicBezTo>
                    <a:cubicBezTo>
                      <a:pt x="7558" y="10071"/>
                      <a:pt x="10210" y="7561"/>
                      <a:pt x="9243" y="4812"/>
                    </a:cubicBezTo>
                    <a:cubicBezTo>
                      <a:pt x="11226" y="3945"/>
                      <a:pt x="9243" y="-451"/>
                      <a:pt x="7410" y="2143"/>
                    </a:cubicBezTo>
                    <a:cubicBezTo>
                      <a:pt x="6530" y="-776"/>
                      <a:pt x="2127" y="-1050"/>
                      <a:pt x="1973" y="3445"/>
                    </a:cubicBezTo>
                    <a:close/>
                  </a:path>
                </a:pathLst>
              </a:custGeom>
              <a:noFill/>
              <a:ln w="19050">
                <a:solidFill>
                  <a:srgbClr val="68ACB5"/>
                </a:solidFill>
                <a:prstDash val="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</p:grpSp>
        <p:sp>
          <p:nvSpPr>
            <p:cNvPr id="13318" name="文本框 3"/>
            <p:cNvSpPr txBox="1">
              <a:spLocks noChangeArrowheads="1"/>
            </p:cNvSpPr>
            <p:nvPr/>
          </p:nvSpPr>
          <p:spPr bwMode="auto">
            <a:xfrm>
              <a:off x="9284" y="6149"/>
              <a:ext cx="3187" cy="9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还有别的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解法吗？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6" name="文本框 27"/>
          <p:cNvSpPr txBox="1"/>
          <p:nvPr/>
        </p:nvSpPr>
        <p:spPr>
          <a:xfrm>
            <a:off x="4160590" y="1408113"/>
            <a:ext cx="1213097" cy="554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3000" b="1" dirty="0">
                <a:solidFill>
                  <a:srgbClr val="008000"/>
                </a:solidFill>
                <a:latin typeface="Adobe 黑体 Std R" pitchFamily="34" charset="-122"/>
                <a:ea typeface="Adobe 黑体 Std R" pitchFamily="34" charset="-122"/>
              </a:rPr>
              <a:t>总</a:t>
            </a:r>
            <a:r>
              <a:rPr lang="en-US" altLang="zh-CN" sz="3000" b="1" dirty="0">
                <a:solidFill>
                  <a:srgbClr val="008000"/>
                </a:solidFill>
                <a:latin typeface="Adobe 黑体 Std R" pitchFamily="34" charset="-122"/>
                <a:ea typeface="Adobe 黑体 Std R" pitchFamily="34" charset="-122"/>
              </a:rPr>
              <a:t>   </a:t>
            </a:r>
            <a:r>
              <a:rPr lang="zh-CN" altLang="en-US" sz="3000" b="1" dirty="0">
                <a:solidFill>
                  <a:srgbClr val="008000"/>
                </a:solidFill>
                <a:latin typeface="Adobe 黑体 Std R" pitchFamily="34" charset="-122"/>
                <a:ea typeface="Adobe 黑体 Std R" pitchFamily="34" charset="-122"/>
              </a:rPr>
              <a:t>结</a:t>
            </a:r>
          </a:p>
        </p:txBody>
      </p:sp>
      <p:cxnSp>
        <p:nvCxnSpPr>
          <p:cNvPr id="32" name="直接连接符 19"/>
          <p:cNvCxnSpPr/>
          <p:nvPr/>
        </p:nvCxnSpPr>
        <p:spPr>
          <a:xfrm flipH="1">
            <a:off x="984250" y="2020559"/>
            <a:ext cx="7269163" cy="1587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84188" y="2600325"/>
            <a:ext cx="8089900" cy="1754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在直角三角形的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个元素中，直角是已知元素，如果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再知道一条边和第三 个元素，那么这个三角形的所有元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素就都可以确定下来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1" name="TextBox 33"/>
          <p:cNvSpPr txBox="1"/>
          <p:nvPr/>
        </p:nvSpPr>
        <p:spPr>
          <a:xfrm>
            <a:off x="573906" y="841722"/>
            <a:ext cx="8234363" cy="5035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5000"/>
              </a:lnSpc>
              <a:spcBef>
                <a:spcPct val="0"/>
              </a:spcBef>
              <a:buNone/>
            </a:pPr>
            <a:r>
              <a:rPr lang="zh-CN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例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 </a:t>
            </a:r>
            <a:r>
              <a:rPr lang="zh-CN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Rt△</a:t>
            </a:r>
            <a:r>
              <a:rPr lang="en-US" altLang="zh-CN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中，∠</a:t>
            </a:r>
            <a:r>
              <a:rPr lang="en-US" altLang="zh-CN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90°</a:t>
            </a:r>
            <a:r>
              <a:rPr lang="zh-CN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的对边分</a:t>
            </a:r>
            <a:endParaRPr lang="en-US" altLang="zh-C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125000"/>
              </a:lnSpc>
              <a:spcBef>
                <a:spcPct val="0"/>
              </a:spcBef>
              <a:buNone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zh-CN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别为</a:t>
            </a:r>
            <a:r>
              <a:rPr lang="en-US" altLang="zh-CN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，且</a:t>
            </a:r>
            <a:r>
              <a:rPr lang="en-US" altLang="zh-CN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zh-CN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26°44′.</a:t>
            </a:r>
            <a:r>
              <a:rPr lang="zh-CN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求这个三角形</a:t>
            </a:r>
            <a:endParaRPr lang="en-US" altLang="zh-C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125000"/>
              </a:lnSpc>
              <a:spcBef>
                <a:spcPct val="0"/>
              </a:spcBef>
              <a:buNone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zh-CN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的其他元素．</a:t>
            </a: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长度精确到</a:t>
            </a: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0.01)</a:t>
            </a:r>
            <a:r>
              <a:rPr lang="zh-CN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140000"/>
              </a:lnSpc>
              <a:spcBef>
                <a:spcPct val="0"/>
              </a:spcBef>
              <a:buNone/>
            </a:pPr>
            <a:r>
              <a:rPr lang="zh-CN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已知∠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，可根据∠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</a:t>
            </a:r>
            <a:r>
              <a:rPr lang="zh-CN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－∠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得到∠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的大小．而</a:t>
            </a:r>
            <a:endParaRPr lang="en-US" altLang="zh-CN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140000"/>
              </a:lnSpc>
              <a:spcBef>
                <a:spcPct val="0"/>
              </a:spcBef>
              <a:buNone/>
            </a:pP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zh-CN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已知斜边，必然要用到正弦或余弦函数．    </a:t>
            </a:r>
            <a:endParaRPr lang="en-US" altLang="zh-CN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140000"/>
              </a:lnSpc>
              <a:spcBef>
                <a:spcPct val="0"/>
              </a:spcBef>
              <a:buNone/>
            </a:pPr>
            <a:r>
              <a:rPr lang="zh-CN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∵∠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26°44′</a:t>
            </a:r>
            <a:r>
              <a:rPr lang="zh-CN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</a:t>
            </a:r>
            <a:r>
              <a:rPr lang="zh-CN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en-US" altLang="zh-CN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140000"/>
              </a:lnSpc>
              <a:spcBef>
                <a:spcPct val="0"/>
              </a:spcBef>
              <a:buNone/>
            </a:pP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zh-CN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∴∠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</a:t>
            </a:r>
            <a:r>
              <a:rPr lang="zh-CN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26°44′</a:t>
            </a:r>
            <a:r>
              <a:rPr lang="zh-CN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63°16′.</a:t>
            </a:r>
          </a:p>
          <a:p>
            <a:pPr marL="0" lvl="0" indent="0"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zh-CN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由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           得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·</a:t>
            </a:r>
            <a:r>
              <a:rPr lang="en-US" altLang="zh-CN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·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26°44′≈44.98.</a:t>
            </a:r>
          </a:p>
          <a:p>
            <a:pPr marL="0" lvl="0" indent="0"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zh-CN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由</a:t>
            </a:r>
            <a:r>
              <a:rPr lang="en-US" altLang="zh-CN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zh-CN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得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·</a:t>
            </a:r>
            <a:r>
              <a:rPr lang="en-US" altLang="zh-CN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·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 26°44′≈89.31.</a:t>
            </a:r>
          </a:p>
          <a:p>
            <a:pPr marL="0" lvl="0" indent="0" eaLnBrk="1" hangingPunct="1">
              <a:lnSpc>
                <a:spcPct val="125000"/>
              </a:lnSpc>
              <a:spcBef>
                <a:spcPct val="0"/>
              </a:spcBef>
              <a:buNone/>
            </a:pPr>
            <a:endParaRPr lang="en-US" altLang="zh-CN" sz="2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009131" y="4697760"/>
          <a:ext cx="4064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r:id="rId3" imgW="203200" imgH="405765" progId="Equation.DSMT4">
                  <p:embed/>
                </p:oleObj>
              </mc:Choice>
              <mc:Fallback>
                <p:oleObj r:id="rId3" imgW="203200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09131" y="4697760"/>
                        <a:ext cx="406400" cy="812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5" name="矩形 8"/>
          <p:cNvSpPr/>
          <p:nvPr/>
        </p:nvSpPr>
        <p:spPr>
          <a:xfrm>
            <a:off x="683568" y="3092797"/>
            <a:ext cx="752475" cy="431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200" b="1">
                <a:solidFill>
                  <a:srgbClr val="0000FF"/>
                </a:solidFill>
                <a:latin typeface="Arial" panose="020B0604020202020204" pitchFamily="34" charset="0"/>
              </a:rPr>
              <a:t>解：</a:t>
            </a:r>
          </a:p>
        </p:txBody>
      </p:sp>
      <p:sp>
        <p:nvSpPr>
          <p:cNvPr id="33806" name="矩形 4"/>
          <p:cNvSpPr/>
          <p:nvPr/>
        </p:nvSpPr>
        <p:spPr>
          <a:xfrm>
            <a:off x="467544" y="2205385"/>
            <a:ext cx="1035050" cy="4302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导引：</a:t>
            </a:r>
            <a:endParaRPr lang="zh-CN" altLang="en-US" sz="18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2990081" y="4005610"/>
          <a:ext cx="4064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r:id="rId5" imgW="203200" imgH="405765" progId="Equation.DSMT4">
                  <p:embed/>
                </p:oleObj>
              </mc:Choice>
              <mc:Fallback>
                <p:oleObj r:id="rId5" imgW="203200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90081" y="4005610"/>
                        <a:ext cx="406400" cy="812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5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6" name="TextBox 23"/>
          <p:cNvSpPr txBox="1">
            <a:spLocks noChangeArrowheads="1"/>
          </p:cNvSpPr>
          <p:nvPr/>
        </p:nvSpPr>
        <p:spPr bwMode="auto">
          <a:xfrm>
            <a:off x="692150" y="1469678"/>
            <a:ext cx="7788275" cy="43386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例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   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如图，在△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ABC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中，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sin 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</a:p>
          <a:p>
            <a:pPr marL="0" marR="0" lvl="0" indent="0" algn="l" defTabSz="4572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求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BC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的长．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要求的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BC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边不在直角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三角形中，已知条件中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有∠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的正弦值，作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BC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边上的高，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将∠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置于直角三角形 中，利用解直角三角形就可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解决问题．</a:t>
            </a:r>
          </a:p>
        </p:txBody>
      </p:sp>
      <p:graphicFrame>
        <p:nvGraphicFramePr>
          <p:cNvPr id="39948" name="对象 3"/>
          <p:cNvGraphicFramePr>
            <a:graphicFrameLocks noChangeAspect="1"/>
          </p:cNvGraphicFramePr>
          <p:nvPr/>
        </p:nvGraphicFramePr>
        <p:xfrm>
          <a:off x="6310313" y="1703041"/>
          <a:ext cx="56991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r:id="rId3" imgW="266065" imgH="215900" progId="Equation.DSMT4">
                  <p:embed/>
                </p:oleObj>
              </mc:Choice>
              <mc:Fallback>
                <p:oleObj r:id="rId3" imgW="266065" imgH="2159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10313" y="1703041"/>
                        <a:ext cx="569912" cy="4603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9" name="对象 4"/>
          <p:cNvGraphicFramePr>
            <a:graphicFrameLocks noChangeAspect="1"/>
          </p:cNvGraphicFramePr>
          <p:nvPr/>
        </p:nvGraphicFramePr>
        <p:xfrm>
          <a:off x="1547813" y="2179291"/>
          <a:ext cx="679450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r:id="rId5" imgW="317500" imgH="431165" progId="Equation.DSMT4">
                  <p:embed/>
                </p:oleObj>
              </mc:Choice>
              <mc:Fallback>
                <p:oleObj r:id="rId5" imgW="317500" imgH="4311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47813" y="2179291"/>
                        <a:ext cx="679450" cy="9223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0" name="矩形 5"/>
          <p:cNvSpPr/>
          <p:nvPr/>
        </p:nvSpPr>
        <p:spPr>
          <a:xfrm>
            <a:off x="561975" y="3038128"/>
            <a:ext cx="1112838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导引：</a:t>
            </a:r>
            <a:endParaRPr lang="zh-CN" altLang="en-US" sz="18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pic>
        <p:nvPicPr>
          <p:cNvPr id="39951" name="Picture 19" descr="28-12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4791075" y="2320578"/>
            <a:ext cx="3113088" cy="14906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" name="TextBox 26"/>
          <p:cNvSpPr txBox="1"/>
          <p:nvPr/>
        </p:nvSpPr>
        <p:spPr>
          <a:xfrm>
            <a:off x="650875" y="980728"/>
            <a:ext cx="7815263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>
                <a:latin typeface="Adobe 黑体 Std R" pitchFamily="34" charset="-122"/>
                <a:ea typeface="Adobe 黑体 Std R" pitchFamily="34" charset="-122"/>
              </a:rPr>
              <a:t>类型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400" b="1">
                <a:latin typeface="Adobe 黑体 Std R" pitchFamily="34" charset="-122"/>
                <a:ea typeface="Adobe 黑体 Std R" pitchFamily="34" charset="-122"/>
              </a:rPr>
              <a:t>  </a:t>
            </a:r>
            <a:r>
              <a:rPr lang="zh-CN" altLang="en-US" sz="2400" b="1">
                <a:latin typeface="Adobe 黑体 Std R" pitchFamily="34" charset="-122"/>
                <a:ea typeface="Adobe 黑体 Std R" pitchFamily="34" charset="-122"/>
              </a:rPr>
              <a:t>已知一边及一锐角的三角比值解直角三角形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4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4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4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4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内容占位符 7"/>
          <p:cNvSpPr txBox="1"/>
          <p:nvPr/>
        </p:nvSpPr>
        <p:spPr>
          <a:xfrm>
            <a:off x="1117600" y="1111250"/>
            <a:ext cx="7505700" cy="40703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buNone/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如图，过点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eaLnBrk="1" hangingPunct="1">
              <a:lnSpc>
                <a:spcPct val="150000"/>
              </a:lnSpc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∵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</a:p>
          <a:p>
            <a:pPr marL="0" lvl="0" indent="0" eaLnBrk="1" hangingPunct="1">
              <a:lnSpc>
                <a:spcPct val="150000"/>
              </a:lnSpc>
              <a:buNone/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∴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·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1×       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280000"/>
              </a:lnSpc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∴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280000"/>
              </a:lnSpc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250000"/>
              </a:lnSpc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∴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0973" name="矩形 2"/>
          <p:cNvSpPr/>
          <p:nvPr/>
        </p:nvSpPr>
        <p:spPr>
          <a:xfrm>
            <a:off x="644525" y="1204913"/>
            <a:ext cx="803275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</a:t>
            </a:r>
            <a:endParaRPr lang="zh-CN" altLang="en-US" sz="18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9710" name="对象 2"/>
          <p:cNvGraphicFramePr>
            <a:graphicFrameLocks noChangeAspect="1"/>
          </p:cNvGraphicFramePr>
          <p:nvPr/>
        </p:nvGraphicFramePr>
        <p:xfrm>
          <a:off x="3681413" y="1560513"/>
          <a:ext cx="679450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r:id="rId3" imgW="317500" imgH="431165" progId="Equation.DSMT4">
                  <p:embed/>
                </p:oleObj>
              </mc:Choice>
              <mc:Fallback>
                <p:oleObj r:id="rId3" imgW="317500" imgH="4311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81413" y="1560513"/>
                        <a:ext cx="679450" cy="9223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1" name="对象 3"/>
          <p:cNvGraphicFramePr>
            <a:graphicFrameLocks noChangeAspect="1"/>
          </p:cNvGraphicFramePr>
          <p:nvPr/>
        </p:nvGraphicFramePr>
        <p:xfrm>
          <a:off x="4254500" y="2162175"/>
          <a:ext cx="57150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r:id="rId5" imgW="266700" imgH="431165" progId="Equation.DSMT4">
                  <p:embed/>
                </p:oleObj>
              </mc:Choice>
              <mc:Fallback>
                <p:oleObj r:id="rId5" imgW="266700" imgH="4311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54500" y="2162175"/>
                        <a:ext cx="571500" cy="9223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2" name="对象 4"/>
          <p:cNvGraphicFramePr>
            <a:graphicFrameLocks noChangeAspect="1"/>
          </p:cNvGraphicFramePr>
          <p:nvPr/>
        </p:nvGraphicFramePr>
        <p:xfrm>
          <a:off x="5132388" y="2160588"/>
          <a:ext cx="681037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r:id="rId7" imgW="317500" imgH="431165" progId="Equation.DSMT4">
                  <p:embed/>
                </p:oleObj>
              </mc:Choice>
              <mc:Fallback>
                <p:oleObj r:id="rId7" imgW="317500" imgH="4311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32388" y="2160588"/>
                        <a:ext cx="681037" cy="9223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3" name="对象 5"/>
          <p:cNvGraphicFramePr>
            <a:graphicFrameLocks noChangeAspect="1"/>
          </p:cNvGraphicFramePr>
          <p:nvPr/>
        </p:nvGraphicFramePr>
        <p:xfrm>
          <a:off x="2290763" y="2986088"/>
          <a:ext cx="5038725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2" r:id="rId9" imgW="2349500" imgH="584200" progId="Equation.DSMT4">
                  <p:embed/>
                </p:oleObj>
              </mc:Choice>
              <mc:Fallback>
                <p:oleObj r:id="rId9" imgW="2349500" imgH="584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90763" y="2986088"/>
                        <a:ext cx="5038725" cy="1247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4" name="对象 6"/>
          <p:cNvGraphicFramePr>
            <a:graphicFrameLocks noChangeAspect="1"/>
          </p:cNvGraphicFramePr>
          <p:nvPr/>
        </p:nvGraphicFramePr>
        <p:xfrm>
          <a:off x="2227263" y="4162425"/>
          <a:ext cx="5638800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r:id="rId11" imgW="2628900" imgH="584200" progId="Equation.DSMT4">
                  <p:embed/>
                </p:oleObj>
              </mc:Choice>
              <mc:Fallback>
                <p:oleObj r:id="rId11" imgW="2628900" imgH="584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227263" y="4162425"/>
                        <a:ext cx="5638800" cy="1247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5" name="对象 7"/>
          <p:cNvGraphicFramePr>
            <a:graphicFrameLocks noChangeAspect="1"/>
          </p:cNvGraphicFramePr>
          <p:nvPr/>
        </p:nvGraphicFramePr>
        <p:xfrm>
          <a:off x="2303463" y="5291138"/>
          <a:ext cx="5121275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r:id="rId13" imgW="2387600" imgH="431800" progId="Equation.DSMT4">
                  <p:embed/>
                </p:oleObj>
              </mc:Choice>
              <mc:Fallback>
                <p:oleObj r:id="rId13" imgW="2387600" imgH="431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303463" y="5291138"/>
                        <a:ext cx="5121275" cy="9223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01" name="文本框 24"/>
          <p:cNvSpPr txBox="1"/>
          <p:nvPr/>
        </p:nvSpPr>
        <p:spPr>
          <a:xfrm>
            <a:off x="4160590" y="1408113"/>
            <a:ext cx="1213097" cy="554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3000" b="1">
                <a:solidFill>
                  <a:srgbClr val="008000"/>
                </a:solidFill>
                <a:latin typeface="Adobe 黑体 Std R" pitchFamily="34" charset="-122"/>
                <a:ea typeface="Adobe 黑体 Std R" pitchFamily="34" charset="-122"/>
              </a:rPr>
              <a:t>总</a:t>
            </a:r>
            <a:r>
              <a:rPr lang="en-US" altLang="zh-CN" sz="3000" b="1">
                <a:solidFill>
                  <a:srgbClr val="008000"/>
                </a:solidFill>
                <a:latin typeface="Adobe 黑体 Std R" pitchFamily="34" charset="-122"/>
                <a:ea typeface="Adobe 黑体 Std R" pitchFamily="34" charset="-122"/>
              </a:rPr>
              <a:t>   </a:t>
            </a:r>
            <a:r>
              <a:rPr lang="zh-CN" altLang="en-US" sz="3000" b="1">
                <a:solidFill>
                  <a:srgbClr val="008000"/>
                </a:solidFill>
                <a:latin typeface="Adobe 黑体 Std R" pitchFamily="34" charset="-122"/>
                <a:ea typeface="Adobe 黑体 Std R" pitchFamily="34" charset="-122"/>
              </a:rPr>
              <a:t>结</a:t>
            </a:r>
          </a:p>
        </p:txBody>
      </p:sp>
      <p:cxnSp>
        <p:nvCxnSpPr>
          <p:cNvPr id="30" name="直接连接符 19"/>
          <p:cNvCxnSpPr/>
          <p:nvPr/>
        </p:nvCxnSpPr>
        <p:spPr>
          <a:xfrm flipH="1">
            <a:off x="984250" y="2020559"/>
            <a:ext cx="7269163" cy="1587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2" name="TextBox 26"/>
          <p:cNvSpPr txBox="1">
            <a:spLocks noChangeArrowheads="1"/>
          </p:cNvSpPr>
          <p:nvPr/>
        </p:nvSpPr>
        <p:spPr bwMode="auto">
          <a:xfrm>
            <a:off x="815975" y="2351088"/>
            <a:ext cx="7589838" cy="28622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通过作垂线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高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，将斜三角形分割成两个直角三角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形，然后利用解直角三角形来解决边或角的问题，这种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“化斜为直”的思想很常见．在作垂线时，要结合已知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条件，充分利用已知条件，如本题若过</a:t>
            </a:r>
            <a:r>
              <a:rPr kumimoji="0" lang="en-US" altLang="zh-CN" sz="2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点作</a:t>
            </a:r>
            <a:r>
              <a:rPr kumimoji="0" lang="en-US" altLang="zh-CN" sz="2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的垂线，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则∠</a:t>
            </a:r>
            <a:r>
              <a:rPr kumimoji="0" lang="en-US" altLang="zh-CN" sz="2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的正弦值就无法利用．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5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778669" y="694437"/>
            <a:ext cx="7608173" cy="2710756"/>
            <a:chOff x="778669" y="694437"/>
            <a:chExt cx="7608173" cy="2710756"/>
          </a:xfrm>
        </p:grpSpPr>
        <p:sp>
          <p:nvSpPr>
            <p:cNvPr id="10" name="文本框 28"/>
            <p:cNvSpPr txBox="1"/>
            <p:nvPr/>
          </p:nvSpPr>
          <p:spPr>
            <a:xfrm>
              <a:off x="778669" y="2204864"/>
              <a:ext cx="7608173" cy="120032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R="0" defTabSz="457200" fontAlgn="auto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B050"/>
                </a:buClr>
                <a:buSzTx/>
                <a:defRPr/>
              </a:pPr>
              <a:r>
                <a:rPr kumimoji="0" lang="en-US" altLang="zh-CN" sz="2400" b="1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1.</a:t>
              </a:r>
              <a:r>
                <a:rPr kumimoji="0" lang="zh-CN" altLang="en-US" sz="2400" b="1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了解解直角三角形的含义</a:t>
              </a:r>
              <a:r>
                <a:rPr kumimoji="0" lang="en-US" altLang="zh-CN" sz="2400" b="1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.</a:t>
              </a:r>
            </a:p>
            <a:p>
              <a:pPr marR="0" defTabSz="457200" fontAlgn="auto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B050"/>
                </a:buClr>
                <a:buSzTx/>
                <a:defRPr/>
              </a:pPr>
              <a:r>
                <a:rPr lang="en-US" altLang="zh-CN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2.</a:t>
              </a:r>
              <a:r>
                <a:rPr lang="zh-CN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经历解直角三角形的过程，掌握解直角三角形的方法</a:t>
              </a:r>
              <a:r>
                <a:rPr kumimoji="0" lang="en-US" altLang="zh-CN" sz="2400" b="1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614383" y="694437"/>
              <a:ext cx="2037737" cy="64633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zh-CN" altLang="en-US" sz="3600" b="1" dirty="0">
                  <a:latin typeface="隶书" panose="02010509060101010101" pitchFamily="49" charset="-122"/>
                  <a:ea typeface="隶书" panose="02010509060101010101" pitchFamily="49" charset="-122"/>
                </a:rPr>
                <a:t>学习目标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组合 3"/>
          <p:cNvGrpSpPr/>
          <p:nvPr/>
        </p:nvGrpSpPr>
        <p:grpSpPr>
          <a:xfrm>
            <a:off x="512763" y="1737785"/>
            <a:ext cx="8278812" cy="3293328"/>
            <a:chOff x="807" y="2053"/>
            <a:chExt cx="13038" cy="3889"/>
          </a:xfrm>
        </p:grpSpPr>
        <p:sp>
          <p:nvSpPr>
            <p:cNvPr id="16395" name="文本框 99"/>
            <p:cNvSpPr txBox="1">
              <a:spLocks noChangeArrowheads="1"/>
            </p:cNvSpPr>
            <p:nvPr/>
          </p:nvSpPr>
          <p:spPr bwMode="auto">
            <a:xfrm>
              <a:off x="807" y="2053"/>
              <a:ext cx="13038" cy="3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30000"/>
                </a:lnSpc>
                <a:buFont typeface="Arial" panose="020B0604020202020204" pitchFamily="34" charset="0"/>
                <a:buNone/>
              </a:pPr>
              <a:r>
                <a:rPr lang="en-US" altLang="zh-CN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1.</a:t>
              </a:r>
              <a:r>
                <a:rPr lang="zh-CN" altLang="en-US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已知在</a:t>
              </a:r>
              <a:r>
                <a:rPr lang="en-US" altLang="zh-CN" sz="3200" err="1">
                  <a:latin typeface="Times New Roman" panose="02020603050405020304" pitchFamily="18" charset="0"/>
                  <a:ea typeface="黑体" panose="02010609060101010101" pitchFamily="49" charset="-122"/>
                </a:rPr>
                <a:t>Rt△</a:t>
              </a:r>
              <a:r>
                <a:rPr lang="en-US" altLang="zh-CN" sz="3200" i="1" err="1">
                  <a:latin typeface="Times New Roman" panose="02020603050405020304" pitchFamily="18" charset="0"/>
                  <a:ea typeface="黑体" panose="02010609060101010101" pitchFamily="49" charset="-122"/>
                </a:rPr>
                <a:t>ABC</a:t>
              </a:r>
              <a:r>
                <a:rPr lang="zh-CN" altLang="en-US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中，</a:t>
              </a:r>
              <a:r>
                <a:rPr lang="en-US" altLang="zh-CN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∠</a:t>
              </a:r>
              <a:r>
                <a:rPr lang="en-US" altLang="zh-CN" sz="32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  <a:r>
                <a:rPr lang="en-US" altLang="zh-CN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=90°.</a:t>
              </a:r>
            </a:p>
            <a:p>
              <a:pPr eaLnBrk="1" hangingPunct="1">
                <a:lnSpc>
                  <a:spcPct val="130000"/>
                </a:lnSpc>
                <a:buFont typeface="Arial" panose="020B0604020202020204" pitchFamily="34" charset="0"/>
                <a:buNone/>
              </a:pPr>
              <a:r>
                <a:rPr lang="zh-CN" altLang="en-US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r>
                <a:rPr lang="zh-CN" altLang="en-US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）若</a:t>
              </a:r>
              <a:r>
                <a:rPr lang="en-US" altLang="zh-CN" sz="32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=        ,</a:t>
              </a:r>
              <a:r>
                <a:rPr lang="en-US" altLang="zh-CN" sz="32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en-US" altLang="zh-CN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=        ,</a:t>
              </a:r>
              <a:r>
                <a:rPr lang="zh-CN" altLang="en-US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则</a:t>
              </a:r>
              <a:r>
                <a:rPr lang="en-US" altLang="zh-CN" sz="32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  <a:r>
                <a:rPr lang="en-US" altLang="zh-CN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=</a:t>
              </a:r>
              <a:r>
                <a:rPr lang="en-US" altLang="zh-CN" sz="3200" u="sng">
                  <a:latin typeface="Times New Roman" panose="02020603050405020304" pitchFamily="18" charset="0"/>
                  <a:ea typeface="黑体" panose="02010609060101010101" pitchFamily="49" charset="-122"/>
                </a:rPr>
                <a:t>            </a:t>
              </a:r>
              <a:r>
                <a:rPr lang="zh-CN" altLang="en-US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；</a:t>
              </a:r>
            </a:p>
            <a:p>
              <a:pPr eaLnBrk="1" hangingPunct="1">
                <a:lnSpc>
                  <a:spcPct val="130000"/>
                </a:lnSpc>
                <a:buFont typeface="Arial" panose="020B0604020202020204" pitchFamily="34" charset="0"/>
                <a:buNone/>
              </a:pPr>
              <a:r>
                <a:rPr lang="zh-CN" altLang="en-US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）若</a:t>
              </a:r>
              <a:r>
                <a:rPr lang="en-US" altLang="zh-CN" sz="32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=10</a:t>
              </a:r>
              <a:r>
                <a:rPr lang="zh-CN" altLang="en-US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altLang="zh-CN" sz="32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  <a:r>
                <a:rPr lang="en-US" altLang="zh-CN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=          </a:t>
              </a:r>
              <a:r>
                <a:rPr lang="zh-CN" altLang="en-US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，则</a:t>
              </a:r>
              <a:r>
                <a:rPr lang="en-US" altLang="zh-CN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∠</a:t>
              </a:r>
              <a:r>
                <a:rPr lang="en-US" altLang="zh-CN" sz="32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en-US" altLang="zh-CN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=</a:t>
              </a:r>
              <a:r>
                <a:rPr lang="en-US" altLang="zh-CN" sz="3200" u="sng">
                  <a:latin typeface="Times New Roman" panose="02020603050405020304" pitchFamily="18" charset="0"/>
                  <a:ea typeface="黑体" panose="02010609060101010101" pitchFamily="49" charset="-122"/>
                </a:rPr>
                <a:t>            </a:t>
              </a:r>
              <a:r>
                <a:rPr lang="zh-CN" altLang="en-US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；</a:t>
              </a:r>
            </a:p>
            <a:p>
              <a:pPr eaLnBrk="1" hangingPunct="1">
                <a:lnSpc>
                  <a:spcPct val="130000"/>
                </a:lnSpc>
                <a:buFont typeface="Arial" panose="020B0604020202020204" pitchFamily="34" charset="0"/>
                <a:buNone/>
              </a:pPr>
              <a:r>
                <a:rPr lang="zh-CN" altLang="en-US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r>
                <a:rPr lang="zh-CN" altLang="en-US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）若</a:t>
              </a:r>
              <a:r>
                <a:rPr lang="en-US" altLang="zh-CN" sz="32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en-US" altLang="zh-CN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=35</a:t>
              </a:r>
              <a:r>
                <a:rPr lang="zh-CN" altLang="en-US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altLang="zh-CN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∠</a:t>
              </a:r>
              <a:r>
                <a:rPr lang="en-US" altLang="zh-CN" sz="32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=45°</a:t>
              </a:r>
              <a:r>
                <a:rPr lang="zh-CN" altLang="en-US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，则</a:t>
              </a:r>
              <a:r>
                <a:rPr lang="en-US" altLang="zh-CN" sz="32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=</a:t>
              </a:r>
              <a:r>
                <a:rPr lang="en-US" altLang="zh-CN" sz="3200" u="sng">
                  <a:latin typeface="Times New Roman" panose="02020603050405020304" pitchFamily="18" charset="0"/>
                  <a:ea typeface="黑体" panose="02010609060101010101" pitchFamily="49" charset="-122"/>
                </a:rPr>
                <a:t>            </a:t>
              </a:r>
              <a:r>
                <a:rPr lang="zh-CN" altLang="en-US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；</a:t>
              </a:r>
            </a:p>
            <a:p>
              <a:pPr eaLnBrk="1" hangingPunct="1">
                <a:lnSpc>
                  <a:spcPct val="130000"/>
                </a:lnSpc>
                <a:buFont typeface="Arial" panose="020B0604020202020204" pitchFamily="34" charset="0"/>
                <a:buNone/>
              </a:pPr>
              <a:r>
                <a:rPr lang="zh-CN" altLang="en-US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4</a:t>
              </a:r>
              <a:r>
                <a:rPr lang="zh-CN" altLang="en-US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）若</a:t>
              </a:r>
              <a:r>
                <a:rPr lang="en-US" altLang="zh-CN" sz="32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  <a:r>
                <a:rPr lang="en-US" altLang="zh-CN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=20</a:t>
              </a:r>
              <a:r>
                <a:rPr lang="zh-CN" altLang="en-US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altLang="zh-CN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∠</a:t>
              </a:r>
              <a:r>
                <a:rPr lang="en-US" altLang="zh-CN" sz="32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=60°</a:t>
              </a:r>
              <a:r>
                <a:rPr lang="zh-CN" altLang="en-US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，则</a:t>
              </a:r>
              <a:r>
                <a:rPr lang="en-US" altLang="zh-CN" sz="32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=</a:t>
              </a:r>
              <a:r>
                <a:rPr lang="en-US" altLang="zh-CN" sz="3200" u="sng">
                  <a:latin typeface="Times New Roman" panose="02020603050405020304" pitchFamily="18" charset="0"/>
                  <a:ea typeface="黑体" panose="02010609060101010101" pitchFamily="49" charset="-122"/>
                </a:rPr>
                <a:t>            </a:t>
              </a:r>
              <a:r>
                <a:rPr lang="en-US" altLang="zh-CN" sz="3200"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</a:p>
          </p:txBody>
        </p:sp>
        <p:graphicFrame>
          <p:nvGraphicFramePr>
            <p:cNvPr id="16396" name="对象 2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4063" y="2860"/>
            <a:ext cx="982" cy="7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7" r:id="rId3" imgW="318135" imgH="229235" progId="Equation.KSEE3">
                    <p:embed/>
                  </p:oleObj>
                </mc:Choice>
                <mc:Fallback>
                  <p:oleObj r:id="rId3" imgW="318135" imgH="229235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4063" y="2860"/>
                          <a:ext cx="982" cy="70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7" name="对象 4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6143" y="2860"/>
            <a:ext cx="943" cy="6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8" r:id="rId5" imgW="318135" imgH="229235" progId="Equation.KSEE3">
                    <p:embed/>
                  </p:oleObj>
                </mc:Choice>
                <mc:Fallback>
                  <p:oleObj r:id="rId5" imgW="318135" imgH="229235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6143" y="2860"/>
                          <a:ext cx="943" cy="68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8" name="对象 5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5952" y="3634"/>
            <a:ext cx="1260" cy="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9" r:id="rId7" imgW="381635" imgH="215900" progId="Equation.KSEE3">
                    <p:embed/>
                  </p:oleObj>
                </mc:Choice>
                <mc:Fallback>
                  <p:oleObj r:id="rId7" imgW="381635" imgH="2159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5952" y="3634"/>
                          <a:ext cx="1260" cy="7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6680201" y="2996952"/>
            <a:ext cx="11334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45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°</a:t>
            </a:r>
          </a:p>
        </p:txBody>
      </p:sp>
      <p:graphicFrame>
        <p:nvGraphicFramePr>
          <p:cNvPr id="8" name="对象 7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801840" y="2354069"/>
          <a:ext cx="714376" cy="57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r:id="rId9" imgW="381635" imgH="229235" progId="Equation.KSEE3">
                  <p:embed/>
                </p:oleObj>
              </mc:Choice>
              <mc:Fallback>
                <p:oleObj r:id="rId9" imgW="381635" imgH="229235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801840" y="2354069"/>
                        <a:ext cx="714376" cy="5708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6534869" y="3708321"/>
            <a:ext cx="11334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35</a:t>
            </a:r>
          </a:p>
        </p:txBody>
      </p:sp>
      <p:graphicFrame>
        <p:nvGraphicFramePr>
          <p:cNvPr id="10" name="对象 9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516440" y="4221088"/>
          <a:ext cx="719856" cy="575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r:id="rId11" imgW="381635" imgH="229235" progId="Equation.KSEE3">
                  <p:embed/>
                </p:oleObj>
              </mc:Choice>
              <mc:Fallback>
                <p:oleObj r:id="rId11" imgW="381635" imgH="229235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516440" y="4221088"/>
                        <a:ext cx="719856" cy="57525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347864" y="548680"/>
            <a:ext cx="203773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3600" b="1">
                <a:latin typeface="隶书" panose="02010509060101010101" pitchFamily="49" charset="-122"/>
                <a:ea typeface="隶书" panose="02010509060101010101" pitchFamily="49" charset="-122"/>
              </a:rPr>
              <a:t>随堂练习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1"/>
          <p:cNvSpPr txBox="1">
            <a:spLocks noChangeArrowheads="1"/>
          </p:cNvSpPr>
          <p:nvPr/>
        </p:nvSpPr>
        <p:spPr bwMode="auto">
          <a:xfrm>
            <a:off x="466726" y="754854"/>
            <a:ext cx="8378825" cy="1594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2.如图，在Rt△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中，∠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BAC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=90°，点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在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边上，且△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ABD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是等边三角形．若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=2，求△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的周长.（结果保留根号）</a:t>
            </a:r>
          </a:p>
        </p:txBody>
      </p:sp>
      <p:pic>
        <p:nvPicPr>
          <p:cNvPr id="17411" name="图片 1073742852" descr="Sd25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3071813" y="3308351"/>
            <a:ext cx="3700462" cy="2208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文本框 1"/>
          <p:cNvSpPr txBox="1">
            <a:spLocks noChangeArrowheads="1"/>
          </p:cNvSpPr>
          <p:nvPr/>
        </p:nvSpPr>
        <p:spPr bwMode="auto">
          <a:xfrm>
            <a:off x="587375" y="1174751"/>
            <a:ext cx="78867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解：∵△</a:t>
            </a:r>
            <a:r>
              <a:rPr lang="zh-CN" altLang="en-US" sz="32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ABD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是等边三角形，∴∠</a:t>
            </a:r>
            <a:r>
              <a:rPr lang="zh-CN" altLang="en-US" sz="32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=60°.</a:t>
            </a:r>
          </a:p>
        </p:txBody>
      </p:sp>
      <p:sp>
        <p:nvSpPr>
          <p:cNvPr id="18435" name="文本框 2"/>
          <p:cNvSpPr txBox="1">
            <a:spLocks noChangeArrowheads="1"/>
          </p:cNvSpPr>
          <p:nvPr/>
        </p:nvSpPr>
        <p:spPr bwMode="auto">
          <a:xfrm>
            <a:off x="587375" y="2192867"/>
            <a:ext cx="78867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在Rt△</a:t>
            </a:r>
            <a:r>
              <a:rPr lang="zh-CN" altLang="en-US" sz="32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中，</a:t>
            </a:r>
            <a:r>
              <a:rPr lang="zh-CN" altLang="en-US" sz="32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=2，∠</a:t>
            </a:r>
            <a:r>
              <a:rPr lang="zh-CN" altLang="en-US" sz="32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=60°,</a:t>
            </a:r>
          </a:p>
        </p:txBody>
      </p:sp>
      <p:graphicFrame>
        <p:nvGraphicFramePr>
          <p:cNvPr id="18436" name="对象 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87377" y="3126319"/>
          <a:ext cx="6504904" cy="1526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r:id="rId3" imgW="2959100" imgH="596900" progId="Equation.KSEE3">
                  <p:embed/>
                </p:oleObj>
              </mc:Choice>
              <mc:Fallback>
                <p:oleObj r:id="rId3" imgW="2959100" imgH="5969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87377" y="3126319"/>
                        <a:ext cx="6504904" cy="15268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37" name="组合 8"/>
          <p:cNvGrpSpPr/>
          <p:nvPr/>
        </p:nvGrpSpPr>
        <p:grpSpPr>
          <a:xfrm>
            <a:off x="587375" y="4725147"/>
            <a:ext cx="7886700" cy="622301"/>
            <a:chOff x="630" y="5612"/>
            <a:chExt cx="12422" cy="735"/>
          </a:xfrm>
        </p:grpSpPr>
        <p:sp>
          <p:nvSpPr>
            <p:cNvPr id="18438" name="文本框 4"/>
            <p:cNvSpPr txBox="1">
              <a:spLocks noChangeArrowheads="1"/>
            </p:cNvSpPr>
            <p:nvPr/>
          </p:nvSpPr>
          <p:spPr bwMode="auto">
            <a:xfrm>
              <a:off x="630" y="5655"/>
              <a:ext cx="12422" cy="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△</a:t>
              </a:r>
              <a:r>
                <a:rPr lang="zh-CN" altLang="en-US" sz="32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ABC</a:t>
              </a:r>
              <a:r>
                <a:rPr lang="zh-CN" altLang="en-US" sz="32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的周长为2+        +4=6+</a:t>
              </a:r>
            </a:p>
          </p:txBody>
        </p:sp>
        <p:graphicFrame>
          <p:nvGraphicFramePr>
            <p:cNvPr id="18439" name="对象 6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5962" y="5612"/>
            <a:ext cx="1017" cy="7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0" r:id="rId5" imgW="318135" imgH="229235" progId="Equation.KSEE3">
                    <p:embed/>
                  </p:oleObj>
                </mc:Choice>
                <mc:Fallback>
                  <p:oleObj r:id="rId5" imgW="318135" imgH="229235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5962" y="5612"/>
                          <a:ext cx="1017" cy="73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0" name="对象 7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8971" y="5633"/>
            <a:ext cx="1111" cy="7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1" r:id="rId7" imgW="356235" imgH="229235" progId="Equation.KSEE3">
                    <p:embed/>
                  </p:oleObj>
                </mc:Choice>
                <mc:Fallback>
                  <p:oleObj r:id="rId7" imgW="356235" imgH="229235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8971" y="5633"/>
                          <a:ext cx="1111" cy="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9" name="组合 1"/>
          <p:cNvGrpSpPr/>
          <p:nvPr/>
        </p:nvGrpSpPr>
        <p:grpSpPr>
          <a:xfrm>
            <a:off x="335756" y="649592"/>
            <a:ext cx="8829675" cy="1912892"/>
            <a:chOff x="375" y="1168"/>
            <a:chExt cx="13906" cy="2260"/>
          </a:xfrm>
        </p:grpSpPr>
        <p:sp>
          <p:nvSpPr>
            <p:cNvPr id="19464" name="文本框 1"/>
            <p:cNvSpPr txBox="1">
              <a:spLocks noChangeArrowheads="1"/>
            </p:cNvSpPr>
            <p:nvPr/>
          </p:nvSpPr>
          <p:spPr bwMode="auto">
            <a:xfrm>
              <a:off x="375" y="1304"/>
              <a:ext cx="13906" cy="2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3.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在Rt△</a:t>
              </a:r>
              <a:r>
                <a:rPr lang="zh-CN" altLang="en-US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ABC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中，∠</a:t>
              </a:r>
              <a:r>
                <a:rPr lang="zh-CN" altLang="en-US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=90°，tan</a:t>
              </a:r>
              <a:r>
                <a:rPr lang="zh-CN" altLang="en-US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=      ，△</a:t>
              </a:r>
              <a:r>
                <a:rPr lang="zh-CN" altLang="en-US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ABC</a:t>
              </a:r>
            </a:p>
            <a:p>
              <a:pPr eaLnBrk="1" hangingPunct="1">
                <a:lnSpc>
                  <a:spcPct val="120000"/>
                </a:lnSpc>
                <a:spcBef>
                  <a:spcPts val="1200"/>
                </a:spcBef>
                <a:buFont typeface="Arial" panose="020B0604020202020204" pitchFamily="34" charset="0"/>
                <a:buNone/>
              </a:pP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的周长为45cm，</a:t>
              </a:r>
              <a:r>
                <a:rPr lang="zh-CN" altLang="en-US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CD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是斜边</a:t>
              </a:r>
              <a:r>
                <a:rPr lang="zh-CN" altLang="en-US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AB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上的高，求</a:t>
              </a:r>
              <a:r>
                <a:rPr lang="zh-CN" altLang="en-US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CD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的长.（精确到0.1 cm）</a:t>
              </a:r>
            </a:p>
          </p:txBody>
        </p:sp>
        <p:graphicFrame>
          <p:nvGraphicFramePr>
            <p:cNvPr id="19465" name="对象 10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9182" y="1168"/>
            <a:ext cx="586" cy="10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1" r:id="rId3" imgW="215900" imgH="394335" progId="Equation.KSEE3">
                    <p:embed/>
                  </p:oleObj>
                </mc:Choice>
                <mc:Fallback>
                  <p:oleObj r:id="rId3" imgW="215900" imgH="394335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9182" y="1168"/>
                          <a:ext cx="586" cy="107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073742854" name="图片 1073742853" descr="SD73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395663" y="2924944"/>
            <a:ext cx="2709862" cy="1888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068639" y="3634029"/>
            <a:ext cx="6175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344988" y="4450060"/>
            <a:ext cx="9382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12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616450" y="3316529"/>
            <a:ext cx="93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13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742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73742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73742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68288" y="3520348"/>
            <a:ext cx="8192144" cy="1070703"/>
            <a:chOff x="401" y="1408"/>
            <a:chExt cx="13278" cy="1618"/>
          </a:xfrm>
        </p:grpSpPr>
        <p:sp>
          <p:nvSpPr>
            <p:cNvPr id="20489" name="文本框 1"/>
            <p:cNvSpPr txBox="1">
              <a:spLocks noChangeArrowheads="1"/>
            </p:cNvSpPr>
            <p:nvPr/>
          </p:nvSpPr>
          <p:spPr bwMode="auto">
            <a:xfrm>
              <a:off x="401" y="1761"/>
              <a:ext cx="12422" cy="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解：</a:t>
              </a:r>
            </a:p>
          </p:txBody>
        </p:sp>
        <p:graphicFrame>
          <p:nvGraphicFramePr>
            <p:cNvPr id="20490" name="对象 2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423" y="1408"/>
            <a:ext cx="12256" cy="16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1" r:id="rId3" imgW="3073400" imgH="405765" progId="Equation.KSEE3">
                    <p:embed/>
                  </p:oleObj>
                </mc:Choice>
                <mc:Fallback>
                  <p:oleObj r:id="rId3" imgW="3073400" imgH="405765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423" y="1408"/>
                          <a:ext cx="12256" cy="161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483" name="组合 7"/>
          <p:cNvGrpSpPr/>
          <p:nvPr/>
        </p:nvGrpSpPr>
        <p:grpSpPr>
          <a:xfrm>
            <a:off x="3378213" y="909046"/>
            <a:ext cx="3010523" cy="2074727"/>
            <a:chOff x="5321" y="1172"/>
            <a:chExt cx="4739" cy="2731"/>
          </a:xfrm>
        </p:grpSpPr>
        <p:pic>
          <p:nvPicPr>
            <p:cNvPr id="20485" name="图片 1073742853" descr="SD73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>
              <a:off x="5791" y="1172"/>
              <a:ext cx="4269" cy="2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86" name="文本框 4"/>
            <p:cNvSpPr txBox="1">
              <a:spLocks noChangeArrowheads="1"/>
            </p:cNvSpPr>
            <p:nvPr/>
          </p:nvSpPr>
          <p:spPr bwMode="auto">
            <a:xfrm>
              <a:off x="5321" y="1818"/>
              <a:ext cx="972" cy="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5</a:t>
              </a:r>
              <a:r>
                <a:rPr lang="en-US" altLang="zh-CN" sz="32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0487" name="文本框 5"/>
            <p:cNvSpPr txBox="1">
              <a:spLocks noChangeArrowheads="1"/>
            </p:cNvSpPr>
            <p:nvPr/>
          </p:nvSpPr>
          <p:spPr bwMode="auto">
            <a:xfrm>
              <a:off x="7286" y="3212"/>
              <a:ext cx="1479" cy="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12</a:t>
              </a:r>
              <a:r>
                <a:rPr lang="en-US" altLang="zh-CN" sz="32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0488" name="文本框 6"/>
            <p:cNvSpPr txBox="1">
              <a:spLocks noChangeArrowheads="1"/>
            </p:cNvSpPr>
            <p:nvPr/>
          </p:nvSpPr>
          <p:spPr bwMode="auto">
            <a:xfrm>
              <a:off x="7714" y="1618"/>
              <a:ext cx="1479" cy="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13</a:t>
              </a:r>
              <a:r>
                <a:rPr lang="en-US" altLang="zh-CN" sz="32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</p:grpSp>
      <p:graphicFrame>
        <p:nvGraphicFramePr>
          <p:cNvPr id="9" name="对象 8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917575" y="4715934"/>
          <a:ext cx="5670649" cy="1017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r:id="rId6" imgW="2388235" imgH="406400" progId="Equation.KSEE3">
                  <p:embed/>
                </p:oleObj>
              </mc:Choice>
              <mc:Fallback>
                <p:oleObj r:id="rId6" imgW="2388235" imgH="4064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917575" y="4715934"/>
                        <a:ext cx="5670649" cy="101732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6" name="图片 4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84538" y="692696"/>
            <a:ext cx="2574925" cy="600075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</p:pic>
      <p:sp>
        <p:nvSpPr>
          <p:cNvPr id="12" name="文本框 2"/>
          <p:cNvSpPr txBox="1">
            <a:spLocks noChangeArrowheads="1"/>
          </p:cNvSpPr>
          <p:nvPr/>
        </p:nvSpPr>
        <p:spPr bwMode="auto">
          <a:xfrm>
            <a:off x="683568" y="2078136"/>
            <a:ext cx="633413" cy="2492990"/>
          </a:xfrm>
          <a:prstGeom prst="rect">
            <a:avLst/>
          </a:prstGeom>
          <a:solidFill>
            <a:srgbClr val="509F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解直角三角形</a:t>
            </a:r>
          </a:p>
        </p:txBody>
      </p:sp>
      <p:sp>
        <p:nvSpPr>
          <p:cNvPr id="13" name=" 2050"/>
          <p:cNvSpPr>
            <a:spLocks noChangeArrowheads="1"/>
          </p:cNvSpPr>
          <p:nvPr/>
        </p:nvSpPr>
        <p:spPr bwMode="auto">
          <a:xfrm flipH="1">
            <a:off x="1537643" y="1762224"/>
            <a:ext cx="220663" cy="3683000"/>
          </a:xfrm>
          <a:custGeom>
            <a:avLst/>
            <a:gdLst>
              <a:gd name="T0" fmla="*/ 2147483647 w 41"/>
              <a:gd name="T1" fmla="*/ 2147483647 h 281"/>
              <a:gd name="T2" fmla="*/ 2147483647 w 41"/>
              <a:gd name="T3" fmla="*/ 2147483647 h 281"/>
              <a:gd name="T4" fmla="*/ 0 w 41"/>
              <a:gd name="T5" fmla="*/ 0 h 281"/>
              <a:gd name="T6" fmla="*/ 2147483647 w 41"/>
              <a:gd name="T7" fmla="*/ 2147483647 h 281"/>
              <a:gd name="T8" fmla="*/ 2147483647 w 41"/>
              <a:gd name="T9" fmla="*/ 2147483647 h 281"/>
              <a:gd name="T10" fmla="*/ 2147483647 w 41"/>
              <a:gd name="T11" fmla="*/ 2147483647 h 281"/>
              <a:gd name="T12" fmla="*/ 2147483647 w 41"/>
              <a:gd name="T13" fmla="*/ 2147483647 h 281"/>
              <a:gd name="T14" fmla="*/ 2147483647 w 41"/>
              <a:gd name="T15" fmla="*/ 2147483647 h 281"/>
              <a:gd name="T16" fmla="*/ 2147483647 w 41"/>
              <a:gd name="T17" fmla="*/ 2147483647 h 281"/>
              <a:gd name="T18" fmla="*/ 2147483647 w 41"/>
              <a:gd name="T19" fmla="*/ 2147483647 h 281"/>
              <a:gd name="T20" fmla="*/ 2147483647 w 41"/>
              <a:gd name="T21" fmla="*/ 2147483647 h 281"/>
              <a:gd name="T22" fmla="*/ 2147483647 w 41"/>
              <a:gd name="T23" fmla="*/ 2147483647 h 281"/>
              <a:gd name="T24" fmla="*/ 2147483647 w 41"/>
              <a:gd name="T25" fmla="*/ 2147483647 h 281"/>
              <a:gd name="T26" fmla="*/ 0 w 41"/>
              <a:gd name="T27" fmla="*/ 2147483647 h 281"/>
              <a:gd name="T28" fmla="*/ 2147483647 w 41"/>
              <a:gd name="T29" fmla="*/ 2147483647 h 281"/>
              <a:gd name="T30" fmla="*/ 2147483647 w 41"/>
              <a:gd name="T31" fmla="*/ 2147483647 h 281"/>
              <a:gd name="T32" fmla="*/ 2147483647 w 41"/>
              <a:gd name="T33" fmla="*/ 2147483647 h 281"/>
              <a:gd name="T34" fmla="*/ 2147483647 w 41"/>
              <a:gd name="T35" fmla="*/ 2147483647 h 281"/>
              <a:gd name="T36" fmla="*/ 2147483647 w 41"/>
              <a:gd name="T37" fmla="*/ 2147483647 h 281"/>
              <a:gd name="T38" fmla="*/ 2147483647 w 41"/>
              <a:gd name="T39" fmla="*/ 2147483647 h 281"/>
              <a:gd name="T40" fmla="*/ 2147483647 w 41"/>
              <a:gd name="T41" fmla="*/ 2147483647 h 281"/>
              <a:gd name="T42" fmla="*/ 2147483647 w 41"/>
              <a:gd name="T43" fmla="*/ 2147483647 h 2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1" h="281">
                <a:moveTo>
                  <a:pt x="15" y="41"/>
                </a:moveTo>
                <a:cubicBezTo>
                  <a:pt x="15" y="29"/>
                  <a:pt x="13" y="19"/>
                  <a:pt x="11" y="13"/>
                </a:cubicBezTo>
                <a:cubicBezTo>
                  <a:pt x="9" y="7"/>
                  <a:pt x="5" y="2"/>
                  <a:pt x="0" y="0"/>
                </a:cubicBezTo>
                <a:cubicBezTo>
                  <a:pt x="10" y="0"/>
                  <a:pt x="17" y="3"/>
                  <a:pt x="21" y="9"/>
                </a:cubicBezTo>
                <a:cubicBezTo>
                  <a:pt x="25" y="14"/>
                  <a:pt x="27" y="27"/>
                  <a:pt x="27" y="45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7" y="114"/>
                  <a:pt x="28" y="122"/>
                  <a:pt x="30" y="128"/>
                </a:cubicBezTo>
                <a:cubicBezTo>
                  <a:pt x="32" y="134"/>
                  <a:pt x="35" y="138"/>
                  <a:pt x="41" y="141"/>
                </a:cubicBezTo>
                <a:cubicBezTo>
                  <a:pt x="35" y="143"/>
                  <a:pt x="31" y="147"/>
                  <a:pt x="30" y="153"/>
                </a:cubicBezTo>
                <a:cubicBezTo>
                  <a:pt x="28" y="158"/>
                  <a:pt x="27" y="167"/>
                  <a:pt x="27" y="179"/>
                </a:cubicBezTo>
                <a:cubicBezTo>
                  <a:pt x="27" y="232"/>
                  <a:pt x="27" y="232"/>
                  <a:pt x="27" y="232"/>
                </a:cubicBezTo>
                <a:cubicBezTo>
                  <a:pt x="27" y="245"/>
                  <a:pt x="26" y="255"/>
                  <a:pt x="25" y="262"/>
                </a:cubicBezTo>
                <a:cubicBezTo>
                  <a:pt x="23" y="269"/>
                  <a:pt x="20" y="274"/>
                  <a:pt x="16" y="277"/>
                </a:cubicBezTo>
                <a:cubicBezTo>
                  <a:pt x="12" y="279"/>
                  <a:pt x="7" y="281"/>
                  <a:pt x="0" y="281"/>
                </a:cubicBezTo>
                <a:cubicBezTo>
                  <a:pt x="5" y="279"/>
                  <a:pt x="9" y="274"/>
                  <a:pt x="11" y="268"/>
                </a:cubicBezTo>
                <a:cubicBezTo>
                  <a:pt x="13" y="261"/>
                  <a:pt x="15" y="252"/>
                  <a:pt x="15" y="240"/>
                </a:cubicBezTo>
                <a:cubicBezTo>
                  <a:pt x="15" y="186"/>
                  <a:pt x="15" y="186"/>
                  <a:pt x="15" y="186"/>
                </a:cubicBezTo>
                <a:cubicBezTo>
                  <a:pt x="15" y="172"/>
                  <a:pt x="15" y="162"/>
                  <a:pt x="17" y="155"/>
                </a:cubicBezTo>
                <a:cubicBezTo>
                  <a:pt x="19" y="148"/>
                  <a:pt x="23" y="144"/>
                  <a:pt x="29" y="141"/>
                </a:cubicBezTo>
                <a:cubicBezTo>
                  <a:pt x="23" y="138"/>
                  <a:pt x="19" y="133"/>
                  <a:pt x="17" y="127"/>
                </a:cubicBezTo>
                <a:cubicBezTo>
                  <a:pt x="15" y="121"/>
                  <a:pt x="15" y="111"/>
                  <a:pt x="15" y="98"/>
                </a:cubicBezTo>
                <a:lnTo>
                  <a:pt x="15" y="41"/>
                </a:lnTo>
                <a:close/>
              </a:path>
            </a:pathLst>
          </a:custGeom>
          <a:solidFill>
            <a:srgbClr val="509F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2600"/>
          </a:p>
        </p:txBody>
      </p:sp>
      <p:sp>
        <p:nvSpPr>
          <p:cNvPr id="14" name="文本框 4"/>
          <p:cNvSpPr txBox="1">
            <a:spLocks noChangeArrowheads="1"/>
          </p:cNvSpPr>
          <p:nvPr/>
        </p:nvSpPr>
        <p:spPr bwMode="auto">
          <a:xfrm>
            <a:off x="1956743" y="1762224"/>
            <a:ext cx="6022975" cy="105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600">
                <a:latin typeface="微软雅黑" panose="020B0503020204020204" pitchFamily="34" charset="-122"/>
                <a:ea typeface="微软雅黑" panose="020B0503020204020204" pitchFamily="34" charset="-122"/>
              </a:rPr>
              <a:t>由直角三角形中已知的元素求出未知元素的过程，叫作解直角三角形</a:t>
            </a:r>
            <a:r>
              <a:rPr lang="en-US" altLang="zh-CN" sz="260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15" name="下箭头 14"/>
          <p:cNvSpPr/>
          <p:nvPr/>
        </p:nvSpPr>
        <p:spPr>
          <a:xfrm>
            <a:off x="4503093" y="3024286"/>
            <a:ext cx="268288" cy="522288"/>
          </a:xfrm>
          <a:prstGeom prst="downArrow">
            <a:avLst/>
          </a:prstGeom>
          <a:solidFill>
            <a:srgbClr val="F6C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 sz="2600" noProof="1"/>
          </a:p>
        </p:txBody>
      </p:sp>
      <p:sp>
        <p:nvSpPr>
          <p:cNvPr id="16" name="文本框 6"/>
          <p:cNvSpPr txBox="1">
            <a:spLocks noChangeArrowheads="1"/>
          </p:cNvSpPr>
          <p:nvPr/>
        </p:nvSpPr>
        <p:spPr bwMode="auto">
          <a:xfrm>
            <a:off x="1956743" y="3640236"/>
            <a:ext cx="6022975" cy="531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600">
                <a:latin typeface="微软雅黑" panose="020B0503020204020204" pitchFamily="34" charset="-122"/>
                <a:ea typeface="微软雅黑" panose="020B0503020204020204" pitchFamily="34" charset="-122"/>
              </a:rPr>
              <a:t>两边：两直角边或斜边、一直角边</a:t>
            </a:r>
          </a:p>
        </p:txBody>
      </p:sp>
      <p:sp>
        <p:nvSpPr>
          <p:cNvPr id="17" name="文本框 7"/>
          <p:cNvSpPr txBox="1">
            <a:spLocks noChangeArrowheads="1"/>
          </p:cNvSpPr>
          <p:nvPr/>
        </p:nvSpPr>
        <p:spPr bwMode="auto">
          <a:xfrm>
            <a:off x="1956743" y="4380011"/>
            <a:ext cx="6022975" cy="1011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600">
                <a:latin typeface="微软雅黑" panose="020B0503020204020204" pitchFamily="34" charset="-122"/>
                <a:ea typeface="微软雅黑" panose="020B0503020204020204" pitchFamily="34" charset="-122"/>
              </a:rPr>
              <a:t>一边一角：直角边、一锐角或斜边、一锐角</a:t>
            </a:r>
          </a:p>
        </p:txBody>
      </p:sp>
      <p:pic>
        <p:nvPicPr>
          <p:cNvPr id="43017" name="New picture" hidden="1"/>
          <p:cNvPicPr/>
          <p:nvPr/>
        </p:nvPicPr>
        <p:blipFill>
          <a:blip r:embed="rId3"/>
          <a:stretch>
            <a:fillRect/>
          </a:stretch>
        </p:blipFill>
        <p:spPr>
          <a:xfrm>
            <a:off x="11607800" y="10312400"/>
            <a:ext cx="431800" cy="4191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5" grpId="0" animBg="1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2"/>
          <p:cNvSpPr txBox="1"/>
          <p:nvPr/>
        </p:nvSpPr>
        <p:spPr>
          <a:xfrm>
            <a:off x="803275" y="4570313"/>
            <a:ext cx="3427413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两锐角之间的关系</a:t>
            </a:r>
            <a:endParaRPr lang="zh-CN" altLang="zh-CN" sz="24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 Box 3"/>
          <p:cNvSpPr txBox="1"/>
          <p:nvPr/>
        </p:nvSpPr>
        <p:spPr>
          <a:xfrm>
            <a:off x="3863975" y="4595713"/>
            <a:ext cx="2505075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＋∠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＝90°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Text Box 4"/>
          <p:cNvSpPr txBox="1"/>
          <p:nvPr/>
        </p:nvSpPr>
        <p:spPr>
          <a:xfrm>
            <a:off x="803275" y="5187851"/>
            <a:ext cx="283845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边角之间的关系</a:t>
            </a:r>
            <a:endParaRPr lang="zh-CN" altLang="zh-CN" sz="24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" name="Text Box 5"/>
          <p:cNvSpPr txBox="1"/>
          <p:nvPr/>
        </p:nvSpPr>
        <p:spPr>
          <a:xfrm>
            <a:off x="803275" y="3963888"/>
            <a:ext cx="3017838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三边之间的关系                               </a:t>
            </a:r>
            <a:endParaRPr lang="zh-CN" altLang="zh-CN" sz="24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5" name="Object 6"/>
          <p:cNvGraphicFramePr>
            <a:graphicFrameLocks noChangeAspect="1"/>
          </p:cNvGraphicFramePr>
          <p:nvPr/>
        </p:nvGraphicFramePr>
        <p:xfrm>
          <a:off x="3792538" y="3890863"/>
          <a:ext cx="1814512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r:id="rId3" imgW="914400" imgH="177800" progId="Equation.3">
                  <p:embed/>
                </p:oleObj>
              </mc:Choice>
              <mc:Fallback>
                <p:oleObj r:id="rId3" imgW="914400" imgH="177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clrChange>
                          <a:clrFrom>
                            <a:srgbClr val="000000"/>
                          </a:clrFrom>
                          <a:clrTo>
                            <a:srgbClr val="FF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3792538" y="3890863"/>
                        <a:ext cx="1814512" cy="520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47" name="Group 8"/>
          <p:cNvGrpSpPr/>
          <p:nvPr/>
        </p:nvGrpSpPr>
        <p:grpSpPr>
          <a:xfrm>
            <a:off x="6372225" y="1595338"/>
            <a:ext cx="2143125" cy="2487613"/>
            <a:chOff x="-34" y="-30"/>
            <a:chExt cx="1350" cy="1567"/>
          </a:xfrm>
        </p:grpSpPr>
        <p:sp>
          <p:nvSpPr>
            <p:cNvPr id="18450" name="AutoShape 9"/>
            <p:cNvSpPr/>
            <p:nvPr/>
          </p:nvSpPr>
          <p:spPr>
            <a:xfrm>
              <a:off x="227" y="181"/>
              <a:ext cx="862" cy="1134"/>
            </a:xfrm>
            <a:prstGeom prst="rtTriangle">
              <a:avLst/>
            </a:prstGeom>
            <a:noFill/>
            <a:ln w="28575" cap="flat" cmpd="sng">
              <a:solidFill>
                <a:schemeClr val="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240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451" name="未知"/>
            <p:cNvSpPr/>
            <p:nvPr/>
          </p:nvSpPr>
          <p:spPr>
            <a:xfrm>
              <a:off x="227" y="1224"/>
              <a:ext cx="90" cy="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0" y="0"/>
                </a:cxn>
                <a:cxn ang="0">
                  <a:pos x="90" y="91"/>
                </a:cxn>
              </a:cxnLst>
              <a:rect l="0" t="0" r="0" b="0"/>
              <a:pathLst>
                <a:path w="90" h="91">
                  <a:moveTo>
                    <a:pt x="0" y="0"/>
                  </a:moveTo>
                  <a:lnTo>
                    <a:pt x="90" y="0"/>
                  </a:lnTo>
                  <a:lnTo>
                    <a:pt x="90" y="91"/>
                  </a:lnTo>
                </a:path>
              </a:pathLst>
            </a:custGeom>
            <a:noFill/>
            <a:ln w="28575" cap="flat" cmpd="sng">
              <a:solidFill>
                <a:schemeClr val="hlink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2" name="Text Box 11"/>
            <p:cNvSpPr txBox="1"/>
            <p:nvPr/>
          </p:nvSpPr>
          <p:spPr>
            <a:xfrm>
              <a:off x="-14" y="-30"/>
              <a:ext cx="272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zh-CN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zh-CN" altLang="zh-CN" sz="2400" b="1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453" name="Text Box 12"/>
            <p:cNvSpPr txBox="1"/>
            <p:nvPr/>
          </p:nvSpPr>
          <p:spPr>
            <a:xfrm>
              <a:off x="1044" y="1246"/>
              <a:ext cx="272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zh-CN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zh-CN" altLang="zh-CN" sz="2400" b="1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454" name="Text Box 13"/>
            <p:cNvSpPr txBox="1"/>
            <p:nvPr/>
          </p:nvSpPr>
          <p:spPr>
            <a:xfrm>
              <a:off x="499" y="1224"/>
              <a:ext cx="227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zh-CN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455" name="Text Box 14"/>
            <p:cNvSpPr txBox="1"/>
            <p:nvPr/>
          </p:nvSpPr>
          <p:spPr>
            <a:xfrm>
              <a:off x="11" y="581"/>
              <a:ext cx="227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zh-CN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456" name="Text Box 15"/>
            <p:cNvSpPr txBox="1"/>
            <p:nvPr/>
          </p:nvSpPr>
          <p:spPr>
            <a:xfrm>
              <a:off x="635" y="544"/>
              <a:ext cx="227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zh-CN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457" name="Text Box 16"/>
            <p:cNvSpPr txBox="1"/>
            <p:nvPr/>
          </p:nvSpPr>
          <p:spPr>
            <a:xfrm>
              <a:off x="-34" y="1216"/>
              <a:ext cx="272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zh-CN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zh-CN" altLang="zh-CN" sz="2400" b="1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8448" name="Rectangle 23"/>
          <p:cNvSpPr/>
          <p:nvPr/>
        </p:nvSpPr>
        <p:spPr>
          <a:xfrm>
            <a:off x="863600" y="1412776"/>
            <a:ext cx="5557838" cy="2308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在直角三角形中，我们把两个锐角、三条边称为直角三角形的五个元素.</a:t>
            </a: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图中∠</a:t>
            </a:r>
            <a:r>
              <a:rPr lang="zh-CN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zh-CN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即为直角三角形的五个元素.</a:t>
            </a:r>
            <a:endParaRPr lang="zh-CN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3" name="Text Box 3"/>
          <p:cNvSpPr txBox="1"/>
          <p:nvPr/>
        </p:nvSpPr>
        <p:spPr>
          <a:xfrm>
            <a:off x="3795713" y="5189438"/>
            <a:ext cx="206375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锐角三角比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26351" y="548680"/>
            <a:ext cx="203773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课时导入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65" name="Group 3"/>
          <p:cNvGrpSpPr/>
          <p:nvPr/>
        </p:nvGrpSpPr>
        <p:grpSpPr>
          <a:xfrm>
            <a:off x="6370638" y="2132856"/>
            <a:ext cx="2089150" cy="2624137"/>
            <a:chOff x="0" y="0"/>
            <a:chExt cx="1316" cy="1653"/>
          </a:xfrm>
        </p:grpSpPr>
        <p:sp>
          <p:nvSpPr>
            <p:cNvPr id="19469" name="AutoShape 4"/>
            <p:cNvSpPr/>
            <p:nvPr/>
          </p:nvSpPr>
          <p:spPr>
            <a:xfrm>
              <a:off x="227" y="181"/>
              <a:ext cx="862" cy="1134"/>
            </a:xfrm>
            <a:prstGeom prst="rtTriangle">
              <a:avLst/>
            </a:prstGeom>
            <a:noFill/>
            <a:ln w="28575" cap="flat" cmpd="sng">
              <a:solidFill>
                <a:schemeClr val="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lnSpc>
                  <a:spcPct val="150000"/>
                </a:lnSpc>
                <a:spcBef>
                  <a:spcPct val="0"/>
                </a:spcBef>
                <a:buNone/>
              </a:pPr>
              <a:endParaRPr lang="zh-CN" altLang="en-US" sz="240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470" name="未知"/>
            <p:cNvSpPr/>
            <p:nvPr/>
          </p:nvSpPr>
          <p:spPr>
            <a:xfrm>
              <a:off x="227" y="1224"/>
              <a:ext cx="90" cy="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0" y="0"/>
                </a:cxn>
                <a:cxn ang="0">
                  <a:pos x="90" y="91"/>
                </a:cxn>
              </a:cxnLst>
              <a:rect l="0" t="0" r="0" b="0"/>
              <a:pathLst>
                <a:path w="90" h="91">
                  <a:moveTo>
                    <a:pt x="0" y="0"/>
                  </a:moveTo>
                  <a:lnTo>
                    <a:pt x="90" y="0"/>
                  </a:lnTo>
                  <a:lnTo>
                    <a:pt x="90" y="91"/>
                  </a:lnTo>
                </a:path>
              </a:pathLst>
            </a:custGeom>
            <a:noFill/>
            <a:ln w="28575" cap="flat" cmpd="sng">
              <a:solidFill>
                <a:schemeClr val="hlink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1" name="Text Box 6"/>
            <p:cNvSpPr txBox="1"/>
            <p:nvPr/>
          </p:nvSpPr>
          <p:spPr>
            <a:xfrm>
              <a:off x="6" y="0"/>
              <a:ext cx="272" cy="40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lnSpc>
                  <a:spcPct val="150000"/>
                </a:lnSpc>
                <a:spcBef>
                  <a:spcPct val="50000"/>
                </a:spcBef>
                <a:buNone/>
              </a:pPr>
              <a:r>
                <a:rPr lang="zh-CN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zh-CN" altLang="zh-CN" sz="2400" b="1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472" name="Text Box 7"/>
            <p:cNvSpPr txBox="1"/>
            <p:nvPr/>
          </p:nvSpPr>
          <p:spPr>
            <a:xfrm>
              <a:off x="1044" y="1246"/>
              <a:ext cx="272" cy="40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lnSpc>
                  <a:spcPct val="150000"/>
                </a:lnSpc>
                <a:spcBef>
                  <a:spcPct val="50000"/>
                </a:spcBef>
                <a:buNone/>
              </a:pPr>
              <a:r>
                <a:rPr lang="zh-CN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zh-CN" altLang="zh-CN" sz="2400" b="1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473" name="Text Box 8"/>
            <p:cNvSpPr txBox="1"/>
            <p:nvPr/>
          </p:nvSpPr>
          <p:spPr>
            <a:xfrm>
              <a:off x="499" y="1224"/>
              <a:ext cx="227" cy="40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lnSpc>
                  <a:spcPct val="150000"/>
                </a:lnSpc>
                <a:spcBef>
                  <a:spcPct val="50000"/>
                </a:spcBef>
                <a:buNone/>
              </a:pPr>
              <a:r>
                <a:rPr lang="zh-CN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474" name="Text Box 9"/>
            <p:cNvSpPr txBox="1"/>
            <p:nvPr/>
          </p:nvSpPr>
          <p:spPr>
            <a:xfrm>
              <a:off x="0" y="635"/>
              <a:ext cx="227" cy="40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lnSpc>
                  <a:spcPct val="150000"/>
                </a:lnSpc>
                <a:spcBef>
                  <a:spcPct val="50000"/>
                </a:spcBef>
                <a:buNone/>
              </a:pPr>
              <a:r>
                <a:rPr lang="zh-CN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475" name="Text Box 10"/>
            <p:cNvSpPr txBox="1"/>
            <p:nvPr/>
          </p:nvSpPr>
          <p:spPr>
            <a:xfrm>
              <a:off x="705" y="544"/>
              <a:ext cx="227" cy="40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lnSpc>
                  <a:spcPct val="150000"/>
                </a:lnSpc>
                <a:spcBef>
                  <a:spcPct val="50000"/>
                </a:spcBef>
                <a:buNone/>
              </a:pPr>
              <a:r>
                <a:rPr lang="zh-CN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476" name="Text Box 11"/>
            <p:cNvSpPr txBox="1"/>
            <p:nvPr/>
          </p:nvSpPr>
          <p:spPr>
            <a:xfrm>
              <a:off x="46" y="1246"/>
              <a:ext cx="272" cy="40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lnSpc>
                  <a:spcPct val="150000"/>
                </a:lnSpc>
                <a:spcBef>
                  <a:spcPct val="50000"/>
                </a:spcBef>
                <a:buNone/>
              </a:pPr>
              <a:r>
                <a:rPr lang="zh-CN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zh-CN" altLang="zh-CN" sz="2400" b="1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9466" name="WordArt 12"/>
          <p:cNvSpPr/>
          <p:nvPr/>
        </p:nvSpPr>
        <p:spPr>
          <a:xfrm>
            <a:off x="466651" y="1495285"/>
            <a:ext cx="4897437" cy="5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2400" dirty="0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99CC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什么是解直角三角形</a:t>
            </a:r>
          </a:p>
        </p:txBody>
      </p:sp>
      <p:sp>
        <p:nvSpPr>
          <p:cNvPr id="32" name="Rectangle 13"/>
          <p:cNvSpPr/>
          <p:nvPr/>
        </p:nvSpPr>
        <p:spPr>
          <a:xfrm>
            <a:off x="474672" y="4231631"/>
            <a:ext cx="7564438" cy="175432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解直角三角形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zh-CN" altLang="zh-CN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直角三角形中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已知元素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出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未知元素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的过程，叫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解直角三角形．</a:t>
            </a:r>
            <a:endParaRPr lang="zh-CN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8" name="Rectangle 14"/>
          <p:cNvSpPr/>
          <p:nvPr/>
        </p:nvSpPr>
        <p:spPr>
          <a:xfrm>
            <a:off x="936625" y="2322885"/>
            <a:ext cx="5353050" cy="1754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一个直角三角形中，若已知五个元素中的两个元素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其中必须有一个元素是边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则这样的直角三角形可解.</a:t>
            </a:r>
            <a:endParaRPr lang="zh-CN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26351" y="548680"/>
            <a:ext cx="203773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感悟新知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1"/>
          <p:cNvSpPr>
            <a:spLocks noGrp="1" noChangeArrowheads="1"/>
          </p:cNvSpPr>
          <p:nvPr/>
        </p:nvSpPr>
        <p:spPr bwMode="auto">
          <a:xfrm>
            <a:off x="515939" y="1497070"/>
            <a:ext cx="8383587" cy="903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 b="1">
                <a:ea typeface="黑体" panose="02010609060101010101" pitchFamily="49" charset="-122"/>
              </a:rPr>
              <a:t>知道五个元素中的几个，就可以求其余元素？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518524" y="764703"/>
            <a:ext cx="1604996" cy="512846"/>
            <a:chOff x="3599" y="561"/>
            <a:chExt cx="2526" cy="722"/>
          </a:xfrm>
        </p:grpSpPr>
        <p:sp>
          <p:nvSpPr>
            <p:cNvPr id="6" name="文本框 5"/>
            <p:cNvSpPr txBox="1"/>
            <p:nvPr/>
          </p:nvSpPr>
          <p:spPr>
            <a:xfrm>
              <a:off x="4461" y="649"/>
              <a:ext cx="1664" cy="54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2400" noProof="1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时尚中黑简体"/>
                </a:rPr>
                <a:t>探究</a:t>
              </a:r>
            </a:p>
          </p:txBody>
        </p:sp>
        <p:sp>
          <p:nvSpPr>
            <p:cNvPr id="7178" name="Freeform 383"/>
            <p:cNvSpPr>
              <a:spLocks noEditPoints="1" noChangeArrowheads="1"/>
            </p:cNvSpPr>
            <p:nvPr/>
          </p:nvSpPr>
          <p:spPr bwMode="auto">
            <a:xfrm flipH="1">
              <a:off x="3599" y="561"/>
              <a:ext cx="720" cy="722"/>
            </a:xfrm>
            <a:custGeom>
              <a:avLst/>
              <a:gdLst>
                <a:gd name="T0" fmla="*/ 49906 w 86"/>
                <a:gd name="T1" fmla="*/ 42573 h 86"/>
                <a:gd name="T2" fmla="*/ 35188 w 86"/>
                <a:gd name="T3" fmla="*/ 27839 h 86"/>
                <a:gd name="T4" fmla="*/ 35188 w 86"/>
                <a:gd name="T5" fmla="*/ 27839 h 86"/>
                <a:gd name="T6" fmla="*/ 37566 w 86"/>
                <a:gd name="T7" fmla="*/ 17127 h 86"/>
                <a:gd name="T8" fmla="*/ 36377 w 86"/>
                <a:gd name="T9" fmla="*/ 11837 h 86"/>
                <a:gd name="T10" fmla="*/ 25233 w 86"/>
                <a:gd name="T11" fmla="*/ 1201 h 86"/>
                <a:gd name="T12" fmla="*/ 21726 w 86"/>
                <a:gd name="T13" fmla="*/ 1201 h 86"/>
                <a:gd name="T14" fmla="*/ 21726 w 86"/>
                <a:gd name="T15" fmla="*/ 4718 h 86"/>
                <a:gd name="T16" fmla="*/ 32877 w 86"/>
                <a:gd name="T17" fmla="*/ 15363 h 86"/>
                <a:gd name="T18" fmla="*/ 29369 w 86"/>
                <a:gd name="T19" fmla="*/ 29602 h 86"/>
                <a:gd name="T20" fmla="*/ 15840 w 86"/>
                <a:gd name="T21" fmla="*/ 33128 h 86"/>
                <a:gd name="T22" fmla="*/ 4697 w 86"/>
                <a:gd name="T23" fmla="*/ 21920 h 86"/>
                <a:gd name="T24" fmla="*/ 1189 w 86"/>
                <a:gd name="T25" fmla="*/ 21920 h 86"/>
                <a:gd name="T26" fmla="*/ 1189 w 86"/>
                <a:gd name="T27" fmla="*/ 25446 h 86"/>
                <a:gd name="T28" fmla="*/ 11704 w 86"/>
                <a:gd name="T29" fmla="*/ 36721 h 86"/>
                <a:gd name="T30" fmla="*/ 17029 w 86"/>
                <a:gd name="T31" fmla="*/ 37846 h 86"/>
                <a:gd name="T32" fmla="*/ 27544 w 86"/>
                <a:gd name="T33" fmla="*/ 35521 h 86"/>
                <a:gd name="T34" fmla="*/ 27544 w 86"/>
                <a:gd name="T35" fmla="*/ 35521 h 86"/>
                <a:gd name="T36" fmla="*/ 42262 w 86"/>
                <a:gd name="T37" fmla="*/ 50322 h 86"/>
                <a:gd name="T38" fmla="*/ 47520 w 86"/>
                <a:gd name="T39" fmla="*/ 47929 h 86"/>
                <a:gd name="T40" fmla="*/ 49906 w 86"/>
                <a:gd name="T41" fmla="*/ 42573 h 86"/>
                <a:gd name="T42" fmla="*/ 14090 w 86"/>
                <a:gd name="T43" fmla="*/ 28964 h 86"/>
                <a:gd name="T44" fmla="*/ 16401 w 86"/>
                <a:gd name="T45" fmla="*/ 29602 h 86"/>
                <a:gd name="T46" fmla="*/ 25233 w 86"/>
                <a:gd name="T47" fmla="*/ 27209 h 86"/>
                <a:gd name="T48" fmla="*/ 26983 w 86"/>
                <a:gd name="T49" fmla="*/ 25446 h 86"/>
                <a:gd name="T50" fmla="*/ 29369 w 86"/>
                <a:gd name="T51" fmla="*/ 16564 h 86"/>
                <a:gd name="T52" fmla="*/ 28741 w 86"/>
                <a:gd name="T53" fmla="*/ 14163 h 86"/>
                <a:gd name="T54" fmla="*/ 22287 w 86"/>
                <a:gd name="T55" fmla="*/ 7682 h 86"/>
                <a:gd name="T56" fmla="*/ 19976 w 86"/>
                <a:gd name="T57" fmla="*/ 6481 h 86"/>
                <a:gd name="T58" fmla="*/ 11143 w 86"/>
                <a:gd name="T59" fmla="*/ 9445 h 86"/>
                <a:gd name="T60" fmla="*/ 9393 w 86"/>
                <a:gd name="T61" fmla="*/ 11275 h 86"/>
                <a:gd name="T62" fmla="*/ 7007 w 86"/>
                <a:gd name="T63" fmla="*/ 20090 h 86"/>
                <a:gd name="T64" fmla="*/ 7644 w 86"/>
                <a:gd name="T65" fmla="*/ 22483 h 86"/>
                <a:gd name="T66" fmla="*/ 14090 w 86"/>
                <a:gd name="T67" fmla="*/ 28964 h 86"/>
                <a:gd name="T68" fmla="*/ 15279 w 86"/>
                <a:gd name="T69" fmla="*/ 15363 h 86"/>
                <a:gd name="T70" fmla="*/ 21098 w 86"/>
                <a:gd name="T71" fmla="*/ 15363 h 86"/>
                <a:gd name="T72" fmla="*/ 21098 w 86"/>
                <a:gd name="T73" fmla="*/ 21282 h 86"/>
                <a:gd name="T74" fmla="*/ 15279 w 86"/>
                <a:gd name="T75" fmla="*/ 21282 h 86"/>
                <a:gd name="T76" fmla="*/ 15279 w 86"/>
                <a:gd name="T77" fmla="*/ 15363 h 8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86" h="86">
                  <a:moveTo>
                    <a:pt x="85" y="72"/>
                  </a:moveTo>
                  <a:cubicBezTo>
                    <a:pt x="60" y="47"/>
                    <a:pt x="60" y="47"/>
                    <a:pt x="60" y="47"/>
                  </a:cubicBezTo>
                  <a:cubicBezTo>
                    <a:pt x="60" y="47"/>
                    <a:pt x="60" y="47"/>
                    <a:pt x="60" y="47"/>
                  </a:cubicBezTo>
                  <a:cubicBezTo>
                    <a:pt x="64" y="29"/>
                    <a:pt x="64" y="29"/>
                    <a:pt x="64" y="29"/>
                  </a:cubicBezTo>
                  <a:cubicBezTo>
                    <a:pt x="65" y="26"/>
                    <a:pt x="64" y="22"/>
                    <a:pt x="62" y="20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2" y="0"/>
                    <a:pt x="39" y="0"/>
                    <a:pt x="37" y="2"/>
                  </a:cubicBezTo>
                  <a:cubicBezTo>
                    <a:pt x="36" y="3"/>
                    <a:pt x="36" y="6"/>
                    <a:pt x="37" y="8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6" y="36"/>
                    <a:pt x="3" y="36"/>
                    <a:pt x="2" y="37"/>
                  </a:cubicBezTo>
                  <a:cubicBezTo>
                    <a:pt x="0" y="39"/>
                    <a:pt x="0" y="42"/>
                    <a:pt x="2" y="4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2" y="64"/>
                    <a:pt x="26" y="65"/>
                    <a:pt x="29" y="64"/>
                  </a:cubicBezTo>
                  <a:cubicBezTo>
                    <a:pt x="47" y="60"/>
                    <a:pt x="47" y="60"/>
                    <a:pt x="47" y="60"/>
                  </a:cubicBezTo>
                  <a:cubicBezTo>
                    <a:pt x="47" y="60"/>
                    <a:pt x="47" y="60"/>
                    <a:pt x="47" y="60"/>
                  </a:cubicBezTo>
                  <a:cubicBezTo>
                    <a:pt x="72" y="85"/>
                    <a:pt x="72" y="85"/>
                    <a:pt x="72" y="85"/>
                  </a:cubicBezTo>
                  <a:cubicBezTo>
                    <a:pt x="73" y="86"/>
                    <a:pt x="78" y="85"/>
                    <a:pt x="81" y="81"/>
                  </a:cubicBezTo>
                  <a:cubicBezTo>
                    <a:pt x="85" y="78"/>
                    <a:pt x="86" y="73"/>
                    <a:pt x="85" y="72"/>
                  </a:cubicBezTo>
                  <a:close/>
                  <a:moveTo>
                    <a:pt x="24" y="49"/>
                  </a:moveTo>
                  <a:cubicBezTo>
                    <a:pt x="25" y="50"/>
                    <a:pt x="27" y="51"/>
                    <a:pt x="28" y="50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5" y="46"/>
                    <a:pt x="46" y="45"/>
                    <a:pt x="46" y="43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51" y="27"/>
                    <a:pt x="50" y="25"/>
                    <a:pt x="49" y="24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7" y="12"/>
                    <a:pt x="35" y="11"/>
                    <a:pt x="34" y="11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7" y="16"/>
                    <a:pt x="16" y="17"/>
                    <a:pt x="16" y="19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1" y="35"/>
                    <a:pt x="12" y="37"/>
                    <a:pt x="13" y="38"/>
                  </a:cubicBezTo>
                  <a:lnTo>
                    <a:pt x="24" y="49"/>
                  </a:lnTo>
                  <a:close/>
                  <a:moveTo>
                    <a:pt x="26" y="26"/>
                  </a:moveTo>
                  <a:cubicBezTo>
                    <a:pt x="29" y="23"/>
                    <a:pt x="33" y="23"/>
                    <a:pt x="36" y="26"/>
                  </a:cubicBezTo>
                  <a:cubicBezTo>
                    <a:pt x="39" y="29"/>
                    <a:pt x="39" y="33"/>
                    <a:pt x="36" y="36"/>
                  </a:cubicBezTo>
                  <a:cubicBezTo>
                    <a:pt x="33" y="39"/>
                    <a:pt x="29" y="39"/>
                    <a:pt x="26" y="36"/>
                  </a:cubicBezTo>
                  <a:cubicBezTo>
                    <a:pt x="23" y="33"/>
                    <a:pt x="23" y="29"/>
                    <a:pt x="26" y="26"/>
                  </a:cubicBezTo>
                  <a:close/>
                </a:path>
              </a:pathLst>
            </a:custGeom>
            <a:solidFill>
              <a:srgbClr val="F2A0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</p:grpSp>
      <p:sp>
        <p:nvSpPr>
          <p:cNvPr id="2" name="内容占位符 1"/>
          <p:cNvSpPr>
            <a:spLocks noGrp="1"/>
          </p:cNvSpPr>
          <p:nvPr/>
        </p:nvSpPr>
        <p:spPr>
          <a:xfrm>
            <a:off x="515938" y="2132856"/>
            <a:ext cx="8278812" cy="90381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 noProof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必须已知除直角外的两个元素（至少有一个是边）.</a:t>
            </a:r>
          </a:p>
        </p:txBody>
      </p:sp>
      <p:sp>
        <p:nvSpPr>
          <p:cNvPr id="17414" name="文本框 54"/>
          <p:cNvSpPr>
            <a:spLocks noChangeArrowheads="1"/>
          </p:cNvSpPr>
          <p:nvPr/>
        </p:nvSpPr>
        <p:spPr bwMode="auto">
          <a:xfrm>
            <a:off x="908050" y="3284984"/>
            <a:ext cx="60003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已知两边：a.两直角边；b.一直角边和斜边.</a:t>
            </a:r>
          </a:p>
        </p:txBody>
      </p:sp>
      <p:sp>
        <p:nvSpPr>
          <p:cNvPr id="17415" name="椭圆 55"/>
          <p:cNvSpPr>
            <a:spLocks noChangeArrowheads="1"/>
          </p:cNvSpPr>
          <p:nvPr/>
        </p:nvSpPr>
        <p:spPr bwMode="auto">
          <a:xfrm>
            <a:off x="515938" y="4204320"/>
            <a:ext cx="228600" cy="304800"/>
          </a:xfrm>
          <a:prstGeom prst="ellipse">
            <a:avLst/>
          </a:prstGeom>
          <a:solidFill>
            <a:srgbClr val="F58D7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419" name="文本框 59"/>
          <p:cNvSpPr>
            <a:spLocks noChangeArrowheads="1"/>
          </p:cNvSpPr>
          <p:nvPr/>
        </p:nvSpPr>
        <p:spPr bwMode="auto">
          <a:xfrm>
            <a:off x="908050" y="4078734"/>
            <a:ext cx="7645400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已知一边和一锐角：a.一直角边和一锐角；b.斜边和一锐角.</a:t>
            </a:r>
          </a:p>
        </p:txBody>
      </p:sp>
      <p:sp>
        <p:nvSpPr>
          <p:cNvPr id="17427" name="椭圆 78"/>
          <p:cNvSpPr>
            <a:spLocks noChangeArrowheads="1"/>
          </p:cNvSpPr>
          <p:nvPr/>
        </p:nvSpPr>
        <p:spPr bwMode="auto">
          <a:xfrm>
            <a:off x="515938" y="3410571"/>
            <a:ext cx="228600" cy="304800"/>
          </a:xfrm>
          <a:prstGeom prst="ellipse">
            <a:avLst/>
          </a:prstGeom>
          <a:solidFill>
            <a:srgbClr val="A1BD7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build="p"/>
      <p:bldP spid="17414" grpId="0"/>
      <p:bldP spid="17415" grpId="0" animBg="1"/>
      <p:bldP spid="17419" grpId="0"/>
      <p:bldP spid="174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5" name="TextBox 26"/>
          <p:cNvSpPr txBox="1"/>
          <p:nvPr/>
        </p:nvSpPr>
        <p:spPr>
          <a:xfrm>
            <a:off x="782638" y="1975198"/>
            <a:ext cx="7815262" cy="1130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在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△</a:t>
            </a:r>
            <a:r>
              <a:rPr lang="en-US" altLang="zh-C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中，如果已知其中两边的长，你能求出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这个三角形的其他元 素吗？</a:t>
            </a:r>
            <a:endParaRPr lang="zh-CN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TextBox 26"/>
          <p:cNvSpPr txBox="1"/>
          <p:nvPr/>
        </p:nvSpPr>
        <p:spPr>
          <a:xfrm>
            <a:off x="788988" y="1268760"/>
            <a:ext cx="7815262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>
                <a:latin typeface="Adobe 黑体 Std R" pitchFamily="34" charset="-122"/>
                <a:ea typeface="Adobe 黑体 Std R" pitchFamily="34" charset="-122"/>
              </a:rPr>
              <a:t>类型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 b="1" dirty="0">
                <a:latin typeface="Adobe 黑体 Std R" pitchFamily="34" charset="-122"/>
                <a:ea typeface="Adobe 黑体 Std R" pitchFamily="34" charset="-122"/>
              </a:rPr>
              <a:t>  </a:t>
            </a:r>
            <a:r>
              <a:rPr lang="zh-CN" altLang="en-US" sz="2400" b="1" dirty="0">
                <a:latin typeface="Adobe 黑体 Std R" pitchFamily="34" charset="-122"/>
                <a:ea typeface="Adobe 黑体 Std R" pitchFamily="34" charset="-122"/>
              </a:rPr>
              <a:t>已知两边解直角三角形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/>
          <p:nvPr/>
        </p:nvSpPr>
        <p:spPr>
          <a:xfrm>
            <a:off x="323528" y="1038742"/>
            <a:ext cx="3128963" cy="5632311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应用勾股定理求斜边，</a:t>
            </a:r>
            <a:endParaRPr lang="en-US" altLang="zh-CN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应用角的正切值求出</a:t>
            </a:r>
            <a:endParaRPr lang="en-US" altLang="zh-CN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一锐角，再利用直角</a:t>
            </a:r>
            <a:endParaRPr lang="en-US" altLang="zh-CN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三角形的两锐角互余，求出另一锐角．一般不用正弦或余弦值求锐角，因为斜边是一个中间量，如果是近似值，会影响结果的精确度．</a:t>
            </a:r>
          </a:p>
        </p:txBody>
      </p:sp>
      <p:sp>
        <p:nvSpPr>
          <p:cNvPr id="6" name="矩形 34"/>
          <p:cNvSpPr/>
          <p:nvPr/>
        </p:nvSpPr>
        <p:spPr>
          <a:xfrm>
            <a:off x="5797872" y="2348880"/>
            <a:ext cx="3022600" cy="45243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已知斜边和直角边：先利用勾股定理求出另一直角边，再求一锐角的正弦和余弦值，即可求出一锐角，再利用直角三角形的两锐角互余，求出另一锐角．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1052038" y="1150080"/>
            <a:ext cx="2347913" cy="42863"/>
          </a:xfrm>
          <a:prstGeom prst="line">
            <a:avLst/>
          </a:prstGeom>
          <a:ln w="19050">
            <a:solidFill>
              <a:srgbClr val="00B05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3363987" y="1178396"/>
            <a:ext cx="415925" cy="306388"/>
          </a:xfrm>
          <a:prstGeom prst="line">
            <a:avLst/>
          </a:prstGeom>
          <a:ln w="19050">
            <a:solidFill>
              <a:srgbClr val="00B05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5870948" y="2490441"/>
            <a:ext cx="2451100" cy="0"/>
          </a:xfrm>
          <a:prstGeom prst="line">
            <a:avLst/>
          </a:prstGeom>
          <a:ln w="19050">
            <a:solidFill>
              <a:srgbClr val="00B05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5440735" y="2485678"/>
            <a:ext cx="442913" cy="393700"/>
          </a:xfrm>
          <a:prstGeom prst="line">
            <a:avLst/>
          </a:prstGeom>
          <a:ln w="19050">
            <a:solidFill>
              <a:srgbClr val="00B05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043608" y="692696"/>
            <a:ext cx="2312988" cy="5207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2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已知两直角边：</a:t>
            </a:r>
            <a:endParaRPr lang="en-US" altLang="zh-CN" sz="2200" b="1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52120" y="2060848"/>
            <a:ext cx="2884488" cy="431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2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已知斜边和直角边：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3305547" y="1272521"/>
            <a:ext cx="2522133" cy="2615771"/>
            <a:chOff x="3632199" y="2802738"/>
            <a:chExt cx="2412596" cy="2392721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4" name="云形 13"/>
            <p:cNvSpPr/>
            <p:nvPr/>
          </p:nvSpPr>
          <p:spPr>
            <a:xfrm>
              <a:off x="4667250" y="4148087"/>
              <a:ext cx="1377545" cy="1047372"/>
            </a:xfrm>
            <a:prstGeom prst="cloud">
              <a:avLst/>
            </a:prstGeom>
            <a:grpFill/>
            <a:ln>
              <a:solidFill>
                <a:srgbClr val="23D71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云形 14"/>
            <p:cNvSpPr/>
            <p:nvPr/>
          </p:nvSpPr>
          <p:spPr>
            <a:xfrm>
              <a:off x="3632199" y="2802738"/>
              <a:ext cx="2190846" cy="1717091"/>
            </a:xfrm>
            <a:prstGeom prst="cloud">
              <a:avLst/>
            </a:prstGeom>
            <a:grpFill/>
            <a:ln>
              <a:solidFill>
                <a:srgbClr val="23D71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49275" y="1260475"/>
            <a:ext cx="8383588" cy="100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600" b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600" b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如图，在 </a:t>
            </a:r>
            <a:r>
              <a:rPr lang="en-US" altLang="zh-CN" sz="2600" b="1" err="1">
                <a:latin typeface="Times New Roman" panose="02020603050405020304" pitchFamily="18" charset="0"/>
                <a:ea typeface="黑体" panose="02010609060101010101" pitchFamily="49" charset="-122"/>
              </a:rPr>
              <a:t>Rt△</a:t>
            </a:r>
            <a:r>
              <a:rPr lang="en-US" altLang="zh-CN" sz="2600" b="1" i="1" err="1">
                <a:latin typeface="Times New Roman" panose="02020603050405020304" pitchFamily="18" charset="0"/>
                <a:ea typeface="黑体" panose="02010609060101010101" pitchFamily="49" charset="-122"/>
              </a:rPr>
              <a:t>ABC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中，∠</a:t>
            </a:r>
            <a:r>
              <a:rPr lang="en-US" altLang="zh-CN" sz="2600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=90°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6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=       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600" b="1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　   ，解这个直角三角形．</a:t>
            </a:r>
          </a:p>
        </p:txBody>
      </p:sp>
      <p:pic>
        <p:nvPicPr>
          <p:cNvPr id="15" name="图片 4" descr="0730300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4463" y="2501900"/>
            <a:ext cx="3603625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Object 14"/>
          <p:cNvGraphicFramePr>
            <a:graphicFrameLocks noChangeAspect="1"/>
          </p:cNvGraphicFramePr>
          <p:nvPr/>
        </p:nvGraphicFramePr>
        <p:xfrm>
          <a:off x="7308304" y="1260475"/>
          <a:ext cx="571500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r:id="rId4" imgW="241935" imgH="216535" progId="Equation.3">
                  <p:embed/>
                </p:oleObj>
              </mc:Choice>
              <mc:Fallback>
                <p:oleObj r:id="rId4" imgW="241935" imgH="21653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308304" y="1260475"/>
                        <a:ext cx="571500" cy="512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4"/>
          <p:cNvGraphicFramePr>
            <a:graphicFrameLocks noChangeAspect="1"/>
          </p:cNvGraphicFramePr>
          <p:nvPr/>
        </p:nvGraphicFramePr>
        <p:xfrm>
          <a:off x="1259632" y="1772816"/>
          <a:ext cx="581025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r:id="rId6" imgW="241935" imgH="229235" progId="Equation.3">
                  <p:embed/>
                </p:oleObj>
              </mc:Choice>
              <mc:Fallback>
                <p:oleObj r:id="rId6" imgW="241935" imgH="22923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259632" y="1772816"/>
                        <a:ext cx="581025" cy="5508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组合 17"/>
          <p:cNvGrpSpPr/>
          <p:nvPr/>
        </p:nvGrpSpPr>
        <p:grpSpPr>
          <a:xfrm>
            <a:off x="608013" y="2678113"/>
            <a:ext cx="1508125" cy="492629"/>
            <a:chOff x="1000" y="2010"/>
            <a:chExt cx="2374" cy="774"/>
          </a:xfrm>
        </p:grpSpPr>
        <p:sp>
          <p:nvSpPr>
            <p:cNvPr id="19" name="TextBox 2"/>
            <p:cNvSpPr txBox="1"/>
            <p:nvPr/>
          </p:nvSpPr>
          <p:spPr>
            <a:xfrm>
              <a:off x="1000" y="2010"/>
              <a:ext cx="2262" cy="7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2600" noProof="1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时尚中黑简体" panose="01010104010101010101" pitchFamily="2" charset="-122"/>
                </a:rPr>
                <a:t>提问</a:t>
              </a:r>
            </a:p>
          </p:txBody>
        </p:sp>
        <p:sp>
          <p:nvSpPr>
            <p:cNvPr id="20" name=" 27"/>
            <p:cNvSpPr>
              <a:spLocks noChangeArrowheads="1"/>
            </p:cNvSpPr>
            <p:nvPr/>
          </p:nvSpPr>
          <p:spPr bwMode="auto">
            <a:xfrm>
              <a:off x="2375" y="2010"/>
              <a:ext cx="999" cy="748"/>
            </a:xfrm>
            <a:custGeom>
              <a:avLst/>
              <a:gdLst>
                <a:gd name="T0" fmla="*/ 36 w 3841"/>
                <a:gd name="T1" fmla="*/ 27 h 3861"/>
                <a:gd name="T2" fmla="*/ 23 w 3841"/>
                <a:gd name="T3" fmla="*/ 25 h 3861"/>
                <a:gd name="T4" fmla="*/ 0 w 3841"/>
                <a:gd name="T5" fmla="*/ 28 h 3861"/>
                <a:gd name="T6" fmla="*/ 11 w 3841"/>
                <a:gd name="T7" fmla="*/ 22 h 3861"/>
                <a:gd name="T8" fmla="*/ 4 w 3841"/>
                <a:gd name="T9" fmla="*/ 13 h 3861"/>
                <a:gd name="T10" fmla="*/ 36 w 3841"/>
                <a:gd name="T11" fmla="*/ 0 h 3861"/>
                <a:gd name="T12" fmla="*/ 68 w 3841"/>
                <a:gd name="T13" fmla="*/ 13 h 3861"/>
                <a:gd name="T14" fmla="*/ 36 w 3841"/>
                <a:gd name="T15" fmla="*/ 27 h 3861"/>
                <a:gd name="T16" fmla="*/ 26 w 3841"/>
                <a:gd name="T17" fmla="*/ 19 h 3861"/>
                <a:gd name="T18" fmla="*/ 30 w 3841"/>
                <a:gd name="T19" fmla="*/ 21 h 3861"/>
                <a:gd name="T20" fmla="*/ 36 w 3841"/>
                <a:gd name="T21" fmla="*/ 19 h 3861"/>
                <a:gd name="T22" fmla="*/ 31 w 3841"/>
                <a:gd name="T23" fmla="*/ 17 h 3861"/>
                <a:gd name="T24" fmla="*/ 26 w 3841"/>
                <a:gd name="T25" fmla="*/ 19 h 3861"/>
                <a:gd name="T26" fmla="*/ 37 w 3841"/>
                <a:gd name="T27" fmla="*/ 5 h 3861"/>
                <a:gd name="T28" fmla="*/ 28 w 3841"/>
                <a:gd name="T29" fmla="*/ 6 h 3861"/>
                <a:gd name="T30" fmla="*/ 29 w 3841"/>
                <a:gd name="T31" fmla="*/ 8 h 3861"/>
                <a:gd name="T32" fmla="*/ 35 w 3841"/>
                <a:gd name="T33" fmla="*/ 8 h 3861"/>
                <a:gd name="T34" fmla="*/ 38 w 3841"/>
                <a:gd name="T35" fmla="*/ 9 h 3861"/>
                <a:gd name="T36" fmla="*/ 34 w 3841"/>
                <a:gd name="T37" fmla="*/ 11 h 3861"/>
                <a:gd name="T38" fmla="*/ 28 w 3841"/>
                <a:gd name="T39" fmla="*/ 15 h 3861"/>
                <a:gd name="T40" fmla="*/ 28 w 3841"/>
                <a:gd name="T41" fmla="*/ 16 h 3861"/>
                <a:gd name="T42" fmla="*/ 36 w 3841"/>
                <a:gd name="T43" fmla="*/ 16 h 3861"/>
                <a:gd name="T44" fmla="*/ 37 w 3841"/>
                <a:gd name="T45" fmla="*/ 15 h 3861"/>
                <a:gd name="T46" fmla="*/ 41 w 3841"/>
                <a:gd name="T47" fmla="*/ 13 h 3861"/>
                <a:gd name="T48" fmla="*/ 47 w 3841"/>
                <a:gd name="T49" fmla="*/ 8 h 3861"/>
                <a:gd name="T50" fmla="*/ 37 w 3841"/>
                <a:gd name="T51" fmla="*/ 5 h 386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841" h="3861">
                  <a:moveTo>
                    <a:pt x="2021" y="3639"/>
                  </a:moveTo>
                  <a:cubicBezTo>
                    <a:pt x="1770" y="3639"/>
                    <a:pt x="1531" y="3588"/>
                    <a:pt x="1313" y="3496"/>
                  </a:cubicBezTo>
                  <a:cubicBezTo>
                    <a:pt x="830" y="3861"/>
                    <a:pt x="0" y="3855"/>
                    <a:pt x="0" y="3855"/>
                  </a:cubicBezTo>
                  <a:cubicBezTo>
                    <a:pt x="0" y="3855"/>
                    <a:pt x="417" y="3566"/>
                    <a:pt x="605" y="2961"/>
                  </a:cubicBezTo>
                  <a:cubicBezTo>
                    <a:pt x="352" y="2648"/>
                    <a:pt x="201" y="2252"/>
                    <a:pt x="201" y="1819"/>
                  </a:cubicBezTo>
                  <a:cubicBezTo>
                    <a:pt x="201" y="814"/>
                    <a:pt x="1016" y="0"/>
                    <a:pt x="2021" y="0"/>
                  </a:cubicBezTo>
                  <a:cubicBezTo>
                    <a:pt x="3026" y="0"/>
                    <a:pt x="3841" y="814"/>
                    <a:pt x="3841" y="1819"/>
                  </a:cubicBezTo>
                  <a:cubicBezTo>
                    <a:pt x="3841" y="2824"/>
                    <a:pt x="3026" y="3639"/>
                    <a:pt x="2021" y="3639"/>
                  </a:cubicBezTo>
                  <a:close/>
                  <a:moveTo>
                    <a:pt x="1463" y="2671"/>
                  </a:moveTo>
                  <a:cubicBezTo>
                    <a:pt x="1463" y="2826"/>
                    <a:pt x="1568" y="2941"/>
                    <a:pt x="1723" y="2941"/>
                  </a:cubicBezTo>
                  <a:cubicBezTo>
                    <a:pt x="1917" y="2941"/>
                    <a:pt x="2052" y="2806"/>
                    <a:pt x="2052" y="2619"/>
                  </a:cubicBezTo>
                  <a:cubicBezTo>
                    <a:pt x="2052" y="2457"/>
                    <a:pt x="1940" y="2342"/>
                    <a:pt x="1782" y="2342"/>
                  </a:cubicBezTo>
                  <a:cubicBezTo>
                    <a:pt x="1595" y="2342"/>
                    <a:pt x="1463" y="2497"/>
                    <a:pt x="1463" y="2671"/>
                  </a:cubicBezTo>
                  <a:close/>
                  <a:moveTo>
                    <a:pt x="2121" y="647"/>
                  </a:moveTo>
                  <a:cubicBezTo>
                    <a:pt x="1874" y="647"/>
                    <a:pt x="1687" y="716"/>
                    <a:pt x="1565" y="789"/>
                  </a:cubicBezTo>
                  <a:cubicBezTo>
                    <a:pt x="1627" y="1121"/>
                    <a:pt x="1627" y="1121"/>
                    <a:pt x="1627" y="1121"/>
                  </a:cubicBezTo>
                  <a:cubicBezTo>
                    <a:pt x="1720" y="1065"/>
                    <a:pt x="1838" y="1029"/>
                    <a:pt x="1986" y="1029"/>
                  </a:cubicBezTo>
                  <a:cubicBezTo>
                    <a:pt x="2134" y="1032"/>
                    <a:pt x="2177" y="1101"/>
                    <a:pt x="2177" y="1187"/>
                  </a:cubicBezTo>
                  <a:cubicBezTo>
                    <a:pt x="2177" y="1302"/>
                    <a:pt x="2042" y="1414"/>
                    <a:pt x="1914" y="1552"/>
                  </a:cubicBezTo>
                  <a:cubicBezTo>
                    <a:pt x="1729" y="1747"/>
                    <a:pt x="1641" y="1921"/>
                    <a:pt x="1614" y="2099"/>
                  </a:cubicBezTo>
                  <a:cubicBezTo>
                    <a:pt x="1611" y="2125"/>
                    <a:pt x="1608" y="2155"/>
                    <a:pt x="1604" y="2184"/>
                  </a:cubicBezTo>
                  <a:cubicBezTo>
                    <a:pt x="2065" y="2184"/>
                    <a:pt x="2065" y="2184"/>
                    <a:pt x="2065" y="2184"/>
                  </a:cubicBezTo>
                  <a:cubicBezTo>
                    <a:pt x="2072" y="2155"/>
                    <a:pt x="2075" y="2128"/>
                    <a:pt x="2081" y="2105"/>
                  </a:cubicBezTo>
                  <a:cubicBezTo>
                    <a:pt x="2111" y="1957"/>
                    <a:pt x="2177" y="1845"/>
                    <a:pt x="2305" y="1717"/>
                  </a:cubicBezTo>
                  <a:cubicBezTo>
                    <a:pt x="2490" y="1526"/>
                    <a:pt x="2664" y="1358"/>
                    <a:pt x="2664" y="1095"/>
                  </a:cubicBezTo>
                  <a:cubicBezTo>
                    <a:pt x="2664" y="825"/>
                    <a:pt x="2437" y="647"/>
                    <a:pt x="2121" y="647"/>
                  </a:cubicBezTo>
                  <a:close/>
                </a:path>
              </a:pathLst>
            </a:custGeom>
            <a:solidFill>
              <a:srgbClr val="F2A0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600"/>
            </a:p>
          </p:txBody>
        </p:sp>
      </p:grpSp>
      <p:sp>
        <p:nvSpPr>
          <p:cNvPr id="22" name="文本框 6"/>
          <p:cNvSpPr txBox="1">
            <a:spLocks noChangeArrowheads="1"/>
          </p:cNvSpPr>
          <p:nvPr/>
        </p:nvSpPr>
        <p:spPr bwMode="auto">
          <a:xfrm>
            <a:off x="608013" y="3238500"/>
            <a:ext cx="34036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600" b="1">
                <a:latin typeface="Times New Roman" panose="02020603050405020304" pitchFamily="18" charset="0"/>
                <a:ea typeface="楷体_GB2312" pitchFamily="49" charset="-122"/>
              </a:rPr>
              <a:t>需求的未知元素：</a:t>
            </a:r>
          </a:p>
        </p:txBody>
      </p:sp>
      <p:sp>
        <p:nvSpPr>
          <p:cNvPr id="23" name="文本框 9"/>
          <p:cNvSpPr txBox="1">
            <a:spLocks noChangeArrowheads="1"/>
          </p:cNvSpPr>
          <p:nvPr/>
        </p:nvSpPr>
        <p:spPr bwMode="auto">
          <a:xfrm>
            <a:off x="608013" y="3922713"/>
            <a:ext cx="4767262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600" b="1">
                <a:solidFill>
                  <a:srgbClr val="0070C0"/>
                </a:solidFill>
                <a:latin typeface="Times New Roman" panose="02020603050405020304" pitchFamily="18" charset="0"/>
                <a:ea typeface="楷体_GB2312" pitchFamily="49" charset="-122"/>
              </a:rPr>
              <a:t>斜边</a:t>
            </a:r>
            <a:r>
              <a:rPr lang="zh-CN" altLang="en-US" sz="2600" b="1" i="1">
                <a:solidFill>
                  <a:srgbClr val="0070C0"/>
                </a:solidFill>
                <a:latin typeface="Times New Roman" panose="02020603050405020304" pitchFamily="18" charset="0"/>
                <a:ea typeface="楷体_GB2312" pitchFamily="49" charset="-122"/>
              </a:rPr>
              <a:t>AB</a:t>
            </a:r>
            <a:r>
              <a:rPr lang="zh-CN" altLang="en-US" sz="2600" b="1">
                <a:solidFill>
                  <a:srgbClr val="0070C0"/>
                </a:solidFill>
                <a:latin typeface="Times New Roman" panose="02020603050405020304" pitchFamily="18" charset="0"/>
                <a:ea typeface="楷体_GB2312" pitchFamily="49" charset="-122"/>
              </a:rPr>
              <a:t>、锐角</a:t>
            </a:r>
            <a:r>
              <a:rPr lang="zh-CN" altLang="en-US" sz="2600" b="1" i="1">
                <a:solidFill>
                  <a:srgbClr val="0070C0"/>
                </a:solidFill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zh-CN" altLang="en-US" sz="2600" b="1">
                <a:solidFill>
                  <a:srgbClr val="0070C0"/>
                </a:solidFill>
                <a:latin typeface="Times New Roman" panose="02020603050405020304" pitchFamily="18" charset="0"/>
                <a:ea typeface="楷体_GB2312" pitchFamily="49" charset="-122"/>
              </a:rPr>
              <a:t>、锐角</a:t>
            </a:r>
            <a:r>
              <a:rPr lang="zh-CN" altLang="en-US" sz="2600" b="1" i="1">
                <a:solidFill>
                  <a:srgbClr val="0070C0"/>
                </a:solidFill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zh-CN" altLang="en-US" sz="2600" b="1">
                <a:solidFill>
                  <a:srgbClr val="0070C0"/>
                </a:solidFill>
                <a:latin typeface="Times New Roman" panose="02020603050405020304" pitchFamily="18" charset="0"/>
                <a:ea typeface="楷体_GB2312" pitchFamily="49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4" descr="0730300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92776" y="1386419"/>
            <a:ext cx="3052763" cy="2114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54000" y="878418"/>
            <a:ext cx="16700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600">
                <a:latin typeface="黑体" panose="02010609060101010101" pitchFamily="49" charset="-122"/>
                <a:ea typeface="黑体" panose="02010609060101010101" pitchFamily="49" charset="-122"/>
              </a:rPr>
              <a:t>方法一：</a:t>
            </a:r>
          </a:p>
        </p:txBody>
      </p:sp>
      <p:graphicFrame>
        <p:nvGraphicFramePr>
          <p:cNvPr id="17409" name="Object 6"/>
          <p:cNvGraphicFramePr>
            <a:graphicFrameLocks noChangeAspect="1"/>
          </p:cNvGraphicFramePr>
          <p:nvPr/>
        </p:nvGraphicFramePr>
        <p:xfrm>
          <a:off x="1691640" y="1436889"/>
          <a:ext cx="2702854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r:id="rId4" imgW="2908300" imgH="1905000" progId="Equation.DSMT4">
                  <p:embed/>
                </p:oleObj>
              </mc:Choice>
              <mc:Fallback>
                <p:oleObj r:id="rId4" imgW="2908300" imgH="19050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691640" y="1436889"/>
                        <a:ext cx="2702854" cy="187220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54000" y="4138085"/>
            <a:ext cx="16700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600">
                <a:latin typeface="黑体" panose="02010609060101010101" pitchFamily="49" charset="-122"/>
                <a:ea typeface="黑体" panose="02010609060101010101" pitchFamily="49" charset="-122"/>
              </a:rPr>
              <a:t>方法二：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691640" y="4137239"/>
            <a:ext cx="4420235" cy="492183"/>
            <a:chOff x="2664" y="4761"/>
            <a:chExt cx="6961" cy="581"/>
          </a:xfrm>
        </p:grpSpPr>
        <p:sp>
          <p:nvSpPr>
            <p:cNvPr id="11272" name="文本框 6"/>
            <p:cNvSpPr txBox="1">
              <a:spLocks noChangeArrowheads="1"/>
            </p:cNvSpPr>
            <p:nvPr/>
          </p:nvSpPr>
          <p:spPr bwMode="auto">
            <a:xfrm>
              <a:off x="2664" y="4761"/>
              <a:ext cx="6961" cy="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26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由勾股定理可得</a:t>
              </a:r>
              <a:r>
                <a:rPr lang="zh-CN" altLang="en-US" sz="26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AB</a:t>
              </a:r>
              <a:r>
                <a:rPr lang="zh-CN" altLang="en-US" sz="26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        </a:t>
              </a:r>
              <a:r>
                <a:rPr lang="en-US" altLang="zh-CN" sz="26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  <a:endParaRPr lang="zh-CN" altLang="en-US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graphicFrame>
          <p:nvGraphicFramePr>
            <p:cNvPr id="11273" name="Object 6"/>
            <p:cNvGraphicFramePr>
              <a:graphicFrameLocks noChangeAspect="1"/>
            </p:cNvGraphicFramePr>
            <p:nvPr/>
          </p:nvGraphicFramePr>
          <p:xfrm>
            <a:off x="7540" y="4847"/>
            <a:ext cx="69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4" r:id="rId6" imgW="521335" imgH="343535" progId="Equation.DSMT4">
                    <p:embed/>
                  </p:oleObj>
                </mc:Choice>
                <mc:Fallback>
                  <p:oleObj r:id="rId6" imgW="521335" imgH="34353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7540" y="4847"/>
                          <a:ext cx="690" cy="43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" name="对象 10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092426" y="4869160"/>
          <a:ext cx="7272808" cy="1002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8" imgW="81076800" imgH="10363200" progId="Equation.DSMT4">
                  <p:embed/>
                </p:oleObj>
              </mc:Choice>
              <mc:Fallback>
                <p:oleObj name="Equation" r:id="rId8" imgW="81076800" imgH="10363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92426" y="4869160"/>
                        <a:ext cx="7272808" cy="100238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heme/theme1.xml><?xml version="1.0" encoding="utf-8"?>
<a:theme xmlns:a="http://schemas.openxmlformats.org/drawingml/2006/main" name="WWW.2PPT.COM 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1382</Words>
  <Application>Microsoft Office PowerPoint</Application>
  <PresentationFormat>全屏显示(4:3)</PresentationFormat>
  <Paragraphs>139</Paragraphs>
  <Slides>25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25</vt:i4>
      </vt:variant>
    </vt:vector>
  </HeadingPairs>
  <TitlesOfParts>
    <vt:vector size="42" baseType="lpstr">
      <vt:lpstr>Adobe 黑体 Std R</vt:lpstr>
      <vt:lpstr>黑体</vt:lpstr>
      <vt:lpstr>楷体</vt:lpstr>
      <vt:lpstr>楷体_GB2312</vt:lpstr>
      <vt:lpstr>隶书</vt:lpstr>
      <vt:lpstr>时尚中黑简体</vt:lpstr>
      <vt:lpstr>宋体</vt:lpstr>
      <vt:lpstr>微软雅黑</vt:lpstr>
      <vt:lpstr>Arial</vt:lpstr>
      <vt:lpstr>Calibri</vt:lpstr>
      <vt:lpstr>Times New Roman</vt:lpstr>
      <vt:lpstr>Wingdings</vt:lpstr>
      <vt:lpstr>WWW.2PPT.COM </vt:lpstr>
      <vt:lpstr>Equation.3</vt:lpstr>
      <vt:lpstr>Equation.DSMT4</vt:lpstr>
      <vt:lpstr>Equation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2016-06-22T03:57:00Z</dcterms:created>
  <dcterms:modified xsi:type="dcterms:W3CDTF">2023-01-17T01:53:33Z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43BBE65BB9234D18B1584B8B076C886C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