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63" r:id="rId3"/>
    <p:sldId id="264" r:id="rId4"/>
    <p:sldId id="328" r:id="rId5"/>
    <p:sldId id="329" r:id="rId6"/>
    <p:sldId id="330" r:id="rId7"/>
    <p:sldId id="306" r:id="rId8"/>
    <p:sldId id="307" r:id="rId9"/>
    <p:sldId id="316" r:id="rId10"/>
    <p:sldId id="305" r:id="rId11"/>
    <p:sldId id="332" r:id="rId12"/>
    <p:sldId id="331" r:id="rId13"/>
    <p:sldId id="327" r:id="rId14"/>
    <p:sldId id="318" r:id="rId15"/>
    <p:sldId id="319" r:id="rId16"/>
    <p:sldId id="333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99FF33"/>
    <a:srgbClr val="FF00FF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B9F6133-FA55-4DF6-B247-D3E3E33AB7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02E4A8-EA57-4DDC-A268-F80038FA5B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2E4A8-EA57-4DDC-A268-F80038FA5B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8BF6C62-D352-4BCF-9BB0-DBF3D98426CA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D910BAB-A7B7-426B-A5CF-99459B3A98F5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DC8D629-0340-4263-9FED-D4FC8F6E888C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51EC257-7BAD-47B6-86C2-AB4C59D1A8F4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F148CB83-6472-4DFD-959D-3D92273724FA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6206B4B-B779-4AE0-951A-7E5A9FCA9FCF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A360E60-AFEA-4D69-9F2B-5464753F2031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FF0517A1-9734-4C45-BE43-EA4E1145D7F5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0F1D96D-F6F7-4485-BFE2-5061EE26D283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6152-DA95-4CB0-9A4E-9DDAC33DF23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7BB1-73EF-4398-BF3D-9ED0723A811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1131-86C5-47A0-8FE6-0422BC764D3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6FA3-F7FA-494F-9E7D-2B41A299975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E139-1707-4927-8AA2-8F1C0D1C2B9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AA50-F538-4C6F-93BD-C709BCA04E6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D8DA-1D9A-403F-ABD5-1D2A35A55A3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02EA-E8C3-49E6-9A23-48630676D43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1BA3-6DE5-41C1-8971-8DC1E33BAE3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319-E2FF-4F6A-982E-915AEC9FA18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08E7-B73A-4985-AA4B-FD5A0072596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C4F3B1-76C3-484C-A4BA-E4F54589062A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Whatisthis&#65311;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2.mp3" TargetMode="External"/><Relationship Id="rId7" Type="http://schemas.openxmlformats.org/officeDocument/2006/relationships/image" Target="../media/image10.jpeg"/><Relationship Id="rId2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1.mp3" TargetMode="External"/><Relationship Id="rId1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1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2.mp3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4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3.mp3" TargetMode="External"/><Relationship Id="rId1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3.mp3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4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6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5.mp3" TargetMode="External"/><Relationship Id="rId1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5.mp3" TargetMode="External"/><Relationship Id="rId6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7.mp3" TargetMode="External"/><Relationship Id="rId11" Type="http://schemas.openxmlformats.org/officeDocument/2006/relationships/image" Target="../media/image19.png"/><Relationship Id="rId5" Type="http://schemas.microsoft.com/office/2007/relationships/media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7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C:\Documents%20and%20Settings\Administrator\&#26700;&#38754;\&#12304;&#36164;&#28304;&#20248;&#21270;&#12305;20140709%20&#23567;&#23398;&#33521;&#35821;&#38485;&#26053;&#29256;&#36164;&#28304;&#20248;&#21270;&#21333;%20&#26446;&#23071;&#65288;&#26032;&#22686;23&#26465;%20&#28023;&#25253;14&#24352;&#65289;\&#35838;&#20214;\Unit4%20&#31532;1&#35838;&#26102;&#21442;&#32771;&#35838;&#20214;\&#21477;6.mp3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92696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陕旅版小学英语三年级上册</a:t>
            </a: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66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Unit4 What’s This?</a:t>
            </a:r>
            <a: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3763" y="530120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627313" y="549275"/>
            <a:ext cx="2520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33CC"/>
                </a:solidFill>
              </a:rPr>
              <a:t>Role play</a:t>
            </a:r>
            <a:endParaRPr lang="zh-CN" altLang="en-US" sz="4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913" y="1412875"/>
            <a:ext cx="73437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用到的句型：</a:t>
            </a:r>
            <a:endParaRPr lang="en-US" altLang="zh-CN" sz="3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What’s this? 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这是什么？</a:t>
            </a:r>
            <a:endParaRPr lang="en-US" altLang="zh-CN" sz="3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It’s a…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这是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…</a:t>
            </a:r>
          </a:p>
          <a:p>
            <a:pPr>
              <a:defRPr/>
            </a:pP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What’s that? 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那是什么？</a:t>
            </a:r>
            <a:endParaRPr lang="en-US" altLang="zh-CN" sz="3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Is that a…? 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那是个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…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吗？</a:t>
            </a:r>
            <a:endParaRPr lang="en-US" altLang="zh-CN" sz="3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Yes, it is./ No, it isn’t. 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是的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,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它是。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/</a:t>
            </a:r>
            <a:r>
              <a:rPr lang="zh-CN" altLang="en-US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不，它不是。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483768" y="549275"/>
            <a:ext cx="48244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33CC"/>
                </a:solidFill>
              </a:rPr>
              <a:t>Touch and guess!</a:t>
            </a:r>
            <a:endParaRPr lang="zh-CN" altLang="zh-CN" sz="4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6327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教师每次请一名同学到讲台前戴上眼罩，随意给该生一个玩具，全班发问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What’s this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that? 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该生边摸边猜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Is this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that…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？全班回答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Yes, it is. 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No, it isn’t. </a:t>
            </a:r>
            <a:r>
              <a:rPr lang="zh-CN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每猜对一个，教师可奖励一个</a:t>
            </a:r>
            <a:r>
              <a:rPr lang="en-US" altLang="zh-CN" sz="3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sticker</a:t>
            </a:r>
            <a:r>
              <a:rPr lang="zh-CN" altLang="zh-CN" sz="3600" dirty="0" smtClean="0">
                <a:solidFill>
                  <a:srgbClr val="FF0066"/>
                </a:solidFill>
                <a:latin typeface="+mn-lt"/>
                <a:ea typeface="楷体_GB2312" pitchFamily="49" charset="-122"/>
              </a:rPr>
              <a:t>。</a:t>
            </a:r>
            <a:endParaRPr lang="zh-CN" altLang="zh-CN" sz="3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97071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63713" y="260350"/>
            <a:ext cx="56165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say</a:t>
            </a:r>
          </a:p>
          <a:p>
            <a:pPr eaLnBrk="1" hangingPunct="1"/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大家一起齐读课文！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763713" y="260350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say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25538"/>
            <a:ext cx="69119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76375" y="188913"/>
            <a:ext cx="7056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Ask and answer</a:t>
            </a:r>
          </a:p>
          <a:p>
            <a:pPr eaLnBrk="1" hangingPunct="1"/>
            <a:r>
              <a:rPr lang="en-US" altLang="zh-CN" sz="3200" dirty="0"/>
              <a:t>A: What’s this/ that?</a:t>
            </a:r>
          </a:p>
          <a:p>
            <a:pPr eaLnBrk="1" hangingPunct="1"/>
            <a:r>
              <a:rPr lang="en-US" altLang="zh-CN" sz="3200" dirty="0"/>
              <a:t>B: It’s a/ an…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73238"/>
            <a:ext cx="67691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47813" y="404813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Play a game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25538"/>
            <a:ext cx="68580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5150" y="620713"/>
            <a:ext cx="6119813" cy="526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800" b="1" dirty="0">
                <a:latin typeface="+mj-lt"/>
                <a:ea typeface="楷体_GB2312" pitchFamily="49" charset="-122"/>
              </a:rPr>
              <a:t>记忆口诀</a:t>
            </a:r>
            <a:endParaRPr lang="en-US" altLang="zh-CN" sz="4800" b="1" dirty="0">
              <a:latin typeface="+mj-lt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4800" dirty="0">
                <a:latin typeface="+mj-lt"/>
                <a:ea typeface="楷体_GB2312" pitchFamily="49" charset="-122"/>
              </a:rPr>
              <a:t>this ,that </a:t>
            </a:r>
            <a:r>
              <a:rPr lang="zh-CN" altLang="en-US" sz="4800" dirty="0">
                <a:latin typeface="+mj-lt"/>
                <a:ea typeface="楷体_GB2312" pitchFamily="49" charset="-122"/>
              </a:rPr>
              <a:t>这和那，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4800" dirty="0">
                <a:latin typeface="+mj-lt"/>
                <a:ea typeface="楷体_GB2312" pitchFamily="49" charset="-122"/>
              </a:rPr>
              <a:t>表示单数没复数；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4800" dirty="0">
                <a:latin typeface="+mj-lt"/>
                <a:ea typeface="楷体_GB2312" pitchFamily="49" charset="-122"/>
              </a:rPr>
              <a:t>近的这个用</a:t>
            </a:r>
            <a:r>
              <a:rPr lang="en-US" altLang="zh-CN" sz="4800" dirty="0">
                <a:latin typeface="+mj-lt"/>
                <a:ea typeface="楷体_GB2312" pitchFamily="49" charset="-122"/>
              </a:rPr>
              <a:t>this</a:t>
            </a:r>
            <a:r>
              <a:rPr lang="zh-CN" altLang="en-US" sz="4800" dirty="0">
                <a:latin typeface="+mj-lt"/>
                <a:ea typeface="楷体_GB2312" pitchFamily="49" charset="-122"/>
              </a:rPr>
              <a:t>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4800" dirty="0">
                <a:latin typeface="+mj-lt"/>
                <a:ea typeface="楷体_GB2312" pitchFamily="49" charset="-122"/>
              </a:rPr>
              <a:t>远的那个用</a:t>
            </a:r>
            <a:r>
              <a:rPr lang="en-US" altLang="zh-CN" sz="4800" dirty="0">
                <a:latin typeface="+mj-lt"/>
                <a:ea typeface="楷体_GB2312" pitchFamily="49" charset="-122"/>
              </a:rPr>
              <a:t>that</a:t>
            </a:r>
            <a:r>
              <a:rPr lang="en-US" altLang="zh-CN" sz="4800" dirty="0" smtClean="0">
                <a:latin typeface="+mj-lt"/>
                <a:ea typeface="楷体_GB2312" pitchFamily="49" charset="-122"/>
              </a:rPr>
              <a:t>. </a:t>
            </a:r>
            <a:endParaRPr lang="en-US" altLang="zh-CN" sz="4800" dirty="0">
              <a:latin typeface="+mj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196975"/>
            <a:ext cx="79216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教学目标</a:t>
            </a: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1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．能听懂、会说、会用特殊疑问句：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What’s this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that? It’s…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及一般疑问句：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Is this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that…? Yes, it is. 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No, it isn’t.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并能在日常生活中灵活运用。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2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．能就日常生活中的物品进行问答。</a:t>
            </a: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116013" y="83661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sing---What’s this?</a:t>
            </a:r>
            <a:endParaRPr lang="zh-CN" altLang="en-US" sz="4000" dirty="0"/>
          </a:p>
        </p:txBody>
      </p:sp>
      <p:pic>
        <p:nvPicPr>
          <p:cNvPr id="4099" name="Picture 4" descr="图片小喇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88913"/>
            <a:ext cx="20510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Administrator\桌面\陕旅版三上4\导入歌曲：What is this？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773238"/>
            <a:ext cx="525621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7720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5084763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It’s a dog!</a:t>
            </a:r>
            <a:endParaRPr lang="zh-CN" altLang="en-US" sz="4000" dirty="0"/>
          </a:p>
        </p:txBody>
      </p:sp>
      <p:sp>
        <p:nvSpPr>
          <p:cNvPr id="5124" name="圆角矩形标注 6"/>
          <p:cNvSpPr>
            <a:spLocks noChangeArrowheads="1"/>
          </p:cNvSpPr>
          <p:nvPr/>
        </p:nvSpPr>
        <p:spPr bwMode="auto">
          <a:xfrm>
            <a:off x="4500563" y="981075"/>
            <a:ext cx="4248150" cy="792163"/>
          </a:xfrm>
          <a:prstGeom prst="wedgeRoundRectCallout">
            <a:avLst>
              <a:gd name="adj1" fmla="val 30819"/>
              <a:gd name="adj2" fmla="val 70866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00563" y="981075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Wow! What’s this?</a:t>
            </a:r>
            <a:endParaRPr lang="zh-CN" altLang="en-US" sz="4000" dirty="0"/>
          </a:p>
        </p:txBody>
      </p:sp>
      <p:pic>
        <p:nvPicPr>
          <p:cNvPr id="5126" name="Picture 5" descr="200506052017243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1773238"/>
            <a:ext cx="27717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9088" y="4581525"/>
            <a:ext cx="374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It’s a rabbit!</a:t>
            </a:r>
            <a:endParaRPr lang="zh-CN" altLang="en-US" sz="4000" dirty="0"/>
          </a:p>
        </p:txBody>
      </p:sp>
      <p:sp>
        <p:nvSpPr>
          <p:cNvPr id="6148" name="圆角矩形标注 6"/>
          <p:cNvSpPr>
            <a:spLocks noChangeArrowheads="1"/>
          </p:cNvSpPr>
          <p:nvPr/>
        </p:nvSpPr>
        <p:spPr bwMode="auto">
          <a:xfrm>
            <a:off x="0" y="2349500"/>
            <a:ext cx="3419475" cy="719138"/>
          </a:xfrm>
          <a:prstGeom prst="wedgeRoundRectCallout">
            <a:avLst>
              <a:gd name="adj1" fmla="val 1778"/>
              <a:gd name="adj2" fmla="val 120648"/>
              <a:gd name="adj3" fmla="val 16667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349500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  What’s that?</a:t>
            </a:r>
            <a:endParaRPr lang="zh-CN" altLang="en-US" sz="4000" dirty="0"/>
          </a:p>
        </p:txBody>
      </p:sp>
      <p:pic>
        <p:nvPicPr>
          <p:cNvPr id="6150" name="Picture 4" descr="200506021904416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08363"/>
            <a:ext cx="302418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125538"/>
            <a:ext cx="43926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0000"/>
                </a:solidFill>
              </a:rPr>
              <a:t>Look! What’s this?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08050"/>
            <a:ext cx="4067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2133600"/>
            <a:ext cx="40322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</a:rPr>
              <a:t>Is this an orange?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3141663"/>
            <a:ext cx="38877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33CC"/>
                </a:solidFill>
              </a:rPr>
              <a:t>No, it isn’t</a:t>
            </a:r>
            <a:r>
              <a:rPr lang="en-US" altLang="zh-CN" sz="4000"/>
              <a:t>.</a:t>
            </a:r>
            <a:endParaRPr lang="zh-CN" altLang="en-US" sz="4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40767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</a:rPr>
              <a:t>Is this a pear?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2988" y="5013325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33CC"/>
                </a:solidFill>
              </a:rPr>
              <a:t>Yes, it is.</a:t>
            </a:r>
            <a:endParaRPr lang="zh-CN" altLang="en-US" sz="40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763713" y="620713"/>
            <a:ext cx="295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Let’s talk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0"/>
            <a:ext cx="261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0" descr="P25 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1322388"/>
            <a:ext cx="7561263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 bwMode="auto">
          <a:xfrm>
            <a:off x="6659563" y="1052513"/>
            <a:ext cx="2016125" cy="576262"/>
          </a:xfrm>
          <a:prstGeom prst="wedgeRoundRectCallout">
            <a:avLst>
              <a:gd name="adj1" fmla="val -42254"/>
              <a:gd name="adj2" fmla="val 1119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It’s a cat.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1258888" y="5732463"/>
            <a:ext cx="3455987" cy="577850"/>
          </a:xfrm>
          <a:prstGeom prst="wedgeRoundRectCallout">
            <a:avLst>
              <a:gd name="adj1" fmla="val 33127"/>
              <a:gd name="adj2" fmla="val -1315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Mom, what’s this?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2136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105251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7" descr="P25 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7363" y="1628775"/>
            <a:ext cx="6918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4284663" y="1916113"/>
            <a:ext cx="2735262" cy="576262"/>
          </a:xfrm>
          <a:prstGeom prst="wedgeRoundRectCallout">
            <a:avLst>
              <a:gd name="adj1" fmla="val -41775"/>
              <a:gd name="adj2" fmla="val 1114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Is this a cat?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0" y="1268413"/>
            <a:ext cx="2339975" cy="1008062"/>
          </a:xfrm>
          <a:prstGeom prst="wedgeRoundRectCallout">
            <a:avLst>
              <a:gd name="adj1" fmla="val 47954"/>
              <a:gd name="adj2" fmla="val 8195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No, it isn’t. It’s a tiger.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050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017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 descr="P25 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813" y="1052513"/>
            <a:ext cx="6696075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 bwMode="auto">
          <a:xfrm>
            <a:off x="6875463" y="765175"/>
            <a:ext cx="1946275" cy="576263"/>
          </a:xfrm>
          <a:prstGeom prst="wedgeRoundRectCallout">
            <a:avLst>
              <a:gd name="adj1" fmla="val -33105"/>
              <a:gd name="adj2" fmla="val 1337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Yes, it is.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 bwMode="auto">
          <a:xfrm>
            <a:off x="1763713" y="1052513"/>
            <a:ext cx="3744912" cy="576262"/>
          </a:xfrm>
          <a:prstGeom prst="wedgeRoundRectCallout">
            <a:avLst>
              <a:gd name="adj1" fmla="val 42350"/>
              <a:gd name="adj2" fmla="val 979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Look! What’s that?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2627313" y="4437063"/>
            <a:ext cx="2881312" cy="647700"/>
          </a:xfrm>
          <a:prstGeom prst="wedgeRoundRectCallout">
            <a:avLst>
              <a:gd name="adj1" fmla="val 38382"/>
              <a:gd name="adj2" fmla="val -1234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cs typeface="Arial" panose="020B0604020202020204" pitchFamily="34" charset="0"/>
              </a:rPr>
              <a:t>Is that a lion?</a:t>
            </a:r>
            <a:endParaRPr lang="zh-CN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25963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36613"/>
            <a:ext cx="3762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353</Words>
  <Application>Microsoft Office PowerPoint</Application>
  <PresentationFormat>全屏显示(4:3)</PresentationFormat>
  <Paragraphs>54</Paragraphs>
  <Slides>16</Slides>
  <Notes>10</Notes>
  <HiddenSlides>0</HiddenSlides>
  <MMClips>7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2023-01-17T01:53:38Z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58F9F1E20545475A96B9A20EDD556366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