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8" r:id="rId2"/>
    <p:sldId id="408" r:id="rId3"/>
    <p:sldId id="385" r:id="rId4"/>
    <p:sldId id="409" r:id="rId5"/>
    <p:sldId id="379" r:id="rId6"/>
    <p:sldId id="384" r:id="rId7"/>
    <p:sldId id="387" r:id="rId8"/>
    <p:sldId id="388" r:id="rId9"/>
    <p:sldId id="295" r:id="rId10"/>
    <p:sldId id="296" r:id="rId11"/>
    <p:sldId id="391" r:id="rId12"/>
    <p:sldId id="389" r:id="rId13"/>
    <p:sldId id="334" r:id="rId14"/>
    <p:sldId id="390" r:id="rId15"/>
    <p:sldId id="380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0C890-4953-4294-A4F8-8E912EC644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D8D52-2C88-4247-B13A-2CFBB72503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D8D52-2C88-4247-B13A-2CFBB72503D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2"/>
          <p:cNvGrpSpPr/>
          <p:nvPr/>
        </p:nvGrpSpPr>
        <p:grpSpPr bwMode="auto">
          <a:xfrm>
            <a:off x="0" y="0"/>
            <a:ext cx="9144000" cy="5143500"/>
            <a:chOff x="0" y="0"/>
            <a:chExt cx="9144000" cy="6858000"/>
          </a:xfrm>
        </p:grpSpPr>
        <p:pic>
          <p:nvPicPr>
            <p:cNvPr id="5" name="图片 13"/>
            <p:cNvPicPr>
              <a:picLocks noChangeAspect="1"/>
            </p:cNvPicPr>
            <p:nvPr userDrawn="1"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3819525"/>
              <a:ext cx="9144000" cy="303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 userDrawn="1"/>
          </p:nvSpPr>
          <p:spPr>
            <a:xfrm>
              <a:off x="0" y="0"/>
              <a:ext cx="9144000" cy="5444089"/>
            </a:xfrm>
            <a:prstGeom prst="rect">
              <a:avLst/>
            </a:prstGeom>
            <a:gradFill flip="none" rotWithShape="1">
              <a:gsLst>
                <a:gs pos="70000">
                  <a:srgbClr val="EDE6C9"/>
                </a:gs>
                <a:gs pos="22000">
                  <a:srgbClr val="EDE6C9"/>
                </a:gs>
                <a:gs pos="100000">
                  <a:srgbClr val="ECDCAE">
                    <a:shade val="100000"/>
                    <a:satMod val="115000"/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37" y="960835"/>
            <a:ext cx="7089688" cy="85052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200" b="0" i="0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037" y="1872076"/>
            <a:ext cx="7089688" cy="359095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806C-510D-4BD6-A17B-4B97CBAB963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7EA11-817F-4FC6-A6AB-ADC62E89DF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0C17-D92C-4002-8C4D-E802770411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4421605"/>
            <a:ext cx="962526" cy="721895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4" y="1107281"/>
            <a:ext cx="6243637" cy="3395663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1606420"/>
            <a:ext cx="4930862" cy="1635740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DBDD-DE5F-47F8-962B-9EF3248BAE3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67A0-307E-4677-8718-7C9CCEA605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2BF-9C7B-4243-9D17-AB22F507523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776" y="2039231"/>
            <a:ext cx="6996110" cy="717845"/>
          </a:xfrm>
        </p:spPr>
        <p:txBody>
          <a:bodyPr anchor="b"/>
          <a:lstStyle>
            <a:lvl1pPr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776" y="2901416"/>
            <a:ext cx="6996110" cy="46369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DD58-0FF0-4A74-A614-C6D1F985798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5976-D550-418D-88B8-BA334A9B060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4D11-4331-4248-ADD6-BFCDBA492A1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8242-1190-4B96-84BD-53CA211227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D4BE-DF63-45E3-A6BB-ACAD7CC478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1091-D2D7-439D-B982-EEE65393BC1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E7AF-355F-4F19-9ADE-FF62841029A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49D697-8FBB-4427-8053-082CCAF18AE4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38263"/>
            <a:ext cx="80581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6" y="707231"/>
            <a:ext cx="8080375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5953"/>
            <a:ext cx="9163050" cy="78105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55650" y="444789"/>
            <a:ext cx="3816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</a:rPr>
              <a:t>Unit </a:t>
            </a:r>
            <a:r>
              <a:rPr lang="en-US" altLang="zh-CN" sz="2800" b="1" dirty="0" smtClean="0">
                <a:solidFill>
                  <a:schemeClr val="accent2"/>
                </a:solidFill>
              </a:rPr>
              <a:t>1  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Lesson </a:t>
            </a:r>
            <a:r>
              <a:rPr lang="zh-CN" altLang="en-US" sz="28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05958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5400" b="1" dirty="0"/>
              <a:t>I  didn’t  </a:t>
            </a:r>
            <a:r>
              <a:rPr lang="en-US" altLang="zh-CN" sz="5400" b="1" dirty="0">
                <a:solidFill>
                  <a:srgbClr val="FF0000"/>
                </a:solidFill>
              </a:rPr>
              <a:t>ski</a:t>
            </a:r>
            <a:r>
              <a:rPr lang="en-US" altLang="zh-CN" sz="5400" b="1" dirty="0"/>
              <a:t>.</a:t>
            </a:r>
          </a:p>
        </p:txBody>
      </p:sp>
      <p:sp>
        <p:nvSpPr>
          <p:cNvPr id="2052" name="AutoShape 4" descr="u=237905748,2072161535&amp;fm=90&amp;gp=0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3600"/>
          </a:p>
        </p:txBody>
      </p:sp>
      <p:pic>
        <p:nvPicPr>
          <p:cNvPr id="2053" name="Picture 5" descr="t01860c9d687d4a48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0320" y="2067694"/>
            <a:ext cx="434336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0" y="451596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8360" y="2565723"/>
            <a:ext cx="91523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Read in roles.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1267" name="文本框 2"/>
          <p:cNvSpPr txBox="1">
            <a:spLocks noChangeArrowheads="1"/>
          </p:cNvSpPr>
          <p:nvPr/>
        </p:nvSpPr>
        <p:spPr bwMode="auto">
          <a:xfrm>
            <a:off x="395288" y="3381376"/>
            <a:ext cx="48244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6000"/>
              <a:t>（</a:t>
            </a:r>
            <a:r>
              <a:rPr lang="zh-CN" altLang="en-US" sz="4800"/>
              <a:t>分角色朗读</a:t>
            </a:r>
            <a:r>
              <a:rPr lang="zh-CN" altLang="en-US" sz="6000"/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827584" y="866469"/>
            <a:ext cx="816374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Practise</a:t>
            </a:r>
            <a:r>
              <a:rPr lang="en-US" altLang="zh-C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in pairs.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269" name="文本框 8"/>
          <p:cNvSpPr txBox="1">
            <a:spLocks noChangeArrowheads="1"/>
          </p:cNvSpPr>
          <p:nvPr/>
        </p:nvSpPr>
        <p:spPr bwMode="auto">
          <a:xfrm>
            <a:off x="395288" y="1579960"/>
            <a:ext cx="48244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6000"/>
              <a:t>（</a:t>
            </a:r>
            <a:r>
              <a:rPr lang="zh-CN" altLang="en-US" sz="4800"/>
              <a:t>同桌练读</a:t>
            </a:r>
            <a:r>
              <a:rPr lang="zh-CN" altLang="en-US" sz="600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03514" y="951310"/>
            <a:ext cx="36925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6000" b="1" dirty="0"/>
              <a:t>Let’s talk</a:t>
            </a:r>
          </a:p>
        </p:txBody>
      </p:sp>
      <p:pic>
        <p:nvPicPr>
          <p:cNvPr id="12291" name="Picture 3" descr="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4850" y="1896666"/>
            <a:ext cx="27368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8438" y="1869282"/>
            <a:ext cx="2736850" cy="193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6238" y="1924050"/>
            <a:ext cx="2881312" cy="182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141685"/>
            <a:ext cx="2519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800" b="1"/>
              <a:t>Let’s talk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9388" y="2733675"/>
            <a:ext cx="580158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 dirty="0"/>
              <a:t>A:  I went ice fishing.</a:t>
            </a:r>
          </a:p>
          <a:p>
            <a:endParaRPr lang="en-US" altLang="zh-CN" sz="1600" b="1" dirty="0"/>
          </a:p>
          <a:p>
            <a:r>
              <a:rPr lang="en-US" altLang="zh-CN" sz="3600" b="1" dirty="0"/>
              <a:t>B:  I didn’t  go ice fishing.</a:t>
            </a:r>
          </a:p>
          <a:p>
            <a:r>
              <a:rPr lang="en-US" altLang="zh-CN" sz="3600" b="1" dirty="0"/>
              <a:t>      I went skating.</a:t>
            </a:r>
          </a:p>
          <a:p>
            <a:endParaRPr lang="en-US" altLang="zh-CN" sz="3600" b="1" dirty="0"/>
          </a:p>
        </p:txBody>
      </p:sp>
      <p:pic>
        <p:nvPicPr>
          <p:cNvPr id="13316" name="Picture 4" descr="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1" y="38101"/>
            <a:ext cx="5851525" cy="280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266701"/>
            <a:ext cx="5524500" cy="234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141685"/>
            <a:ext cx="2519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800" b="1"/>
              <a:t>Let’s talk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851" y="2487216"/>
            <a:ext cx="582403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/>
              <a:t>A: I went  to skate .</a:t>
            </a:r>
          </a:p>
          <a:p>
            <a:endParaRPr lang="en-US" altLang="zh-CN" sz="1600" b="1" dirty="0"/>
          </a:p>
          <a:p>
            <a:r>
              <a:rPr lang="en-US" altLang="zh-CN" sz="4000" b="1" dirty="0"/>
              <a:t>B: I didn’t  ski.</a:t>
            </a:r>
          </a:p>
          <a:p>
            <a:r>
              <a:rPr lang="en-US" altLang="zh-CN" sz="4000" b="1" dirty="0"/>
              <a:t>     I went dog sledding.</a:t>
            </a:r>
          </a:p>
          <a:p>
            <a:endParaRPr lang="en-US" altLang="zh-CN" sz="4000" b="1" dirty="0"/>
          </a:p>
        </p:txBody>
      </p:sp>
      <p:pic>
        <p:nvPicPr>
          <p:cNvPr id="14340" name="Picture 4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7385"/>
            <a:ext cx="5761038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9388" y="141685"/>
            <a:ext cx="2519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800" b="1"/>
              <a:t>Let’s talk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938" y="2571750"/>
            <a:ext cx="6815071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/>
              <a:t>A: I went to the library.</a:t>
            </a:r>
          </a:p>
          <a:p>
            <a:endParaRPr lang="en-US" altLang="zh-CN" b="1" dirty="0"/>
          </a:p>
          <a:p>
            <a:r>
              <a:rPr lang="en-US" altLang="zh-CN" sz="4000" b="1" dirty="0"/>
              <a:t>B: I didn’t  go to the library.</a:t>
            </a:r>
          </a:p>
          <a:p>
            <a:r>
              <a:rPr lang="en-US" altLang="zh-CN" sz="4000" b="1" dirty="0"/>
              <a:t>     I played ice hockey.</a:t>
            </a:r>
          </a:p>
          <a:p>
            <a:endParaRPr lang="en-US" altLang="zh-CN" sz="4000" b="1" dirty="0"/>
          </a:p>
        </p:txBody>
      </p:sp>
      <p:pic>
        <p:nvPicPr>
          <p:cNvPr id="15364" name="Picture 4" descr="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1431"/>
            <a:ext cx="5689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407988" y="33755"/>
            <a:ext cx="8712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dirty="0"/>
              <a:t>In the holidays, …_______.</a:t>
            </a:r>
          </a:p>
          <a:p>
            <a:r>
              <a:rPr lang="en-US" altLang="zh-CN" sz="3200" dirty="0"/>
              <a:t>She / He didn’t __________.</a:t>
            </a:r>
          </a:p>
          <a:p>
            <a:r>
              <a:rPr lang="en-US" altLang="zh-CN" sz="3200" dirty="0"/>
              <a:t>She / He _______________.</a:t>
            </a:r>
            <a:endParaRPr lang="zh-CN" altLang="en-US" sz="3200" dirty="0"/>
          </a:p>
        </p:txBody>
      </p:sp>
      <p:pic>
        <p:nvPicPr>
          <p:cNvPr id="16387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16501" y="3456385"/>
            <a:ext cx="2549525" cy="1352550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89514" y="1700213"/>
            <a:ext cx="2370137" cy="1333500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图片 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11226" y="3456385"/>
            <a:ext cx="2682875" cy="1310878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图片 7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2488" y="1741885"/>
            <a:ext cx="2741612" cy="1296590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文本框 1"/>
          <p:cNvSpPr txBox="1">
            <a:spLocks noChangeArrowheads="1"/>
          </p:cNvSpPr>
          <p:nvPr/>
        </p:nvSpPr>
        <p:spPr bwMode="auto">
          <a:xfrm>
            <a:off x="1214439" y="2980135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>
                <a:solidFill>
                  <a:srgbClr val="FF0000"/>
                </a:solidFill>
              </a:rPr>
              <a:t>go to ski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6392" name="文本框 7"/>
          <p:cNvSpPr txBox="1">
            <a:spLocks noChangeArrowheads="1"/>
          </p:cNvSpPr>
          <p:nvPr/>
        </p:nvSpPr>
        <p:spPr bwMode="auto">
          <a:xfrm>
            <a:off x="4686300" y="2971800"/>
            <a:ext cx="3589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>
                <a:solidFill>
                  <a:srgbClr val="FF0000"/>
                </a:solidFill>
              </a:rPr>
              <a:t>visit my friends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6393" name="文本框 8"/>
          <p:cNvSpPr txBox="1">
            <a:spLocks noChangeArrowheads="1"/>
          </p:cNvSpPr>
          <p:nvPr/>
        </p:nvSpPr>
        <p:spPr bwMode="auto">
          <a:xfrm>
            <a:off x="468313" y="4658916"/>
            <a:ext cx="4032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>
                <a:solidFill>
                  <a:srgbClr val="FF0000"/>
                </a:solidFill>
              </a:rPr>
              <a:t>take the pictures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6394" name="文本框 9"/>
          <p:cNvSpPr txBox="1">
            <a:spLocks noChangeArrowheads="1"/>
          </p:cNvSpPr>
          <p:nvPr/>
        </p:nvSpPr>
        <p:spPr bwMode="auto">
          <a:xfrm>
            <a:off x="5283200" y="4694635"/>
            <a:ext cx="2457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>
                <a:solidFill>
                  <a:srgbClr val="FF0000"/>
                </a:solidFill>
              </a:rPr>
              <a:t>go skating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4758" y="905688"/>
            <a:ext cx="882173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b="1" dirty="0">
                <a:latin typeface="Times New Roman" panose="02020603050405020304" pitchFamily="18" charset="0"/>
              </a:rPr>
              <a:t>1. Li Ming learned _______________.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2. Wang Hong _______ to Hainan.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3. Did Wang Hong _______ in the sea? 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  Yes, she did. She______ a good time.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4</a:t>
            </a:r>
            <a:r>
              <a:rPr lang="zh-CN" altLang="en-US" sz="3600" b="1" dirty="0">
                <a:latin typeface="Times New Roman" panose="02020603050405020304" pitchFamily="18" charset="0"/>
              </a:rPr>
              <a:t>. Peter _______ back to Canada. 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  He _______ his friends and ______ 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many   pictures.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6875" y="267691"/>
            <a:ext cx="424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Fill in the </a:t>
            </a: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blanks</a:t>
            </a:r>
            <a:r>
              <a:rPr lang="zh-CN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39058" y="914022"/>
            <a:ext cx="34496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Beijing Opera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19933" y="1392653"/>
            <a:ext cx="34496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281933" y="1917719"/>
            <a:ext cx="17287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swim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207321" y="2465407"/>
            <a:ext cx="16557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21358" y="2972613"/>
            <a:ext cx="34496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46672" y="3508394"/>
            <a:ext cx="3451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visited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153596" y="3523872"/>
            <a:ext cx="1727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ldLvl="0" autoUpdateAnimBg="0"/>
      <p:bldP spid="5125" grpId="0" bldLvl="0" autoUpdateAnimBg="0"/>
      <p:bldP spid="5126" grpId="0" bldLvl="0" autoUpdateAnimBg="0"/>
      <p:bldP spid="5127" grpId="0" bldLvl="0" autoUpdateAnimBg="0"/>
      <p:bldP spid="5128" grpId="0" bldLvl="0" autoUpdateAnimBg="0"/>
      <p:bldP spid="5129" grpId="0" bldLvl="0" autoUpdateAnimBg="0"/>
      <p:bldP spid="5130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19312">
            <a:off x="5000625" y="2814638"/>
            <a:ext cx="36004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83201">
            <a:off x="611188" y="2733675"/>
            <a:ext cx="3097212" cy="22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95712">
            <a:off x="5154614" y="254794"/>
            <a:ext cx="35274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838940">
            <a:off x="496889" y="291704"/>
            <a:ext cx="3455987" cy="199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11188" y="681037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885113" y="519112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16014" y="2787253"/>
            <a:ext cx="452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812089" y="2680097"/>
            <a:ext cx="452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700338" y="2140744"/>
            <a:ext cx="34820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400" dirty="0">
                <a:solidFill>
                  <a:srgbClr val="FF0000"/>
                </a:solidFill>
              </a:rPr>
              <a:t>So</a:t>
            </a:r>
            <a:r>
              <a:rPr lang="en-US" altLang="zh-CN" sz="4400" dirty="0"/>
              <a:t> beautiful !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" y="0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</a:rPr>
              <a:t>Watch</a:t>
            </a:r>
            <a:r>
              <a:rPr lang="zh-CN" altLang="en-US" sz="2800" b="1" dirty="0">
                <a:solidFill>
                  <a:schemeClr val="accent2"/>
                </a:solidFill>
              </a:rPr>
              <a:t> and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19312">
            <a:off x="5000625" y="2814638"/>
            <a:ext cx="36004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83201">
            <a:off x="233363" y="2817019"/>
            <a:ext cx="3097212" cy="22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95712">
            <a:off x="5037139" y="47625"/>
            <a:ext cx="35274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838940">
            <a:off x="180975" y="104775"/>
            <a:ext cx="3455988" cy="199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188" y="681037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885113" y="519112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16014" y="2787253"/>
            <a:ext cx="452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12089" y="2680097"/>
            <a:ext cx="452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700338" y="2140744"/>
            <a:ext cx="34820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400">
                <a:solidFill>
                  <a:srgbClr val="FF0000"/>
                </a:solidFill>
              </a:rPr>
              <a:t>So</a:t>
            </a:r>
            <a:r>
              <a:rPr lang="en-US" altLang="zh-CN" sz="4400"/>
              <a:t> beautiful !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" y="0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</a:rPr>
              <a:t>Watch</a:t>
            </a:r>
            <a:r>
              <a:rPr lang="zh-CN" altLang="en-US" sz="2800" b="1">
                <a:solidFill>
                  <a:schemeClr val="accent2"/>
                </a:solidFill>
              </a:rPr>
              <a:t> and answer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835150" y="2085976"/>
            <a:ext cx="582723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400" b="1" i="1" dirty="0">
                <a:latin typeface="Times New Roman" panose="02020603050405020304" pitchFamily="18" charset="0"/>
              </a:rPr>
              <a:t>I took </a:t>
            </a: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them</a:t>
            </a:r>
            <a:r>
              <a:rPr lang="en-US" altLang="zh-CN" sz="4400" b="1" i="1" dirty="0">
                <a:latin typeface="Times New Roman" panose="02020603050405020304" pitchFamily="18" charset="0"/>
              </a:rPr>
              <a:t> in </a:t>
            </a: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Ottawa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600" dirty="0"/>
              <a:t>            (</a:t>
            </a:r>
            <a:r>
              <a:rPr lang="zh-CN" altLang="en-US" sz="3600" dirty="0"/>
              <a:t>它们）  （渥太华）</a:t>
            </a:r>
          </a:p>
        </p:txBody>
      </p:sp>
      <p:pic>
        <p:nvPicPr>
          <p:cNvPr id="14" name="Picture 12" descr="2VZ~(0VD97B([137%CXRRJQ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BE6BF"/>
              </a:clrFrom>
              <a:clrTo>
                <a:srgbClr val="FBE6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3150" y="2171700"/>
            <a:ext cx="623888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2"/>
          <p:cNvSpPr>
            <a:spLocks noChangeArrowheads="1"/>
          </p:cNvSpPr>
          <p:nvPr/>
        </p:nvSpPr>
        <p:spPr bwMode="auto">
          <a:xfrm>
            <a:off x="1835150" y="2049067"/>
            <a:ext cx="5329238" cy="631031"/>
          </a:xfrm>
          <a:prstGeom prst="wedgeRoundRectCallout">
            <a:avLst>
              <a:gd name="adj1" fmla="val -54380"/>
              <a:gd name="adj2" fmla="val 7347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  <p:bldP spid="6156" grpId="0" autoUpdateAnimBg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187450" y="2895600"/>
            <a:ext cx="7848600" cy="1619250"/>
          </a:xfrm>
          <a:prstGeom prst="cloudCallout">
            <a:avLst>
              <a:gd name="adj1" fmla="val -42792"/>
              <a:gd name="adj2" fmla="val 651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en-US" sz="36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43439" y="86916"/>
            <a:ext cx="4105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</a:rPr>
              <a:t>Listen</a:t>
            </a:r>
            <a:r>
              <a:rPr lang="zh-CN" altLang="en-US" sz="3200" b="1" dirty="0">
                <a:solidFill>
                  <a:schemeClr val="accent2"/>
                </a:solidFill>
              </a:rPr>
              <a:t> and answer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356100" y="681037"/>
            <a:ext cx="39164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What sport is this?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67175" y="1221581"/>
            <a:ext cx="4726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It’s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ice hockey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solidFill>
                  <a:srgbClr val="3366FF"/>
                </a:solidFill>
                <a:latin typeface="Times New Roman" panose="02020603050405020304" pitchFamily="18" charset="0"/>
              </a:rPr>
              <a:t>（冰球）</a:t>
            </a:r>
          </a:p>
        </p:txBody>
      </p:sp>
      <p:grpSp>
        <p:nvGrpSpPr>
          <p:cNvPr id="6150" name="Group 6"/>
          <p:cNvGrpSpPr/>
          <p:nvPr/>
        </p:nvGrpSpPr>
        <p:grpSpPr bwMode="auto">
          <a:xfrm>
            <a:off x="0" y="33338"/>
            <a:ext cx="3779838" cy="2970610"/>
            <a:chOff x="0" y="0"/>
            <a:chExt cx="2381" cy="3040"/>
          </a:xfrm>
        </p:grpSpPr>
        <p:pic>
          <p:nvPicPr>
            <p:cNvPr id="6158" name="Picture 7" descr="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381" cy="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9" name="Text Box 8"/>
            <p:cNvSpPr txBox="1">
              <a:spLocks noChangeArrowheads="1"/>
            </p:cNvSpPr>
            <p:nvPr/>
          </p:nvSpPr>
          <p:spPr bwMode="auto">
            <a:xfrm>
              <a:off x="158" y="363"/>
              <a:ext cx="278" cy="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en-US" altLang="zh-CN" sz="360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211638" y="1815703"/>
            <a:ext cx="33310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Where is Peter?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851275" y="2409825"/>
            <a:ext cx="50579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He is </a:t>
            </a:r>
            <a:r>
              <a:rPr lang="en-US" altLang="zh-CN" sz="3600" b="1" u="sng" dirty="0">
                <a:latin typeface="Times New Roman" panose="02020603050405020304" pitchFamily="18" charset="0"/>
              </a:rPr>
              <a:t>behind the tall boy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979614" y="3220641"/>
            <a:ext cx="6769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i="1" dirty="0">
                <a:latin typeface="Times New Roman" panose="02020603050405020304" pitchFamily="18" charset="0"/>
              </a:rPr>
              <a:t>It's </a:t>
            </a:r>
            <a:r>
              <a:rPr lang="zh-CN" altLang="en-US" sz="3600" b="1" i="1" u="sng" dirty="0">
                <a:latin typeface="Times New Roman" panose="02020603050405020304" pitchFamily="18" charset="0"/>
              </a:rPr>
              <a:t>ice hockey</a:t>
            </a:r>
            <a:r>
              <a:rPr lang="zh-CN" altLang="en-US" sz="3600" b="1" i="1" dirty="0">
                <a:latin typeface="Times New Roman" panose="02020603050405020304" pitchFamily="18" charset="0"/>
              </a:rPr>
              <a:t>, m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y </a:t>
            </a:r>
            <a:r>
              <a:rPr lang="en-US" altLang="zh-CN" sz="3600" b="1" i="1" dirty="0" err="1">
                <a:latin typeface="Times New Roman" panose="02020603050405020304" pitchFamily="18" charset="0"/>
              </a:rPr>
              <a:t>favourite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 sport .</a:t>
            </a:r>
          </a:p>
          <a:p>
            <a:r>
              <a:rPr lang="en-US" altLang="zh-CN" sz="3600" b="1" i="1" dirty="0">
                <a:latin typeface="Times New Roman" panose="02020603050405020304" pitchFamily="18" charset="0"/>
              </a:rPr>
              <a:t>I  </a:t>
            </a:r>
            <a:r>
              <a:rPr lang="en-US" altLang="zh-CN" sz="3600" b="1" i="1" u="sng" dirty="0">
                <a:latin typeface="Times New Roman" panose="02020603050405020304" pitchFamily="18" charset="0"/>
              </a:rPr>
              <a:t>play</a:t>
            </a:r>
            <a:r>
              <a:rPr lang="en-US" altLang="zh-CN" sz="36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 it with my friends.</a:t>
            </a:r>
            <a:endParaRPr lang="zh-CN" altLang="en-US" sz="3600" b="1" i="1" dirty="0">
              <a:latin typeface="Times New Roman" panose="02020603050405020304" pitchFamily="18" charset="0"/>
            </a:endParaRPr>
          </a:p>
        </p:txBody>
      </p:sp>
      <p:pic>
        <p:nvPicPr>
          <p:cNvPr id="6154" name="Picture 12" descr="2VZ~(0VD97B([137%CXRRJ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" y="3921919"/>
            <a:ext cx="1408113" cy="122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Line 13"/>
          <p:cNvSpPr>
            <a:spLocks noChangeShapeType="1"/>
          </p:cNvSpPr>
          <p:nvPr/>
        </p:nvSpPr>
        <p:spPr bwMode="auto">
          <a:xfrm flipH="1" flipV="1">
            <a:off x="2339975" y="1275160"/>
            <a:ext cx="1727200" cy="113466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7" grpId="0" autoUpdateAnimBg="0"/>
      <p:bldP spid="7178" grpId="0" autoUpdateAnimBg="0"/>
      <p:bldP spid="7179" grpId="0" autoUpdateAnimBg="0"/>
      <p:bldP spid="71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VZ~(0VD97B([137%CXRR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543300"/>
            <a:ext cx="1844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 3"/>
          <p:cNvGrpSpPr/>
          <p:nvPr/>
        </p:nvGrpSpPr>
        <p:grpSpPr bwMode="auto">
          <a:xfrm>
            <a:off x="1" y="0"/>
            <a:ext cx="3889375" cy="2800350"/>
            <a:chOff x="0" y="0"/>
            <a:chExt cx="2450" cy="2352"/>
          </a:xfrm>
        </p:grpSpPr>
        <p:pic>
          <p:nvPicPr>
            <p:cNvPr id="7180" name="Picture 4" descr="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450" cy="2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1" name="Text Box 5"/>
            <p:cNvSpPr txBox="1">
              <a:spLocks noChangeArrowheads="1"/>
            </p:cNvSpPr>
            <p:nvPr/>
          </p:nvSpPr>
          <p:spPr bwMode="auto">
            <a:xfrm>
              <a:off x="46" y="136"/>
              <a:ext cx="278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en-US" altLang="zh-CN" sz="36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211638" y="519112"/>
            <a:ext cx="39164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What sport is this?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787900" y="1168003"/>
            <a:ext cx="40981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It’s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skiing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  <a:r>
              <a:rPr lang="zh-CN" altLang="en-US" sz="3600" b="1">
                <a:solidFill>
                  <a:srgbClr val="3366FF"/>
                </a:solidFill>
                <a:latin typeface="Times New Roman" panose="02020603050405020304" pitchFamily="18" charset="0"/>
              </a:rPr>
              <a:t>（滑雪）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27538" y="1762125"/>
            <a:ext cx="29719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Did Peter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ski</a:t>
            </a:r>
            <a:r>
              <a:rPr lang="en-US" altLang="zh-CN" sz="3600" b="1">
                <a:latin typeface="Times New Roman" panose="02020603050405020304" pitchFamily="18" charset="0"/>
              </a:rPr>
              <a:t>?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0" y="2356247"/>
            <a:ext cx="28777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No, he didn’t.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195514" y="2842022"/>
            <a:ext cx="6840537" cy="1728788"/>
          </a:xfrm>
          <a:prstGeom prst="cloudCallout">
            <a:avLst>
              <a:gd name="adj1" fmla="val -60972"/>
              <a:gd name="adj2" fmla="val 4625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en-US" sz="36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32138" y="3112294"/>
            <a:ext cx="478849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 didn't </a:t>
            </a:r>
            <a:r>
              <a:rPr lang="zh-CN" altLang="en-US" sz="36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</a:t>
            </a:r>
            <a:r>
              <a:rPr lang="zh-CN" altLang="en-US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6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r>
              <a:rPr lang="en-US" altLang="zh-CN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pictures for them.</a:t>
            </a:r>
          </a:p>
          <a:p>
            <a:r>
              <a:rPr lang="zh-CN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的过去式）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4932364" y="0"/>
            <a:ext cx="4105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Listen</a:t>
            </a:r>
            <a:r>
              <a:rPr lang="zh-CN" altLang="en-US" sz="3200" b="1">
                <a:solidFill>
                  <a:schemeClr val="accent2"/>
                </a:solidFill>
              </a:rPr>
              <a:t> and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6" grpId="0" bldLvl="0" animBg="1" autoUpdateAnimBg="0"/>
      <p:bldP spid="92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VZ~(0VD97B([137%CXRR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759994"/>
            <a:ext cx="1830388" cy="127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5" name="Group 3"/>
          <p:cNvGrpSpPr/>
          <p:nvPr/>
        </p:nvGrpSpPr>
        <p:grpSpPr bwMode="auto">
          <a:xfrm>
            <a:off x="250825" y="303610"/>
            <a:ext cx="3094038" cy="3411140"/>
            <a:chOff x="0" y="0"/>
            <a:chExt cx="1949" cy="2865"/>
          </a:xfrm>
        </p:grpSpPr>
        <p:pic>
          <p:nvPicPr>
            <p:cNvPr id="8202" name="Picture 4" descr="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949" cy="2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5"/>
            <p:cNvSpPr txBox="1">
              <a:spLocks noChangeArrowheads="1"/>
            </p:cNvSpPr>
            <p:nvPr/>
          </p:nvSpPr>
          <p:spPr bwMode="auto">
            <a:xfrm>
              <a:off x="137" y="91"/>
              <a:ext cx="278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en-US" altLang="zh-CN" sz="360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51276" y="915592"/>
            <a:ext cx="43364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What sport is this?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24300" y="1600200"/>
            <a:ext cx="409599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>
                <a:latin typeface="Times New Roman" panose="02020603050405020304" pitchFamily="18" charset="0"/>
              </a:rPr>
              <a:t>It’s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dog sledding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3200" b="1">
                <a:solidFill>
                  <a:srgbClr val="3366FF"/>
                </a:solidFill>
                <a:latin typeface="Times New Roman" panose="02020603050405020304" pitchFamily="18" charset="0"/>
              </a:rPr>
              <a:t>      （狗拉雪橇运动）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492501" y="2518172"/>
            <a:ext cx="5795963" cy="1889522"/>
          </a:xfrm>
          <a:prstGeom prst="cloudCallout">
            <a:avLst>
              <a:gd name="adj1" fmla="val -78676"/>
              <a:gd name="adj2" fmla="val 4571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en-US" sz="36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140200" y="2895600"/>
            <a:ext cx="430438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i="1" u="sng">
                <a:latin typeface="Times New Roman" panose="02020603050405020304" pitchFamily="18" charset="0"/>
              </a:rPr>
              <a:t>I went </a:t>
            </a:r>
            <a:r>
              <a:rPr lang="en-US" altLang="zh-CN" sz="40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dog sledding</a:t>
            </a:r>
          </a:p>
          <a:p>
            <a:r>
              <a:rPr lang="en-US" altLang="zh-CN" sz="4000" b="1" i="1" u="sng">
                <a:latin typeface="Times New Roman" panose="02020603050405020304" pitchFamily="18" charset="0"/>
              </a:rPr>
              <a:t> with my dad.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643439" y="86916"/>
            <a:ext cx="4105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Listen</a:t>
            </a:r>
            <a:r>
              <a:rPr lang="zh-CN" altLang="en-US" sz="3200" b="1">
                <a:solidFill>
                  <a:schemeClr val="accent2"/>
                </a:solidFill>
              </a:rPr>
              <a:t> and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2" grpId="0" animBg="1" autoUpdateAnimBg="0"/>
      <p:bldP spid="112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2VZ~(0VD97B([137%CXRRJ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975498"/>
            <a:ext cx="1346200" cy="116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9" name="Group 3"/>
          <p:cNvGrpSpPr/>
          <p:nvPr/>
        </p:nvGrpSpPr>
        <p:grpSpPr bwMode="auto">
          <a:xfrm>
            <a:off x="0" y="0"/>
            <a:ext cx="3384550" cy="2787254"/>
            <a:chOff x="0" y="0"/>
            <a:chExt cx="1951" cy="1905"/>
          </a:xfrm>
        </p:grpSpPr>
        <p:pic>
          <p:nvPicPr>
            <p:cNvPr id="9226" name="Picture 4" descr="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951" cy="1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 Box 5"/>
            <p:cNvSpPr txBox="1">
              <a:spLocks noChangeArrowheads="1"/>
            </p:cNvSpPr>
            <p:nvPr/>
          </p:nvSpPr>
          <p:spPr bwMode="auto">
            <a:xfrm>
              <a:off x="90" y="45"/>
              <a:ext cx="25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en-US" altLang="zh-CN" sz="360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779839" y="681038"/>
            <a:ext cx="43364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>
                <a:latin typeface="Times New Roman" panose="02020603050405020304" pitchFamily="18" charset="0"/>
              </a:rPr>
              <a:t>What sport is this?</a:t>
            </a:r>
            <a:endParaRPr lang="zh-CN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635375" y="1383507"/>
            <a:ext cx="58482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>
                <a:latin typeface="Times New Roman" panose="02020603050405020304" pitchFamily="18" charset="0"/>
              </a:rPr>
              <a:t>It’s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ice fishing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  <a:r>
              <a:rPr lang="zh-CN" altLang="en-US" sz="3200" b="1">
                <a:solidFill>
                  <a:srgbClr val="3366FF"/>
                </a:solidFill>
                <a:latin typeface="Times New Roman" panose="02020603050405020304" pitchFamily="18" charset="0"/>
              </a:rPr>
              <a:t>（冰钓运动）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755650" y="2733675"/>
            <a:ext cx="8388350" cy="1458516"/>
          </a:xfrm>
          <a:prstGeom prst="cloudCallout">
            <a:avLst>
              <a:gd name="adj1" fmla="val -44245"/>
              <a:gd name="adj2" fmla="val 7294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en-US" sz="36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76364" y="3112294"/>
            <a:ext cx="741420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i="1" u="sng">
                <a:latin typeface="Times New Roman" panose="02020603050405020304" pitchFamily="18" charset="0"/>
              </a:rPr>
              <a:t>I </a:t>
            </a:r>
            <a:r>
              <a:rPr lang="en-US" altLang="zh-CN" sz="40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also</a:t>
            </a:r>
            <a:r>
              <a:rPr lang="en-US" altLang="zh-CN" sz="4000" b="1" i="1" u="sng">
                <a:latin typeface="Times New Roman" panose="02020603050405020304" pitchFamily="18" charset="0"/>
              </a:rPr>
              <a:t> went ice fishing on the </a:t>
            </a:r>
            <a:r>
              <a:rPr lang="en-US" altLang="zh-CN" sz="40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lake</a:t>
            </a:r>
            <a:r>
              <a:rPr lang="en-US" altLang="zh-CN" sz="3600" b="1" i="1" u="sng"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2800" i="1">
                <a:solidFill>
                  <a:srgbClr val="3366FF"/>
                </a:solidFill>
                <a:latin typeface="Times New Roman" panose="02020603050405020304" pitchFamily="18" charset="0"/>
              </a:rPr>
              <a:t>                    我还去了湖上冰钓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038726" y="86916"/>
            <a:ext cx="4105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Listen</a:t>
            </a:r>
            <a:r>
              <a:rPr lang="zh-CN" altLang="en-US" sz="3200" b="1">
                <a:solidFill>
                  <a:schemeClr val="accent2"/>
                </a:solidFill>
              </a:rPr>
              <a:t> and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20" grpId="0" animBg="1" autoUpdateAnimBg="0"/>
      <p:bldP spid="133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42988" y="1762125"/>
            <a:ext cx="72009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6600" b="1">
                <a:latin typeface="Times New Roman" panose="02020603050405020304" pitchFamily="18" charset="0"/>
              </a:rPr>
              <a:t>Listen and imitate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380</Words>
  <Application>Microsoft Office PowerPoint</Application>
  <PresentationFormat>全屏显示(16:9)</PresentationFormat>
  <Paragraphs>91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宋体</vt:lpstr>
      <vt:lpstr>微软雅黑</vt:lpstr>
      <vt:lpstr>幼圆</vt:lpstr>
      <vt:lpstr>Arial</vt:lpstr>
      <vt:lpstr>Calibri</vt:lpstr>
      <vt:lpstr>Constantia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2013-09-09T05:27:00Z</dcterms:created>
  <dcterms:modified xsi:type="dcterms:W3CDTF">2023-01-17T01:53:43Z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8F336D494F56493EB331E564D1813A53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