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309" r:id="rId3"/>
    <p:sldId id="334" r:id="rId4"/>
    <p:sldId id="310" r:id="rId5"/>
    <p:sldId id="335" r:id="rId6"/>
    <p:sldId id="315" r:id="rId7"/>
    <p:sldId id="344" r:id="rId8"/>
    <p:sldId id="345" r:id="rId9"/>
    <p:sldId id="347" r:id="rId10"/>
    <p:sldId id="348" r:id="rId11"/>
    <p:sldId id="346" r:id="rId12"/>
    <p:sldId id="349" r:id="rId13"/>
    <p:sldId id="350" r:id="rId14"/>
    <p:sldId id="323" r:id="rId15"/>
    <p:sldId id="351" r:id="rId16"/>
    <p:sldId id="352" r:id="rId17"/>
    <p:sldId id="353" r:id="rId18"/>
    <p:sldId id="354" r:id="rId19"/>
    <p:sldId id="332" r:id="rId20"/>
    <p:sldId id="355" r:id="rId21"/>
    <p:sldId id="356" r:id="rId22"/>
    <p:sldId id="343" r:id="rId23"/>
    <p:sldId id="32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66FF"/>
    <a:srgbClr val="9966FF"/>
    <a:srgbClr val="0000FF"/>
    <a:srgbClr val="009900"/>
    <a:srgbClr val="33CC33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082617-8E18-467F-BD56-B87A68BC0384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82617-8E18-467F-BD56-B87A68BC0384}" type="slidenum">
              <a:rPr lang="zh-CN" altLang="en-US" smtClean="0"/>
              <a:t>4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7CA930-B527-44DB-8BF0-F21D896CC974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DC9010-F256-4E46-8F8E-59BB3E7A19FC}" type="slidenum">
              <a:rPr lang="zh-CN" altLang="en-US" smtClean="0"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F36542-8FE8-4B1F-8017-CB7210EA320E}" type="slidenum">
              <a:rPr lang="zh-CN" altLang="en-US" smtClean="0"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D10DC9-5992-4507-BD41-D26225093033}" type="slidenum">
              <a:rPr lang="zh-CN" altLang="en-US" smtClean="0"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19EF-7EBC-4C65-903E-757B9C7563E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6E7A-7934-43E3-AE2C-A88E113F55A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7829-4B0F-41EE-A6AF-28F3E4B39B2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7829-4B0F-41EE-A6AF-28F3E4B39B2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SzPct val="100000"/>
              <a:buFont typeface="Wingdings" panose="05000000000000000000" pitchFamily="2" charset="2"/>
              <a:buChar char="±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9822-15F4-4DA3-A074-96F85F05CF8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F1E1-2156-47BE-8F25-F4DE58E944C7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74A3-607F-4F2F-B9CE-6D92CBCDCEEF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FD40-69FA-4FCF-A0FA-D20D7BBCB23C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258C-83A8-4BCD-90EE-9C4BFD7C2E9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34A0-6527-4107-99FC-9C6443EF037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710-50D3-4FD6-B400-138B50B0004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D775-4CEB-4FAC-83E3-7AF7105BF4D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377829-4B0F-41EE-A6AF-28F3E4B39B2D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kid.mp3" TargetMode="External"/><Relationship Id="rId1" Type="http://schemas.microsoft.com/office/2007/relationships/media" Target="file:///C:\Users\Administrator\Desktop\&#20116;&#19978;Unit7\&#35838;&#20214;\Unit7%20&#31532;1&#35838;&#26102;&#25945;&#23398;&#35838;&#20214;\kid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young.mp3" TargetMode="External"/><Relationship Id="rId1" Type="http://schemas.microsoft.com/office/2007/relationships/media" Target="file:///C:\Users\Administrator\Desktop\&#20116;&#19978;Unit7\&#35838;&#20214;\Unit7%20&#31532;1&#35838;&#26102;&#25945;&#23398;&#35838;&#20214;\you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friends.mp3" TargetMode="External"/><Relationship Id="rId1" Type="http://schemas.microsoft.com/office/2007/relationships/media" Target="file:///C:\Users\Administrator\Desktop\&#20116;&#19978;Unit7\&#35838;&#20214;\Unit7%20&#31532;1&#35838;&#26102;&#25945;&#23398;&#35838;&#20214;\friends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strong.mp3" TargetMode="External"/><Relationship Id="rId1" Type="http://schemas.microsoft.com/office/2007/relationships/media" Target="file:///C:\Users\Administrator\Desktop\&#20116;&#19978;Unit7\&#35838;&#20214;\Unit7%20&#31532;1&#35838;&#26102;&#25945;&#23398;&#35838;&#20214;\strong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thin.mp3" TargetMode="External"/><Relationship Id="rId1" Type="http://schemas.microsoft.com/office/2007/relationships/media" Target="file:///C:\Users\Administrator\Desktop\&#20116;&#19978;Unit7\&#35838;&#20214;\Unit7%20&#31532;1&#35838;&#26102;&#25945;&#23398;&#35838;&#20214;\thin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Unit7PartALet&#8217;slearn&#35838;&#25991;&#21160;&#30011;h264_640x480_300k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old.mp3" TargetMode="External"/><Relationship Id="rId1" Type="http://schemas.microsoft.com/office/2007/relationships/media" Target="file:///C:\Users\Administrator\Desktop\&#20116;&#19978;Unit7\&#35838;&#20214;\Unit7%20&#31532;1&#35838;&#26102;&#25945;&#23398;&#35838;&#20214;\old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uncle.mp3" TargetMode="External"/><Relationship Id="rId1" Type="http://schemas.microsoft.com/office/2007/relationships/media" Target="file:///C:\Users\Administrator\Desktop\&#20116;&#19978;Unit7\&#35838;&#20214;\Unit7%20&#31532;1&#35838;&#26102;&#25945;&#23398;&#35838;&#20214;\uncle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0116;&#19978;Unit7\&#35838;&#20214;\Unit7%20&#31532;1&#35838;&#26102;&#25945;&#23398;&#35838;&#20214;\aunt.mp3" TargetMode="External"/><Relationship Id="rId1" Type="http://schemas.microsoft.com/office/2007/relationships/media" Target="file:///C:\Users\Administrator\Desktop\&#20116;&#19978;Unit7\&#35838;&#20214;\Unit7%20&#31532;1&#35838;&#26102;&#25945;&#23398;&#35838;&#20214;\aunt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381459" y="1268760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Unit7 She Looks Tall and Thin</a:t>
            </a:r>
          </a:p>
          <a:p>
            <a:pPr algn="ctr" eaLnBrk="1" hangingPunct="1"/>
            <a:r>
              <a:rPr lang="zh-CN" altLang="en-US" sz="44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400" b="1" dirty="0">
                <a:solidFill>
                  <a:srgbClr val="66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400" b="1" dirty="0">
              <a:solidFill>
                <a:srgbClr val="66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3306" y="542611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kid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60721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i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928688"/>
            <a:ext cx="53578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57375" y="5929313"/>
            <a:ext cx="485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>
                <a:ea typeface="宋体" panose="02010600030101010101" pitchFamily="2" charset="-122"/>
              </a:rPr>
              <a:t>My uncle is very young.</a:t>
            </a:r>
            <a:endParaRPr lang="zh-CN" altLang="en-US" sz="3200" b="1"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young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7" name="you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59293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They are very </a:t>
            </a:r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young</a:t>
            </a:r>
            <a:r>
              <a:rPr lang="en-US" altLang="zh-CN" sz="3600" b="1">
                <a:ea typeface="宋体" panose="02010600030101010101" pitchFamily="2" charset="-122"/>
              </a:rPr>
              <a:t>.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00063"/>
            <a:ext cx="6858000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4643438" y="642938"/>
            <a:ext cx="1571625" cy="1500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00438" y="1143000"/>
            <a:ext cx="1571625" cy="1357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57500" y="1785938"/>
            <a:ext cx="1285875" cy="1214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29188" y="2786063"/>
            <a:ext cx="1571625" cy="135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929313" y="2928938"/>
            <a:ext cx="1500187" cy="1357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28938" y="542925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friend</a:t>
            </a:r>
            <a:r>
              <a:rPr lang="en-US" altLang="zh-CN" sz="7200" b="1">
                <a:solidFill>
                  <a:srgbClr val="FF0000"/>
                </a:solidFill>
                <a:ea typeface="宋体" panose="02010600030101010101" pitchFamily="2" charset="-122"/>
              </a:rPr>
              <a:t>s</a:t>
            </a:r>
            <a:endParaRPr lang="zh-CN" altLang="en-US" sz="7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350963"/>
            <a:ext cx="850106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friend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929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71500" y="5929313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>
                <a:ea typeface="宋体" panose="02010600030101010101" pitchFamily="2" charset="-122"/>
              </a:rPr>
              <a:t>He is strong.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143000"/>
            <a:ext cx="3981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strong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50720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tro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thin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5792788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1071563"/>
            <a:ext cx="492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What’s the difference?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970088"/>
            <a:ext cx="4022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981200"/>
            <a:ext cx="37861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1704975"/>
            <a:ext cx="77295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785938" y="996950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600" b="1">
                <a:ea typeface="宋体" panose="02010600030101010101" pitchFamily="2" charset="-122"/>
              </a:rPr>
              <a:t>Listen and read aloud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428625" y="2286000"/>
            <a:ext cx="807243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+mn-ea"/>
              </a:rPr>
              <a:t>Let’s play (1)—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比比谁的眼力好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9144000" y="1571625"/>
            <a:ext cx="2286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ea typeface="宋体" panose="02010600030101010101" pitchFamily="2" charset="-122"/>
              </a:rPr>
              <a:t>教师把所学的</a:t>
            </a:r>
            <a:r>
              <a:rPr lang="en-US" altLang="zh-CN" sz="2000">
                <a:ea typeface="宋体" panose="02010600030101010101" pitchFamily="2" charset="-122"/>
              </a:rPr>
              <a:t>Let’s learn</a:t>
            </a:r>
            <a:r>
              <a:rPr lang="zh-CN" altLang="en-US" sz="2000">
                <a:ea typeface="宋体" panose="02010600030101010101" pitchFamily="2" charset="-122"/>
              </a:rPr>
              <a:t>部分的单词打乱字母顺序写在黑板上，随机选几名学生把这些字母重新排序组成单词并写下来。如：</a:t>
            </a:r>
            <a:r>
              <a:rPr lang="en-US" altLang="zh-CN" sz="2000">
                <a:ea typeface="宋体" panose="02010600030101010101" pitchFamily="2" charset="-122"/>
              </a:rPr>
              <a:t>utan-aunt, sontrg- strong, tnih - thin</a:t>
            </a:r>
            <a:r>
              <a:rPr lang="zh-CN" altLang="en-US" sz="2000">
                <a:ea typeface="宋体" panose="02010600030101010101" pitchFamily="2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214438" y="1965325"/>
            <a:ext cx="7286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能听、说、读、写单词：</a:t>
            </a:r>
            <a:r>
              <a:rPr lang="en-US" altLang="zh-CN" sz="2800" dirty="0">
                <a:ea typeface="宋体" panose="02010600030101010101" pitchFamily="2" charset="-122"/>
              </a:rPr>
              <a:t>aunt, uncle, kid, friends, thin, strong, old, young</a:t>
            </a:r>
            <a:r>
              <a:rPr lang="zh-CN" altLang="en-US" sz="2800" dirty="0">
                <a:ea typeface="宋体" panose="02010600030101010101" pitchFamily="2" charset="-122"/>
              </a:rPr>
              <a:t>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能在教师的引导下，完成</a:t>
            </a:r>
            <a:r>
              <a:rPr lang="en-US" altLang="zh-CN" sz="2800" dirty="0">
                <a:ea typeface="宋体" panose="02010600030101010101" pitchFamily="2" charset="-122"/>
              </a:rPr>
              <a:t>Part C Let’s say</a:t>
            </a:r>
            <a:r>
              <a:rPr lang="zh-CN" altLang="en-US" sz="2800" dirty="0">
                <a:ea typeface="宋体" panose="02010600030101010101" pitchFamily="2" charset="-122"/>
              </a:rPr>
              <a:t>部分的练习。</a:t>
            </a:r>
          </a:p>
        </p:txBody>
      </p:sp>
      <p:sp>
        <p:nvSpPr>
          <p:cNvPr id="3" name="剪去对角的矩形 2"/>
          <p:cNvSpPr/>
          <p:nvPr/>
        </p:nvSpPr>
        <p:spPr>
          <a:xfrm>
            <a:off x="1071563" y="1785938"/>
            <a:ext cx="7429500" cy="3071812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428625" y="2286000"/>
            <a:ext cx="807243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+mn-ea"/>
              </a:rPr>
              <a:t>Let’s play (2)—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我来分分组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143000" y="3571875"/>
            <a:ext cx="6429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表人物身份的词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名词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0" hangingPunct="0"/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描述人物特征的词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428625" y="2286000"/>
            <a:ext cx="807243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+mn-ea"/>
              </a:rPr>
              <a:t>Let’s play (3)—</a:t>
            </a:r>
            <a:r>
              <a:rPr lang="zh-CN" altLang="en-US" sz="4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对号入座</a:t>
            </a:r>
            <a:endParaRPr lang="en-US" altLang="zh-CN" sz="4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9144000" y="1571625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ea typeface="宋体" panose="02010600030101010101" pitchFamily="2" charset="-122"/>
              </a:rPr>
              <a:t>教师将</a:t>
            </a:r>
            <a:r>
              <a:rPr lang="en-US" altLang="zh-CN" sz="2000">
                <a:ea typeface="宋体" panose="02010600030101010101" pitchFamily="2" charset="-122"/>
              </a:rPr>
              <a:t>Let’s learn</a:t>
            </a:r>
            <a:r>
              <a:rPr lang="zh-CN" altLang="en-US" sz="2000">
                <a:ea typeface="宋体" panose="02010600030101010101" pitchFamily="2" charset="-122"/>
              </a:rPr>
              <a:t>部分的图片贴在黑板上，然后逐一描述这些图片，让学生根据自己描述的顺序，为这些图片标上序号。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92238"/>
            <a:ext cx="87153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428625" y="357188"/>
            <a:ext cx="1857375" cy="1071562"/>
          </a:xfrm>
          <a:prstGeom prst="cloudCallout">
            <a:avLst>
              <a:gd name="adj1" fmla="val 15249"/>
              <a:gd name="adj2" fmla="val 7138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/>
                </a:solidFill>
                <a:ea typeface="宋体" panose="02010600030101010101" pitchFamily="2" charset="-122"/>
              </a:rPr>
              <a:t>小贴士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1668463"/>
            <a:ext cx="8858250" cy="4832350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用于描述人物的词汇：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外貌外形</a:t>
            </a:r>
            <a:r>
              <a:rPr lang="zh-CN" altLang="en-US" sz="2800" dirty="0">
                <a:ea typeface="宋体" panose="02010600030101010101" pitchFamily="2" charset="-122"/>
              </a:rPr>
              <a:t>：</a:t>
            </a:r>
            <a:r>
              <a:rPr lang="en-US" altLang="zh-CN" sz="2800" dirty="0">
                <a:ea typeface="宋体" panose="02010600030101010101" pitchFamily="2" charset="-122"/>
              </a:rPr>
              <a:t>beautiful 	short 		tall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          	strong 	handsome lovely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              pretty 	old 		young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               thin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性格特点：</a:t>
            </a:r>
            <a:r>
              <a:rPr lang="en-US" altLang="zh-CN" sz="2800" dirty="0">
                <a:ea typeface="宋体" panose="02010600030101010101" pitchFamily="2" charset="-122"/>
              </a:rPr>
              <a:t>clever quiet active</a:t>
            </a:r>
          </a:p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兴趣爱好：</a:t>
            </a:r>
            <a:endParaRPr lang="en-US" altLang="zh-CN" sz="28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skating 		playing chess 	 playing the piano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fishing 		drawing 		 listening to music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running 		reading 		 singing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playing football/ </a:t>
            </a:r>
            <a:r>
              <a:rPr lang="en-US" altLang="zh-CN" sz="2800" dirty="0" err="1">
                <a:ea typeface="宋体" panose="02010600030101010101" pitchFamily="2" charset="-122"/>
              </a:rPr>
              <a:t>ping-pong</a:t>
            </a:r>
            <a:r>
              <a:rPr lang="en-US" altLang="zh-CN" sz="2800" dirty="0">
                <a:ea typeface="宋体" panose="02010600030101010101" pitchFamily="2" charset="-122"/>
              </a:rPr>
              <a:t>               </a:t>
            </a:r>
            <a:r>
              <a:rPr lang="en-US" altLang="zh-CN" sz="2800" dirty="0" smtClean="0">
                <a:ea typeface="宋体" panose="02010600030101010101" pitchFamily="2" charset="-122"/>
              </a:rPr>
              <a:t>writing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30828" y="908720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Say and guess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144000" y="1928813"/>
            <a:ext cx="242887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ea typeface="宋体" panose="02010600030101010101" pitchFamily="2" charset="-122"/>
              </a:rPr>
              <a:t>进行本活动前，教师可先引导学生观察自己，复习学过的一些形容词，如</a:t>
            </a:r>
            <a:r>
              <a:rPr lang="en-US" altLang="zh-CN" sz="2000">
                <a:ea typeface="宋体" panose="02010600030101010101" pitchFamily="2" charset="-122"/>
              </a:rPr>
              <a:t>tall, short, long hair, short hair, big eyes, small eyes, big nose, small nose</a:t>
            </a:r>
            <a:r>
              <a:rPr lang="zh-CN" altLang="en-US" sz="2000">
                <a:ea typeface="宋体" panose="02010600030101010101" pitchFamily="2" charset="-122"/>
              </a:rPr>
              <a:t>等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94" y="1748631"/>
            <a:ext cx="8358188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9144000" y="1857375"/>
            <a:ext cx="20002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ea typeface="宋体" panose="02010600030101010101" pitchFamily="2" charset="-122"/>
              </a:rPr>
              <a:t>教师承接上一环节，展示自己的全家福照片，师生对话，导入新课：</a:t>
            </a:r>
          </a:p>
          <a:p>
            <a:pPr eaLnBrk="1" hangingPunct="1"/>
            <a:r>
              <a:rPr lang="en-US" altLang="zh-CN" sz="2000">
                <a:ea typeface="宋体" panose="02010600030101010101" pitchFamily="2" charset="-122"/>
              </a:rPr>
              <a:t>T: Boys and girls, look at my family photo. Who are they? Can you guess? Look at the old man. Who is he?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2214563" y="500063"/>
            <a:ext cx="372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ea typeface="宋体" panose="02010600030101010101" pitchFamily="2" charset="-122"/>
              </a:rPr>
              <a:t>My family photo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72866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9144000" y="1785938"/>
            <a:ext cx="22145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>
                <a:ea typeface="宋体" panose="02010600030101010101" pitchFamily="2" charset="-122"/>
              </a:rPr>
              <a:t>教师借助幻灯片展示爷爷和奶奶的照片，向学生描述：</a:t>
            </a:r>
          </a:p>
          <a:p>
            <a:pPr eaLnBrk="1" hangingPunct="1"/>
            <a:r>
              <a:rPr lang="en-US" altLang="zh-CN" sz="2000">
                <a:ea typeface="宋体" panose="02010600030101010101" pitchFamily="2" charset="-122"/>
              </a:rPr>
              <a:t>T: Look, this is my grandpa. He is 70 years old. He is old. And my grandma is old, too.</a:t>
            </a:r>
            <a:endParaRPr lang="zh-CN" altLang="en-US" sz="2000">
              <a:ea typeface="宋体" panose="02010600030101010101" pitchFamily="2" charset="-122"/>
            </a:endParaRPr>
          </a:p>
          <a:p>
            <a:pPr eaLnBrk="1" hangingPunct="1"/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8625" y="500063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</a:rPr>
              <a:t>Let’s learn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785938"/>
            <a:ext cx="528637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5429250" y="2143125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86000" y="2000250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929188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old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143000"/>
            <a:ext cx="52387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l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85875"/>
            <a:ext cx="68580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4857750" y="1428750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71875" y="1857375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28938" y="2428875"/>
            <a:ext cx="1643062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uncle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71563"/>
            <a:ext cx="5181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2571750" y="1143000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7" name="uncl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72063" y="2857500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7200" b="1">
                <a:ea typeface="宋体" panose="02010600030101010101" pitchFamily="2" charset="-122"/>
              </a:rPr>
              <a:t>aunt</a:t>
            </a:r>
            <a:endParaRPr lang="zh-CN" altLang="en-US" sz="7200" b="1">
              <a:ea typeface="宋体" panose="02010600030101010101" pitchFamily="2" charset="-122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71563"/>
            <a:ext cx="5181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1428750" y="1571625"/>
            <a:ext cx="164306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6" name="aun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221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378</Words>
  <Application>Microsoft Office PowerPoint</Application>
  <PresentationFormat>全屏显示(4:3)</PresentationFormat>
  <Paragraphs>54</Paragraphs>
  <Slides>23</Slides>
  <Notes>5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Constantia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2023-01-17T01:53:59Z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DD8360C8E885410E8283E69CF143D55E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