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65" r:id="rId2"/>
    <p:sldId id="256" r:id="rId3"/>
    <p:sldId id="477" r:id="rId4"/>
    <p:sldId id="489" r:id="rId5"/>
    <p:sldId id="499" r:id="rId6"/>
    <p:sldId id="500" r:id="rId7"/>
    <p:sldId id="490" r:id="rId8"/>
    <p:sldId id="491" r:id="rId9"/>
    <p:sldId id="502" r:id="rId10"/>
    <p:sldId id="493" r:id="rId11"/>
    <p:sldId id="501" r:id="rId12"/>
    <p:sldId id="494" r:id="rId13"/>
    <p:sldId id="495" r:id="rId14"/>
    <p:sldId id="496" r:id="rId15"/>
    <p:sldId id="503" r:id="rId16"/>
    <p:sldId id="506" r:id="rId17"/>
    <p:sldId id="507" r:id="rId18"/>
    <p:sldId id="469"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5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60"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Regular" panose="020B0500000000000000" pitchFamily="34" charset="-122"/>
                <a:ea typeface="思源黑体 CN Regular" panose="020B0500000000000000" pitchFamily="34" charset="-122"/>
              </a:defRPr>
            </a:lvl1pPr>
          </a:lstStyle>
          <a:p>
            <a:fld id="{6E2DA897-CAF3-4DC9-B18C-3EC900F59C40}" type="datetimeFigureOut">
              <a:rPr lang="zh-CN" altLang="en-US" smtClean="0"/>
              <a:t>2023-01-17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Regular" panose="020B0500000000000000" pitchFamily="34" charset="-122"/>
                <a:ea typeface="思源黑体 CN Regular" panose="020B0500000000000000" pitchFamily="34" charset="-122"/>
              </a:defRPr>
            </a:lvl1pPr>
          </a:lstStyle>
          <a:p>
            <a:fld id="{803B8E8D-8D3B-4C92-9554-5EE07C0C1A6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2pPr>
    <a:lvl3pPr marL="9144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3pPr>
    <a:lvl4pPr marL="13716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4pPr>
    <a:lvl5pPr marL="18288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3B8E8D-8D3B-4C92-9554-5EE07C0C1A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284480" y="-1"/>
            <a:ext cx="198120" cy="7834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FandolFang R" panose="00000500000000000000" pitchFamily="50"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p:cNvSpPr/>
          <p:nvPr/>
        </p:nvSpPr>
        <p:spPr>
          <a:xfrm rot="5400000" flipH="1" flipV="1">
            <a:off x="6197581" y="434714"/>
            <a:ext cx="6429138" cy="5559710"/>
          </a:xfrm>
          <a:custGeom>
            <a:avLst/>
            <a:gdLst>
              <a:gd name="connsiteX0" fmla="*/ 6188680 w 8923843"/>
              <a:gd name="connsiteY0" fmla="*/ 823 h 5813936"/>
              <a:gd name="connsiteX1" fmla="*/ 8769732 w 8923843"/>
              <a:gd name="connsiteY1" fmla="*/ 824331 h 5813936"/>
              <a:gd name="connsiteX2" fmla="*/ 8923843 w 8923843"/>
              <a:gd name="connsiteY2" fmla="*/ 901918 h 5813936"/>
              <a:gd name="connsiteX3" fmla="*/ 8923843 w 8923843"/>
              <a:gd name="connsiteY3" fmla="*/ 5813936 h 5813936"/>
              <a:gd name="connsiteX4" fmla="*/ 1424 w 8923843"/>
              <a:gd name="connsiteY4" fmla="*/ 5813936 h 5813936"/>
              <a:gd name="connsiteX5" fmla="*/ 407 w 8923843"/>
              <a:gd name="connsiteY5" fmla="*/ 5733123 h 5813936"/>
              <a:gd name="connsiteX6" fmla="*/ 408493 w 8923843"/>
              <a:gd name="connsiteY6" fmla="*/ 3642236 h 5813936"/>
              <a:gd name="connsiteX7" fmla="*/ 3018344 w 8923843"/>
              <a:gd name="connsiteY7" fmla="*/ 2480186 h 5813936"/>
              <a:gd name="connsiteX8" fmla="*/ 5971093 w 8923843"/>
              <a:gd name="connsiteY8" fmla="*/ 22736 h 5813936"/>
              <a:gd name="connsiteX9" fmla="*/ 6188680 w 8923843"/>
              <a:gd name="connsiteY9" fmla="*/ 823 h 58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3843" h="5813936">
                <a:moveTo>
                  <a:pt x="6188680" y="823"/>
                </a:moveTo>
                <a:cubicBezTo>
                  <a:pt x="6944851" y="-22098"/>
                  <a:pt x="7991236" y="437665"/>
                  <a:pt x="8769732" y="824331"/>
                </a:cubicBezTo>
                <a:lnTo>
                  <a:pt x="8923843" y="901918"/>
                </a:lnTo>
                <a:lnTo>
                  <a:pt x="8923843" y="5813936"/>
                </a:lnTo>
                <a:lnTo>
                  <a:pt x="1424" y="5813936"/>
                </a:lnTo>
                <a:lnTo>
                  <a:pt x="407" y="5733123"/>
                </a:lnTo>
                <a:cubicBezTo>
                  <a:pt x="-4654" y="5079916"/>
                  <a:pt x="32256" y="4113724"/>
                  <a:pt x="408493" y="3642236"/>
                </a:cubicBezTo>
                <a:cubicBezTo>
                  <a:pt x="910143" y="3013586"/>
                  <a:pt x="2091243" y="3083436"/>
                  <a:pt x="3018344" y="2480186"/>
                </a:cubicBezTo>
                <a:cubicBezTo>
                  <a:pt x="3945443" y="1876936"/>
                  <a:pt x="4863018" y="222761"/>
                  <a:pt x="5971093" y="22736"/>
                </a:cubicBezTo>
                <a:cubicBezTo>
                  <a:pt x="6040348" y="10235"/>
                  <a:pt x="6113063" y="3116"/>
                  <a:pt x="6188680" y="823"/>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pic>
        <p:nvPicPr>
          <p:cNvPr id="3" name="Picture 2"/>
          <p:cNvPicPr preferRelativeResize="0"/>
          <p:nvPr/>
        </p:nvPicPr>
        <p:blipFill rotWithShape="1">
          <a:blip r:embed="rId3"/>
          <a:srcRect b="18806"/>
          <a:stretch>
            <a:fillRect/>
          </a:stretch>
        </p:blipFill>
        <p:spPr>
          <a:xfrm>
            <a:off x="5011839" y="595086"/>
            <a:ext cx="6207836" cy="6262916"/>
          </a:xfrm>
          <a:custGeom>
            <a:avLst/>
            <a:gdLst>
              <a:gd name="connsiteX0" fmla="*/ 6461760 w 6461760"/>
              <a:gd name="connsiteY0" fmla="*/ 0 h 6519093"/>
              <a:gd name="connsiteX1" fmla="*/ 0 w 6461760"/>
              <a:gd name="connsiteY1" fmla="*/ 0 h 6519093"/>
              <a:gd name="connsiteX2" fmla="*/ 0 w 6461760"/>
              <a:gd name="connsiteY2" fmla="*/ 6519093 h 6519093"/>
              <a:gd name="connsiteX3" fmla="*/ 6461760 w 6461760"/>
              <a:gd name="connsiteY3" fmla="*/ 6519093 h 6519093"/>
            </a:gdLst>
            <a:ahLst/>
            <a:cxnLst>
              <a:cxn ang="0">
                <a:pos x="connsiteX0" y="connsiteY0"/>
              </a:cxn>
              <a:cxn ang="0">
                <a:pos x="connsiteX1" y="connsiteY1"/>
              </a:cxn>
              <a:cxn ang="0">
                <a:pos x="connsiteX2" y="connsiteY2"/>
              </a:cxn>
              <a:cxn ang="0">
                <a:pos x="connsiteX3" y="connsiteY3"/>
              </a:cxn>
            </a:cxnLst>
            <a:rect l="l" t="t" r="r" b="b"/>
            <a:pathLst>
              <a:path w="6461760" h="6519093">
                <a:moveTo>
                  <a:pt x="6461760" y="0"/>
                </a:moveTo>
                <a:lnTo>
                  <a:pt x="0" y="0"/>
                </a:lnTo>
                <a:lnTo>
                  <a:pt x="0" y="6519093"/>
                </a:lnTo>
                <a:lnTo>
                  <a:pt x="6461760" y="6519093"/>
                </a:lnTo>
                <a:close/>
              </a:path>
            </a:pathLst>
          </a:custGeom>
          <a:noFill/>
          <a:ln>
            <a:noFill/>
          </a:ln>
        </p:spPr>
      </p:pic>
      <p:sp>
        <p:nvSpPr>
          <p:cNvPr id="8" name="Block Arc 7"/>
          <p:cNvSpPr/>
          <p:nvPr/>
        </p:nvSpPr>
        <p:spPr>
          <a:xfrm rot="16200000">
            <a:off x="10968941" y="5539177"/>
            <a:ext cx="1784353" cy="1784353"/>
          </a:xfrm>
          <a:prstGeom prst="blockArc">
            <a:avLst>
              <a:gd name="adj1" fmla="val 10800000"/>
              <a:gd name="adj2" fmla="val 3531022"/>
              <a:gd name="adj3" fmla="val 15811"/>
            </a:avLst>
          </a:prstGeom>
          <a:solidFill>
            <a:schemeClr val="accent5"/>
          </a:solidFill>
          <a:ln>
            <a:noFill/>
          </a:ln>
          <a:effectLst>
            <a:outerShdw blurRad="889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10" name="Freeform: Shape 9"/>
          <p:cNvSpPr/>
          <p:nvPr/>
        </p:nvSpPr>
        <p:spPr>
          <a:xfrm rot="10800000" flipH="1">
            <a:off x="9885505" y="0"/>
            <a:ext cx="2306495" cy="2303362"/>
          </a:xfrm>
          <a:custGeom>
            <a:avLst/>
            <a:gdLst>
              <a:gd name="connsiteX0" fmla="*/ 0 w 7703409"/>
              <a:gd name="connsiteY0" fmla="*/ 6580902 h 6580902"/>
              <a:gd name="connsiteX1" fmla="*/ 7703409 w 7703409"/>
              <a:gd name="connsiteY1" fmla="*/ 6580902 h 6580902"/>
              <a:gd name="connsiteX2" fmla="*/ 7703409 w 7703409"/>
              <a:gd name="connsiteY2" fmla="*/ 2172910 h 6580902"/>
              <a:gd name="connsiteX3" fmla="*/ 7500223 w 7703409"/>
              <a:gd name="connsiteY3" fmla="*/ 1924177 h 6580902"/>
              <a:gd name="connsiteX4" fmla="*/ 6474751 w 7703409"/>
              <a:gd name="connsiteY4" fmla="*/ 667220 h 6580902"/>
              <a:gd name="connsiteX5" fmla="*/ 5389679 w 7703409"/>
              <a:gd name="connsiteY5" fmla="*/ 2621 h 6580902"/>
              <a:gd name="connsiteX6" fmla="*/ 5010871 w 7703409"/>
              <a:gd name="connsiteY6" fmla="*/ 66586 h 6580902"/>
              <a:gd name="connsiteX7" fmla="*/ 2508110 w 7703409"/>
              <a:gd name="connsiteY7" fmla="*/ 4128762 h 6580902"/>
              <a:gd name="connsiteX8" fmla="*/ 704233 w 7703409"/>
              <a:gd name="connsiteY8" fmla="*/ 4745201 h 6580902"/>
              <a:gd name="connsiteX9" fmla="*/ 298124 w 7703409"/>
              <a:gd name="connsiteY9" fmla="*/ 6262590 h 6580902"/>
              <a:gd name="connsiteX10" fmla="*/ 43422 w 7703409"/>
              <a:gd name="connsiteY10" fmla="*/ 6558214 h 658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3409" h="6580902">
                <a:moveTo>
                  <a:pt x="0" y="6580902"/>
                </a:moveTo>
                <a:lnTo>
                  <a:pt x="7703409" y="6580902"/>
                </a:lnTo>
                <a:lnTo>
                  <a:pt x="7703409" y="2172910"/>
                </a:lnTo>
                <a:lnTo>
                  <a:pt x="7500223" y="1924177"/>
                </a:lnTo>
                <a:cubicBezTo>
                  <a:pt x="7160059" y="1496300"/>
                  <a:pt x="6825373" y="1040640"/>
                  <a:pt x="6474751" y="667220"/>
                </a:cubicBezTo>
                <a:cubicBezTo>
                  <a:pt x="6148919" y="323436"/>
                  <a:pt x="5769963" y="32998"/>
                  <a:pt x="5389679" y="2621"/>
                </a:cubicBezTo>
                <a:cubicBezTo>
                  <a:pt x="5262918" y="-7505"/>
                  <a:pt x="5136009" y="11266"/>
                  <a:pt x="5010871" y="66586"/>
                </a:cubicBezTo>
                <a:cubicBezTo>
                  <a:pt x="3858657" y="556577"/>
                  <a:pt x="3660324" y="3622966"/>
                  <a:pt x="2508110" y="4128762"/>
                </a:cubicBezTo>
                <a:cubicBezTo>
                  <a:pt x="1894225" y="4397466"/>
                  <a:pt x="1091453" y="3907476"/>
                  <a:pt x="704233" y="4745201"/>
                </a:cubicBezTo>
                <a:cubicBezTo>
                  <a:pt x="496456" y="5187773"/>
                  <a:pt x="515345" y="5835825"/>
                  <a:pt x="298124" y="6262590"/>
                </a:cubicBezTo>
                <a:cubicBezTo>
                  <a:pt x="227292" y="6400894"/>
                  <a:pt x="139931" y="6497707"/>
                  <a:pt x="43422" y="6558214"/>
                </a:cubicBezTo>
                <a:close/>
              </a:path>
            </a:pathLst>
          </a:custGeom>
          <a:solidFill>
            <a:schemeClr val="accent3"/>
          </a:solidFill>
          <a:ln>
            <a:noFill/>
          </a:ln>
          <a:effectLst>
            <a:outerShdw blurRad="419100" dist="317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11" name="TextBox 10"/>
          <p:cNvSpPr txBox="1"/>
          <p:nvPr/>
        </p:nvSpPr>
        <p:spPr>
          <a:xfrm>
            <a:off x="10741168" y="314185"/>
            <a:ext cx="1282981"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prstClr val="white"/>
                </a:solidFill>
                <a:effectLst/>
                <a:uLnTx/>
                <a:uFillTx/>
                <a:cs typeface="+mn-ea"/>
                <a:sym typeface="+mn-lt"/>
              </a:rPr>
              <a:t>skate</a:t>
            </a:r>
            <a:endParaRPr kumimoji="0" lang="id-ID" sz="3600" b="0" i="0" u="none" strike="noStrike" kern="1200" cap="none" spc="0" normalizeH="0" baseline="0" noProof="0" dirty="0">
              <a:ln>
                <a:noFill/>
              </a:ln>
              <a:solidFill>
                <a:prstClr val="white"/>
              </a:solidFill>
              <a:effectLst/>
              <a:uLnTx/>
              <a:uFillTx/>
              <a:cs typeface="+mn-ea"/>
              <a:sym typeface="+mn-lt"/>
            </a:endParaRPr>
          </a:p>
        </p:txBody>
      </p:sp>
      <p:pic>
        <p:nvPicPr>
          <p:cNvPr id="6" name="图片占位符 5"/>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42411" r="17531"/>
          <a:stretch>
            <a:fillRect/>
          </a:stretch>
        </p:blipFill>
        <p:spPr>
          <a:xfrm>
            <a:off x="6933235" y="1655180"/>
            <a:ext cx="2372811" cy="4178461"/>
          </a:xfrm>
        </p:spPr>
      </p:pic>
      <p:sp>
        <p:nvSpPr>
          <p:cNvPr id="24" name="矩形: 圆角 23"/>
          <p:cNvSpPr/>
          <p:nvPr/>
        </p:nvSpPr>
        <p:spPr>
          <a:xfrm>
            <a:off x="692917" y="5094239"/>
            <a:ext cx="1496595" cy="329300"/>
          </a:xfrm>
          <a:prstGeom prst="roundRect">
            <a:avLst>
              <a:gd name="adj" fmla="val 26269"/>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prstClr val="white"/>
                </a:solidFill>
                <a:effectLst/>
                <a:uLnTx/>
                <a:uFillTx/>
                <a:cs typeface="+mn-ea"/>
                <a:sym typeface="+mn-lt"/>
              </a:rPr>
              <a:t>老师：</a:t>
            </a:r>
            <a:r>
              <a:rPr kumimoji="0" lang="en-US" altLang="zh-CN" sz="1200" b="0" i="0" u="none" strike="noStrike" kern="1200" cap="none" spc="0" normalizeH="0" baseline="0" noProof="0" smtClean="0">
                <a:ln>
                  <a:noFill/>
                </a:ln>
                <a:solidFill>
                  <a:prstClr val="white"/>
                </a:solidFill>
                <a:effectLst/>
                <a:uLnTx/>
                <a:uFillTx/>
                <a:cs typeface="+mn-ea"/>
                <a:sym typeface="+mn-lt"/>
              </a:rPr>
              <a:t>PPT818</a:t>
            </a: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sp>
        <p:nvSpPr>
          <p:cNvPr id="25" name="矩形: 圆角 24"/>
          <p:cNvSpPr/>
          <p:nvPr/>
        </p:nvSpPr>
        <p:spPr>
          <a:xfrm>
            <a:off x="2534446" y="5098982"/>
            <a:ext cx="1274250" cy="329300"/>
          </a:xfrm>
          <a:prstGeom prst="roundRect">
            <a:avLst>
              <a:gd name="adj" fmla="val 2626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cs typeface="+mn-ea"/>
                <a:sym typeface="+mn-lt"/>
              </a:rPr>
              <a:t>时间：</a:t>
            </a:r>
            <a:r>
              <a:rPr kumimoji="0" lang="en-US" altLang="zh-CN" sz="1200" b="0" i="0" u="none" strike="noStrike" kern="1200" cap="none" spc="0" normalizeH="0" baseline="0" noProof="0" dirty="0">
                <a:ln>
                  <a:noFill/>
                </a:ln>
                <a:solidFill>
                  <a:schemeClr val="tx1"/>
                </a:solidFill>
                <a:effectLst/>
                <a:uLnTx/>
                <a:uFillTx/>
                <a:cs typeface="+mn-ea"/>
                <a:sym typeface="+mn-lt"/>
              </a:rPr>
              <a:t>20XX</a:t>
            </a:r>
            <a:endParaRPr kumimoji="0" lang="zh-CN" altLang="en-US" sz="1200" b="0" i="0" u="none" strike="noStrike" kern="1200" cap="none" spc="0" normalizeH="0" baseline="0" noProof="0" dirty="0">
              <a:ln>
                <a:noFill/>
              </a:ln>
              <a:solidFill>
                <a:schemeClr val="tx1"/>
              </a:solidFill>
              <a:effectLst/>
              <a:uLnTx/>
              <a:uFillTx/>
              <a:cs typeface="+mn-ea"/>
              <a:sym typeface="+mn-lt"/>
            </a:endParaRPr>
          </a:p>
        </p:txBody>
      </p:sp>
      <p:grpSp>
        <p:nvGrpSpPr>
          <p:cNvPr id="26" name="组合 25"/>
          <p:cNvGrpSpPr/>
          <p:nvPr/>
        </p:nvGrpSpPr>
        <p:grpSpPr>
          <a:xfrm>
            <a:off x="654508" y="2562934"/>
            <a:ext cx="5846472" cy="1188198"/>
            <a:chOff x="1532952" y="2880434"/>
            <a:chExt cx="5846472" cy="1188198"/>
          </a:xfrm>
        </p:grpSpPr>
        <p:sp>
          <p:nvSpPr>
            <p:cNvPr id="27" name="矩形 26"/>
            <p:cNvSpPr/>
            <p:nvPr/>
          </p:nvSpPr>
          <p:spPr bwMode="auto">
            <a:xfrm>
              <a:off x="1532952" y="2880434"/>
              <a:ext cx="5846472" cy="584775"/>
            </a:xfrm>
            <a:prstGeom prst="rect">
              <a:avLst/>
            </a:prstGeom>
          </p:spPr>
          <p:txBody>
            <a:bodyPr wrap="none">
              <a:spAutoFit/>
            </a:bodyPr>
            <a:lstStyle/>
            <a:p>
              <a:pPr defTabSz="457200">
                <a:defRPr/>
              </a:pPr>
              <a:r>
                <a:rPr lang="en-US" altLang="zh-CN" sz="3200" b="1" kern="100" dirty="0">
                  <a:cs typeface="+mn-ea"/>
                  <a:sym typeface="+mn-lt"/>
                </a:rPr>
                <a:t>21.3  </a:t>
              </a:r>
              <a:r>
                <a:rPr lang="zh-CN" altLang="en-US" sz="3200" b="1" kern="100" dirty="0">
                  <a:cs typeface="+mn-ea"/>
                  <a:sym typeface="+mn-lt"/>
                </a:rPr>
                <a:t>实际问题与一元二次方程</a:t>
              </a:r>
            </a:p>
          </p:txBody>
        </p:sp>
        <p:sp>
          <p:nvSpPr>
            <p:cNvPr id="28" name="矩形 27"/>
            <p:cNvSpPr/>
            <p:nvPr/>
          </p:nvSpPr>
          <p:spPr>
            <a:xfrm>
              <a:off x="1571361" y="3730078"/>
              <a:ext cx="3472716" cy="338554"/>
            </a:xfrm>
            <a:prstGeom prst="rect">
              <a:avLst/>
            </a:prstGeom>
          </p:spPr>
          <p:txBody>
            <a:bodyPr wrap="square">
              <a:spAutoFit/>
            </a:bodyPr>
            <a:lstStyle/>
            <a:p>
              <a:pPr algn="dist" defTabSz="457200"/>
              <a:r>
                <a:rPr lang="zh-CN" altLang="en-US" sz="1600" dirty="0">
                  <a:cs typeface="+mn-ea"/>
                  <a:sym typeface="+mn-lt"/>
                </a:rPr>
                <a:t>人教版  数学（初中）  （九年级 上）</a:t>
              </a:r>
            </a:p>
          </p:txBody>
        </p:sp>
        <p:cxnSp>
          <p:nvCxnSpPr>
            <p:cNvPr id="29" name="直接连接符 28"/>
            <p:cNvCxnSpPr/>
            <p:nvPr/>
          </p:nvCxnSpPr>
          <p:spPr>
            <a:xfrm>
              <a:off x="1634862" y="3577843"/>
              <a:ext cx="5439945" cy="0"/>
            </a:xfrm>
            <a:prstGeom prst="line">
              <a:avLst/>
            </a:prstGeom>
            <a:noFill/>
            <a:ln w="6350" cap="flat" cmpd="sng" algn="ctr">
              <a:solidFill>
                <a:schemeClr val="tx1"/>
              </a:solidFill>
              <a:prstDash val="solid"/>
              <a:miter lim="800000"/>
            </a:ln>
            <a:effectLst/>
          </p:spPr>
        </p:cxnSp>
      </p:grpSp>
      <p:sp>
        <p:nvSpPr>
          <p:cNvPr id="30" name="矩形 29"/>
          <p:cNvSpPr/>
          <p:nvPr/>
        </p:nvSpPr>
        <p:spPr bwMode="auto">
          <a:xfrm>
            <a:off x="654818" y="1988331"/>
            <a:ext cx="3743332" cy="461665"/>
          </a:xfrm>
          <a:prstGeom prst="rect">
            <a:avLst/>
          </a:prstGeom>
        </p:spPr>
        <p:txBody>
          <a:bodyPr wrap="none">
            <a:spAutoFit/>
          </a:bodyPr>
          <a:lstStyle/>
          <a:p>
            <a:pPr defTabSz="457200">
              <a:defRPr/>
            </a:pPr>
            <a:r>
              <a:rPr lang="zh-CN" altLang="en-US" sz="2400" b="1" kern="100" dirty="0">
                <a:cs typeface="+mn-ea"/>
                <a:sym typeface="+mn-lt"/>
              </a:rPr>
              <a:t>第二十一章 一元二次方程</a:t>
            </a:r>
          </a:p>
        </p:txBody>
      </p:sp>
      <p:sp>
        <p:nvSpPr>
          <p:cNvPr id="31" name="文本框 30"/>
          <p:cNvSpPr txBox="1"/>
          <p:nvPr/>
        </p:nvSpPr>
        <p:spPr>
          <a:xfrm>
            <a:off x="701089" y="3790082"/>
            <a:ext cx="4958080" cy="483337"/>
          </a:xfrm>
          <a:prstGeom prst="rect">
            <a:avLst/>
          </a:prstGeom>
          <a:noFill/>
        </p:spPr>
        <p:txBody>
          <a:bodyPr wrap="square" rtlCol="0">
            <a:spAutoFit/>
          </a:bodyPr>
          <a:lstStyle/>
          <a:p>
            <a:pPr>
              <a:lnSpc>
                <a:spcPct val="150000"/>
              </a:lnSpc>
            </a:pPr>
            <a:r>
              <a:rPr lang="en-US" altLang="zh-CN" sz="900" dirty="0">
                <a:solidFill>
                  <a:schemeClr val="tx1">
                    <a:lumMod val="85000"/>
                    <a:lumOff val="15000"/>
                  </a:schemeClr>
                </a:solidFill>
                <a:cs typeface="+mn-ea"/>
                <a:sym typeface="+mn-lt"/>
              </a:rPr>
              <a:t>Please Enter Your Detailed Text Here, The Content Should Be Concise And Clear, Concise And Concise Do Not Need Too Much Text</a:t>
            </a:r>
            <a:endParaRPr lang="zh-CN" altLang="en-US" sz="2000" dirty="0">
              <a:solidFill>
                <a:schemeClr val="tx1">
                  <a:lumMod val="85000"/>
                  <a:lumOff val="15000"/>
                </a:schemeClr>
              </a:solidFill>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59226" y="943084"/>
            <a:ext cx="11273547" cy="142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None/>
            </a:pPr>
            <a:r>
              <a:rPr lang="en-US" altLang="zh-CN" sz="2000" b="1" dirty="0">
                <a:solidFill>
                  <a:prstClr val="black"/>
                </a:solidFill>
                <a:latin typeface="+mn-lt"/>
                <a:ea typeface="+mn-ea"/>
                <a:cs typeface="+mn-ea"/>
                <a:sym typeface="+mn-lt"/>
              </a:rPr>
              <a:t>     </a:t>
            </a:r>
            <a:r>
              <a:rPr lang="zh-CN" altLang="zh-CN" sz="2000" b="1" dirty="0">
                <a:solidFill>
                  <a:prstClr val="black"/>
                </a:solidFill>
                <a:latin typeface="+mn-lt"/>
                <a:ea typeface="+mn-ea"/>
                <a:cs typeface="+mn-ea"/>
                <a:sym typeface="+mn-lt"/>
              </a:rPr>
              <a:t>两年前生产</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1 t </a:t>
            </a:r>
            <a:r>
              <a:rPr lang="zh-CN" altLang="zh-CN" sz="2000" b="1" dirty="0">
                <a:solidFill>
                  <a:prstClr val="black"/>
                </a:solidFill>
                <a:latin typeface="+mn-lt"/>
                <a:ea typeface="+mn-ea"/>
                <a:cs typeface="+mn-ea"/>
                <a:sym typeface="+mn-lt"/>
              </a:rPr>
              <a:t>甲种药品的成本是</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5 000</a:t>
            </a:r>
            <a:r>
              <a:rPr lang="zh-CN" altLang="zh-CN" sz="2000" b="1" dirty="0">
                <a:solidFill>
                  <a:prstClr val="black"/>
                </a:solidFill>
                <a:latin typeface="+mn-lt"/>
                <a:ea typeface="+mn-ea"/>
                <a:cs typeface="+mn-ea"/>
                <a:sym typeface="+mn-lt"/>
              </a:rPr>
              <a:t>元，生产</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1 t </a:t>
            </a:r>
            <a:r>
              <a:rPr lang="zh-CN" altLang="zh-CN" sz="2000" b="1" dirty="0">
                <a:solidFill>
                  <a:prstClr val="black"/>
                </a:solidFill>
                <a:latin typeface="+mn-lt"/>
                <a:ea typeface="+mn-ea"/>
                <a:cs typeface="+mn-ea"/>
                <a:sym typeface="+mn-lt"/>
              </a:rPr>
              <a:t>乙种药品的成本是</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6 000 </a:t>
            </a:r>
            <a:r>
              <a:rPr lang="zh-CN" altLang="zh-CN" sz="2000" b="1" dirty="0">
                <a:solidFill>
                  <a:prstClr val="black"/>
                </a:solidFill>
                <a:latin typeface="+mn-lt"/>
                <a:ea typeface="+mn-ea"/>
                <a:cs typeface="+mn-ea"/>
                <a:sym typeface="+mn-lt"/>
              </a:rPr>
              <a:t>元，随着生产技术的进步，现在生产</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1 t </a:t>
            </a:r>
            <a:r>
              <a:rPr lang="zh-CN" altLang="zh-CN" sz="2000" b="1" dirty="0">
                <a:solidFill>
                  <a:prstClr val="black"/>
                </a:solidFill>
                <a:latin typeface="+mn-lt"/>
                <a:ea typeface="+mn-ea"/>
                <a:cs typeface="+mn-ea"/>
                <a:sym typeface="+mn-lt"/>
              </a:rPr>
              <a:t>甲种药品的成本是</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3 000 </a:t>
            </a:r>
            <a:r>
              <a:rPr lang="zh-CN" altLang="zh-CN" sz="2000" b="1" dirty="0">
                <a:solidFill>
                  <a:prstClr val="black"/>
                </a:solidFill>
                <a:latin typeface="+mn-lt"/>
                <a:ea typeface="+mn-ea"/>
                <a:cs typeface="+mn-ea"/>
                <a:sym typeface="+mn-lt"/>
              </a:rPr>
              <a:t>元，生产</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1 t </a:t>
            </a:r>
            <a:r>
              <a:rPr lang="zh-CN" altLang="zh-CN" sz="2000" b="1" dirty="0">
                <a:solidFill>
                  <a:prstClr val="black"/>
                </a:solidFill>
                <a:latin typeface="+mn-lt"/>
                <a:ea typeface="+mn-ea"/>
                <a:cs typeface="+mn-ea"/>
                <a:sym typeface="+mn-lt"/>
              </a:rPr>
              <a:t>乙种药品的成本是</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3 600 </a:t>
            </a:r>
            <a:r>
              <a:rPr lang="zh-CN" altLang="zh-CN" sz="2000" b="1" dirty="0">
                <a:solidFill>
                  <a:prstClr val="black"/>
                </a:solidFill>
                <a:latin typeface="+mn-lt"/>
                <a:ea typeface="+mn-ea"/>
                <a:cs typeface="+mn-ea"/>
                <a:sym typeface="+mn-lt"/>
              </a:rPr>
              <a:t>元，哪种药品成本的年平均下降率较大</a:t>
            </a:r>
            <a:r>
              <a:rPr lang="zh-CN" altLang="en-US" sz="2000" b="1" dirty="0">
                <a:solidFill>
                  <a:prstClr val="black"/>
                </a:solidFill>
                <a:latin typeface="+mn-lt"/>
                <a:ea typeface="+mn-ea"/>
                <a:cs typeface="+mn-ea"/>
                <a:sym typeface="+mn-lt"/>
              </a:rPr>
              <a:t>？</a:t>
            </a:r>
          </a:p>
        </p:txBody>
      </p:sp>
      <p:sp>
        <p:nvSpPr>
          <p:cNvPr id="6" name="TextBox 5"/>
          <p:cNvSpPr txBox="1">
            <a:spLocks noChangeArrowheads="1"/>
          </p:cNvSpPr>
          <p:nvPr/>
        </p:nvSpPr>
        <p:spPr bwMode="auto">
          <a:xfrm>
            <a:off x="770409" y="2513318"/>
            <a:ext cx="7123244" cy="212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None/>
            </a:pPr>
            <a:r>
              <a:rPr lang="zh-CN" altLang="en-US" sz="2000" dirty="0">
                <a:latin typeface="+mn-lt"/>
                <a:ea typeface="+mn-ea"/>
                <a:cs typeface="+mn-ea"/>
                <a:sym typeface="+mn-lt"/>
              </a:rPr>
              <a:t>解：</a:t>
            </a:r>
            <a:r>
              <a:rPr lang="zh-CN" altLang="zh-CN" sz="2000" dirty="0">
                <a:latin typeface="+mn-lt"/>
                <a:ea typeface="+mn-ea"/>
                <a:cs typeface="+mn-ea"/>
                <a:sym typeface="+mn-lt"/>
              </a:rPr>
              <a:t>设甲种药品成本的年平均下降率为</a:t>
            </a:r>
            <a:r>
              <a:rPr lang="zh-CN" altLang="en-US" sz="2000" dirty="0">
                <a:latin typeface="+mn-lt"/>
                <a:ea typeface="+mn-ea"/>
                <a:cs typeface="+mn-ea"/>
                <a:sym typeface="+mn-lt"/>
              </a:rPr>
              <a:t> </a:t>
            </a:r>
            <a:r>
              <a:rPr lang="en-US" altLang="zh-CN" sz="2000" i="1" dirty="0">
                <a:latin typeface="+mn-lt"/>
                <a:ea typeface="+mn-ea"/>
                <a:cs typeface="+mn-ea"/>
                <a:sym typeface="+mn-lt"/>
              </a:rPr>
              <a:t>x</a:t>
            </a:r>
          </a:p>
          <a:p>
            <a:pPr defTabSz="914400">
              <a:lnSpc>
                <a:spcPct val="150000"/>
              </a:lnSpc>
              <a:spcBef>
                <a:spcPct val="0"/>
              </a:spcBef>
              <a:buNone/>
            </a:pPr>
            <a:r>
              <a:rPr lang="zh-CN" altLang="en-US" sz="2000" dirty="0">
                <a:latin typeface="+mn-lt"/>
                <a:ea typeface="+mn-ea"/>
                <a:cs typeface="+mn-ea"/>
                <a:sym typeface="+mn-lt"/>
              </a:rPr>
              <a:t>　　一年后甲种药品成本为</a:t>
            </a:r>
            <a:r>
              <a:rPr lang="en-US" altLang="zh-CN" sz="2000" dirty="0">
                <a:latin typeface="+mn-lt"/>
                <a:ea typeface="+mn-ea"/>
                <a:cs typeface="+mn-ea"/>
                <a:sym typeface="+mn-lt"/>
              </a:rPr>
              <a:t>____________</a:t>
            </a:r>
            <a:r>
              <a:rPr lang="zh-CN" altLang="en-US" sz="2000" dirty="0">
                <a:latin typeface="+mn-lt"/>
                <a:ea typeface="+mn-ea"/>
                <a:cs typeface="+mn-ea"/>
                <a:sym typeface="+mn-lt"/>
              </a:rPr>
              <a:t>元，</a:t>
            </a:r>
            <a:endParaRPr lang="en-US" altLang="zh-CN" sz="2000" dirty="0">
              <a:latin typeface="+mn-lt"/>
              <a:ea typeface="+mn-ea"/>
              <a:cs typeface="+mn-ea"/>
              <a:sym typeface="+mn-lt"/>
            </a:endParaRPr>
          </a:p>
          <a:p>
            <a:pPr defTabSz="914400">
              <a:lnSpc>
                <a:spcPct val="150000"/>
              </a:lnSpc>
              <a:spcBef>
                <a:spcPct val="0"/>
              </a:spcBef>
              <a:buNone/>
            </a:pPr>
            <a:r>
              <a:rPr lang="zh-CN" altLang="en-US" sz="2000" dirty="0">
                <a:latin typeface="+mn-lt"/>
                <a:ea typeface="+mn-ea"/>
                <a:cs typeface="+mn-ea"/>
                <a:sym typeface="+mn-lt"/>
              </a:rPr>
              <a:t>　　两年后甲种药品成本为</a:t>
            </a:r>
            <a:r>
              <a:rPr lang="en-US" altLang="zh-CN" sz="2000" dirty="0">
                <a:latin typeface="+mn-lt"/>
                <a:ea typeface="+mn-ea"/>
                <a:cs typeface="+mn-ea"/>
                <a:sym typeface="+mn-lt"/>
              </a:rPr>
              <a:t>____________</a:t>
            </a:r>
            <a:r>
              <a:rPr lang="zh-CN" altLang="en-US" sz="2000" dirty="0">
                <a:latin typeface="+mn-lt"/>
                <a:ea typeface="+mn-ea"/>
                <a:cs typeface="+mn-ea"/>
                <a:sym typeface="+mn-lt"/>
              </a:rPr>
              <a:t>元． </a:t>
            </a:r>
          </a:p>
          <a:p>
            <a:pPr defTabSz="914400" eaLnBrk="1" hangingPunct="1">
              <a:lnSpc>
                <a:spcPct val="150000"/>
              </a:lnSpc>
              <a:spcBef>
                <a:spcPct val="0"/>
              </a:spcBef>
              <a:buNone/>
            </a:pPr>
            <a:endParaRPr lang="en-US" altLang="zh-CN" b="1" dirty="0">
              <a:latin typeface="+mn-lt"/>
              <a:ea typeface="+mn-ea"/>
              <a:cs typeface="+mn-ea"/>
              <a:sym typeface="+mn-lt"/>
            </a:endParaRPr>
          </a:p>
        </p:txBody>
      </p:sp>
      <mc:AlternateContent xmlns:mc="http://schemas.openxmlformats.org/markup-compatibility/2006" xmlns:a14="http://schemas.microsoft.com/office/drawing/2010/main">
        <mc:Choice Requires="a14">
          <p:sp>
            <p:nvSpPr>
              <p:cNvPr id="4" name="文本框 3"/>
              <p:cNvSpPr txBox="1"/>
              <p:nvPr/>
            </p:nvSpPr>
            <p:spPr>
              <a:xfrm>
                <a:off x="3919475" y="3485430"/>
                <a:ext cx="1866665" cy="377667"/>
              </a:xfrm>
              <a:prstGeom prst="rect">
                <a:avLst/>
              </a:prstGeom>
              <a:noFill/>
            </p:spPr>
            <p:txBody>
              <a:bodyPr wrap="none" lIns="0" tIns="0" rIns="0" bIns="0" rtlCol="0">
                <a:spAutoFit/>
              </a:bodyPr>
              <a:lstStyle/>
              <a:p>
                <a:pPr defTabSz="914400"/>
                <a14:m>
                  <m:oMathPara xmlns:m="http://schemas.openxmlformats.org/officeDocument/2006/math">
                    <m:oMathParaPr>
                      <m:jc m:val="centerGroup"/>
                    </m:oMathParaPr>
                    <m:oMath xmlns:m="http://schemas.openxmlformats.org/officeDocument/2006/math">
                      <m:r>
                        <a:rPr lang="zh-CN" altLang="en-US" sz="2400" smtClean="0">
                          <a:solidFill>
                            <a:schemeClr val="tx1"/>
                          </a:solidFill>
                          <a:latin typeface="Cambria Math" panose="02040503050406030204" pitchFamily="18" charset="0"/>
                          <a:cs typeface="+mn-ea"/>
                          <a:sym typeface="+mn-lt"/>
                        </a:rPr>
                        <m:t>5000</m:t>
                      </m:r>
                      <m:sSup>
                        <m:sSupPr>
                          <m:ctrlPr>
                            <a:rPr lang="zh-CN" altLang="en-US" sz="2400" i="1">
                              <a:solidFill>
                                <a:schemeClr val="tx1"/>
                              </a:solidFill>
                              <a:latin typeface="Cambria Math" panose="02040503050406030204" pitchFamily="18" charset="0"/>
                              <a:cs typeface="+mn-ea"/>
                              <a:sym typeface="+mn-lt"/>
                            </a:rPr>
                          </m:ctrlPr>
                        </m:sSupPr>
                        <m:e>
                          <m:d>
                            <m:dPr>
                              <m:ctrlPr>
                                <a:rPr lang="zh-CN" altLang="en-US" sz="2400" i="1">
                                  <a:solidFill>
                                    <a:schemeClr val="tx1"/>
                                  </a:solidFill>
                                  <a:latin typeface="Cambria Math" panose="02040503050406030204" pitchFamily="18" charset="0"/>
                                  <a:cs typeface="+mn-ea"/>
                                  <a:sym typeface="+mn-lt"/>
                                </a:rPr>
                              </m:ctrlPr>
                            </m:dPr>
                            <m:e>
                              <m:r>
                                <a:rPr lang="zh-CN" altLang="en-US" sz="2400">
                                  <a:solidFill>
                                    <a:schemeClr val="tx1"/>
                                  </a:solidFill>
                                  <a:latin typeface="Cambria Math" panose="02040503050406030204" pitchFamily="18" charset="0"/>
                                  <a:cs typeface="+mn-ea"/>
                                  <a:sym typeface="+mn-lt"/>
                                </a:rPr>
                                <m:t>1−</m:t>
                              </m:r>
                              <m:r>
                                <a:rPr lang="zh-CN" altLang="en-US" sz="2400" i="1">
                                  <a:solidFill>
                                    <a:schemeClr val="tx1"/>
                                  </a:solidFill>
                                  <a:latin typeface="Cambria Math" panose="02040503050406030204" pitchFamily="18" charset="0"/>
                                  <a:cs typeface="+mn-ea"/>
                                  <a:sym typeface="+mn-lt"/>
                                </a:rPr>
                                <m:t>𝑥</m:t>
                              </m:r>
                            </m:e>
                          </m:d>
                        </m:e>
                        <m:sup>
                          <m:r>
                            <a:rPr lang="zh-CN" altLang="en-US" sz="2400">
                              <a:solidFill>
                                <a:schemeClr val="tx1"/>
                              </a:solidFill>
                              <a:latin typeface="Cambria Math" panose="02040503050406030204" pitchFamily="18" charset="0"/>
                              <a:cs typeface="+mn-ea"/>
                              <a:sym typeface="+mn-lt"/>
                            </a:rPr>
                            <m:t>2</m:t>
                          </m:r>
                        </m:sup>
                      </m:sSup>
                    </m:oMath>
                  </m:oMathPara>
                </a14:m>
                <a:endParaRPr lang="zh-CN" altLang="en-US" sz="2400" dirty="0">
                  <a:solidFill>
                    <a:schemeClr val="tx1"/>
                  </a:solidFill>
                  <a:cs typeface="+mn-ea"/>
                  <a:sym typeface="+mn-lt"/>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3919475" y="3485430"/>
                <a:ext cx="1866665" cy="377667"/>
              </a:xfrm>
              <a:prstGeom prst="rect">
                <a:avLst/>
              </a:prstGeom>
              <a:blipFill rotWithShape="1">
                <a:blip r:embed="rId3"/>
                <a:stretch>
                  <a:fillRect l="-14" t="-146" r="-883" b="1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3919475" y="2978838"/>
                <a:ext cx="1932388" cy="400944"/>
              </a:xfrm>
              <a:prstGeom prst="rect">
                <a:avLst/>
              </a:prstGeom>
              <a:noFill/>
            </p:spPr>
            <p:txBody>
              <a:bodyPr wrap="none" lIns="0" tIns="0" rIns="0" bIns="0" rtlCol="0">
                <a:spAutoFit/>
              </a:bodyPr>
              <a:lstStyle/>
              <a:p>
                <a:pPr defTabSz="914400"/>
                <a14:m>
                  <m:oMathPara xmlns:m="http://schemas.openxmlformats.org/officeDocument/2006/math">
                    <m:oMathParaPr>
                      <m:jc m:val="centerGroup"/>
                    </m:oMathParaPr>
                    <m:oMath xmlns:m="http://schemas.openxmlformats.org/officeDocument/2006/math">
                      <m:r>
                        <a:rPr lang="zh-CN" altLang="en-US" sz="2400" smtClean="0">
                          <a:solidFill>
                            <a:schemeClr val="tx1"/>
                          </a:solidFill>
                          <a:latin typeface="Cambria Math" panose="02040503050406030204" pitchFamily="18" charset="0"/>
                          <a:cs typeface="+mn-ea"/>
                          <a:sym typeface="+mn-lt"/>
                        </a:rPr>
                        <m:t>5000</m:t>
                      </m:r>
                      <m:sSup>
                        <m:sSupPr>
                          <m:ctrlPr>
                            <a:rPr lang="zh-CN" altLang="en-US" sz="2400" i="1" smtClean="0">
                              <a:solidFill>
                                <a:schemeClr val="tx1"/>
                              </a:solidFill>
                              <a:latin typeface="Cambria Math" panose="02040503050406030204" pitchFamily="18" charset="0"/>
                              <a:cs typeface="+mn-ea"/>
                              <a:sym typeface="+mn-lt"/>
                            </a:rPr>
                          </m:ctrlPr>
                        </m:sSupPr>
                        <m:e>
                          <m:d>
                            <m:dPr>
                              <m:ctrlPr>
                                <a:rPr lang="zh-CN" altLang="en-US" sz="2400" i="1">
                                  <a:solidFill>
                                    <a:schemeClr val="tx1"/>
                                  </a:solidFill>
                                  <a:latin typeface="Cambria Math" panose="02040503050406030204" pitchFamily="18" charset="0"/>
                                  <a:cs typeface="+mn-ea"/>
                                  <a:sym typeface="+mn-lt"/>
                                </a:rPr>
                              </m:ctrlPr>
                            </m:dPr>
                            <m:e>
                              <m:r>
                                <a:rPr lang="zh-CN" altLang="en-US" sz="2400">
                                  <a:solidFill>
                                    <a:schemeClr val="tx1"/>
                                  </a:solidFill>
                                  <a:latin typeface="Cambria Math" panose="02040503050406030204" pitchFamily="18" charset="0"/>
                                  <a:cs typeface="+mn-ea"/>
                                  <a:sym typeface="+mn-lt"/>
                                </a:rPr>
                                <m:t>1−</m:t>
                              </m:r>
                              <m:r>
                                <a:rPr lang="zh-CN" altLang="en-US" sz="2400" i="1">
                                  <a:solidFill>
                                    <a:schemeClr val="tx1"/>
                                  </a:solidFill>
                                  <a:latin typeface="Cambria Math" panose="02040503050406030204" pitchFamily="18" charset="0"/>
                                  <a:cs typeface="+mn-ea"/>
                                  <a:sym typeface="+mn-lt"/>
                                </a:rPr>
                                <m:t>𝑥</m:t>
                              </m:r>
                            </m:e>
                          </m:d>
                        </m:e>
                        <m:sup/>
                      </m:sSup>
                    </m:oMath>
                  </m:oMathPara>
                </a14:m>
                <a:endParaRPr lang="zh-CN" altLang="en-US" sz="2400" dirty="0">
                  <a:solidFill>
                    <a:schemeClr val="tx1"/>
                  </a:solidFill>
                  <a:cs typeface="+mn-ea"/>
                  <a:sym typeface="+mn-lt"/>
                </a:endParaRPr>
              </a:p>
            </p:txBody>
          </p:sp>
        </mc:Choice>
        <mc:Fallback xmlns="">
          <p:sp>
            <p:nvSpPr>
              <p:cNvPr id="19" name="文本框 18"/>
              <p:cNvSpPr txBox="1">
                <a:spLocks noRot="1" noChangeAspect="1" noMove="1" noResize="1" noEditPoints="1" noAdjustHandles="1" noChangeArrowheads="1" noChangeShapeType="1" noTextEdit="1"/>
              </p:cNvSpPr>
              <p:nvPr/>
            </p:nvSpPr>
            <p:spPr>
              <a:xfrm>
                <a:off x="3919475" y="2978838"/>
                <a:ext cx="1932388" cy="400944"/>
              </a:xfrm>
              <a:prstGeom prst="rect">
                <a:avLst/>
              </a:prstGeom>
              <a:blipFill rotWithShape="1">
                <a:blip r:embed="rId4"/>
                <a:stretch>
                  <a:fillRect l="-13" t="-13" r="-1100" b="78"/>
                </a:stretch>
              </a:blipFill>
            </p:spPr>
            <p:txBody>
              <a:bodyPr/>
              <a:lstStyle/>
              <a:p>
                <a:r>
                  <a:rPr lang="zh-CN" altLang="en-US">
                    <a:noFill/>
                  </a:rPr>
                  <a:t> </a:t>
                </a:r>
              </a:p>
            </p:txBody>
          </p:sp>
        </mc:Fallback>
      </mc:AlternateContent>
      <p:sp>
        <p:nvSpPr>
          <p:cNvPr id="21" name="TextBox 24"/>
          <p:cNvSpPr txBox="1">
            <a:spLocks noChangeArrowheads="1"/>
          </p:cNvSpPr>
          <p:nvPr/>
        </p:nvSpPr>
        <p:spPr bwMode="auto">
          <a:xfrm>
            <a:off x="989951" y="5713676"/>
            <a:ext cx="93310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eaLnBrk="1" hangingPunct="1">
              <a:spcBef>
                <a:spcPct val="0"/>
              </a:spcBef>
              <a:buNone/>
            </a:pPr>
            <a:r>
              <a:rPr lang="zh-CN" altLang="en-US" sz="2000" dirty="0">
                <a:latin typeface="+mn-lt"/>
                <a:ea typeface="+mn-ea"/>
                <a:cs typeface="+mn-ea"/>
                <a:sym typeface="+mn-lt"/>
              </a:rPr>
              <a:t>　　</a:t>
            </a:r>
            <a:r>
              <a:rPr lang="zh-CN" altLang="zh-CN" sz="2000" dirty="0">
                <a:latin typeface="+mn-lt"/>
                <a:ea typeface="+mn-ea"/>
                <a:cs typeface="+mn-ea"/>
                <a:sym typeface="+mn-lt"/>
              </a:rPr>
              <a:t>根据问题的实际意义，成本的年</a:t>
            </a:r>
            <a:r>
              <a:rPr lang="zh-CN" altLang="en-US" sz="2000" dirty="0">
                <a:latin typeface="+mn-lt"/>
                <a:ea typeface="+mn-ea"/>
                <a:cs typeface="+mn-ea"/>
                <a:sym typeface="+mn-lt"/>
              </a:rPr>
              <a:t>平均</a:t>
            </a:r>
            <a:r>
              <a:rPr lang="zh-CN" altLang="zh-CN" sz="2000" dirty="0">
                <a:latin typeface="+mn-lt"/>
                <a:ea typeface="+mn-ea"/>
                <a:cs typeface="+mn-ea"/>
                <a:sym typeface="+mn-lt"/>
              </a:rPr>
              <a:t>下降率应是小于</a:t>
            </a:r>
            <a:r>
              <a:rPr lang="en-US" altLang="zh-CN" sz="2000" dirty="0">
                <a:latin typeface="+mn-lt"/>
                <a:ea typeface="+mn-ea"/>
                <a:cs typeface="+mn-ea"/>
                <a:sym typeface="+mn-lt"/>
              </a:rPr>
              <a:t>1</a:t>
            </a:r>
            <a:r>
              <a:rPr lang="zh-CN" altLang="zh-CN" sz="2000" dirty="0">
                <a:latin typeface="+mn-lt"/>
                <a:ea typeface="+mn-ea"/>
                <a:cs typeface="+mn-ea"/>
                <a:sym typeface="+mn-lt"/>
              </a:rPr>
              <a:t>的正数，应选</a:t>
            </a:r>
            <a:r>
              <a:rPr lang="en-US" altLang="zh-CN" sz="2000" dirty="0">
                <a:latin typeface="+mn-lt"/>
                <a:ea typeface="+mn-ea"/>
                <a:cs typeface="+mn-ea"/>
                <a:sym typeface="+mn-lt"/>
              </a:rPr>
              <a:t>0.225</a:t>
            </a:r>
            <a:r>
              <a:rPr lang="zh-CN" altLang="en-US" sz="2000" dirty="0">
                <a:latin typeface="+mn-lt"/>
                <a:ea typeface="+mn-ea"/>
                <a:cs typeface="+mn-ea"/>
                <a:sym typeface="+mn-lt"/>
              </a:rPr>
              <a:t>．</a:t>
            </a:r>
            <a:endParaRPr lang="en-US" altLang="zh-CN" sz="2000" dirty="0">
              <a:latin typeface="+mn-lt"/>
              <a:ea typeface="+mn-ea"/>
              <a:cs typeface="+mn-ea"/>
              <a:sym typeface="+mn-lt"/>
            </a:endParaRPr>
          </a:p>
          <a:p>
            <a:pPr algn="ctr" defTabSz="914400" eaLnBrk="1" hangingPunct="1">
              <a:spcBef>
                <a:spcPct val="0"/>
              </a:spcBef>
              <a:buNone/>
            </a:pPr>
            <a:r>
              <a:rPr lang="zh-CN" altLang="zh-CN" sz="2000" dirty="0">
                <a:latin typeface="+mn-lt"/>
                <a:ea typeface="+mn-ea"/>
                <a:cs typeface="+mn-ea"/>
                <a:sym typeface="+mn-lt"/>
              </a:rPr>
              <a:t>所以，甲种药品成本的年平均下降率约为</a:t>
            </a:r>
            <a:r>
              <a:rPr lang="en-US" altLang="zh-CN" sz="2000" dirty="0">
                <a:latin typeface="+mn-lt"/>
                <a:ea typeface="+mn-ea"/>
                <a:cs typeface="+mn-ea"/>
                <a:sym typeface="+mn-lt"/>
              </a:rPr>
              <a:t>22.5%</a:t>
            </a:r>
            <a:r>
              <a:rPr lang="zh-CN" altLang="en-US" sz="2000" dirty="0">
                <a:latin typeface="+mn-lt"/>
                <a:ea typeface="+mn-ea"/>
                <a:cs typeface="+mn-ea"/>
                <a:sym typeface="+mn-lt"/>
              </a:rPr>
              <a:t>．</a:t>
            </a:r>
          </a:p>
        </p:txBody>
      </p:sp>
      <mc:AlternateContent xmlns:mc="http://schemas.openxmlformats.org/markup-compatibility/2006" xmlns:a14="http://schemas.microsoft.com/office/drawing/2010/main">
        <mc:Choice Requires="a14">
          <p:sp>
            <p:nvSpPr>
              <p:cNvPr id="23" name="TextBox 19"/>
              <p:cNvSpPr txBox="1">
                <a:spLocks noChangeArrowheads="1"/>
              </p:cNvSpPr>
              <p:nvPr/>
            </p:nvSpPr>
            <p:spPr bwMode="auto">
              <a:xfrm>
                <a:off x="1329958" y="3879162"/>
                <a:ext cx="7746560" cy="9763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None/>
                </a:pPr>
                <a:r>
                  <a:rPr lang="zh-CN" altLang="en-US" sz="2000" dirty="0">
                    <a:solidFill>
                      <a:schemeClr val="tx1"/>
                    </a:solidFill>
                    <a:latin typeface="+mn-lt"/>
                    <a:ea typeface="+mn-ea"/>
                    <a:cs typeface="+mn-ea"/>
                    <a:sym typeface="+mn-lt"/>
                  </a:rPr>
                  <a:t>　　列方程得</a:t>
                </a:r>
                <a14:m>
                  <m:oMath xmlns:m="http://schemas.openxmlformats.org/officeDocument/2006/math">
                    <m:r>
                      <a:rPr lang="zh-CN" altLang="en-US" sz="2000">
                        <a:solidFill>
                          <a:schemeClr val="tx1"/>
                        </a:solidFill>
                        <a:latin typeface="Cambria Math" panose="02040503050406030204" pitchFamily="18" charset="0"/>
                        <a:ea typeface="+mn-ea"/>
                        <a:cs typeface="+mn-ea"/>
                        <a:sym typeface="+mn-lt"/>
                      </a:rPr>
                      <m:t>5000</m:t>
                    </m:r>
                    <m:sSup>
                      <m:sSupPr>
                        <m:ctrlPr>
                          <a:rPr lang="zh-CN" altLang="en-US" sz="2000" i="1">
                            <a:solidFill>
                              <a:schemeClr val="tx1"/>
                            </a:solidFill>
                            <a:latin typeface="Cambria Math" panose="02040503050406030204" pitchFamily="18" charset="0"/>
                            <a:ea typeface="+mn-ea"/>
                            <a:cs typeface="+mn-ea"/>
                            <a:sym typeface="+mn-lt"/>
                          </a:rPr>
                        </m:ctrlPr>
                      </m:sSupPr>
                      <m:e>
                        <m:d>
                          <m:dPr>
                            <m:ctrlPr>
                              <a:rPr lang="zh-CN" altLang="en-US" sz="2000" i="1">
                                <a:solidFill>
                                  <a:schemeClr val="tx1"/>
                                </a:solidFill>
                                <a:latin typeface="Cambria Math" panose="02040503050406030204" pitchFamily="18" charset="0"/>
                                <a:ea typeface="+mn-ea"/>
                                <a:cs typeface="+mn-ea"/>
                                <a:sym typeface="+mn-lt"/>
                              </a:rPr>
                            </m:ctrlPr>
                          </m:dPr>
                          <m:e>
                            <m:r>
                              <a:rPr lang="zh-CN" altLang="en-US" sz="2000">
                                <a:solidFill>
                                  <a:schemeClr val="tx1"/>
                                </a:solidFill>
                                <a:latin typeface="Cambria Math" panose="02040503050406030204" pitchFamily="18" charset="0"/>
                                <a:ea typeface="+mn-ea"/>
                                <a:cs typeface="+mn-ea"/>
                                <a:sym typeface="+mn-lt"/>
                              </a:rPr>
                              <m:t>1−</m:t>
                            </m:r>
                            <m:r>
                              <a:rPr lang="zh-CN" altLang="en-US" sz="2000" i="1">
                                <a:solidFill>
                                  <a:schemeClr val="tx1"/>
                                </a:solidFill>
                                <a:latin typeface="Cambria Math" panose="02040503050406030204" pitchFamily="18" charset="0"/>
                                <a:ea typeface="+mn-ea"/>
                                <a:cs typeface="+mn-ea"/>
                                <a:sym typeface="+mn-lt"/>
                              </a:rPr>
                              <m:t>𝑥</m:t>
                            </m:r>
                          </m:e>
                        </m:d>
                      </m:e>
                      <m:sup>
                        <m:r>
                          <a:rPr lang="zh-CN" altLang="en-US" sz="2000">
                            <a:solidFill>
                              <a:schemeClr val="tx1"/>
                            </a:solidFill>
                            <a:latin typeface="Cambria Math" panose="02040503050406030204" pitchFamily="18" charset="0"/>
                            <a:ea typeface="+mn-ea"/>
                            <a:cs typeface="+mn-ea"/>
                            <a:sym typeface="+mn-lt"/>
                          </a:rPr>
                          <m:t>2</m:t>
                        </m:r>
                      </m:sup>
                    </m:sSup>
                  </m:oMath>
                </a14:m>
                <a:r>
                  <a:rPr lang="en-US" altLang="zh-CN" sz="2000" dirty="0">
                    <a:solidFill>
                      <a:schemeClr val="tx1"/>
                    </a:solidFill>
                    <a:latin typeface="+mn-lt"/>
                    <a:ea typeface="+mn-ea"/>
                    <a:cs typeface="+mn-ea"/>
                    <a:sym typeface="+mn-lt"/>
                  </a:rPr>
                  <a:t>=3000</a:t>
                </a:r>
              </a:p>
              <a:p>
                <a:pPr defTabSz="914400" eaLnBrk="1" hangingPunct="1">
                  <a:lnSpc>
                    <a:spcPct val="150000"/>
                  </a:lnSpc>
                  <a:spcBef>
                    <a:spcPct val="0"/>
                  </a:spcBef>
                  <a:buNone/>
                </a:pPr>
                <a:r>
                  <a:rPr lang="zh-CN" altLang="zh-CN" sz="2000" dirty="0">
                    <a:solidFill>
                      <a:schemeClr val="tx1"/>
                    </a:solidFill>
                    <a:latin typeface="+mn-lt"/>
                    <a:ea typeface="+mn-ea"/>
                    <a:cs typeface="+mn-ea"/>
                    <a:sym typeface="+mn-lt"/>
                  </a:rPr>
                  <a:t>解方程，得</a:t>
                </a:r>
                <a:r>
                  <a:rPr lang="zh-CN" altLang="en-US" sz="2000" dirty="0">
                    <a:solidFill>
                      <a:schemeClr val="tx1"/>
                    </a:solidFill>
                    <a:latin typeface="+mn-lt"/>
                    <a:ea typeface="+mn-ea"/>
                    <a:cs typeface="+mn-ea"/>
                    <a:sym typeface="+mn-lt"/>
                  </a:rPr>
                  <a:t>　</a:t>
                </a:r>
                <a:r>
                  <a:rPr lang="en-US" altLang="zh-CN" sz="2000" i="1" dirty="0">
                    <a:solidFill>
                      <a:schemeClr val="tx1"/>
                    </a:solidFill>
                    <a:latin typeface="+mn-lt"/>
                    <a:ea typeface="+mn-ea"/>
                    <a:cs typeface="+mn-ea"/>
                    <a:sym typeface="+mn-lt"/>
                  </a:rPr>
                  <a:t>x</a:t>
                </a:r>
                <a:r>
                  <a:rPr lang="en-US" altLang="zh-CN" sz="2000" baseline="-30000" dirty="0">
                    <a:solidFill>
                      <a:schemeClr val="tx1"/>
                    </a:solidFill>
                    <a:latin typeface="+mn-lt"/>
                    <a:ea typeface="+mn-ea"/>
                    <a:cs typeface="+mn-ea"/>
                    <a:sym typeface="+mn-lt"/>
                  </a:rPr>
                  <a:t>1</a:t>
                </a:r>
                <a:r>
                  <a:rPr lang="en-US" altLang="zh-CN" sz="2000" dirty="0">
                    <a:solidFill>
                      <a:schemeClr val="tx1"/>
                    </a:solidFill>
                    <a:latin typeface="+mn-lt"/>
                    <a:ea typeface="+mn-ea"/>
                    <a:cs typeface="+mn-ea"/>
                    <a:sym typeface="+mn-lt"/>
                  </a:rPr>
                  <a:t>≈0.225</a:t>
                </a:r>
                <a:r>
                  <a:rPr lang="zh-CN" altLang="en-US" sz="2000" dirty="0">
                    <a:solidFill>
                      <a:schemeClr val="tx1"/>
                    </a:solidFill>
                    <a:latin typeface="+mn-lt"/>
                    <a:ea typeface="+mn-ea"/>
                    <a:cs typeface="+mn-ea"/>
                    <a:sym typeface="+mn-lt"/>
                  </a:rPr>
                  <a:t>， </a:t>
                </a:r>
                <a:r>
                  <a:rPr lang="en-US" altLang="zh-CN" sz="2000" i="1" dirty="0">
                    <a:solidFill>
                      <a:schemeClr val="tx1"/>
                    </a:solidFill>
                    <a:latin typeface="+mn-lt"/>
                    <a:ea typeface="+mn-ea"/>
                    <a:cs typeface="+mn-ea"/>
                    <a:sym typeface="+mn-lt"/>
                  </a:rPr>
                  <a:t>x</a:t>
                </a:r>
                <a:r>
                  <a:rPr lang="en-US" altLang="zh-CN" sz="2000" baseline="-30000" dirty="0">
                    <a:solidFill>
                      <a:schemeClr val="tx1"/>
                    </a:solidFill>
                    <a:latin typeface="+mn-lt"/>
                    <a:ea typeface="+mn-ea"/>
                    <a:cs typeface="+mn-ea"/>
                    <a:sym typeface="+mn-lt"/>
                  </a:rPr>
                  <a:t>2</a:t>
                </a:r>
                <a:r>
                  <a:rPr lang="en-US" altLang="zh-CN" sz="2000" dirty="0">
                    <a:solidFill>
                      <a:schemeClr val="tx1"/>
                    </a:solidFill>
                    <a:latin typeface="+mn-lt"/>
                    <a:ea typeface="+mn-ea"/>
                    <a:cs typeface="+mn-ea"/>
                    <a:sym typeface="+mn-lt"/>
                  </a:rPr>
                  <a:t>≈1.775</a:t>
                </a:r>
                <a:r>
                  <a:rPr lang="zh-CN" altLang="en-US" sz="2000" dirty="0">
                    <a:solidFill>
                      <a:schemeClr val="tx1"/>
                    </a:solidFill>
                    <a:latin typeface="+mn-lt"/>
                    <a:ea typeface="+mn-ea"/>
                    <a:cs typeface="+mn-ea"/>
                    <a:sym typeface="+mn-lt"/>
                  </a:rPr>
                  <a:t>（舍去）．</a:t>
                </a:r>
              </a:p>
            </p:txBody>
          </p:sp>
        </mc:Choice>
        <mc:Fallback xmlns="">
          <p:sp>
            <p:nvSpPr>
              <p:cNvPr id="23" name="TextBox 19"/>
              <p:cNvSpPr txBox="1">
                <a:spLocks noRot="1" noChangeAspect="1" noMove="1" noResize="1" noEditPoints="1" noAdjustHandles="1" noChangeArrowheads="1" noChangeShapeType="1" noTextEdit="1"/>
              </p:cNvSpPr>
              <p:nvPr/>
            </p:nvSpPr>
            <p:spPr bwMode="auto">
              <a:xfrm>
                <a:off x="1329958" y="3879162"/>
                <a:ext cx="7746560" cy="976358"/>
              </a:xfrm>
              <a:prstGeom prst="rect">
                <a:avLst/>
              </a:prstGeom>
              <a:blipFill rotWithShape="1">
                <a:blip r:embed="rId5"/>
                <a:stretch>
                  <a:fillRect l="-3" t="-60" r="6" b="-68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0" name="矩形 29"/>
          <p:cNvSpPr/>
          <p:nvPr/>
        </p:nvSpPr>
        <p:spPr>
          <a:xfrm>
            <a:off x="655366" y="4989477"/>
            <a:ext cx="5000087" cy="400110"/>
          </a:xfrm>
          <a:prstGeom prst="rect">
            <a:avLst/>
          </a:prstGeom>
        </p:spPr>
        <p:txBody>
          <a:bodyPr wrap="none">
            <a:spAutoFit/>
          </a:bodyPr>
          <a:lstStyle/>
          <a:p>
            <a:pPr defTabSz="914400"/>
            <a:r>
              <a:rPr lang="zh-CN" altLang="en-US" sz="2000" dirty="0">
                <a:cs typeface="+mn-ea"/>
                <a:sym typeface="+mn-lt"/>
              </a:rPr>
              <a:t>答：</a:t>
            </a:r>
            <a:r>
              <a:rPr lang="zh-CN" altLang="zh-CN" sz="2000" dirty="0">
                <a:cs typeface="+mn-ea"/>
                <a:sym typeface="+mn-lt"/>
              </a:rPr>
              <a:t>甲种药品成本的年平均下降率为</a:t>
            </a:r>
            <a:r>
              <a:rPr lang="en-US" altLang="zh-CN" sz="2000" dirty="0">
                <a:cs typeface="+mn-ea"/>
                <a:sym typeface="+mn-lt"/>
              </a:rPr>
              <a:t>0.225</a:t>
            </a:r>
            <a:r>
              <a:rPr lang="zh-CN" altLang="en-US" sz="2000" dirty="0">
                <a:cs typeface="+mn-ea"/>
                <a:sym typeface="+mn-lt"/>
              </a:rPr>
              <a:t> </a:t>
            </a:r>
          </a:p>
        </p:txBody>
      </p:sp>
      <p:sp>
        <p:nvSpPr>
          <p:cNvPr id="31" name="文本框 7174"/>
          <p:cNvSpPr txBox="1">
            <a:spLocks noChangeArrowheads="1"/>
          </p:cNvSpPr>
          <p:nvPr/>
        </p:nvSpPr>
        <p:spPr bwMode="auto">
          <a:xfrm>
            <a:off x="6732874" y="2243464"/>
            <a:ext cx="4999899" cy="707886"/>
          </a:xfrm>
          <a:prstGeom prst="rect">
            <a:avLst/>
          </a:prstGeom>
          <a:ln>
            <a:solidFill>
              <a:srgbClr val="ED7D31"/>
            </a:solidFill>
          </a:ln>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hangingPunct="1"/>
            <a:r>
              <a:rPr lang="zh-CN" altLang="en-US" sz="2000" b="1" dirty="0">
                <a:solidFill>
                  <a:prstClr val="black"/>
                </a:solidFill>
                <a:latin typeface="+mn-lt"/>
                <a:ea typeface="+mn-ea"/>
                <a:cs typeface="+mn-ea"/>
                <a:sym typeface="+mn-lt"/>
              </a:rPr>
              <a:t>注意：</a:t>
            </a:r>
            <a:r>
              <a:rPr lang="zh-CN" altLang="en-US" sz="2000" b="1" dirty="0">
                <a:solidFill>
                  <a:srgbClr val="FF0000"/>
                </a:solidFill>
                <a:latin typeface="+mn-lt"/>
                <a:ea typeface="+mn-ea"/>
                <a:cs typeface="+mn-ea"/>
                <a:sym typeface="+mn-lt"/>
              </a:rPr>
              <a:t>增长率不为负</a:t>
            </a:r>
            <a:r>
              <a:rPr lang="en-US" altLang="zh-CN" sz="2000" b="1" dirty="0">
                <a:solidFill>
                  <a:prstClr val="black"/>
                </a:solidFill>
                <a:latin typeface="+mn-lt"/>
                <a:ea typeface="+mn-ea"/>
                <a:cs typeface="+mn-ea"/>
                <a:sym typeface="+mn-lt"/>
              </a:rPr>
              <a:t>.</a:t>
            </a:r>
          </a:p>
          <a:p>
            <a:pPr algn="ctr" defTabSz="914400" eaLnBrk="1" hangingPunct="1"/>
            <a:r>
              <a:rPr lang="zh-CN" altLang="en-US" sz="2000" b="1" dirty="0">
                <a:solidFill>
                  <a:srgbClr val="FF0000"/>
                </a:solidFill>
                <a:latin typeface="+mn-lt"/>
                <a:ea typeface="+mn-ea"/>
                <a:cs typeface="+mn-ea"/>
                <a:sym typeface="+mn-lt"/>
              </a:rPr>
              <a:t>下降率</a:t>
            </a:r>
            <a:r>
              <a:rPr lang="zh-CN" altLang="en-US" sz="2000" b="1" dirty="0">
                <a:solidFill>
                  <a:prstClr val="black"/>
                </a:solidFill>
                <a:latin typeface="+mn-lt"/>
                <a:ea typeface="+mn-ea"/>
                <a:cs typeface="+mn-ea"/>
                <a:sym typeface="+mn-lt"/>
              </a:rPr>
              <a:t>应该</a:t>
            </a:r>
            <a:r>
              <a:rPr lang="zh-CN" altLang="en-US" sz="2000" b="1" dirty="0">
                <a:solidFill>
                  <a:srgbClr val="FF0000"/>
                </a:solidFill>
                <a:latin typeface="+mn-lt"/>
                <a:ea typeface="+mn-ea"/>
                <a:cs typeface="+mn-ea"/>
                <a:sym typeface="+mn-lt"/>
              </a:rPr>
              <a:t>不超过</a:t>
            </a:r>
            <a:r>
              <a:rPr lang="en-US" altLang="zh-CN" sz="2000" b="1" dirty="0">
                <a:solidFill>
                  <a:srgbClr val="FF0000"/>
                </a:solidFill>
                <a:latin typeface="+mn-lt"/>
                <a:ea typeface="+mn-ea"/>
                <a:cs typeface="+mn-ea"/>
                <a:sym typeface="+mn-lt"/>
              </a:rPr>
              <a:t>1</a:t>
            </a:r>
            <a:r>
              <a:rPr lang="en-US" altLang="zh-CN" sz="2000" b="1" dirty="0">
                <a:solidFill>
                  <a:prstClr val="black"/>
                </a:solidFill>
                <a:latin typeface="+mn-lt"/>
                <a:ea typeface="+mn-ea"/>
                <a:cs typeface="+mn-ea"/>
                <a:sym typeface="+mn-lt"/>
              </a:rPr>
              <a:t>.</a:t>
            </a:r>
            <a:r>
              <a:rPr lang="zh-CN" altLang="en-US" sz="2000" b="1" dirty="0">
                <a:solidFill>
                  <a:prstClr val="black"/>
                </a:solidFill>
                <a:latin typeface="+mn-lt"/>
                <a:ea typeface="+mn-ea"/>
                <a:cs typeface="+mn-ea"/>
                <a:sym typeface="+mn-lt"/>
              </a:rPr>
              <a:t>即</a:t>
            </a:r>
            <a:r>
              <a:rPr lang="en-US" altLang="zh-CN" sz="2000" b="1" i="1" dirty="0">
                <a:solidFill>
                  <a:srgbClr val="FF0000"/>
                </a:solidFill>
                <a:latin typeface="+mn-lt"/>
                <a:ea typeface="+mn-ea"/>
                <a:cs typeface="+mn-ea"/>
                <a:sym typeface="+mn-lt"/>
              </a:rPr>
              <a:t>x</a:t>
            </a:r>
            <a:r>
              <a:rPr lang="en-US" altLang="zh-CN" sz="2000" b="1" dirty="0">
                <a:solidFill>
                  <a:srgbClr val="FF0000"/>
                </a:solidFill>
                <a:latin typeface="+mn-lt"/>
                <a:ea typeface="+mn-ea"/>
                <a:cs typeface="+mn-ea"/>
                <a:sym typeface="+mn-lt"/>
              </a:rPr>
              <a:t>≤1.</a:t>
            </a:r>
          </a:p>
        </p:txBody>
      </p:sp>
      <p:sp>
        <p:nvSpPr>
          <p:cNvPr id="14" name="TextBox 6"/>
          <p:cNvSpPr txBox="1"/>
          <p:nvPr/>
        </p:nvSpPr>
        <p:spPr>
          <a:xfrm>
            <a:off x="554787" y="332307"/>
            <a:ext cx="4191384" cy="523220"/>
          </a:xfrm>
          <a:prstGeom prst="rect">
            <a:avLst/>
          </a:prstGeom>
          <a:noFill/>
          <a:effectLst>
            <a:outerShdw blurRad="12700" dist="12700" dir="2700000" algn="tl" rotWithShape="0">
              <a:prstClr val="black">
                <a:alpha val="40000"/>
              </a:prstClr>
            </a:outerShdw>
          </a:effectLst>
        </p:spPr>
        <p:txBody>
          <a:bodyPr wrap="square">
            <a:spAutoFit/>
          </a:bodyPr>
          <a:lstStyle/>
          <a:p>
            <a:pPr lvl="0">
              <a:defRPr/>
            </a:pPr>
            <a:r>
              <a:rPr lang="zh-CN" altLang="en-US" sz="2800" b="1" dirty="0">
                <a:ln w="6350">
                  <a:noFill/>
                </a:ln>
                <a:solidFill>
                  <a:prstClr val="black"/>
                </a:solidFill>
                <a:cs typeface="+mn-ea"/>
                <a:sym typeface="+mn-lt"/>
              </a:rPr>
              <a:t>情景思考（增长率问题）</a:t>
            </a:r>
          </a:p>
        </p:txBody>
      </p:sp>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4850" y="3131474"/>
            <a:ext cx="3387170" cy="225811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ppt_x</p:attrName>
                                        </p:attrNameLst>
                                      </p:cBhvr>
                                      <p:tavLst>
                                        <p:tav tm="0">
                                          <p:val>
                                            <p:strVal val="#ppt_x"/>
                                          </p:val>
                                        </p:tav>
                                        <p:tav tm="100000">
                                          <p:val>
                                            <p:strVal val="#ppt_x"/>
                                          </p:val>
                                        </p:tav>
                                      </p:tavLst>
                                    </p:anim>
                                    <p:anim calcmode="lin" valueType="num">
                                      <p:cBhvr>
                                        <p:cTn id="38" dur="500" fill="hold"/>
                                        <p:tgtEl>
                                          <p:spTgt spid="31"/>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9" grpId="0"/>
      <p:bldP spid="21" grpId="0"/>
      <p:bldP spid="23" grpId="0"/>
      <p:bldP spid="30" grpId="0"/>
      <p:bldP spid="31" grpId="0" animBg="1" autoUpdateAnimBg="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97581" y="963593"/>
            <a:ext cx="11273547" cy="142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None/>
            </a:pPr>
            <a:r>
              <a:rPr lang="en-US" altLang="zh-CN" sz="2000" b="1" dirty="0">
                <a:solidFill>
                  <a:prstClr val="black"/>
                </a:solidFill>
                <a:latin typeface="+mn-lt"/>
                <a:ea typeface="+mn-ea"/>
                <a:cs typeface="+mn-ea"/>
                <a:sym typeface="+mn-lt"/>
              </a:rPr>
              <a:t>     </a:t>
            </a:r>
            <a:r>
              <a:rPr lang="zh-CN" altLang="zh-CN" sz="2000" b="1" dirty="0">
                <a:solidFill>
                  <a:prstClr val="black"/>
                </a:solidFill>
                <a:latin typeface="+mn-lt"/>
                <a:ea typeface="+mn-ea"/>
                <a:cs typeface="+mn-ea"/>
                <a:sym typeface="+mn-lt"/>
              </a:rPr>
              <a:t>两年前生产</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1 t </a:t>
            </a:r>
            <a:r>
              <a:rPr lang="zh-CN" altLang="zh-CN" sz="2000" b="1" dirty="0">
                <a:solidFill>
                  <a:prstClr val="black"/>
                </a:solidFill>
                <a:latin typeface="+mn-lt"/>
                <a:ea typeface="+mn-ea"/>
                <a:cs typeface="+mn-ea"/>
                <a:sym typeface="+mn-lt"/>
              </a:rPr>
              <a:t>甲种药品的成本是</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5 000</a:t>
            </a:r>
            <a:r>
              <a:rPr lang="zh-CN" altLang="zh-CN" sz="2000" b="1" dirty="0">
                <a:solidFill>
                  <a:prstClr val="black"/>
                </a:solidFill>
                <a:latin typeface="+mn-lt"/>
                <a:ea typeface="+mn-ea"/>
                <a:cs typeface="+mn-ea"/>
                <a:sym typeface="+mn-lt"/>
              </a:rPr>
              <a:t>元，生产</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1 t </a:t>
            </a:r>
            <a:r>
              <a:rPr lang="zh-CN" altLang="zh-CN" sz="2000" b="1" dirty="0">
                <a:solidFill>
                  <a:prstClr val="black"/>
                </a:solidFill>
                <a:latin typeface="+mn-lt"/>
                <a:ea typeface="+mn-ea"/>
                <a:cs typeface="+mn-ea"/>
                <a:sym typeface="+mn-lt"/>
              </a:rPr>
              <a:t>乙种药品的成本是</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6 000 </a:t>
            </a:r>
            <a:r>
              <a:rPr lang="zh-CN" altLang="zh-CN" sz="2000" b="1" dirty="0">
                <a:solidFill>
                  <a:prstClr val="black"/>
                </a:solidFill>
                <a:latin typeface="+mn-lt"/>
                <a:ea typeface="+mn-ea"/>
                <a:cs typeface="+mn-ea"/>
                <a:sym typeface="+mn-lt"/>
              </a:rPr>
              <a:t>元，随着生产技术的进步，现在生产</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1 t </a:t>
            </a:r>
            <a:r>
              <a:rPr lang="zh-CN" altLang="zh-CN" sz="2000" b="1" dirty="0">
                <a:solidFill>
                  <a:prstClr val="black"/>
                </a:solidFill>
                <a:latin typeface="+mn-lt"/>
                <a:ea typeface="+mn-ea"/>
                <a:cs typeface="+mn-ea"/>
                <a:sym typeface="+mn-lt"/>
              </a:rPr>
              <a:t>甲种药品的成本是</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3 000 </a:t>
            </a:r>
            <a:r>
              <a:rPr lang="zh-CN" altLang="zh-CN" sz="2000" b="1" dirty="0">
                <a:solidFill>
                  <a:prstClr val="black"/>
                </a:solidFill>
                <a:latin typeface="+mn-lt"/>
                <a:ea typeface="+mn-ea"/>
                <a:cs typeface="+mn-ea"/>
                <a:sym typeface="+mn-lt"/>
              </a:rPr>
              <a:t>元，生产</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1 t </a:t>
            </a:r>
            <a:r>
              <a:rPr lang="zh-CN" altLang="zh-CN" sz="2000" b="1" dirty="0">
                <a:solidFill>
                  <a:prstClr val="black"/>
                </a:solidFill>
                <a:latin typeface="+mn-lt"/>
                <a:ea typeface="+mn-ea"/>
                <a:cs typeface="+mn-ea"/>
                <a:sym typeface="+mn-lt"/>
              </a:rPr>
              <a:t>乙种药品的成本是</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3 600 </a:t>
            </a:r>
            <a:r>
              <a:rPr lang="zh-CN" altLang="zh-CN" sz="2000" b="1" dirty="0">
                <a:solidFill>
                  <a:prstClr val="black"/>
                </a:solidFill>
                <a:latin typeface="+mn-lt"/>
                <a:ea typeface="+mn-ea"/>
                <a:cs typeface="+mn-ea"/>
                <a:sym typeface="+mn-lt"/>
              </a:rPr>
              <a:t>元，哪种药品成本的年平均下降率较大</a:t>
            </a:r>
            <a:r>
              <a:rPr lang="zh-CN" altLang="en-US" sz="2000" b="1" dirty="0">
                <a:solidFill>
                  <a:prstClr val="black"/>
                </a:solidFill>
                <a:latin typeface="+mn-lt"/>
                <a:ea typeface="+mn-ea"/>
                <a:cs typeface="+mn-ea"/>
                <a:sym typeface="+mn-lt"/>
              </a:rPr>
              <a:t>？</a:t>
            </a:r>
          </a:p>
        </p:txBody>
      </p:sp>
      <p:sp>
        <p:nvSpPr>
          <p:cNvPr id="6" name="TextBox 5"/>
          <p:cNvSpPr txBox="1">
            <a:spLocks noChangeArrowheads="1"/>
          </p:cNvSpPr>
          <p:nvPr/>
        </p:nvSpPr>
        <p:spPr bwMode="auto">
          <a:xfrm>
            <a:off x="770409" y="2513318"/>
            <a:ext cx="7123244" cy="277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200000"/>
              </a:lnSpc>
              <a:spcBef>
                <a:spcPct val="0"/>
              </a:spcBef>
              <a:buNone/>
            </a:pPr>
            <a:r>
              <a:rPr lang="zh-CN" altLang="en-US" sz="2000" dirty="0">
                <a:latin typeface="+mn-lt"/>
                <a:ea typeface="+mn-ea"/>
                <a:cs typeface="+mn-ea"/>
                <a:sym typeface="+mn-lt"/>
              </a:rPr>
              <a:t>解：</a:t>
            </a:r>
            <a:r>
              <a:rPr lang="zh-CN" altLang="zh-CN" sz="2000" dirty="0">
                <a:latin typeface="+mn-lt"/>
                <a:ea typeface="+mn-ea"/>
                <a:cs typeface="+mn-ea"/>
                <a:sym typeface="+mn-lt"/>
              </a:rPr>
              <a:t>设</a:t>
            </a:r>
            <a:r>
              <a:rPr lang="zh-CN" altLang="en-US" sz="2000" dirty="0">
                <a:latin typeface="+mn-lt"/>
                <a:ea typeface="+mn-ea"/>
                <a:cs typeface="+mn-ea"/>
                <a:sym typeface="+mn-lt"/>
              </a:rPr>
              <a:t>乙</a:t>
            </a:r>
            <a:r>
              <a:rPr lang="zh-CN" altLang="zh-CN" sz="2000" dirty="0">
                <a:latin typeface="+mn-lt"/>
                <a:ea typeface="+mn-ea"/>
                <a:cs typeface="+mn-ea"/>
                <a:sym typeface="+mn-lt"/>
              </a:rPr>
              <a:t>种药品成本的年平均下降率为</a:t>
            </a:r>
            <a:r>
              <a:rPr lang="zh-CN" altLang="en-US" sz="2000" dirty="0">
                <a:latin typeface="+mn-lt"/>
                <a:ea typeface="+mn-ea"/>
                <a:cs typeface="+mn-ea"/>
                <a:sym typeface="+mn-lt"/>
              </a:rPr>
              <a:t> </a:t>
            </a:r>
            <a:r>
              <a:rPr lang="en-US" altLang="zh-CN" sz="2000" i="1" dirty="0">
                <a:latin typeface="+mn-lt"/>
                <a:ea typeface="+mn-ea"/>
                <a:cs typeface="+mn-ea"/>
                <a:sym typeface="+mn-lt"/>
              </a:rPr>
              <a:t>x</a:t>
            </a:r>
          </a:p>
          <a:p>
            <a:pPr defTabSz="914400">
              <a:lnSpc>
                <a:spcPct val="200000"/>
              </a:lnSpc>
              <a:spcBef>
                <a:spcPct val="0"/>
              </a:spcBef>
              <a:buNone/>
            </a:pPr>
            <a:r>
              <a:rPr lang="zh-CN" altLang="en-US" sz="2000" dirty="0">
                <a:latin typeface="+mn-lt"/>
                <a:ea typeface="+mn-ea"/>
                <a:cs typeface="+mn-ea"/>
                <a:sym typeface="+mn-lt"/>
              </a:rPr>
              <a:t>　　一年后乙种药品成本为</a:t>
            </a:r>
            <a:r>
              <a:rPr lang="en-US" altLang="zh-CN" sz="2000" dirty="0">
                <a:latin typeface="+mn-lt"/>
                <a:ea typeface="+mn-ea"/>
                <a:cs typeface="+mn-ea"/>
                <a:sym typeface="+mn-lt"/>
              </a:rPr>
              <a:t>____________</a:t>
            </a:r>
            <a:r>
              <a:rPr lang="zh-CN" altLang="en-US" sz="2000" dirty="0">
                <a:latin typeface="+mn-lt"/>
                <a:ea typeface="+mn-ea"/>
                <a:cs typeface="+mn-ea"/>
                <a:sym typeface="+mn-lt"/>
              </a:rPr>
              <a:t>元，</a:t>
            </a:r>
            <a:endParaRPr lang="en-US" altLang="zh-CN" sz="2000" dirty="0">
              <a:latin typeface="+mn-lt"/>
              <a:ea typeface="+mn-ea"/>
              <a:cs typeface="+mn-ea"/>
              <a:sym typeface="+mn-lt"/>
            </a:endParaRPr>
          </a:p>
          <a:p>
            <a:pPr defTabSz="914400">
              <a:lnSpc>
                <a:spcPct val="200000"/>
              </a:lnSpc>
              <a:spcBef>
                <a:spcPct val="0"/>
              </a:spcBef>
              <a:buNone/>
            </a:pPr>
            <a:r>
              <a:rPr lang="zh-CN" altLang="en-US" sz="2000" dirty="0">
                <a:latin typeface="+mn-lt"/>
                <a:ea typeface="+mn-ea"/>
                <a:cs typeface="+mn-ea"/>
                <a:sym typeface="+mn-lt"/>
              </a:rPr>
              <a:t>　　两年后乙种药品成本为</a:t>
            </a:r>
            <a:r>
              <a:rPr lang="en-US" altLang="zh-CN" sz="2000" dirty="0">
                <a:latin typeface="+mn-lt"/>
                <a:ea typeface="+mn-ea"/>
                <a:cs typeface="+mn-ea"/>
                <a:sym typeface="+mn-lt"/>
              </a:rPr>
              <a:t>____________</a:t>
            </a:r>
            <a:r>
              <a:rPr lang="zh-CN" altLang="en-US" sz="2000" dirty="0">
                <a:latin typeface="+mn-lt"/>
                <a:ea typeface="+mn-ea"/>
                <a:cs typeface="+mn-ea"/>
                <a:sym typeface="+mn-lt"/>
              </a:rPr>
              <a:t>元． </a:t>
            </a:r>
          </a:p>
          <a:p>
            <a:pPr defTabSz="914400" eaLnBrk="1" hangingPunct="1">
              <a:lnSpc>
                <a:spcPct val="200000"/>
              </a:lnSpc>
              <a:spcBef>
                <a:spcPct val="0"/>
              </a:spcBef>
              <a:buNone/>
            </a:pPr>
            <a:endParaRPr lang="en-US" altLang="zh-CN" b="1" dirty="0">
              <a:latin typeface="+mn-lt"/>
              <a:ea typeface="+mn-ea"/>
              <a:cs typeface="+mn-ea"/>
              <a:sym typeface="+mn-lt"/>
            </a:endParaRPr>
          </a:p>
        </p:txBody>
      </p:sp>
      <mc:AlternateContent xmlns:mc="http://schemas.openxmlformats.org/markup-compatibility/2006" xmlns:a14="http://schemas.microsoft.com/office/drawing/2010/main">
        <mc:Choice Requires="a14">
          <p:sp>
            <p:nvSpPr>
              <p:cNvPr id="4" name="文本框 3"/>
              <p:cNvSpPr txBox="1"/>
              <p:nvPr/>
            </p:nvSpPr>
            <p:spPr>
              <a:xfrm>
                <a:off x="3888503" y="3881458"/>
                <a:ext cx="1866665" cy="377667"/>
              </a:xfrm>
              <a:prstGeom prst="rect">
                <a:avLst/>
              </a:prstGeom>
              <a:noFill/>
            </p:spPr>
            <p:txBody>
              <a:bodyPr wrap="none" lIns="0" tIns="0" rIns="0" bIns="0" rtlCol="0">
                <a:spAutoFit/>
              </a:bodyPr>
              <a:lstStyle/>
              <a:p>
                <a:pPr defTabSz="914400"/>
                <a14:m>
                  <m:oMathPara xmlns:m="http://schemas.openxmlformats.org/officeDocument/2006/math">
                    <m:oMathParaPr>
                      <m:jc m:val="centerGroup"/>
                    </m:oMathParaPr>
                    <m:oMath xmlns:m="http://schemas.openxmlformats.org/officeDocument/2006/math">
                      <m:r>
                        <a:rPr lang="en-US" altLang="zh-CN" sz="2400" i="1" smtClean="0">
                          <a:solidFill>
                            <a:schemeClr val="tx1"/>
                          </a:solidFill>
                          <a:latin typeface="Cambria Math" panose="02040503050406030204" pitchFamily="18" charset="0"/>
                          <a:cs typeface="+mn-ea"/>
                          <a:sym typeface="+mn-lt"/>
                        </a:rPr>
                        <m:t>6000</m:t>
                      </m:r>
                      <m:sSup>
                        <m:sSupPr>
                          <m:ctrlPr>
                            <a:rPr lang="zh-CN" altLang="en-US" sz="2400" i="1">
                              <a:solidFill>
                                <a:schemeClr val="tx1"/>
                              </a:solidFill>
                              <a:latin typeface="Cambria Math" panose="02040503050406030204" pitchFamily="18" charset="0"/>
                              <a:cs typeface="+mn-ea"/>
                              <a:sym typeface="+mn-lt"/>
                            </a:rPr>
                          </m:ctrlPr>
                        </m:sSupPr>
                        <m:e>
                          <m:d>
                            <m:dPr>
                              <m:ctrlPr>
                                <a:rPr lang="zh-CN" altLang="en-US" sz="2400" i="1">
                                  <a:solidFill>
                                    <a:schemeClr val="tx1"/>
                                  </a:solidFill>
                                  <a:latin typeface="Cambria Math" panose="02040503050406030204" pitchFamily="18" charset="0"/>
                                  <a:cs typeface="+mn-ea"/>
                                  <a:sym typeface="+mn-lt"/>
                                </a:rPr>
                              </m:ctrlPr>
                            </m:dPr>
                            <m:e>
                              <m:r>
                                <a:rPr lang="zh-CN" altLang="en-US" sz="2400">
                                  <a:solidFill>
                                    <a:schemeClr val="tx1"/>
                                  </a:solidFill>
                                  <a:latin typeface="Cambria Math" panose="02040503050406030204" pitchFamily="18" charset="0"/>
                                  <a:cs typeface="+mn-ea"/>
                                  <a:sym typeface="+mn-lt"/>
                                </a:rPr>
                                <m:t>1−</m:t>
                              </m:r>
                              <m:r>
                                <a:rPr lang="zh-CN" altLang="en-US" sz="2400" i="1">
                                  <a:solidFill>
                                    <a:schemeClr val="tx1"/>
                                  </a:solidFill>
                                  <a:latin typeface="Cambria Math" panose="02040503050406030204" pitchFamily="18" charset="0"/>
                                  <a:cs typeface="+mn-ea"/>
                                  <a:sym typeface="+mn-lt"/>
                                </a:rPr>
                                <m:t>𝑥</m:t>
                              </m:r>
                            </m:e>
                          </m:d>
                        </m:e>
                        <m:sup>
                          <m:r>
                            <a:rPr lang="zh-CN" altLang="en-US" sz="2400">
                              <a:solidFill>
                                <a:schemeClr val="tx1"/>
                              </a:solidFill>
                              <a:latin typeface="Cambria Math" panose="02040503050406030204" pitchFamily="18" charset="0"/>
                              <a:cs typeface="+mn-ea"/>
                              <a:sym typeface="+mn-lt"/>
                            </a:rPr>
                            <m:t>2</m:t>
                          </m:r>
                        </m:sup>
                      </m:sSup>
                    </m:oMath>
                  </m:oMathPara>
                </a14:m>
                <a:endParaRPr lang="zh-CN" altLang="en-US" sz="2400" dirty="0">
                  <a:solidFill>
                    <a:schemeClr val="tx1"/>
                  </a:solidFill>
                  <a:cs typeface="+mn-ea"/>
                  <a:sym typeface="+mn-lt"/>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3888503" y="3881458"/>
                <a:ext cx="1866665" cy="377667"/>
              </a:xfrm>
              <a:prstGeom prst="rect">
                <a:avLst/>
              </a:prstGeom>
              <a:blipFill rotWithShape="1">
                <a:blip r:embed="rId3"/>
                <a:stretch>
                  <a:fillRect l="-21" t="-89" r="-876" b="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3888503" y="3228528"/>
                <a:ext cx="1932388" cy="400944"/>
              </a:xfrm>
              <a:prstGeom prst="rect">
                <a:avLst/>
              </a:prstGeom>
              <a:noFill/>
            </p:spPr>
            <p:txBody>
              <a:bodyPr wrap="none" lIns="0" tIns="0" rIns="0" bIns="0" rtlCol="0">
                <a:spAutoFit/>
              </a:bodyPr>
              <a:lstStyle/>
              <a:p>
                <a:pPr defTabSz="914400"/>
                <a14:m>
                  <m:oMathPara xmlns:m="http://schemas.openxmlformats.org/officeDocument/2006/math">
                    <m:oMathParaPr>
                      <m:jc m:val="centerGroup"/>
                    </m:oMathParaPr>
                    <m:oMath xmlns:m="http://schemas.openxmlformats.org/officeDocument/2006/math">
                      <m:r>
                        <a:rPr lang="en-US" altLang="zh-CN" sz="2400" i="1" smtClean="0">
                          <a:solidFill>
                            <a:schemeClr val="tx1"/>
                          </a:solidFill>
                          <a:latin typeface="Cambria Math" panose="02040503050406030204" pitchFamily="18" charset="0"/>
                          <a:cs typeface="+mn-ea"/>
                          <a:sym typeface="+mn-lt"/>
                        </a:rPr>
                        <m:t>6000</m:t>
                      </m:r>
                      <m:sSup>
                        <m:sSupPr>
                          <m:ctrlPr>
                            <a:rPr lang="zh-CN" altLang="en-US" sz="2400" i="1">
                              <a:solidFill>
                                <a:schemeClr val="tx1"/>
                              </a:solidFill>
                              <a:latin typeface="Cambria Math" panose="02040503050406030204" pitchFamily="18" charset="0"/>
                              <a:cs typeface="+mn-ea"/>
                              <a:sym typeface="+mn-lt"/>
                            </a:rPr>
                          </m:ctrlPr>
                        </m:sSupPr>
                        <m:e>
                          <m:d>
                            <m:dPr>
                              <m:ctrlPr>
                                <a:rPr lang="zh-CN" altLang="en-US" sz="2400" i="1">
                                  <a:solidFill>
                                    <a:schemeClr val="tx1"/>
                                  </a:solidFill>
                                  <a:latin typeface="Cambria Math" panose="02040503050406030204" pitchFamily="18" charset="0"/>
                                  <a:cs typeface="+mn-ea"/>
                                  <a:sym typeface="+mn-lt"/>
                                </a:rPr>
                              </m:ctrlPr>
                            </m:dPr>
                            <m:e>
                              <m:r>
                                <a:rPr lang="zh-CN" altLang="en-US" sz="2400">
                                  <a:solidFill>
                                    <a:schemeClr val="tx1"/>
                                  </a:solidFill>
                                  <a:latin typeface="Cambria Math" panose="02040503050406030204" pitchFamily="18" charset="0"/>
                                  <a:cs typeface="+mn-ea"/>
                                  <a:sym typeface="+mn-lt"/>
                                </a:rPr>
                                <m:t>1−</m:t>
                              </m:r>
                              <m:r>
                                <a:rPr lang="zh-CN" altLang="en-US" sz="2400" i="1">
                                  <a:solidFill>
                                    <a:schemeClr val="tx1"/>
                                  </a:solidFill>
                                  <a:latin typeface="Cambria Math" panose="02040503050406030204" pitchFamily="18" charset="0"/>
                                  <a:cs typeface="+mn-ea"/>
                                  <a:sym typeface="+mn-lt"/>
                                </a:rPr>
                                <m:t>𝑥</m:t>
                              </m:r>
                            </m:e>
                          </m:d>
                        </m:e>
                        <m:sup/>
                      </m:sSup>
                    </m:oMath>
                  </m:oMathPara>
                </a14:m>
                <a:endParaRPr lang="zh-CN" altLang="en-US" sz="2400" dirty="0">
                  <a:solidFill>
                    <a:schemeClr val="tx1"/>
                  </a:solidFill>
                  <a:cs typeface="+mn-ea"/>
                  <a:sym typeface="+mn-lt"/>
                </a:endParaRPr>
              </a:p>
            </p:txBody>
          </p:sp>
        </mc:Choice>
        <mc:Fallback xmlns="">
          <p:sp>
            <p:nvSpPr>
              <p:cNvPr id="19" name="文本框 18"/>
              <p:cNvSpPr txBox="1">
                <a:spLocks noRot="1" noChangeAspect="1" noMove="1" noResize="1" noEditPoints="1" noAdjustHandles="1" noChangeArrowheads="1" noChangeShapeType="1" noTextEdit="1"/>
              </p:cNvSpPr>
              <p:nvPr/>
            </p:nvSpPr>
            <p:spPr>
              <a:xfrm>
                <a:off x="3888503" y="3228528"/>
                <a:ext cx="1932388" cy="400944"/>
              </a:xfrm>
              <a:prstGeom prst="rect">
                <a:avLst/>
              </a:prstGeom>
              <a:blipFill rotWithShape="1">
                <a:blip r:embed="rId4"/>
                <a:stretch>
                  <a:fillRect l="-21" t="-47" r="-1092" b="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19"/>
              <p:cNvSpPr txBox="1">
                <a:spLocks noChangeArrowheads="1"/>
              </p:cNvSpPr>
              <p:nvPr/>
            </p:nvSpPr>
            <p:spPr bwMode="auto">
              <a:xfrm>
                <a:off x="1344454" y="4430258"/>
                <a:ext cx="6404056" cy="9763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None/>
                </a:pPr>
                <a:r>
                  <a:rPr lang="zh-CN" altLang="en-US" sz="2000" dirty="0">
                    <a:solidFill>
                      <a:schemeClr val="tx1"/>
                    </a:solidFill>
                    <a:latin typeface="+mn-lt"/>
                    <a:ea typeface="+mn-ea"/>
                    <a:cs typeface="+mn-ea"/>
                    <a:sym typeface="+mn-lt"/>
                  </a:rPr>
                  <a:t>　　列方程得</a:t>
                </a:r>
                <a14:m>
                  <m:oMath xmlns:m="http://schemas.openxmlformats.org/officeDocument/2006/math">
                    <m:r>
                      <a:rPr lang="en-US" altLang="zh-CN" sz="2000" i="1" dirty="0">
                        <a:solidFill>
                          <a:schemeClr val="tx1"/>
                        </a:solidFill>
                        <a:latin typeface="Cambria Math" panose="02040503050406030204" pitchFamily="18" charset="0"/>
                        <a:ea typeface="+mn-ea"/>
                        <a:cs typeface="+mn-ea"/>
                        <a:sym typeface="+mn-lt"/>
                      </a:rPr>
                      <m:t>6000</m:t>
                    </m:r>
                    <m:sSup>
                      <m:sSupPr>
                        <m:ctrlPr>
                          <a:rPr lang="zh-CN" altLang="en-US" sz="2000" i="1">
                            <a:solidFill>
                              <a:schemeClr val="tx1"/>
                            </a:solidFill>
                            <a:latin typeface="Cambria Math" panose="02040503050406030204" pitchFamily="18" charset="0"/>
                            <a:ea typeface="+mn-ea"/>
                            <a:cs typeface="+mn-ea"/>
                            <a:sym typeface="+mn-lt"/>
                          </a:rPr>
                        </m:ctrlPr>
                      </m:sSupPr>
                      <m:e>
                        <m:d>
                          <m:dPr>
                            <m:ctrlPr>
                              <a:rPr lang="zh-CN" altLang="en-US" sz="2000" i="1">
                                <a:solidFill>
                                  <a:schemeClr val="tx1"/>
                                </a:solidFill>
                                <a:latin typeface="Cambria Math" panose="02040503050406030204" pitchFamily="18" charset="0"/>
                                <a:ea typeface="+mn-ea"/>
                                <a:cs typeface="+mn-ea"/>
                                <a:sym typeface="+mn-lt"/>
                              </a:rPr>
                            </m:ctrlPr>
                          </m:dPr>
                          <m:e>
                            <m:r>
                              <a:rPr lang="zh-CN" altLang="en-US" sz="2000">
                                <a:solidFill>
                                  <a:schemeClr val="tx1"/>
                                </a:solidFill>
                                <a:latin typeface="Cambria Math" panose="02040503050406030204" pitchFamily="18" charset="0"/>
                                <a:ea typeface="+mn-ea"/>
                                <a:cs typeface="+mn-ea"/>
                                <a:sym typeface="+mn-lt"/>
                              </a:rPr>
                              <m:t>1−</m:t>
                            </m:r>
                            <m:r>
                              <a:rPr lang="zh-CN" altLang="en-US" sz="2000" i="1">
                                <a:solidFill>
                                  <a:schemeClr val="tx1"/>
                                </a:solidFill>
                                <a:latin typeface="Cambria Math" panose="02040503050406030204" pitchFamily="18" charset="0"/>
                                <a:ea typeface="+mn-ea"/>
                                <a:cs typeface="+mn-ea"/>
                                <a:sym typeface="+mn-lt"/>
                              </a:rPr>
                              <m:t>𝑥</m:t>
                            </m:r>
                          </m:e>
                        </m:d>
                      </m:e>
                      <m:sup>
                        <m:r>
                          <a:rPr lang="zh-CN" altLang="en-US" sz="2000">
                            <a:solidFill>
                              <a:schemeClr val="tx1"/>
                            </a:solidFill>
                            <a:latin typeface="Cambria Math" panose="02040503050406030204" pitchFamily="18" charset="0"/>
                            <a:ea typeface="+mn-ea"/>
                            <a:cs typeface="+mn-ea"/>
                            <a:sym typeface="+mn-lt"/>
                          </a:rPr>
                          <m:t>2</m:t>
                        </m:r>
                      </m:sup>
                    </m:sSup>
                  </m:oMath>
                </a14:m>
                <a:r>
                  <a:rPr lang="en-US" altLang="zh-CN" sz="2000" dirty="0">
                    <a:solidFill>
                      <a:schemeClr val="tx1"/>
                    </a:solidFill>
                    <a:latin typeface="+mn-lt"/>
                    <a:ea typeface="+mn-ea"/>
                    <a:cs typeface="+mn-ea"/>
                    <a:sym typeface="+mn-lt"/>
                  </a:rPr>
                  <a:t>=3600</a:t>
                </a:r>
              </a:p>
              <a:p>
                <a:pPr defTabSz="914400" eaLnBrk="1" hangingPunct="1">
                  <a:lnSpc>
                    <a:spcPct val="150000"/>
                  </a:lnSpc>
                  <a:spcBef>
                    <a:spcPct val="0"/>
                  </a:spcBef>
                  <a:buNone/>
                </a:pPr>
                <a:r>
                  <a:rPr lang="zh-CN" altLang="zh-CN" sz="2000" dirty="0">
                    <a:solidFill>
                      <a:schemeClr val="tx1"/>
                    </a:solidFill>
                    <a:latin typeface="+mn-lt"/>
                    <a:ea typeface="+mn-ea"/>
                    <a:cs typeface="+mn-ea"/>
                    <a:sym typeface="+mn-lt"/>
                  </a:rPr>
                  <a:t>解方程，得</a:t>
                </a:r>
                <a:r>
                  <a:rPr lang="zh-CN" altLang="en-US" sz="2000" dirty="0">
                    <a:solidFill>
                      <a:schemeClr val="tx1"/>
                    </a:solidFill>
                    <a:latin typeface="+mn-lt"/>
                    <a:ea typeface="+mn-ea"/>
                    <a:cs typeface="+mn-ea"/>
                    <a:sym typeface="+mn-lt"/>
                  </a:rPr>
                  <a:t>　</a:t>
                </a:r>
                <a:r>
                  <a:rPr lang="en-US" altLang="zh-CN" sz="2000" i="1" dirty="0">
                    <a:solidFill>
                      <a:schemeClr val="tx1"/>
                    </a:solidFill>
                    <a:latin typeface="+mn-lt"/>
                    <a:ea typeface="+mn-ea"/>
                    <a:cs typeface="+mn-ea"/>
                    <a:sym typeface="+mn-lt"/>
                  </a:rPr>
                  <a:t>x</a:t>
                </a:r>
                <a:r>
                  <a:rPr lang="en-US" altLang="zh-CN" sz="2000" baseline="-30000" dirty="0">
                    <a:solidFill>
                      <a:schemeClr val="tx1"/>
                    </a:solidFill>
                    <a:latin typeface="+mn-lt"/>
                    <a:ea typeface="+mn-ea"/>
                    <a:cs typeface="+mn-ea"/>
                    <a:sym typeface="+mn-lt"/>
                  </a:rPr>
                  <a:t>1</a:t>
                </a:r>
                <a:r>
                  <a:rPr lang="en-US" altLang="zh-CN" sz="2000" dirty="0">
                    <a:solidFill>
                      <a:schemeClr val="tx1"/>
                    </a:solidFill>
                    <a:latin typeface="+mn-lt"/>
                    <a:ea typeface="+mn-ea"/>
                    <a:cs typeface="+mn-ea"/>
                    <a:sym typeface="+mn-lt"/>
                  </a:rPr>
                  <a:t>≈0.225</a:t>
                </a:r>
                <a:r>
                  <a:rPr lang="zh-CN" altLang="en-US" sz="2000" dirty="0">
                    <a:solidFill>
                      <a:schemeClr val="tx1"/>
                    </a:solidFill>
                    <a:latin typeface="+mn-lt"/>
                    <a:ea typeface="+mn-ea"/>
                    <a:cs typeface="+mn-ea"/>
                    <a:sym typeface="+mn-lt"/>
                  </a:rPr>
                  <a:t>， </a:t>
                </a:r>
                <a:r>
                  <a:rPr lang="en-US" altLang="zh-CN" sz="2000" i="1" dirty="0">
                    <a:solidFill>
                      <a:schemeClr val="tx1"/>
                    </a:solidFill>
                    <a:latin typeface="+mn-lt"/>
                    <a:ea typeface="+mn-ea"/>
                    <a:cs typeface="+mn-ea"/>
                    <a:sym typeface="+mn-lt"/>
                  </a:rPr>
                  <a:t>x</a:t>
                </a:r>
                <a:r>
                  <a:rPr lang="en-US" altLang="zh-CN" sz="2000" baseline="-30000" dirty="0">
                    <a:solidFill>
                      <a:schemeClr val="tx1"/>
                    </a:solidFill>
                    <a:latin typeface="+mn-lt"/>
                    <a:ea typeface="+mn-ea"/>
                    <a:cs typeface="+mn-ea"/>
                    <a:sym typeface="+mn-lt"/>
                  </a:rPr>
                  <a:t>2</a:t>
                </a:r>
                <a:r>
                  <a:rPr lang="en-US" altLang="zh-CN" sz="2000" dirty="0">
                    <a:solidFill>
                      <a:schemeClr val="tx1"/>
                    </a:solidFill>
                    <a:latin typeface="+mn-lt"/>
                    <a:ea typeface="+mn-ea"/>
                    <a:cs typeface="+mn-ea"/>
                    <a:sym typeface="+mn-lt"/>
                  </a:rPr>
                  <a:t>≈1.775</a:t>
                </a:r>
                <a:r>
                  <a:rPr lang="zh-CN" altLang="en-US" sz="2000" dirty="0">
                    <a:solidFill>
                      <a:schemeClr val="tx1"/>
                    </a:solidFill>
                    <a:latin typeface="+mn-lt"/>
                    <a:ea typeface="+mn-ea"/>
                    <a:cs typeface="+mn-ea"/>
                    <a:sym typeface="+mn-lt"/>
                  </a:rPr>
                  <a:t>．</a:t>
                </a:r>
              </a:p>
            </p:txBody>
          </p:sp>
        </mc:Choice>
        <mc:Fallback xmlns="">
          <p:sp>
            <p:nvSpPr>
              <p:cNvPr id="23" name="TextBox 19"/>
              <p:cNvSpPr txBox="1">
                <a:spLocks noRot="1" noChangeAspect="1" noMove="1" noResize="1" noEditPoints="1" noAdjustHandles="1" noChangeArrowheads="1" noChangeShapeType="1" noTextEdit="1"/>
              </p:cNvSpPr>
              <p:nvPr/>
            </p:nvSpPr>
            <p:spPr bwMode="auto">
              <a:xfrm>
                <a:off x="1344454" y="4430258"/>
                <a:ext cx="6404056" cy="976358"/>
              </a:xfrm>
              <a:prstGeom prst="rect">
                <a:avLst/>
              </a:prstGeom>
              <a:blipFill rotWithShape="1">
                <a:blip r:embed="rId5"/>
                <a:stretch>
                  <a:fillRect l="-2" t="-51" r="4" b="-68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2" name="矩形 11"/>
          <p:cNvSpPr/>
          <p:nvPr/>
        </p:nvSpPr>
        <p:spPr>
          <a:xfrm>
            <a:off x="675389" y="5605865"/>
            <a:ext cx="5000087" cy="400110"/>
          </a:xfrm>
          <a:prstGeom prst="rect">
            <a:avLst/>
          </a:prstGeom>
        </p:spPr>
        <p:txBody>
          <a:bodyPr wrap="none">
            <a:spAutoFit/>
          </a:bodyPr>
          <a:lstStyle/>
          <a:p>
            <a:pPr defTabSz="914400"/>
            <a:r>
              <a:rPr lang="zh-CN" altLang="en-US" sz="2000" dirty="0">
                <a:cs typeface="+mn-ea"/>
                <a:sym typeface="+mn-lt"/>
              </a:rPr>
              <a:t>答：乙</a:t>
            </a:r>
            <a:r>
              <a:rPr lang="zh-CN" altLang="zh-CN" sz="2000" dirty="0">
                <a:cs typeface="+mn-ea"/>
                <a:sym typeface="+mn-lt"/>
              </a:rPr>
              <a:t>种药品成本的年平均下降率为</a:t>
            </a:r>
            <a:r>
              <a:rPr lang="en-US" altLang="zh-CN" sz="2000" dirty="0">
                <a:cs typeface="+mn-ea"/>
                <a:sym typeface="+mn-lt"/>
              </a:rPr>
              <a:t>0.225</a:t>
            </a:r>
            <a:r>
              <a:rPr lang="zh-CN" altLang="en-US" sz="2000" dirty="0">
                <a:cs typeface="+mn-ea"/>
                <a:sym typeface="+mn-lt"/>
              </a:rPr>
              <a:t> </a:t>
            </a:r>
          </a:p>
        </p:txBody>
      </p:sp>
      <p:sp>
        <p:nvSpPr>
          <p:cNvPr id="13" name="TextBox 6"/>
          <p:cNvSpPr txBox="1"/>
          <p:nvPr/>
        </p:nvSpPr>
        <p:spPr>
          <a:xfrm>
            <a:off x="554787" y="332307"/>
            <a:ext cx="4191384" cy="523220"/>
          </a:xfrm>
          <a:prstGeom prst="rect">
            <a:avLst/>
          </a:prstGeom>
          <a:noFill/>
          <a:effectLst>
            <a:outerShdw blurRad="12700" dist="12700" dir="2700000" algn="tl" rotWithShape="0">
              <a:prstClr val="black">
                <a:alpha val="40000"/>
              </a:prstClr>
            </a:outerShdw>
          </a:effectLst>
        </p:spPr>
        <p:txBody>
          <a:bodyPr wrap="square">
            <a:spAutoFit/>
          </a:bodyPr>
          <a:lstStyle/>
          <a:p>
            <a:pPr lvl="0">
              <a:defRPr/>
            </a:pPr>
            <a:r>
              <a:rPr lang="zh-CN" altLang="en-US" sz="2800" b="1" dirty="0">
                <a:ln w="6350">
                  <a:noFill/>
                </a:ln>
                <a:solidFill>
                  <a:prstClr val="black"/>
                </a:solidFill>
                <a:cs typeface="+mn-ea"/>
                <a:sym typeface="+mn-lt"/>
              </a:rPr>
              <a:t>情景思考（增长率问题）</a:t>
            </a:r>
          </a:p>
        </p:txBody>
      </p:sp>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9762" y="3148805"/>
            <a:ext cx="3863975" cy="257598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9" grpId="0"/>
      <p:bldP spid="23"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064656" y="2424531"/>
            <a:ext cx="10295105" cy="150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50000"/>
              </a:lnSpc>
              <a:spcBef>
                <a:spcPct val="0"/>
              </a:spcBef>
              <a:buNone/>
            </a:pPr>
            <a:r>
              <a:rPr lang="zh-CN" altLang="en-US" sz="3735" b="1" dirty="0">
                <a:latin typeface="+mn-lt"/>
                <a:ea typeface="+mn-ea"/>
                <a:cs typeface="+mn-ea"/>
                <a:sym typeface="+mn-lt"/>
              </a:rPr>
              <a:t>　 </a:t>
            </a:r>
            <a:r>
              <a:rPr lang="zh-CN" altLang="zh-CN" sz="2665" dirty="0">
                <a:latin typeface="+mn-lt"/>
                <a:ea typeface="+mn-ea"/>
                <a:cs typeface="+mn-ea"/>
                <a:sym typeface="+mn-lt"/>
              </a:rPr>
              <a:t>两种药品成本的年平均下降率相等，</a:t>
            </a:r>
            <a:endParaRPr lang="en-US" altLang="zh-CN" sz="2665" dirty="0">
              <a:latin typeface="+mn-lt"/>
              <a:ea typeface="+mn-ea"/>
              <a:cs typeface="+mn-ea"/>
              <a:sym typeface="+mn-lt"/>
            </a:endParaRPr>
          </a:p>
          <a:p>
            <a:pPr algn="ctr" defTabSz="914400" eaLnBrk="1" hangingPunct="1">
              <a:lnSpc>
                <a:spcPct val="150000"/>
              </a:lnSpc>
              <a:spcBef>
                <a:spcPct val="0"/>
              </a:spcBef>
              <a:buNone/>
            </a:pPr>
            <a:r>
              <a:rPr lang="zh-CN" altLang="zh-CN" sz="2665" dirty="0">
                <a:latin typeface="+mn-lt"/>
                <a:ea typeface="+mn-ea"/>
                <a:cs typeface="+mn-ea"/>
                <a:sym typeface="+mn-lt"/>
              </a:rPr>
              <a:t>成本下降额较大的产品，其成本下降率不一定较大</a:t>
            </a:r>
            <a:r>
              <a:rPr lang="zh-CN" altLang="en-US" sz="2665" dirty="0">
                <a:latin typeface="+mn-lt"/>
                <a:ea typeface="+mn-ea"/>
                <a:cs typeface="+mn-ea"/>
                <a:sym typeface="+mn-lt"/>
              </a:rPr>
              <a:t>．</a:t>
            </a:r>
            <a:endParaRPr lang="zh-CN" altLang="en-US" dirty="0">
              <a:latin typeface="+mn-lt"/>
              <a:ea typeface="+mn-ea"/>
              <a:cs typeface="+mn-ea"/>
              <a:sym typeface="+mn-lt"/>
            </a:endParaRPr>
          </a:p>
        </p:txBody>
      </p:sp>
      <p:sp>
        <p:nvSpPr>
          <p:cNvPr id="6" name="Text Box 10"/>
          <p:cNvSpPr txBox="1">
            <a:spLocks noChangeArrowheads="1"/>
          </p:cNvSpPr>
          <p:nvPr/>
        </p:nvSpPr>
        <p:spPr bwMode="auto">
          <a:xfrm>
            <a:off x="554787" y="1102150"/>
            <a:ext cx="10804974"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None/>
            </a:pPr>
            <a:r>
              <a:rPr lang="zh-CN" altLang="en-US" sz="2400" dirty="0">
                <a:solidFill>
                  <a:prstClr val="black"/>
                </a:solidFill>
                <a:latin typeface="+mn-lt"/>
                <a:ea typeface="+mn-ea"/>
                <a:cs typeface="+mn-ea"/>
                <a:sym typeface="+mn-lt"/>
              </a:rPr>
              <a:t>   进过计算，你能得出什么结论？成本下降额大的药品，它的成本下降率也一定大吗？应怎样全面地比较几个对象的变化状况？</a:t>
            </a:r>
          </a:p>
        </p:txBody>
      </p:sp>
      <p:sp>
        <p:nvSpPr>
          <p:cNvPr id="8" name="TextBox 8"/>
          <p:cNvSpPr txBox="1">
            <a:spLocks noChangeArrowheads="1"/>
          </p:cNvSpPr>
          <p:nvPr/>
        </p:nvSpPr>
        <p:spPr bwMode="auto">
          <a:xfrm>
            <a:off x="1256244" y="3928789"/>
            <a:ext cx="10295105" cy="212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50000"/>
              </a:lnSpc>
              <a:spcBef>
                <a:spcPct val="0"/>
              </a:spcBef>
              <a:buNone/>
            </a:pPr>
            <a:r>
              <a:rPr lang="zh-CN" altLang="en-US" sz="3735" b="1" dirty="0">
                <a:latin typeface="+mn-lt"/>
                <a:ea typeface="+mn-ea"/>
                <a:cs typeface="+mn-ea"/>
                <a:sym typeface="+mn-lt"/>
              </a:rPr>
              <a:t>　</a:t>
            </a:r>
            <a:r>
              <a:rPr lang="zh-CN" altLang="zh-CN" sz="2665" b="1" dirty="0">
                <a:latin typeface="+mn-lt"/>
                <a:ea typeface="+mn-ea"/>
                <a:cs typeface="+mn-ea"/>
                <a:sym typeface="+mn-lt"/>
              </a:rPr>
              <a:t>成本下降额表示绝对变化量，</a:t>
            </a:r>
            <a:endParaRPr lang="en-US" altLang="zh-CN" sz="2665" b="1" dirty="0">
              <a:latin typeface="+mn-lt"/>
              <a:ea typeface="+mn-ea"/>
              <a:cs typeface="+mn-ea"/>
              <a:sym typeface="+mn-lt"/>
            </a:endParaRPr>
          </a:p>
          <a:p>
            <a:pPr algn="ctr" defTabSz="914400" eaLnBrk="1" hangingPunct="1">
              <a:lnSpc>
                <a:spcPct val="150000"/>
              </a:lnSpc>
              <a:spcBef>
                <a:spcPct val="0"/>
              </a:spcBef>
              <a:buNone/>
            </a:pPr>
            <a:r>
              <a:rPr lang="zh-CN" altLang="zh-CN" sz="2665" b="1" dirty="0">
                <a:latin typeface="+mn-lt"/>
                <a:ea typeface="+mn-ea"/>
                <a:cs typeface="+mn-ea"/>
                <a:sym typeface="+mn-lt"/>
              </a:rPr>
              <a:t>成本下降率表示相对变化量，</a:t>
            </a:r>
            <a:endParaRPr lang="en-US" altLang="zh-CN" sz="2665" b="1" dirty="0">
              <a:latin typeface="+mn-lt"/>
              <a:ea typeface="+mn-ea"/>
              <a:cs typeface="+mn-ea"/>
              <a:sym typeface="+mn-lt"/>
            </a:endParaRPr>
          </a:p>
          <a:p>
            <a:pPr algn="ctr" defTabSz="914400" eaLnBrk="1" hangingPunct="1">
              <a:lnSpc>
                <a:spcPct val="150000"/>
              </a:lnSpc>
              <a:spcBef>
                <a:spcPct val="0"/>
              </a:spcBef>
              <a:buNone/>
            </a:pPr>
            <a:r>
              <a:rPr lang="zh-CN" altLang="zh-CN" sz="2665" b="1" dirty="0">
                <a:latin typeface="+mn-lt"/>
                <a:ea typeface="+mn-ea"/>
                <a:cs typeface="+mn-ea"/>
                <a:sym typeface="+mn-lt"/>
              </a:rPr>
              <a:t>两者兼顾才能全面比较对象的变化状况</a:t>
            </a:r>
            <a:r>
              <a:rPr lang="zh-CN" altLang="en-US" sz="2665" dirty="0">
                <a:latin typeface="+mn-lt"/>
                <a:ea typeface="+mn-ea"/>
                <a:cs typeface="+mn-ea"/>
                <a:sym typeface="+mn-lt"/>
              </a:rPr>
              <a:t>．</a:t>
            </a:r>
            <a:endParaRPr lang="zh-CN" altLang="en-US" dirty="0">
              <a:latin typeface="+mn-lt"/>
              <a:ea typeface="+mn-ea"/>
              <a:cs typeface="+mn-ea"/>
              <a:sym typeface="+mn-lt"/>
            </a:endParaRPr>
          </a:p>
        </p:txBody>
      </p:sp>
      <p:sp>
        <p:nvSpPr>
          <p:cNvPr id="9" name="TextBox 6"/>
          <p:cNvSpPr txBox="1"/>
          <p:nvPr/>
        </p:nvSpPr>
        <p:spPr>
          <a:xfrm>
            <a:off x="554787" y="332307"/>
            <a:ext cx="4191384" cy="523220"/>
          </a:xfrm>
          <a:prstGeom prst="rect">
            <a:avLst/>
          </a:prstGeom>
          <a:noFill/>
          <a:effectLst>
            <a:outerShdw blurRad="12700" dist="12700" dir="2700000" algn="tl" rotWithShape="0">
              <a:prstClr val="black">
                <a:alpha val="40000"/>
              </a:prstClr>
            </a:outerShdw>
          </a:effectLst>
        </p:spPr>
        <p:txBody>
          <a:bodyPr wrap="square">
            <a:spAutoFit/>
          </a:bodyPr>
          <a:lstStyle/>
          <a:p>
            <a:pPr lvl="0">
              <a:defRPr/>
            </a:pPr>
            <a:r>
              <a:rPr lang="zh-CN" altLang="en-US" sz="2800" b="1" dirty="0">
                <a:ln w="6350">
                  <a:noFill/>
                </a:ln>
                <a:solidFill>
                  <a:prstClr val="black"/>
                </a:solidFill>
                <a:cs typeface="+mn-ea"/>
                <a:sym typeface="+mn-lt"/>
              </a:rPr>
              <a:t>思考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2800" y="1197732"/>
            <a:ext cx="10856685" cy="1694503"/>
          </a:xfrm>
          <a:prstGeom prst="rect">
            <a:avLst/>
          </a:prstGeom>
        </p:spPr>
        <p:txBody>
          <a:bodyPr wrap="square">
            <a:spAutoFit/>
          </a:bodyPr>
          <a:lstStyle/>
          <a:p>
            <a:pPr defTabSz="914400">
              <a:lnSpc>
                <a:spcPct val="150000"/>
              </a:lnSpc>
            </a:pPr>
            <a:r>
              <a:rPr lang="zh-CN" altLang="en-US" b="1" dirty="0">
                <a:solidFill>
                  <a:prstClr val="black"/>
                </a:solidFill>
                <a:cs typeface="+mn-ea"/>
                <a:sym typeface="+mn-lt"/>
              </a:rPr>
              <a:t>            </a:t>
            </a:r>
            <a:r>
              <a:rPr lang="zh-CN" altLang="en-US" sz="2400" b="1" dirty="0">
                <a:solidFill>
                  <a:prstClr val="black"/>
                </a:solidFill>
                <a:cs typeface="+mn-ea"/>
                <a:sym typeface="+mn-lt"/>
              </a:rPr>
              <a:t>某校去年对操场改造的投资为</a:t>
            </a:r>
            <a:r>
              <a:rPr lang="en-US" altLang="zh-CN" sz="2400" b="1" dirty="0">
                <a:solidFill>
                  <a:prstClr val="black"/>
                </a:solidFill>
                <a:cs typeface="+mn-ea"/>
                <a:sym typeface="+mn-lt"/>
              </a:rPr>
              <a:t>3</a:t>
            </a:r>
            <a:r>
              <a:rPr lang="zh-CN" altLang="en-US" sz="2400" b="1" dirty="0">
                <a:solidFill>
                  <a:prstClr val="black"/>
                </a:solidFill>
                <a:cs typeface="+mn-ea"/>
                <a:sym typeface="+mn-lt"/>
              </a:rPr>
              <a:t>万元，预计今明两年的投资总额为</a:t>
            </a:r>
            <a:r>
              <a:rPr lang="en-US" altLang="zh-CN" sz="2400" b="1" dirty="0">
                <a:solidFill>
                  <a:prstClr val="black"/>
                </a:solidFill>
                <a:cs typeface="+mn-ea"/>
                <a:sym typeface="+mn-lt"/>
              </a:rPr>
              <a:t>9</a:t>
            </a:r>
            <a:r>
              <a:rPr lang="zh-CN" altLang="en-US" sz="2400" b="1" dirty="0">
                <a:solidFill>
                  <a:prstClr val="black"/>
                </a:solidFill>
                <a:cs typeface="+mn-ea"/>
                <a:sym typeface="+mn-lt"/>
              </a:rPr>
              <a:t>万元，若设该校今明两年在操场改造投资上的平均增长率是</a:t>
            </a:r>
            <a:r>
              <a:rPr lang="zh-CN" altLang="en-US" sz="2400" b="1" i="1" dirty="0">
                <a:solidFill>
                  <a:prstClr val="black"/>
                </a:solidFill>
                <a:cs typeface="+mn-ea"/>
                <a:sym typeface="+mn-lt"/>
              </a:rPr>
              <a:t>x</a:t>
            </a:r>
            <a:r>
              <a:rPr lang="zh-CN" altLang="en-US" sz="2400" b="1" dirty="0">
                <a:solidFill>
                  <a:prstClr val="black"/>
                </a:solidFill>
                <a:cs typeface="+mn-ea"/>
                <a:sym typeface="+mn-lt"/>
              </a:rPr>
              <a:t>，则可列方程为</a:t>
            </a:r>
            <a:r>
              <a:rPr lang="zh-CN" altLang="en-US" sz="2400" b="1" u="sng" dirty="0">
                <a:solidFill>
                  <a:prstClr val="black"/>
                </a:solidFill>
                <a:cs typeface="+mn-ea"/>
                <a:sym typeface="+mn-lt"/>
              </a:rPr>
              <a:t>                                            </a:t>
            </a:r>
            <a:r>
              <a:rPr lang="zh-CN" altLang="en-US" sz="2400" b="1" dirty="0">
                <a:solidFill>
                  <a:prstClr val="black"/>
                </a:solidFill>
                <a:cs typeface="+mn-ea"/>
                <a:sym typeface="+mn-lt"/>
              </a:rPr>
              <a:t>.</a:t>
            </a:r>
          </a:p>
        </p:txBody>
      </p:sp>
      <mc:AlternateContent xmlns:mc="http://schemas.openxmlformats.org/markup-compatibility/2006" xmlns:a14="http://schemas.microsoft.com/office/drawing/2010/main">
        <mc:Choice Requires="a14">
          <p:sp>
            <p:nvSpPr>
              <p:cNvPr id="6" name="文本框 5"/>
              <p:cNvSpPr txBox="1"/>
              <p:nvPr/>
            </p:nvSpPr>
            <p:spPr>
              <a:xfrm>
                <a:off x="1856920" y="3333208"/>
                <a:ext cx="7463245" cy="3106876"/>
              </a:xfrm>
              <a:prstGeom prst="rect">
                <a:avLst/>
              </a:prstGeom>
              <a:noFill/>
            </p:spPr>
            <p:txBody>
              <a:bodyPr wrap="square" rtlCol="0">
                <a:spAutoFit/>
              </a:bodyPr>
              <a:lstStyle/>
              <a:p>
                <a:pPr algn="ctr" defTabSz="914400">
                  <a:lnSpc>
                    <a:spcPct val="150000"/>
                  </a:lnSpc>
                </a:pPr>
                <a:r>
                  <a:rPr lang="zh-CN" altLang="en-US" sz="2665" dirty="0">
                    <a:solidFill>
                      <a:schemeClr val="tx1"/>
                    </a:solidFill>
                    <a:cs typeface="+mn-ea"/>
                    <a:sym typeface="+mn-lt"/>
                  </a:rPr>
                  <a:t>等量关系为：今年投资额</a:t>
                </a:r>
                <a:r>
                  <a:rPr lang="en-US" altLang="zh-CN" sz="2665" dirty="0">
                    <a:solidFill>
                      <a:schemeClr val="tx1"/>
                    </a:solidFill>
                    <a:cs typeface="+mn-ea"/>
                    <a:sym typeface="+mn-lt"/>
                  </a:rPr>
                  <a:t>+</a:t>
                </a:r>
                <a:r>
                  <a:rPr lang="zh-CN" altLang="en-US" sz="2665" dirty="0">
                    <a:solidFill>
                      <a:schemeClr val="tx1"/>
                    </a:solidFill>
                    <a:cs typeface="+mn-ea"/>
                    <a:sym typeface="+mn-lt"/>
                  </a:rPr>
                  <a:t>明年投资额</a:t>
                </a:r>
                <a:r>
                  <a:rPr lang="en-US" altLang="zh-CN" sz="2665" dirty="0">
                    <a:solidFill>
                      <a:schemeClr val="tx1"/>
                    </a:solidFill>
                    <a:cs typeface="+mn-ea"/>
                    <a:sym typeface="+mn-lt"/>
                  </a:rPr>
                  <a:t>=9</a:t>
                </a:r>
                <a:r>
                  <a:rPr lang="zh-CN" altLang="en-US" sz="2665" dirty="0">
                    <a:solidFill>
                      <a:schemeClr val="tx1"/>
                    </a:solidFill>
                    <a:cs typeface="+mn-ea"/>
                    <a:sym typeface="+mn-lt"/>
                  </a:rPr>
                  <a:t>万元</a:t>
                </a:r>
                <a:endParaRPr lang="en-US" altLang="zh-CN" sz="2665" dirty="0">
                  <a:solidFill>
                    <a:schemeClr val="tx1"/>
                  </a:solidFill>
                  <a:cs typeface="+mn-ea"/>
                  <a:sym typeface="+mn-lt"/>
                </a:endParaRPr>
              </a:p>
              <a:p>
                <a:pPr algn="ctr" defTabSz="914400">
                  <a:lnSpc>
                    <a:spcPct val="150000"/>
                  </a:lnSpc>
                </a:pPr>
                <a:r>
                  <a:rPr lang="en-US" altLang="zh-CN" sz="2665" dirty="0">
                    <a:solidFill>
                      <a:schemeClr val="tx1"/>
                    </a:solidFill>
                    <a:cs typeface="+mn-ea"/>
                    <a:sym typeface="+mn-lt"/>
                  </a:rPr>
                  <a:t>1</a:t>
                </a:r>
                <a:r>
                  <a:rPr lang="zh-CN" altLang="en-US" sz="2665" dirty="0">
                    <a:solidFill>
                      <a:schemeClr val="tx1"/>
                    </a:solidFill>
                    <a:cs typeface="+mn-ea"/>
                    <a:sym typeface="+mn-lt"/>
                  </a:rPr>
                  <a:t>）今年投资额为：</a:t>
                </a:r>
                <a:r>
                  <a:rPr lang="en-US" altLang="zh-CN" sz="2665" dirty="0">
                    <a:solidFill>
                      <a:schemeClr val="tx1"/>
                    </a:solidFill>
                    <a:cs typeface="+mn-ea"/>
                    <a:sym typeface="+mn-lt"/>
                  </a:rPr>
                  <a:t>3</a:t>
                </a:r>
                <a:r>
                  <a:rPr lang="zh-CN" altLang="en-US" sz="2665" dirty="0">
                    <a:solidFill>
                      <a:schemeClr val="tx1"/>
                    </a:solidFill>
                    <a:cs typeface="+mn-ea"/>
                    <a:sym typeface="+mn-lt"/>
                  </a:rPr>
                  <a:t> </a:t>
                </a:r>
                <a14:m>
                  <m:oMath xmlns:m="http://schemas.openxmlformats.org/officeDocument/2006/math">
                    <m:d>
                      <m:dPr>
                        <m:ctrlPr>
                          <a:rPr lang="zh-CN" altLang="en-US" sz="2665" i="1">
                            <a:solidFill>
                              <a:schemeClr val="tx1"/>
                            </a:solidFill>
                            <a:latin typeface="Cambria Math" panose="02040503050406030204" pitchFamily="18" charset="0"/>
                            <a:cs typeface="+mn-ea"/>
                            <a:sym typeface="+mn-lt"/>
                          </a:rPr>
                        </m:ctrlPr>
                      </m:dPr>
                      <m:e>
                        <m:r>
                          <a:rPr lang="zh-CN" altLang="en-US" sz="2665">
                            <a:solidFill>
                              <a:schemeClr val="tx1"/>
                            </a:solidFill>
                            <a:latin typeface="Cambria Math" panose="02040503050406030204" pitchFamily="18" charset="0"/>
                            <a:cs typeface="+mn-ea"/>
                            <a:sym typeface="+mn-lt"/>
                          </a:rPr>
                          <m:t>1</m:t>
                        </m:r>
                        <m:r>
                          <a:rPr lang="en-US" altLang="zh-CN" sz="2665" i="1">
                            <a:solidFill>
                              <a:schemeClr val="tx1"/>
                            </a:solidFill>
                            <a:latin typeface="Cambria Math" panose="02040503050406030204" pitchFamily="18" charset="0"/>
                            <a:cs typeface="+mn-ea"/>
                            <a:sym typeface="+mn-lt"/>
                          </a:rPr>
                          <m:t>+</m:t>
                        </m:r>
                        <m:r>
                          <a:rPr lang="zh-CN" altLang="en-US" sz="2665">
                            <a:solidFill>
                              <a:schemeClr val="tx1"/>
                            </a:solidFill>
                            <a:latin typeface="Cambria Math" panose="02040503050406030204" pitchFamily="18" charset="0"/>
                            <a:cs typeface="+mn-ea"/>
                            <a:sym typeface="+mn-lt"/>
                          </a:rPr>
                          <m:t>𝑥</m:t>
                        </m:r>
                      </m:e>
                    </m:d>
                  </m:oMath>
                </a14:m>
                <a:r>
                  <a:rPr lang="zh-CN" altLang="en-US" sz="2665" dirty="0">
                    <a:solidFill>
                      <a:schemeClr val="tx1"/>
                    </a:solidFill>
                    <a:cs typeface="+mn-ea"/>
                    <a:sym typeface="+mn-lt"/>
                  </a:rPr>
                  <a:t>万元</a:t>
                </a:r>
                <a:endParaRPr lang="en-US" altLang="zh-CN" sz="2665" dirty="0">
                  <a:solidFill>
                    <a:schemeClr val="tx1"/>
                  </a:solidFill>
                  <a:cs typeface="+mn-ea"/>
                  <a:sym typeface="+mn-lt"/>
                </a:endParaRPr>
              </a:p>
              <a:p>
                <a:pPr algn="ctr" defTabSz="914400">
                  <a:lnSpc>
                    <a:spcPct val="150000"/>
                  </a:lnSpc>
                </a:pPr>
                <a:r>
                  <a:rPr lang="en-US" altLang="zh-CN" sz="2665" dirty="0">
                    <a:solidFill>
                      <a:schemeClr val="tx1"/>
                    </a:solidFill>
                    <a:cs typeface="+mn-ea"/>
                    <a:sym typeface="+mn-lt"/>
                  </a:rPr>
                  <a:t>2</a:t>
                </a:r>
                <a:r>
                  <a:rPr lang="zh-CN" altLang="en-US" sz="2665" dirty="0">
                    <a:solidFill>
                      <a:schemeClr val="tx1"/>
                    </a:solidFill>
                    <a:cs typeface="+mn-ea"/>
                    <a:sym typeface="+mn-lt"/>
                  </a:rPr>
                  <a:t>）明年投资额为：</a:t>
                </a:r>
                <a14:m>
                  <m:oMath xmlns:m="http://schemas.openxmlformats.org/officeDocument/2006/math">
                    <m:r>
                      <a:rPr lang="en-US" altLang="zh-CN" sz="2665" i="1" dirty="0">
                        <a:solidFill>
                          <a:schemeClr val="tx1"/>
                        </a:solidFill>
                        <a:latin typeface="Cambria Math" panose="02040503050406030204" pitchFamily="18" charset="0"/>
                        <a:cs typeface="+mn-ea"/>
                        <a:sym typeface="+mn-lt"/>
                      </a:rPr>
                      <m:t>3</m:t>
                    </m:r>
                    <m:sSup>
                      <m:sSupPr>
                        <m:ctrlPr>
                          <a:rPr lang="zh-CN" altLang="en-US" sz="2665" i="1">
                            <a:solidFill>
                              <a:schemeClr val="tx1"/>
                            </a:solidFill>
                            <a:latin typeface="Cambria Math" panose="02040503050406030204" pitchFamily="18" charset="0"/>
                            <a:cs typeface="+mn-ea"/>
                            <a:sym typeface="+mn-lt"/>
                          </a:rPr>
                        </m:ctrlPr>
                      </m:sSupPr>
                      <m:e>
                        <m:d>
                          <m:dPr>
                            <m:ctrlPr>
                              <a:rPr lang="zh-CN" altLang="en-US" sz="2665" i="1">
                                <a:solidFill>
                                  <a:schemeClr val="tx1"/>
                                </a:solidFill>
                                <a:latin typeface="Cambria Math" panose="02040503050406030204" pitchFamily="18" charset="0"/>
                                <a:cs typeface="+mn-ea"/>
                                <a:sym typeface="+mn-lt"/>
                              </a:rPr>
                            </m:ctrlPr>
                          </m:dPr>
                          <m:e>
                            <m:r>
                              <a:rPr lang="zh-CN" altLang="en-US" sz="2665">
                                <a:solidFill>
                                  <a:schemeClr val="tx1"/>
                                </a:solidFill>
                                <a:latin typeface="Cambria Math" panose="02040503050406030204" pitchFamily="18" charset="0"/>
                                <a:cs typeface="+mn-ea"/>
                                <a:sym typeface="+mn-lt"/>
                              </a:rPr>
                              <m:t>1</m:t>
                            </m:r>
                            <m:r>
                              <a:rPr lang="en-US" altLang="zh-CN" sz="2665" i="1">
                                <a:solidFill>
                                  <a:schemeClr val="tx1"/>
                                </a:solidFill>
                                <a:latin typeface="Cambria Math" panose="02040503050406030204" pitchFamily="18" charset="0"/>
                                <a:cs typeface="+mn-ea"/>
                                <a:sym typeface="+mn-lt"/>
                              </a:rPr>
                              <m:t>+</m:t>
                            </m:r>
                            <m:r>
                              <a:rPr lang="zh-CN" altLang="en-US" sz="2665">
                                <a:solidFill>
                                  <a:schemeClr val="tx1"/>
                                </a:solidFill>
                                <a:latin typeface="Cambria Math" panose="02040503050406030204" pitchFamily="18" charset="0"/>
                                <a:cs typeface="+mn-ea"/>
                                <a:sym typeface="+mn-lt"/>
                              </a:rPr>
                              <m:t>𝑥</m:t>
                            </m:r>
                          </m:e>
                        </m:d>
                      </m:e>
                      <m:sup>
                        <m:r>
                          <a:rPr lang="zh-CN" altLang="en-US" sz="2665">
                            <a:solidFill>
                              <a:schemeClr val="tx1"/>
                            </a:solidFill>
                            <a:latin typeface="Cambria Math" panose="02040503050406030204" pitchFamily="18" charset="0"/>
                            <a:cs typeface="+mn-ea"/>
                            <a:sym typeface="+mn-lt"/>
                          </a:rPr>
                          <m:t>2</m:t>
                        </m:r>
                      </m:sup>
                    </m:sSup>
                  </m:oMath>
                </a14:m>
                <a:r>
                  <a:rPr lang="en-US" altLang="zh-CN" sz="2665" dirty="0">
                    <a:solidFill>
                      <a:schemeClr val="tx1"/>
                    </a:solidFill>
                    <a:cs typeface="+mn-ea"/>
                    <a:sym typeface="+mn-lt"/>
                  </a:rPr>
                  <a:t> </a:t>
                </a:r>
                <a:r>
                  <a:rPr lang="zh-CN" altLang="en-US" sz="2665" dirty="0">
                    <a:solidFill>
                      <a:schemeClr val="tx1"/>
                    </a:solidFill>
                    <a:cs typeface="+mn-ea"/>
                    <a:sym typeface="+mn-lt"/>
                  </a:rPr>
                  <a:t>万元</a:t>
                </a:r>
                <a:endParaRPr lang="en-US" altLang="zh-CN" sz="2665" dirty="0">
                  <a:solidFill>
                    <a:schemeClr val="tx1"/>
                  </a:solidFill>
                  <a:cs typeface="+mn-ea"/>
                  <a:sym typeface="+mn-lt"/>
                </a:endParaRPr>
              </a:p>
              <a:p>
                <a:pPr algn="ctr" defTabSz="914400">
                  <a:lnSpc>
                    <a:spcPct val="150000"/>
                  </a:lnSpc>
                </a:pPr>
                <a:r>
                  <a:rPr lang="zh-CN" altLang="en-US" sz="2665" dirty="0">
                    <a:solidFill>
                      <a:schemeClr val="tx1"/>
                    </a:solidFill>
                    <a:cs typeface="+mn-ea"/>
                    <a:sym typeface="+mn-lt"/>
                  </a:rPr>
                  <a:t>则</a:t>
                </a:r>
                <a:r>
                  <a:rPr lang="en-US" altLang="zh-CN" sz="2665" dirty="0">
                    <a:solidFill>
                      <a:schemeClr val="tx1"/>
                    </a:solidFill>
                    <a:cs typeface="+mn-ea"/>
                    <a:sym typeface="+mn-lt"/>
                  </a:rPr>
                  <a:t>3</a:t>
                </a:r>
                <a14:m>
                  <m:oMath xmlns:m="http://schemas.openxmlformats.org/officeDocument/2006/math">
                    <m:d>
                      <m:dPr>
                        <m:ctrlPr>
                          <a:rPr lang="zh-CN" altLang="en-US" sz="2665" i="1">
                            <a:solidFill>
                              <a:schemeClr val="tx1"/>
                            </a:solidFill>
                            <a:latin typeface="Cambria Math" panose="02040503050406030204" pitchFamily="18" charset="0"/>
                            <a:cs typeface="+mn-ea"/>
                            <a:sym typeface="+mn-lt"/>
                          </a:rPr>
                        </m:ctrlPr>
                      </m:dPr>
                      <m:e>
                        <m:r>
                          <a:rPr lang="zh-CN" altLang="en-US" sz="2665">
                            <a:solidFill>
                              <a:schemeClr val="tx1"/>
                            </a:solidFill>
                            <a:latin typeface="Cambria Math" panose="02040503050406030204" pitchFamily="18" charset="0"/>
                            <a:cs typeface="+mn-ea"/>
                            <a:sym typeface="+mn-lt"/>
                          </a:rPr>
                          <m:t>1</m:t>
                        </m:r>
                        <m:r>
                          <a:rPr lang="en-US" altLang="zh-CN" sz="2665" i="1">
                            <a:solidFill>
                              <a:schemeClr val="tx1"/>
                            </a:solidFill>
                            <a:latin typeface="Cambria Math" panose="02040503050406030204" pitchFamily="18" charset="0"/>
                            <a:cs typeface="+mn-ea"/>
                            <a:sym typeface="+mn-lt"/>
                          </a:rPr>
                          <m:t>+</m:t>
                        </m:r>
                        <m:r>
                          <a:rPr lang="zh-CN" altLang="en-US" sz="2665">
                            <a:solidFill>
                              <a:schemeClr val="tx1"/>
                            </a:solidFill>
                            <a:latin typeface="Cambria Math" panose="02040503050406030204" pitchFamily="18" charset="0"/>
                            <a:cs typeface="+mn-ea"/>
                            <a:sym typeface="+mn-lt"/>
                          </a:rPr>
                          <m:t>𝑥</m:t>
                        </m:r>
                      </m:e>
                    </m:d>
                  </m:oMath>
                </a14:m>
                <a:r>
                  <a:rPr lang="en-US" altLang="zh-CN" sz="2665" dirty="0">
                    <a:solidFill>
                      <a:schemeClr val="tx1"/>
                    </a:solidFill>
                    <a:cs typeface="+mn-ea"/>
                    <a:sym typeface="+mn-lt"/>
                  </a:rPr>
                  <a:t>+</a:t>
                </a:r>
                <a14:m>
                  <m:oMath xmlns:m="http://schemas.openxmlformats.org/officeDocument/2006/math">
                    <m:r>
                      <a:rPr lang="en-US" altLang="zh-CN" sz="2665" i="1" dirty="0">
                        <a:solidFill>
                          <a:schemeClr val="tx1"/>
                        </a:solidFill>
                        <a:latin typeface="Cambria Math" panose="02040503050406030204" pitchFamily="18" charset="0"/>
                        <a:cs typeface="+mn-ea"/>
                        <a:sym typeface="+mn-lt"/>
                      </a:rPr>
                      <m:t>3</m:t>
                    </m:r>
                    <m:sSup>
                      <m:sSupPr>
                        <m:ctrlPr>
                          <a:rPr lang="zh-CN" altLang="en-US" sz="2665" i="1">
                            <a:solidFill>
                              <a:schemeClr val="tx1"/>
                            </a:solidFill>
                            <a:latin typeface="Cambria Math" panose="02040503050406030204" pitchFamily="18" charset="0"/>
                            <a:cs typeface="+mn-ea"/>
                            <a:sym typeface="+mn-lt"/>
                          </a:rPr>
                        </m:ctrlPr>
                      </m:sSupPr>
                      <m:e>
                        <m:d>
                          <m:dPr>
                            <m:ctrlPr>
                              <a:rPr lang="zh-CN" altLang="en-US" sz="2665" i="1">
                                <a:solidFill>
                                  <a:schemeClr val="tx1"/>
                                </a:solidFill>
                                <a:latin typeface="Cambria Math" panose="02040503050406030204" pitchFamily="18" charset="0"/>
                                <a:cs typeface="+mn-ea"/>
                                <a:sym typeface="+mn-lt"/>
                              </a:rPr>
                            </m:ctrlPr>
                          </m:dPr>
                          <m:e>
                            <m:r>
                              <a:rPr lang="zh-CN" altLang="en-US" sz="2665">
                                <a:solidFill>
                                  <a:schemeClr val="tx1"/>
                                </a:solidFill>
                                <a:latin typeface="Cambria Math" panose="02040503050406030204" pitchFamily="18" charset="0"/>
                                <a:cs typeface="+mn-ea"/>
                                <a:sym typeface="+mn-lt"/>
                              </a:rPr>
                              <m:t>1</m:t>
                            </m:r>
                            <m:r>
                              <a:rPr lang="en-US" altLang="zh-CN" sz="2665" i="1">
                                <a:solidFill>
                                  <a:schemeClr val="tx1"/>
                                </a:solidFill>
                                <a:latin typeface="Cambria Math" panose="02040503050406030204" pitchFamily="18" charset="0"/>
                                <a:cs typeface="+mn-ea"/>
                                <a:sym typeface="+mn-lt"/>
                              </a:rPr>
                              <m:t>+</m:t>
                            </m:r>
                            <m:r>
                              <a:rPr lang="zh-CN" altLang="en-US" sz="2665">
                                <a:solidFill>
                                  <a:schemeClr val="tx1"/>
                                </a:solidFill>
                                <a:latin typeface="Cambria Math" panose="02040503050406030204" pitchFamily="18" charset="0"/>
                                <a:cs typeface="+mn-ea"/>
                                <a:sym typeface="+mn-lt"/>
                              </a:rPr>
                              <m:t>𝑥</m:t>
                            </m:r>
                          </m:e>
                        </m:d>
                      </m:e>
                      <m:sup>
                        <m:r>
                          <a:rPr lang="zh-CN" altLang="en-US" sz="2665">
                            <a:solidFill>
                              <a:schemeClr val="tx1"/>
                            </a:solidFill>
                            <a:latin typeface="Cambria Math" panose="02040503050406030204" pitchFamily="18" charset="0"/>
                            <a:cs typeface="+mn-ea"/>
                            <a:sym typeface="+mn-lt"/>
                          </a:rPr>
                          <m:t>2</m:t>
                        </m:r>
                      </m:sup>
                    </m:sSup>
                  </m:oMath>
                </a14:m>
                <a:r>
                  <a:rPr lang="en-US" altLang="zh-CN" sz="2665" dirty="0">
                    <a:solidFill>
                      <a:schemeClr val="tx1"/>
                    </a:solidFill>
                    <a:cs typeface="+mn-ea"/>
                    <a:sym typeface="+mn-lt"/>
                  </a:rPr>
                  <a:t>=9</a:t>
                </a:r>
                <a:endParaRPr lang="zh-CN" altLang="en-US" sz="2665" dirty="0">
                  <a:solidFill>
                    <a:schemeClr val="tx1"/>
                  </a:solidFill>
                  <a:cs typeface="+mn-ea"/>
                  <a:sym typeface="+mn-lt"/>
                </a:endParaRPr>
              </a:p>
              <a:p>
                <a:pPr defTabSz="914400">
                  <a:lnSpc>
                    <a:spcPct val="150000"/>
                  </a:lnSpc>
                </a:pPr>
                <a:endParaRPr lang="zh-CN" altLang="en-US" sz="2665" dirty="0">
                  <a:solidFill>
                    <a:schemeClr val="tx1"/>
                  </a:solidFill>
                  <a:cs typeface="+mn-ea"/>
                  <a:sym typeface="+mn-lt"/>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1856920" y="3333208"/>
                <a:ext cx="7463245" cy="3106876"/>
              </a:xfrm>
              <a:prstGeom prst="rect">
                <a:avLst/>
              </a:prstGeom>
              <a:blipFill rotWithShape="1">
                <a:blip r:embed="rId3"/>
                <a:stretch>
                  <a:fillRect l="-2" t="-3" r="4" b="18"/>
                </a:stretch>
              </a:blipFill>
            </p:spPr>
            <p:txBody>
              <a:bodyPr/>
              <a:lstStyle/>
              <a:p>
                <a:r>
                  <a:rPr lang="zh-CN" altLang="en-US">
                    <a:noFill/>
                  </a:rPr>
                  <a:t> </a:t>
                </a:r>
              </a:p>
            </p:txBody>
          </p:sp>
        </mc:Fallback>
      </mc:AlternateContent>
      <p:sp>
        <p:nvSpPr>
          <p:cNvPr id="7" name="TextBox 6"/>
          <p:cNvSpPr txBox="1"/>
          <p:nvPr/>
        </p:nvSpPr>
        <p:spPr>
          <a:xfrm>
            <a:off x="554787" y="332307"/>
            <a:ext cx="4191384" cy="523220"/>
          </a:xfrm>
          <a:prstGeom prst="rect">
            <a:avLst/>
          </a:prstGeom>
          <a:noFill/>
          <a:effectLst>
            <a:outerShdw blurRad="12700" dist="12700" dir="2700000" algn="tl" rotWithShape="0">
              <a:prstClr val="black">
                <a:alpha val="40000"/>
              </a:prstClr>
            </a:outerShdw>
          </a:effectLst>
        </p:spPr>
        <p:txBody>
          <a:bodyPr wrap="square">
            <a:spAutoFit/>
          </a:bodyPr>
          <a:lstStyle/>
          <a:p>
            <a:pPr lvl="0">
              <a:defRPr/>
            </a:pPr>
            <a:r>
              <a:rPr lang="zh-CN" altLang="en-US" sz="2800" b="1" dirty="0">
                <a:ln w="6350">
                  <a:noFill/>
                </a:ln>
                <a:solidFill>
                  <a:prstClr val="black"/>
                </a:solidFill>
                <a:cs typeface="+mn-ea"/>
                <a:sym typeface="+mn-lt"/>
              </a:rPr>
              <a:t>知识巩固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554786" y="1197733"/>
            <a:ext cx="10868897" cy="169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None/>
            </a:pPr>
            <a:r>
              <a:rPr lang="en-US" altLang="zh-CN" sz="2400" b="1" dirty="0">
                <a:solidFill>
                  <a:prstClr val="black"/>
                </a:solidFill>
                <a:latin typeface="+mn-lt"/>
                <a:ea typeface="+mn-ea"/>
                <a:cs typeface="+mn-ea"/>
                <a:sym typeface="+mn-lt"/>
              </a:rPr>
              <a:t>      </a:t>
            </a:r>
            <a:r>
              <a:rPr lang="zh-CN" altLang="zh-CN" sz="2400" b="1" dirty="0">
                <a:solidFill>
                  <a:prstClr val="black"/>
                </a:solidFill>
                <a:latin typeface="+mn-lt"/>
                <a:ea typeface="+mn-ea"/>
                <a:cs typeface="+mn-ea"/>
                <a:sym typeface="+mn-lt"/>
              </a:rPr>
              <a:t>要设计一本书的封面</a:t>
            </a:r>
            <a:r>
              <a:rPr lang="zh-CN" altLang="en-US" sz="2400" b="1" dirty="0">
                <a:solidFill>
                  <a:prstClr val="black"/>
                </a:solidFill>
                <a:latin typeface="+mn-lt"/>
                <a:ea typeface="+mn-ea"/>
                <a:cs typeface="+mn-ea"/>
                <a:sym typeface="+mn-lt"/>
              </a:rPr>
              <a:t>，</a:t>
            </a:r>
            <a:r>
              <a:rPr lang="zh-CN" altLang="zh-CN" sz="2400" b="1" dirty="0">
                <a:solidFill>
                  <a:prstClr val="black"/>
                </a:solidFill>
                <a:latin typeface="+mn-lt"/>
                <a:ea typeface="+mn-ea"/>
                <a:cs typeface="+mn-ea"/>
                <a:sym typeface="+mn-lt"/>
              </a:rPr>
              <a:t>封面长</a:t>
            </a:r>
            <a:r>
              <a:rPr lang="zh-CN" altLang="en-US" sz="2400" b="1" dirty="0">
                <a:solidFill>
                  <a:prstClr val="black"/>
                </a:solidFill>
                <a:latin typeface="+mn-lt"/>
                <a:ea typeface="+mn-ea"/>
                <a:cs typeface="+mn-ea"/>
                <a:sym typeface="+mn-lt"/>
              </a:rPr>
              <a:t> </a:t>
            </a:r>
            <a:r>
              <a:rPr lang="en-US" altLang="zh-CN" sz="2400" dirty="0">
                <a:solidFill>
                  <a:prstClr val="black"/>
                </a:solidFill>
                <a:latin typeface="+mn-lt"/>
                <a:ea typeface="+mn-ea"/>
                <a:cs typeface="+mn-ea"/>
                <a:sym typeface="+mn-lt"/>
              </a:rPr>
              <a:t>27 cm</a:t>
            </a:r>
            <a:r>
              <a:rPr lang="zh-CN" altLang="en-US" sz="2400" b="1" dirty="0">
                <a:solidFill>
                  <a:prstClr val="black"/>
                </a:solidFill>
                <a:latin typeface="+mn-lt"/>
                <a:ea typeface="+mn-ea"/>
                <a:cs typeface="+mn-ea"/>
                <a:sym typeface="+mn-lt"/>
              </a:rPr>
              <a:t>，</a:t>
            </a:r>
            <a:r>
              <a:rPr lang="zh-CN" altLang="zh-CN" sz="2400" b="1" dirty="0">
                <a:solidFill>
                  <a:prstClr val="black"/>
                </a:solidFill>
                <a:latin typeface="+mn-lt"/>
                <a:ea typeface="+mn-ea"/>
                <a:cs typeface="+mn-ea"/>
                <a:sym typeface="+mn-lt"/>
              </a:rPr>
              <a:t>宽</a:t>
            </a:r>
            <a:r>
              <a:rPr lang="zh-CN" altLang="en-US" sz="2400" b="1" dirty="0">
                <a:solidFill>
                  <a:prstClr val="black"/>
                </a:solidFill>
                <a:latin typeface="+mn-lt"/>
                <a:ea typeface="+mn-ea"/>
                <a:cs typeface="+mn-ea"/>
                <a:sym typeface="+mn-lt"/>
              </a:rPr>
              <a:t> </a:t>
            </a:r>
            <a:r>
              <a:rPr lang="en-US" altLang="zh-CN" sz="2400" dirty="0">
                <a:solidFill>
                  <a:prstClr val="black"/>
                </a:solidFill>
                <a:latin typeface="+mn-lt"/>
                <a:ea typeface="+mn-ea"/>
                <a:cs typeface="+mn-ea"/>
                <a:sym typeface="+mn-lt"/>
              </a:rPr>
              <a:t>21 </a:t>
            </a:r>
            <a:r>
              <a:rPr lang="zh-CN" altLang="en-US" sz="2400" dirty="0">
                <a:solidFill>
                  <a:prstClr val="black"/>
                </a:solidFill>
                <a:latin typeface="+mn-lt"/>
                <a:ea typeface="+mn-ea"/>
                <a:cs typeface="+mn-ea"/>
                <a:sym typeface="+mn-lt"/>
              </a:rPr>
              <a:t>c</a:t>
            </a:r>
            <a:r>
              <a:rPr lang="en-US" altLang="zh-CN" sz="2400" dirty="0">
                <a:solidFill>
                  <a:prstClr val="black"/>
                </a:solidFill>
                <a:latin typeface="+mn-lt"/>
                <a:ea typeface="+mn-ea"/>
                <a:cs typeface="+mn-ea"/>
                <a:sym typeface="+mn-lt"/>
              </a:rPr>
              <a:t>m</a:t>
            </a:r>
            <a:r>
              <a:rPr lang="zh-CN" altLang="en-US" sz="2400" b="1" dirty="0">
                <a:solidFill>
                  <a:prstClr val="black"/>
                </a:solidFill>
                <a:latin typeface="+mn-lt"/>
                <a:ea typeface="+mn-ea"/>
                <a:cs typeface="+mn-ea"/>
                <a:sym typeface="+mn-lt"/>
              </a:rPr>
              <a:t>，</a:t>
            </a:r>
            <a:r>
              <a:rPr lang="zh-CN" altLang="zh-CN" sz="2400" b="1" dirty="0">
                <a:solidFill>
                  <a:prstClr val="black"/>
                </a:solidFill>
                <a:latin typeface="+mn-lt"/>
                <a:ea typeface="+mn-ea"/>
                <a:cs typeface="+mn-ea"/>
                <a:sym typeface="+mn-lt"/>
              </a:rPr>
              <a:t>正中央是一个矩形</a:t>
            </a:r>
            <a:r>
              <a:rPr lang="zh-CN" altLang="en-US" sz="2400" b="1" dirty="0">
                <a:solidFill>
                  <a:prstClr val="black"/>
                </a:solidFill>
                <a:latin typeface="+mn-lt"/>
                <a:ea typeface="+mn-ea"/>
                <a:cs typeface="+mn-ea"/>
                <a:sym typeface="+mn-lt"/>
              </a:rPr>
              <a:t>，</a:t>
            </a:r>
            <a:r>
              <a:rPr lang="zh-CN" altLang="zh-CN" sz="2400" b="1" dirty="0">
                <a:solidFill>
                  <a:prstClr val="black"/>
                </a:solidFill>
                <a:latin typeface="+mn-lt"/>
                <a:ea typeface="+mn-ea"/>
                <a:cs typeface="+mn-ea"/>
                <a:sym typeface="+mn-lt"/>
              </a:rPr>
              <a:t>如果要使四周的</a:t>
            </a:r>
            <a:r>
              <a:rPr lang="zh-CN" altLang="en-US" sz="2400" b="1" dirty="0">
                <a:solidFill>
                  <a:prstClr val="black"/>
                </a:solidFill>
                <a:latin typeface="+mn-lt"/>
                <a:ea typeface="+mn-ea"/>
                <a:cs typeface="+mn-ea"/>
                <a:sym typeface="+mn-lt"/>
              </a:rPr>
              <a:t>彩色</a:t>
            </a:r>
            <a:r>
              <a:rPr lang="zh-CN" altLang="zh-CN" sz="2400" b="1" dirty="0">
                <a:solidFill>
                  <a:prstClr val="black"/>
                </a:solidFill>
                <a:latin typeface="+mn-lt"/>
                <a:ea typeface="+mn-ea"/>
                <a:cs typeface="+mn-ea"/>
                <a:sym typeface="+mn-lt"/>
              </a:rPr>
              <a:t>边衬所占面积是封面面积的四分之一</a:t>
            </a:r>
            <a:r>
              <a:rPr lang="zh-CN" altLang="en-US" sz="2400" b="1" dirty="0">
                <a:solidFill>
                  <a:prstClr val="black"/>
                </a:solidFill>
                <a:latin typeface="+mn-lt"/>
                <a:ea typeface="+mn-ea"/>
                <a:cs typeface="+mn-ea"/>
                <a:sym typeface="+mn-lt"/>
              </a:rPr>
              <a:t>，</a:t>
            </a:r>
            <a:r>
              <a:rPr lang="zh-CN" altLang="zh-CN" sz="2400" b="1" dirty="0">
                <a:solidFill>
                  <a:srgbClr val="FF0000"/>
                </a:solidFill>
                <a:latin typeface="+mn-lt"/>
                <a:ea typeface="+mn-ea"/>
                <a:cs typeface="+mn-ea"/>
                <a:sym typeface="+mn-lt"/>
              </a:rPr>
              <a:t>上、下</a:t>
            </a:r>
            <a:r>
              <a:rPr lang="zh-CN" altLang="en-US" sz="2400" b="1" dirty="0">
                <a:solidFill>
                  <a:srgbClr val="FF0000"/>
                </a:solidFill>
                <a:latin typeface="+mn-lt"/>
                <a:ea typeface="+mn-ea"/>
                <a:cs typeface="+mn-ea"/>
                <a:sym typeface="+mn-lt"/>
              </a:rPr>
              <a:t>、</a:t>
            </a:r>
            <a:r>
              <a:rPr lang="zh-CN" altLang="zh-CN" sz="2400" b="1" dirty="0">
                <a:solidFill>
                  <a:srgbClr val="FF0000"/>
                </a:solidFill>
                <a:latin typeface="+mn-lt"/>
                <a:ea typeface="+mn-ea"/>
                <a:cs typeface="+mn-ea"/>
                <a:sym typeface="+mn-lt"/>
              </a:rPr>
              <a:t>左、右边衬等宽</a:t>
            </a:r>
            <a:r>
              <a:rPr lang="zh-CN" altLang="en-US" sz="2400" b="1" dirty="0">
                <a:solidFill>
                  <a:prstClr val="black"/>
                </a:solidFill>
                <a:latin typeface="+mn-lt"/>
                <a:ea typeface="+mn-ea"/>
                <a:cs typeface="+mn-ea"/>
                <a:sym typeface="+mn-lt"/>
              </a:rPr>
              <a:t>，</a:t>
            </a:r>
            <a:r>
              <a:rPr lang="zh-CN" altLang="zh-CN" sz="2400" b="1" dirty="0">
                <a:solidFill>
                  <a:prstClr val="black"/>
                </a:solidFill>
                <a:latin typeface="+mn-lt"/>
                <a:ea typeface="+mn-ea"/>
                <a:cs typeface="+mn-ea"/>
                <a:sym typeface="+mn-lt"/>
              </a:rPr>
              <a:t>应如何设计四周边衬的宽度？</a:t>
            </a:r>
          </a:p>
        </p:txBody>
      </p:sp>
      <p:grpSp>
        <p:nvGrpSpPr>
          <p:cNvPr id="6" name="Group 7"/>
          <p:cNvGrpSpPr/>
          <p:nvPr/>
        </p:nvGrpSpPr>
        <p:grpSpPr bwMode="auto">
          <a:xfrm>
            <a:off x="8619523" y="2823030"/>
            <a:ext cx="2804160" cy="3655234"/>
            <a:chOff x="3873" y="2115"/>
            <a:chExt cx="1887" cy="2107"/>
          </a:xfrm>
        </p:grpSpPr>
        <p:pic>
          <p:nvPicPr>
            <p:cNvPr id="7" name="Picture 8" descr="020##设计一本书的封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 y="2115"/>
              <a:ext cx="1411"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9"/>
            <p:cNvSpPr>
              <a:spLocks noChangeShapeType="1"/>
            </p:cNvSpPr>
            <p:nvPr/>
          </p:nvSpPr>
          <p:spPr bwMode="auto">
            <a:xfrm>
              <a:off x="5284" y="2115"/>
              <a:ext cx="272"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9" name="Line 10"/>
            <p:cNvSpPr>
              <a:spLocks noChangeShapeType="1"/>
            </p:cNvSpPr>
            <p:nvPr/>
          </p:nvSpPr>
          <p:spPr bwMode="auto">
            <a:xfrm>
              <a:off x="5284" y="3929"/>
              <a:ext cx="272"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0" name="Line 11"/>
            <p:cNvSpPr>
              <a:spLocks noChangeShapeType="1"/>
            </p:cNvSpPr>
            <p:nvPr/>
          </p:nvSpPr>
          <p:spPr bwMode="auto">
            <a:xfrm flipV="1">
              <a:off x="5420" y="2115"/>
              <a:ext cx="0" cy="680"/>
            </a:xfrm>
            <a:prstGeom prst="line">
              <a:avLst/>
            </a:prstGeom>
            <a:noFill/>
            <a:ln w="28575">
              <a:solidFill>
                <a:schemeClr val="tx1"/>
              </a:solidFill>
              <a:round/>
              <a:tailEnd type="stealth"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1" name="Line 12"/>
            <p:cNvSpPr>
              <a:spLocks noChangeShapeType="1"/>
            </p:cNvSpPr>
            <p:nvPr/>
          </p:nvSpPr>
          <p:spPr bwMode="auto">
            <a:xfrm flipV="1">
              <a:off x="5420" y="3203"/>
              <a:ext cx="0" cy="726"/>
            </a:xfrm>
            <a:prstGeom prst="line">
              <a:avLst/>
            </a:prstGeom>
            <a:noFill/>
            <a:ln w="28575">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2" name="Line 13"/>
            <p:cNvSpPr>
              <a:spLocks noChangeShapeType="1"/>
            </p:cNvSpPr>
            <p:nvPr/>
          </p:nvSpPr>
          <p:spPr bwMode="auto">
            <a:xfrm flipV="1">
              <a:off x="5284" y="3929"/>
              <a:ext cx="0" cy="18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3" name="Line 14"/>
            <p:cNvSpPr>
              <a:spLocks noChangeShapeType="1"/>
            </p:cNvSpPr>
            <p:nvPr/>
          </p:nvSpPr>
          <p:spPr bwMode="auto">
            <a:xfrm flipV="1">
              <a:off x="3878" y="3929"/>
              <a:ext cx="0" cy="18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4" name="Line 15"/>
            <p:cNvSpPr>
              <a:spLocks noChangeShapeType="1"/>
            </p:cNvSpPr>
            <p:nvPr/>
          </p:nvSpPr>
          <p:spPr bwMode="auto">
            <a:xfrm>
              <a:off x="4830" y="4019"/>
              <a:ext cx="454" cy="0"/>
            </a:xfrm>
            <a:prstGeom prst="line">
              <a:avLst/>
            </a:prstGeom>
            <a:noFill/>
            <a:ln w="28575">
              <a:solidFill>
                <a:schemeClr val="tx1"/>
              </a:solidFill>
              <a:round/>
              <a:tailEnd type="stealth"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5" name="Line 16"/>
            <p:cNvSpPr>
              <a:spLocks noChangeShapeType="1"/>
            </p:cNvSpPr>
            <p:nvPr/>
          </p:nvSpPr>
          <p:spPr bwMode="auto">
            <a:xfrm>
              <a:off x="3878" y="4019"/>
              <a:ext cx="499" cy="0"/>
            </a:xfrm>
            <a:prstGeom prst="line">
              <a:avLst/>
            </a:prstGeom>
            <a:noFill/>
            <a:ln w="28575">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6" name="Rectangle 17"/>
            <p:cNvSpPr>
              <a:spLocks noChangeArrowheads="1"/>
            </p:cNvSpPr>
            <p:nvPr/>
          </p:nvSpPr>
          <p:spPr bwMode="auto">
            <a:xfrm>
              <a:off x="5262" y="2795"/>
              <a:ext cx="4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3735">
                  <a:solidFill>
                    <a:prstClr val="black"/>
                  </a:solidFill>
                  <a:latin typeface="+mn-lt"/>
                  <a:ea typeface="+mn-ea"/>
                  <a:cs typeface="+mn-ea"/>
                  <a:sym typeface="+mn-lt"/>
                </a:rPr>
                <a:t>27</a:t>
              </a:r>
              <a:endParaRPr lang="zh-CN" altLang="en-US" sz="3735">
                <a:solidFill>
                  <a:prstClr val="black"/>
                </a:solidFill>
                <a:latin typeface="+mn-lt"/>
                <a:ea typeface="+mn-ea"/>
                <a:cs typeface="+mn-ea"/>
                <a:sym typeface="+mn-lt"/>
              </a:endParaRPr>
            </a:p>
          </p:txBody>
        </p:sp>
        <p:sp>
          <p:nvSpPr>
            <p:cNvPr id="17" name="Rectangle 18"/>
            <p:cNvSpPr>
              <a:spLocks noChangeArrowheads="1"/>
            </p:cNvSpPr>
            <p:nvPr/>
          </p:nvSpPr>
          <p:spPr bwMode="auto">
            <a:xfrm>
              <a:off x="4469" y="3838"/>
              <a:ext cx="4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3735">
                  <a:solidFill>
                    <a:prstClr val="black"/>
                  </a:solidFill>
                  <a:latin typeface="+mn-lt"/>
                  <a:ea typeface="+mn-ea"/>
                  <a:cs typeface="+mn-ea"/>
                  <a:sym typeface="+mn-lt"/>
                </a:rPr>
                <a:t>21</a:t>
              </a:r>
              <a:endParaRPr lang="zh-CN" altLang="en-US" sz="3735">
                <a:solidFill>
                  <a:prstClr val="black"/>
                </a:solidFill>
                <a:latin typeface="+mn-lt"/>
                <a:ea typeface="+mn-ea"/>
                <a:cs typeface="+mn-ea"/>
                <a:sym typeface="+mn-lt"/>
              </a:endParaRPr>
            </a:p>
          </p:txBody>
        </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6678" y="4848414"/>
            <a:ext cx="1798916" cy="1798916"/>
          </a:xfrm>
          <a:prstGeom prst="rect">
            <a:avLst/>
          </a:prstGeom>
        </p:spPr>
      </p:pic>
      <p:sp>
        <p:nvSpPr>
          <p:cNvPr id="20" name="文本框 19"/>
          <p:cNvSpPr txBox="1"/>
          <p:nvPr/>
        </p:nvSpPr>
        <p:spPr>
          <a:xfrm>
            <a:off x="2481787" y="3950152"/>
            <a:ext cx="6339840" cy="502766"/>
          </a:xfrm>
          <a:prstGeom prst="rect">
            <a:avLst/>
          </a:prstGeom>
          <a:noFill/>
        </p:spPr>
        <p:txBody>
          <a:bodyPr wrap="square" rtlCol="0">
            <a:spAutoFit/>
          </a:bodyPr>
          <a:lstStyle/>
          <a:p>
            <a:pPr algn="ctr" defTabSz="914400">
              <a:spcBef>
                <a:spcPct val="50000"/>
              </a:spcBef>
            </a:pPr>
            <a:r>
              <a:rPr lang="zh-CN" altLang="en-US" sz="2665" b="1" dirty="0">
                <a:solidFill>
                  <a:srgbClr val="50742F">
                    <a:lumMod val="50000"/>
                  </a:srgbClr>
                </a:solidFill>
                <a:cs typeface="+mn-ea"/>
                <a:sym typeface="+mn-lt"/>
              </a:rPr>
              <a:t>尝试用多种方法列方程？</a:t>
            </a:r>
          </a:p>
        </p:txBody>
      </p:sp>
      <p:sp>
        <p:nvSpPr>
          <p:cNvPr id="21" name="TextBox 6"/>
          <p:cNvSpPr txBox="1"/>
          <p:nvPr/>
        </p:nvSpPr>
        <p:spPr>
          <a:xfrm>
            <a:off x="554787" y="332307"/>
            <a:ext cx="4191384" cy="523220"/>
          </a:xfrm>
          <a:prstGeom prst="rect">
            <a:avLst/>
          </a:prstGeom>
          <a:noFill/>
          <a:effectLst>
            <a:outerShdw blurRad="12700" dist="12700" dir="2700000" algn="tl" rotWithShape="0">
              <a:prstClr val="black">
                <a:alpha val="40000"/>
              </a:prstClr>
            </a:outerShdw>
          </a:effectLst>
        </p:spPr>
        <p:txBody>
          <a:bodyPr wrap="square">
            <a:spAutoFit/>
          </a:bodyPr>
          <a:lstStyle/>
          <a:p>
            <a:pPr lvl="0">
              <a:defRPr/>
            </a:pPr>
            <a:r>
              <a:rPr lang="zh-CN" altLang="en-US" sz="2800" b="1" dirty="0">
                <a:ln w="6350">
                  <a:noFill/>
                </a:ln>
                <a:solidFill>
                  <a:prstClr val="black"/>
                </a:solidFill>
                <a:cs typeface="+mn-ea"/>
                <a:sym typeface="+mn-lt"/>
              </a:rPr>
              <a:t>情景思考（几何问题）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75088" y="990748"/>
            <a:ext cx="10842172" cy="1427507"/>
          </a:xfrm>
          <a:prstGeom prst="rect">
            <a:avLst/>
          </a:prstGeom>
        </p:spPr>
        <p:txBody>
          <a:bodyPr wrap="square">
            <a:spAutoFit/>
          </a:bodyPr>
          <a:lstStyle/>
          <a:p>
            <a:pPr defTabSz="914400">
              <a:lnSpc>
                <a:spcPct val="150000"/>
              </a:lnSpc>
              <a:spcBef>
                <a:spcPct val="0"/>
              </a:spcBef>
            </a:pPr>
            <a:r>
              <a:rPr kumimoji="1" lang="zh-CN" altLang="en-US" sz="2000" b="1" dirty="0">
                <a:solidFill>
                  <a:prstClr val="black"/>
                </a:solidFill>
                <a:cs typeface="+mn-ea"/>
                <a:sym typeface="+mn-lt"/>
              </a:rPr>
              <a:t>   要设计一本书的封面，封面长 </a:t>
            </a:r>
            <a:r>
              <a:rPr kumimoji="1" lang="en-US" altLang="zh-CN" sz="2000" dirty="0">
                <a:solidFill>
                  <a:prstClr val="black"/>
                </a:solidFill>
                <a:cs typeface="+mn-ea"/>
                <a:sym typeface="+mn-lt"/>
              </a:rPr>
              <a:t>27 cm</a:t>
            </a:r>
            <a:r>
              <a:rPr kumimoji="1" lang="zh-CN" altLang="en-US" sz="2000" b="1" dirty="0">
                <a:solidFill>
                  <a:prstClr val="black"/>
                </a:solidFill>
                <a:cs typeface="+mn-ea"/>
                <a:sym typeface="+mn-lt"/>
              </a:rPr>
              <a:t>，宽 </a:t>
            </a:r>
            <a:r>
              <a:rPr kumimoji="1" lang="en-US" altLang="zh-CN" sz="2000" dirty="0">
                <a:solidFill>
                  <a:prstClr val="black"/>
                </a:solidFill>
                <a:cs typeface="+mn-ea"/>
                <a:sym typeface="+mn-lt"/>
              </a:rPr>
              <a:t>21</a:t>
            </a:r>
            <a:r>
              <a:rPr kumimoji="1" lang="en-US" altLang="zh-CN" sz="2000" b="1" dirty="0">
                <a:solidFill>
                  <a:prstClr val="black"/>
                </a:solidFill>
                <a:cs typeface="+mn-ea"/>
                <a:sym typeface="+mn-lt"/>
              </a:rPr>
              <a:t> </a:t>
            </a:r>
            <a:r>
              <a:rPr kumimoji="1" lang="en-US" altLang="zh-CN" sz="2000" dirty="0">
                <a:solidFill>
                  <a:prstClr val="black"/>
                </a:solidFill>
                <a:cs typeface="+mn-ea"/>
                <a:sym typeface="+mn-lt"/>
              </a:rPr>
              <a:t>cm</a:t>
            </a:r>
            <a:r>
              <a:rPr kumimoji="1" lang="zh-CN" altLang="en-US" sz="2000" b="1" dirty="0">
                <a:solidFill>
                  <a:prstClr val="black"/>
                </a:solidFill>
                <a:cs typeface="+mn-ea"/>
                <a:sym typeface="+mn-lt"/>
              </a:rPr>
              <a:t>，</a:t>
            </a:r>
            <a:r>
              <a:rPr kumimoji="1" lang="zh-CN" altLang="en-US" sz="2000" b="1" dirty="0">
                <a:solidFill>
                  <a:srgbClr val="FF0000"/>
                </a:solidFill>
                <a:cs typeface="+mn-ea"/>
                <a:sym typeface="+mn-lt"/>
              </a:rPr>
              <a:t>正中央是一个与整个封面长宽比例相同的矩形</a:t>
            </a:r>
            <a:r>
              <a:rPr kumimoji="1" lang="zh-CN" altLang="en-US" sz="2000" b="1" dirty="0">
                <a:solidFill>
                  <a:prstClr val="black"/>
                </a:solidFill>
                <a:cs typeface="+mn-ea"/>
                <a:sym typeface="+mn-lt"/>
              </a:rPr>
              <a:t>，如果要使四周的彩色边衬所占面积是封面面积的四分之一，</a:t>
            </a:r>
            <a:r>
              <a:rPr kumimoji="1" lang="zh-CN" altLang="en-US" sz="2000" b="1" dirty="0">
                <a:solidFill>
                  <a:srgbClr val="FF0000"/>
                </a:solidFill>
                <a:cs typeface="+mn-ea"/>
                <a:sym typeface="+mn-lt"/>
              </a:rPr>
              <a:t>上、下边衬等宽，左、右边衬等宽</a:t>
            </a:r>
            <a:r>
              <a:rPr kumimoji="1" lang="zh-CN" altLang="en-US" sz="2000" b="1" dirty="0">
                <a:solidFill>
                  <a:prstClr val="black"/>
                </a:solidFill>
                <a:cs typeface="+mn-ea"/>
                <a:sym typeface="+mn-lt"/>
              </a:rPr>
              <a:t>，应如何设计四周边衬的宽度</a:t>
            </a:r>
            <a:r>
              <a:rPr lang="zh-CN" altLang="zh-CN" sz="2000" b="1" dirty="0">
                <a:solidFill>
                  <a:prstClr val="black"/>
                </a:solidFill>
                <a:cs typeface="+mn-ea"/>
                <a:sym typeface="+mn-lt"/>
              </a:rPr>
              <a:t>（结果保留小数点后一位）</a:t>
            </a:r>
            <a:r>
              <a:rPr kumimoji="1" lang="zh-CN" altLang="en-US" sz="2000" b="1" dirty="0">
                <a:solidFill>
                  <a:prstClr val="black"/>
                </a:solidFill>
                <a:cs typeface="+mn-ea"/>
                <a:sym typeface="+mn-lt"/>
              </a:rPr>
              <a:t>？</a:t>
            </a:r>
            <a:endParaRPr kumimoji="1" lang="en-US" altLang="zh-CN" sz="2000" b="1" dirty="0">
              <a:solidFill>
                <a:prstClr val="black"/>
              </a:solidFill>
              <a:cs typeface="+mn-ea"/>
              <a:sym typeface="+mn-lt"/>
            </a:endParaRPr>
          </a:p>
        </p:txBody>
      </p:sp>
      <p:grpSp>
        <p:nvGrpSpPr>
          <p:cNvPr id="6" name="Group 10"/>
          <p:cNvGrpSpPr/>
          <p:nvPr/>
        </p:nvGrpSpPr>
        <p:grpSpPr bwMode="auto">
          <a:xfrm>
            <a:off x="9081164" y="2670481"/>
            <a:ext cx="3110836" cy="3772230"/>
            <a:chOff x="3873" y="2115"/>
            <a:chExt cx="1887" cy="2093"/>
          </a:xfrm>
        </p:grpSpPr>
        <p:pic>
          <p:nvPicPr>
            <p:cNvPr id="7" name="Picture 11" descr="020##设计一本书的封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 y="2115"/>
              <a:ext cx="1411"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2"/>
            <p:cNvSpPr>
              <a:spLocks noChangeShapeType="1"/>
            </p:cNvSpPr>
            <p:nvPr/>
          </p:nvSpPr>
          <p:spPr bwMode="auto">
            <a:xfrm>
              <a:off x="5284" y="2115"/>
              <a:ext cx="272"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9" name="Line 13"/>
            <p:cNvSpPr>
              <a:spLocks noChangeShapeType="1"/>
            </p:cNvSpPr>
            <p:nvPr/>
          </p:nvSpPr>
          <p:spPr bwMode="auto">
            <a:xfrm>
              <a:off x="5284" y="3929"/>
              <a:ext cx="272"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0" name="Line 14"/>
            <p:cNvSpPr>
              <a:spLocks noChangeShapeType="1"/>
            </p:cNvSpPr>
            <p:nvPr/>
          </p:nvSpPr>
          <p:spPr bwMode="auto">
            <a:xfrm flipV="1">
              <a:off x="5420" y="2115"/>
              <a:ext cx="0" cy="680"/>
            </a:xfrm>
            <a:prstGeom prst="line">
              <a:avLst/>
            </a:prstGeom>
            <a:noFill/>
            <a:ln w="28575">
              <a:solidFill>
                <a:schemeClr val="tx1"/>
              </a:solidFill>
              <a:round/>
              <a:tailEnd type="stealth"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1" name="Line 15"/>
            <p:cNvSpPr>
              <a:spLocks noChangeShapeType="1"/>
            </p:cNvSpPr>
            <p:nvPr/>
          </p:nvSpPr>
          <p:spPr bwMode="auto">
            <a:xfrm flipV="1">
              <a:off x="5420" y="3203"/>
              <a:ext cx="0" cy="726"/>
            </a:xfrm>
            <a:prstGeom prst="line">
              <a:avLst/>
            </a:prstGeom>
            <a:noFill/>
            <a:ln w="28575">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2" name="Line 16"/>
            <p:cNvSpPr>
              <a:spLocks noChangeShapeType="1"/>
            </p:cNvSpPr>
            <p:nvPr/>
          </p:nvSpPr>
          <p:spPr bwMode="auto">
            <a:xfrm flipV="1">
              <a:off x="5284" y="3929"/>
              <a:ext cx="0" cy="18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3" name="Line 17"/>
            <p:cNvSpPr>
              <a:spLocks noChangeShapeType="1"/>
            </p:cNvSpPr>
            <p:nvPr/>
          </p:nvSpPr>
          <p:spPr bwMode="auto">
            <a:xfrm flipV="1">
              <a:off x="3878" y="3929"/>
              <a:ext cx="0" cy="18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4" name="Line 18"/>
            <p:cNvSpPr>
              <a:spLocks noChangeShapeType="1"/>
            </p:cNvSpPr>
            <p:nvPr/>
          </p:nvSpPr>
          <p:spPr bwMode="auto">
            <a:xfrm>
              <a:off x="4830" y="4019"/>
              <a:ext cx="454" cy="0"/>
            </a:xfrm>
            <a:prstGeom prst="line">
              <a:avLst/>
            </a:prstGeom>
            <a:noFill/>
            <a:ln w="28575">
              <a:solidFill>
                <a:schemeClr val="tx1"/>
              </a:solidFill>
              <a:round/>
              <a:tailEnd type="stealth"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5" name="Line 19"/>
            <p:cNvSpPr>
              <a:spLocks noChangeShapeType="1"/>
            </p:cNvSpPr>
            <p:nvPr/>
          </p:nvSpPr>
          <p:spPr bwMode="auto">
            <a:xfrm>
              <a:off x="3878" y="4019"/>
              <a:ext cx="499" cy="0"/>
            </a:xfrm>
            <a:prstGeom prst="line">
              <a:avLst/>
            </a:prstGeom>
            <a:noFill/>
            <a:ln w="28575">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6" name="Rectangle 20"/>
            <p:cNvSpPr>
              <a:spLocks noChangeArrowheads="1"/>
            </p:cNvSpPr>
            <p:nvPr/>
          </p:nvSpPr>
          <p:spPr bwMode="auto">
            <a:xfrm>
              <a:off x="5262" y="2795"/>
              <a:ext cx="49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3735">
                  <a:solidFill>
                    <a:prstClr val="black"/>
                  </a:solidFill>
                  <a:latin typeface="+mn-lt"/>
                  <a:ea typeface="+mn-ea"/>
                  <a:cs typeface="+mn-ea"/>
                  <a:sym typeface="+mn-lt"/>
                </a:rPr>
                <a:t>27</a:t>
              </a:r>
              <a:endParaRPr lang="zh-CN" altLang="en-US" sz="3735">
                <a:solidFill>
                  <a:prstClr val="black"/>
                </a:solidFill>
                <a:latin typeface="+mn-lt"/>
                <a:ea typeface="+mn-ea"/>
                <a:cs typeface="+mn-ea"/>
                <a:sym typeface="+mn-lt"/>
              </a:endParaRPr>
            </a:p>
          </p:txBody>
        </p:sp>
        <p:sp>
          <p:nvSpPr>
            <p:cNvPr id="17" name="Rectangle 21"/>
            <p:cNvSpPr>
              <a:spLocks noChangeArrowheads="1"/>
            </p:cNvSpPr>
            <p:nvPr/>
          </p:nvSpPr>
          <p:spPr bwMode="auto">
            <a:xfrm>
              <a:off x="4469" y="3838"/>
              <a:ext cx="49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3735">
                  <a:solidFill>
                    <a:prstClr val="black"/>
                  </a:solidFill>
                  <a:latin typeface="+mn-lt"/>
                  <a:ea typeface="+mn-ea"/>
                  <a:cs typeface="+mn-ea"/>
                  <a:sym typeface="+mn-lt"/>
                </a:rPr>
                <a:t>21</a:t>
              </a:r>
              <a:endParaRPr lang="zh-CN" altLang="en-US" sz="3735">
                <a:solidFill>
                  <a:prstClr val="black"/>
                </a:solidFill>
                <a:latin typeface="+mn-lt"/>
                <a:ea typeface="+mn-ea"/>
                <a:cs typeface="+mn-ea"/>
                <a:sym typeface="+mn-lt"/>
              </a:endParaRPr>
            </a:p>
          </p:txBody>
        </p:sp>
      </p:grpSp>
      <p:sp>
        <p:nvSpPr>
          <p:cNvPr id="5" name="矩形 4"/>
          <p:cNvSpPr/>
          <p:nvPr/>
        </p:nvSpPr>
        <p:spPr>
          <a:xfrm>
            <a:off x="678139" y="2670481"/>
            <a:ext cx="8102788" cy="965842"/>
          </a:xfrm>
          <a:prstGeom prst="rect">
            <a:avLst/>
          </a:prstGeom>
        </p:spPr>
        <p:txBody>
          <a:bodyPr wrap="square">
            <a:spAutoFit/>
          </a:bodyPr>
          <a:lstStyle/>
          <a:p>
            <a:pPr defTabSz="914400">
              <a:lnSpc>
                <a:spcPct val="150000"/>
              </a:lnSpc>
            </a:pPr>
            <a:r>
              <a:rPr kumimoji="1" lang="en-US" altLang="zh-CN" sz="2000" dirty="0">
                <a:cs typeface="+mn-ea"/>
                <a:sym typeface="+mn-lt"/>
              </a:rPr>
              <a:t>【</a:t>
            </a:r>
            <a:r>
              <a:rPr kumimoji="1" lang="zh-CN" altLang="en-US" sz="2000" dirty="0">
                <a:cs typeface="+mn-ea"/>
                <a:sym typeface="+mn-lt"/>
              </a:rPr>
              <a:t>分析</a:t>
            </a:r>
            <a:r>
              <a:rPr kumimoji="1" lang="en-US" altLang="zh-CN" sz="2000" dirty="0">
                <a:cs typeface="+mn-ea"/>
                <a:sym typeface="+mn-lt"/>
              </a:rPr>
              <a:t>】</a:t>
            </a:r>
            <a:r>
              <a:rPr kumimoji="1" lang="zh-CN" altLang="en-US" sz="2000" dirty="0">
                <a:cs typeface="+mn-ea"/>
                <a:sym typeface="+mn-lt"/>
              </a:rPr>
              <a:t>封面的长宽之比是</a:t>
            </a:r>
            <a:r>
              <a:rPr kumimoji="1" lang="en-US" altLang="zh-CN" sz="2000" dirty="0">
                <a:cs typeface="+mn-ea"/>
                <a:sym typeface="+mn-lt"/>
              </a:rPr>
              <a:t>9∶7</a:t>
            </a:r>
            <a:r>
              <a:rPr kumimoji="1" lang="zh-CN" altLang="en-US" sz="2000" dirty="0">
                <a:cs typeface="+mn-ea"/>
                <a:sym typeface="+mn-lt"/>
              </a:rPr>
              <a:t>，中央的矩形的长宽之比也应是 </a:t>
            </a:r>
            <a:r>
              <a:rPr kumimoji="1" lang="en-US" altLang="zh-CN" sz="2000" dirty="0">
                <a:cs typeface="+mn-ea"/>
                <a:sym typeface="+mn-lt"/>
              </a:rPr>
              <a:t>9∶7</a:t>
            </a:r>
            <a:r>
              <a:rPr kumimoji="1" lang="zh-CN" altLang="en-US" sz="2000" dirty="0">
                <a:cs typeface="+mn-ea"/>
                <a:sym typeface="+mn-lt"/>
              </a:rPr>
              <a:t>．</a:t>
            </a:r>
            <a:endParaRPr lang="zh-CN" altLang="en-US" sz="2000" dirty="0">
              <a:cs typeface="+mn-ea"/>
              <a:sym typeface="+mn-lt"/>
            </a:endParaRPr>
          </a:p>
        </p:txBody>
      </p:sp>
      <p:sp>
        <p:nvSpPr>
          <p:cNvPr id="19" name="矩形 18"/>
          <p:cNvSpPr/>
          <p:nvPr/>
        </p:nvSpPr>
        <p:spPr>
          <a:xfrm>
            <a:off x="747825" y="3570792"/>
            <a:ext cx="8102767" cy="965842"/>
          </a:xfrm>
          <a:prstGeom prst="rect">
            <a:avLst/>
          </a:prstGeom>
        </p:spPr>
        <p:txBody>
          <a:bodyPr wrap="square">
            <a:spAutoFit/>
          </a:bodyPr>
          <a:lstStyle/>
          <a:p>
            <a:pPr defTabSz="914400">
              <a:lnSpc>
                <a:spcPct val="150000"/>
              </a:lnSpc>
            </a:pPr>
            <a:r>
              <a:rPr kumimoji="1" lang="zh-CN" altLang="en-US" sz="2000" dirty="0">
                <a:cs typeface="+mn-ea"/>
                <a:sym typeface="+mn-lt"/>
              </a:rPr>
              <a:t>设中央的矩形的长和宽分别是 </a:t>
            </a:r>
            <a:r>
              <a:rPr kumimoji="1" lang="en-US" altLang="zh-CN" sz="2000" dirty="0">
                <a:cs typeface="+mn-ea"/>
                <a:sym typeface="+mn-lt"/>
              </a:rPr>
              <a:t>9</a:t>
            </a:r>
            <a:r>
              <a:rPr kumimoji="1" lang="en-US" altLang="zh-CN" sz="2000" i="1" dirty="0">
                <a:cs typeface="+mn-ea"/>
                <a:sym typeface="+mn-lt"/>
              </a:rPr>
              <a:t>a</a:t>
            </a:r>
            <a:r>
              <a:rPr kumimoji="1" lang="en-US" altLang="zh-CN" sz="2000" dirty="0">
                <a:cs typeface="+mn-ea"/>
                <a:sym typeface="+mn-lt"/>
              </a:rPr>
              <a:t> cm</a:t>
            </a:r>
            <a:r>
              <a:rPr kumimoji="1" lang="zh-CN" altLang="en-US" sz="2000" dirty="0">
                <a:cs typeface="+mn-ea"/>
                <a:sym typeface="+mn-lt"/>
              </a:rPr>
              <a:t>和 </a:t>
            </a:r>
            <a:r>
              <a:rPr kumimoji="1" lang="en-US" altLang="zh-CN" sz="2000" dirty="0">
                <a:cs typeface="+mn-ea"/>
                <a:sym typeface="+mn-lt"/>
              </a:rPr>
              <a:t>7</a:t>
            </a:r>
            <a:r>
              <a:rPr kumimoji="1" lang="en-US" altLang="zh-CN" sz="2000" i="1" dirty="0">
                <a:cs typeface="+mn-ea"/>
                <a:sym typeface="+mn-lt"/>
              </a:rPr>
              <a:t>a</a:t>
            </a:r>
            <a:r>
              <a:rPr kumimoji="1" lang="en-US" altLang="zh-CN" sz="2000" dirty="0">
                <a:cs typeface="+mn-ea"/>
                <a:sym typeface="+mn-lt"/>
              </a:rPr>
              <a:t> cm</a:t>
            </a:r>
            <a:r>
              <a:rPr kumimoji="1" lang="zh-CN" altLang="en-US" sz="2000" dirty="0">
                <a:cs typeface="+mn-ea"/>
                <a:sym typeface="+mn-lt"/>
              </a:rPr>
              <a:t>，由此得上、下边衬与左、右边衬的宽度之比是：</a:t>
            </a:r>
            <a:endParaRPr lang="zh-CN" altLang="en-US" sz="2000" dirty="0">
              <a:cs typeface="+mn-ea"/>
              <a:sym typeface="+mn-lt"/>
            </a:endParaRPr>
          </a:p>
        </p:txBody>
      </p:sp>
      <p:grpSp>
        <p:nvGrpSpPr>
          <p:cNvPr id="20" name="Group 23"/>
          <p:cNvGrpSpPr/>
          <p:nvPr/>
        </p:nvGrpSpPr>
        <p:grpSpPr bwMode="auto">
          <a:xfrm>
            <a:off x="1606705" y="4788860"/>
            <a:ext cx="6245656" cy="1470893"/>
            <a:chOff x="2728" y="2928"/>
            <a:chExt cx="3224" cy="615"/>
          </a:xfrm>
        </p:grpSpPr>
        <p:sp>
          <p:nvSpPr>
            <p:cNvPr id="21" name="Rectangle 24"/>
            <p:cNvSpPr>
              <a:spLocks noChangeArrowheads="1"/>
            </p:cNvSpPr>
            <p:nvPr/>
          </p:nvSpPr>
          <p:spPr bwMode="auto">
            <a:xfrm>
              <a:off x="2736" y="3024"/>
              <a:ext cx="124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zh-CN" altLang="en-US" sz="3735">
                  <a:solidFill>
                    <a:prstClr val="black"/>
                  </a:solidFill>
                  <a:latin typeface="+mn-lt"/>
                  <a:ea typeface="+mn-ea"/>
                  <a:cs typeface="+mn-ea"/>
                  <a:sym typeface="+mn-lt"/>
                </a:rPr>
                <a:t>（　       ）</a:t>
              </a:r>
            </a:p>
          </p:txBody>
        </p:sp>
        <p:sp>
          <p:nvSpPr>
            <p:cNvPr id="22" name="Rectangle 25"/>
            <p:cNvSpPr>
              <a:spLocks noChangeArrowheads="1"/>
            </p:cNvSpPr>
            <p:nvPr/>
          </p:nvSpPr>
          <p:spPr bwMode="auto">
            <a:xfrm>
              <a:off x="3997" y="3024"/>
              <a:ext cx="137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zh-CN" altLang="en-US" sz="3735">
                  <a:solidFill>
                    <a:prstClr val="black"/>
                  </a:solidFill>
                  <a:latin typeface="+mn-lt"/>
                  <a:ea typeface="+mn-ea"/>
                  <a:cs typeface="+mn-ea"/>
                  <a:sym typeface="+mn-lt"/>
                </a:rPr>
                <a:t>（　       ）</a:t>
              </a:r>
            </a:p>
          </p:txBody>
        </p:sp>
        <p:sp>
          <p:nvSpPr>
            <p:cNvPr id="23" name="Text Box 17"/>
            <p:cNvSpPr txBox="1">
              <a:spLocks noChangeArrowheads="1"/>
            </p:cNvSpPr>
            <p:nvPr/>
          </p:nvSpPr>
          <p:spPr bwMode="auto">
            <a:xfrm>
              <a:off x="2988" y="3024"/>
              <a:ext cx="296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3735" dirty="0">
                  <a:solidFill>
                    <a:prstClr val="black"/>
                  </a:solidFill>
                  <a:latin typeface="+mn-lt"/>
                  <a:ea typeface="+mn-ea"/>
                  <a:cs typeface="+mn-ea"/>
                  <a:sym typeface="+mn-lt"/>
                </a:rPr>
                <a:t>27</a:t>
              </a:r>
              <a:r>
                <a:rPr lang="en-US" altLang="zh-CN" sz="1335" baseline="50000" dirty="0">
                  <a:solidFill>
                    <a:prstClr val="black"/>
                  </a:solidFill>
                  <a:latin typeface="+mn-lt"/>
                  <a:ea typeface="+mn-ea"/>
                  <a:cs typeface="+mn-ea"/>
                  <a:sym typeface="+mn-lt"/>
                </a:rPr>
                <a:t> </a:t>
              </a:r>
              <a:r>
                <a:rPr lang="en-US" altLang="zh-CN" sz="3735" dirty="0">
                  <a:solidFill>
                    <a:prstClr val="black"/>
                  </a:solidFill>
                  <a:latin typeface="+mn-lt"/>
                  <a:ea typeface="+mn-ea"/>
                  <a:cs typeface="+mn-ea"/>
                  <a:sym typeface="+mn-lt"/>
                </a:rPr>
                <a:t>-</a:t>
              </a:r>
              <a:r>
                <a:rPr lang="en-US" altLang="zh-CN" sz="1335" baseline="50000" dirty="0">
                  <a:solidFill>
                    <a:prstClr val="black"/>
                  </a:solidFill>
                  <a:latin typeface="+mn-lt"/>
                  <a:ea typeface="+mn-ea"/>
                  <a:cs typeface="+mn-ea"/>
                  <a:sym typeface="+mn-lt"/>
                </a:rPr>
                <a:t> </a:t>
              </a:r>
              <a:r>
                <a:rPr lang="en-US" altLang="zh-CN" sz="3735" dirty="0">
                  <a:solidFill>
                    <a:prstClr val="black"/>
                  </a:solidFill>
                  <a:latin typeface="+mn-lt"/>
                  <a:ea typeface="+mn-ea"/>
                  <a:cs typeface="+mn-ea"/>
                  <a:sym typeface="+mn-lt"/>
                </a:rPr>
                <a:t>9</a:t>
              </a:r>
              <a:r>
                <a:rPr lang="en-US" altLang="zh-CN" sz="3735" i="1" dirty="0">
                  <a:solidFill>
                    <a:prstClr val="black"/>
                  </a:solidFill>
                  <a:latin typeface="+mn-lt"/>
                  <a:ea typeface="+mn-ea"/>
                  <a:cs typeface="+mn-ea"/>
                  <a:sym typeface="+mn-lt"/>
                </a:rPr>
                <a:t>a</a:t>
              </a:r>
              <a:r>
                <a:rPr lang="en-US" altLang="zh-CN" sz="3735" dirty="0">
                  <a:solidFill>
                    <a:prstClr val="black"/>
                  </a:solidFill>
                  <a:latin typeface="+mn-lt"/>
                  <a:ea typeface="+mn-ea"/>
                  <a:cs typeface="+mn-ea"/>
                  <a:sym typeface="+mn-lt"/>
                </a:rPr>
                <a:t>  </a:t>
              </a:r>
              <a:r>
                <a:rPr kumimoji="1" lang="en-US" altLang="zh-CN" sz="3735" dirty="0">
                  <a:solidFill>
                    <a:prstClr val="black"/>
                  </a:solidFill>
                  <a:latin typeface="+mn-lt"/>
                  <a:ea typeface="+mn-ea"/>
                  <a:cs typeface="+mn-ea"/>
                  <a:sym typeface="+mn-lt"/>
                </a:rPr>
                <a:t>∶     </a:t>
              </a:r>
              <a:r>
                <a:rPr lang="en-US" altLang="zh-CN" sz="3735" dirty="0">
                  <a:solidFill>
                    <a:prstClr val="black"/>
                  </a:solidFill>
                  <a:latin typeface="+mn-lt"/>
                  <a:ea typeface="+mn-ea"/>
                  <a:cs typeface="+mn-ea"/>
                  <a:sym typeface="+mn-lt"/>
                </a:rPr>
                <a:t>21</a:t>
              </a:r>
              <a:r>
                <a:rPr lang="en-US" altLang="zh-CN" sz="1335" baseline="50000" dirty="0">
                  <a:solidFill>
                    <a:prstClr val="black"/>
                  </a:solidFill>
                  <a:latin typeface="+mn-lt"/>
                  <a:ea typeface="+mn-ea"/>
                  <a:cs typeface="+mn-ea"/>
                  <a:sym typeface="+mn-lt"/>
                </a:rPr>
                <a:t> </a:t>
              </a:r>
              <a:r>
                <a:rPr lang="en-US" altLang="zh-CN" sz="3735" dirty="0">
                  <a:solidFill>
                    <a:prstClr val="black"/>
                  </a:solidFill>
                  <a:latin typeface="+mn-lt"/>
                  <a:ea typeface="+mn-ea"/>
                  <a:cs typeface="+mn-ea"/>
                  <a:sym typeface="+mn-lt"/>
                </a:rPr>
                <a:t>-</a:t>
              </a:r>
              <a:r>
                <a:rPr lang="en-US" altLang="zh-CN" sz="1335" baseline="50000" dirty="0">
                  <a:solidFill>
                    <a:prstClr val="black"/>
                  </a:solidFill>
                  <a:latin typeface="+mn-lt"/>
                  <a:ea typeface="+mn-ea"/>
                  <a:cs typeface="+mn-ea"/>
                  <a:sym typeface="+mn-lt"/>
                </a:rPr>
                <a:t> </a:t>
              </a:r>
              <a:r>
                <a:rPr lang="en-US" altLang="zh-CN" sz="3735" dirty="0">
                  <a:solidFill>
                    <a:prstClr val="black"/>
                  </a:solidFill>
                  <a:latin typeface="+mn-lt"/>
                  <a:ea typeface="+mn-ea"/>
                  <a:cs typeface="+mn-ea"/>
                  <a:sym typeface="+mn-lt"/>
                </a:rPr>
                <a:t>7</a:t>
              </a:r>
              <a:r>
                <a:rPr lang="en-US" altLang="zh-CN" sz="3735" i="1" dirty="0">
                  <a:solidFill>
                    <a:prstClr val="black"/>
                  </a:solidFill>
                  <a:latin typeface="+mn-lt"/>
                  <a:ea typeface="+mn-ea"/>
                  <a:cs typeface="+mn-ea"/>
                  <a:sym typeface="+mn-lt"/>
                </a:rPr>
                <a:t>a   </a:t>
              </a:r>
              <a:r>
                <a:rPr lang="en-US" altLang="zh-CN" sz="3735" dirty="0">
                  <a:solidFill>
                    <a:prstClr val="black"/>
                  </a:solidFill>
                  <a:latin typeface="+mn-lt"/>
                  <a:ea typeface="+mn-ea"/>
                  <a:cs typeface="+mn-ea"/>
                  <a:sym typeface="+mn-lt"/>
                </a:rPr>
                <a:t>= 9</a:t>
              </a:r>
              <a:r>
                <a:rPr kumimoji="1" lang="en-US" altLang="zh-CN" sz="3735" dirty="0">
                  <a:solidFill>
                    <a:prstClr val="black"/>
                  </a:solidFill>
                  <a:latin typeface="+mn-lt"/>
                  <a:ea typeface="+mn-ea"/>
                  <a:cs typeface="+mn-ea"/>
                  <a:sym typeface="+mn-lt"/>
                </a:rPr>
                <a:t>∶</a:t>
              </a:r>
              <a:r>
                <a:rPr lang="en-US" altLang="zh-CN" sz="3735" dirty="0">
                  <a:solidFill>
                    <a:prstClr val="black"/>
                  </a:solidFill>
                  <a:latin typeface="+mn-lt"/>
                  <a:ea typeface="+mn-ea"/>
                  <a:cs typeface="+mn-ea"/>
                  <a:sym typeface="+mn-lt"/>
                </a:rPr>
                <a:t>7</a:t>
              </a:r>
              <a:r>
                <a:rPr lang="en-US" altLang="zh-CN" sz="3735" b="1" dirty="0">
                  <a:solidFill>
                    <a:prstClr val="black"/>
                  </a:solidFill>
                  <a:latin typeface="+mn-lt"/>
                  <a:ea typeface="+mn-ea"/>
                  <a:cs typeface="+mn-ea"/>
                  <a:sym typeface="+mn-lt"/>
                </a:rPr>
                <a:t>.</a:t>
              </a:r>
            </a:p>
          </p:txBody>
        </p:sp>
        <mc:AlternateContent xmlns:mc="http://schemas.openxmlformats.org/markup-compatibility/2006" xmlns:a14="http://schemas.microsoft.com/office/drawing/2010/main">
          <mc:Choice Requires="a14">
            <p:sp>
              <p:nvSpPr>
                <p:cNvPr id="24" name="Object 35"/>
                <p:cNvSpPr txBox="1"/>
                <p:nvPr/>
              </p:nvSpPr>
              <p:spPr bwMode="auto">
                <a:xfrm>
                  <a:off x="2728" y="2928"/>
                  <a:ext cx="152" cy="520"/>
                </a:xfrm>
                <a:prstGeom prst="rect">
                  <a:avLst/>
                </a:prstGeom>
                <a:noFill/>
                <a:ln>
                  <a:noFill/>
                </a:ln>
                <a:effectLst/>
              </p:spPr>
              <p:txBody>
                <a:bodyPr>
                  <a:normAutofit fontScale="77500" lnSpcReduction="20000"/>
                </a:bodyPr>
                <a:lstStyle/>
                <a:p>
                  <a:pPr defTabSz="914400"/>
                  <a14:m>
                    <m:oMathPara xmlns:m="http://schemas.openxmlformats.org/officeDocument/2006/math">
                      <m:oMathParaPr>
                        <m:jc m:val="left"/>
                      </m:oMathParaPr>
                      <m:oMath xmlns:m="http://schemas.openxmlformats.org/officeDocument/2006/math">
                        <m:f>
                          <m:fPr>
                            <m:ctrlPr>
                              <a:rPr lang="zh-CN" altLang="en-US" sz="3465" i="1">
                                <a:solidFill>
                                  <a:srgbClr val="000000"/>
                                </a:solidFill>
                                <a:latin typeface="Cambria Math" panose="02040503050406030204" pitchFamily="18" charset="0"/>
                                <a:cs typeface="+mn-ea"/>
                                <a:sym typeface="+mn-lt"/>
                              </a:rPr>
                            </m:ctrlPr>
                          </m:fPr>
                          <m:num>
                            <m:r>
                              <a:rPr lang="zh-CN" altLang="en-US" sz="3465" i="1">
                                <a:solidFill>
                                  <a:srgbClr val="000000"/>
                                </a:solidFill>
                                <a:latin typeface="Cambria Math" panose="02040503050406030204" pitchFamily="18" charset="0"/>
                                <a:cs typeface="+mn-ea"/>
                                <a:sym typeface="+mn-lt"/>
                              </a:rPr>
                              <m:t>1</m:t>
                            </m:r>
                          </m:num>
                          <m:den>
                            <m:r>
                              <a:rPr lang="zh-CN" altLang="en-US" sz="3465" i="1">
                                <a:solidFill>
                                  <a:srgbClr val="000000"/>
                                </a:solidFill>
                                <a:latin typeface="Cambria Math" panose="02040503050406030204" pitchFamily="18" charset="0"/>
                                <a:cs typeface="+mn-ea"/>
                                <a:sym typeface="+mn-lt"/>
                              </a:rPr>
                              <m:t>2</m:t>
                            </m:r>
                          </m:den>
                        </m:f>
                      </m:oMath>
                    </m:oMathPara>
                  </a14:m>
                  <a:endParaRPr lang="zh-CN" altLang="en-US" dirty="0">
                    <a:solidFill>
                      <a:prstClr val="black"/>
                    </a:solidFill>
                    <a:cs typeface="+mn-ea"/>
                    <a:sym typeface="+mn-lt"/>
                  </a:endParaRPr>
                </a:p>
              </p:txBody>
            </p:sp>
          </mc:Choice>
          <mc:Fallback xmlns="">
            <p:sp>
              <p:nvSpPr>
                <p:cNvPr id="24" name="Object 35"/>
                <p:cNvSpPr txBox="1">
                  <a:spLocks noRot="1" noChangeAspect="1" noMove="1" noResize="1" noEditPoints="1" noAdjustHandles="1" noChangeArrowheads="1" noChangeShapeType="1" noTextEdit="1"/>
                </p:cNvSpPr>
                <p:nvPr/>
              </p:nvSpPr>
              <p:spPr bwMode="auto">
                <a:xfrm>
                  <a:off x="2728" y="2928"/>
                  <a:ext cx="152" cy="520"/>
                </a:xfrm>
                <a:prstGeom prst="rect">
                  <a:avLst/>
                </a:prstGeom>
                <a:blipFill rotWithShape="1">
                  <a:blip r:embed="rId4"/>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Object 35"/>
                <p:cNvSpPr txBox="1"/>
                <p:nvPr/>
              </p:nvSpPr>
              <p:spPr bwMode="auto">
                <a:xfrm>
                  <a:off x="3984" y="2928"/>
                  <a:ext cx="152" cy="520"/>
                </a:xfrm>
                <a:prstGeom prst="rect">
                  <a:avLst/>
                </a:prstGeom>
                <a:noFill/>
                <a:ln>
                  <a:noFill/>
                </a:ln>
                <a:effectLst/>
              </p:spPr>
              <p:txBody>
                <a:bodyPr>
                  <a:normAutofit fontScale="70000" lnSpcReduction="20000"/>
                </a:bodyPr>
                <a:lstStyle/>
                <a:p>
                  <a:pPr defTabSz="914400"/>
                  <a14:m>
                    <m:oMathPara xmlns:m="http://schemas.openxmlformats.org/officeDocument/2006/math">
                      <m:oMathParaPr>
                        <m:jc m:val="left"/>
                      </m:oMathParaPr>
                      <m:oMath xmlns:m="http://schemas.openxmlformats.org/officeDocument/2006/math">
                        <m:f>
                          <m:fPr>
                            <m:ctrlPr>
                              <a:rPr lang="zh-CN" altLang="en-US" sz="3735" i="1">
                                <a:solidFill>
                                  <a:srgbClr val="000000"/>
                                </a:solidFill>
                                <a:latin typeface="Cambria Math" panose="02040503050406030204" pitchFamily="18" charset="0"/>
                                <a:cs typeface="+mn-ea"/>
                                <a:sym typeface="+mn-lt"/>
                              </a:rPr>
                            </m:ctrlPr>
                          </m:fPr>
                          <m:num>
                            <m:r>
                              <a:rPr lang="zh-CN" altLang="en-US" sz="3735" i="1">
                                <a:solidFill>
                                  <a:srgbClr val="000000"/>
                                </a:solidFill>
                                <a:latin typeface="Cambria Math" panose="02040503050406030204" pitchFamily="18" charset="0"/>
                                <a:cs typeface="+mn-ea"/>
                                <a:sym typeface="+mn-lt"/>
                              </a:rPr>
                              <m:t>1</m:t>
                            </m:r>
                          </m:num>
                          <m:den>
                            <m:r>
                              <a:rPr lang="zh-CN" altLang="en-US" sz="3735" i="1">
                                <a:solidFill>
                                  <a:srgbClr val="000000"/>
                                </a:solidFill>
                                <a:latin typeface="Cambria Math" panose="02040503050406030204" pitchFamily="18" charset="0"/>
                                <a:cs typeface="+mn-ea"/>
                                <a:sym typeface="+mn-lt"/>
                              </a:rPr>
                              <m:t>2</m:t>
                            </m:r>
                          </m:den>
                        </m:f>
                      </m:oMath>
                    </m:oMathPara>
                  </a14:m>
                  <a:endParaRPr lang="zh-CN" altLang="en-US" dirty="0">
                    <a:solidFill>
                      <a:prstClr val="black"/>
                    </a:solidFill>
                    <a:cs typeface="+mn-ea"/>
                    <a:sym typeface="+mn-lt"/>
                  </a:endParaRPr>
                </a:p>
              </p:txBody>
            </p:sp>
          </mc:Choice>
          <mc:Fallback xmlns="">
            <p:sp>
              <p:nvSpPr>
                <p:cNvPr id="25" name="Object 35"/>
                <p:cNvSpPr txBox="1">
                  <a:spLocks noRot="1" noChangeAspect="1" noMove="1" noResize="1" noEditPoints="1" noAdjustHandles="1" noChangeArrowheads="1" noChangeShapeType="1" noTextEdit="1"/>
                </p:cNvSpPr>
                <p:nvPr/>
              </p:nvSpPr>
              <p:spPr bwMode="auto">
                <a:xfrm>
                  <a:off x="3984" y="2928"/>
                  <a:ext cx="152" cy="520"/>
                </a:xfrm>
                <a:prstGeom prst="rect">
                  <a:avLst/>
                </a:prstGeom>
                <a:blipFill rotWithShape="1">
                  <a:blip r:embed="rId5"/>
                </a:blipFill>
                <a:ln>
                  <a:noFill/>
                </a:ln>
                <a:effectLst/>
              </p:spPr>
              <p:txBody>
                <a:bodyPr/>
                <a:lstStyle/>
                <a:p>
                  <a:r>
                    <a:rPr lang="zh-CN" altLang="en-US">
                      <a:noFill/>
                    </a:rPr>
                    <a:t> </a:t>
                  </a:r>
                </a:p>
              </p:txBody>
            </p:sp>
          </mc:Fallback>
        </mc:AlternateContent>
      </p:grpSp>
      <p:sp>
        <p:nvSpPr>
          <p:cNvPr id="26" name="Rectangle 30"/>
          <p:cNvSpPr>
            <a:spLocks noChangeArrowheads="1"/>
          </p:cNvSpPr>
          <p:nvPr/>
        </p:nvSpPr>
        <p:spPr bwMode="auto">
          <a:xfrm>
            <a:off x="9103684" y="3965615"/>
            <a:ext cx="1056216"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kumimoji="1" lang="en-US" altLang="zh-CN" sz="3735" dirty="0">
                <a:solidFill>
                  <a:srgbClr val="FF0000"/>
                </a:solidFill>
                <a:latin typeface="+mn-lt"/>
                <a:ea typeface="+mn-ea"/>
                <a:cs typeface="+mn-ea"/>
                <a:sym typeface="+mn-lt"/>
              </a:rPr>
              <a:t>9</a:t>
            </a:r>
            <a:r>
              <a:rPr kumimoji="1" lang="en-US" altLang="zh-CN" sz="3735" i="1" dirty="0">
                <a:solidFill>
                  <a:srgbClr val="FF0000"/>
                </a:solidFill>
                <a:latin typeface="+mn-lt"/>
                <a:ea typeface="+mn-ea"/>
                <a:cs typeface="+mn-ea"/>
                <a:sym typeface="+mn-lt"/>
              </a:rPr>
              <a:t>a</a:t>
            </a:r>
          </a:p>
        </p:txBody>
      </p:sp>
      <p:sp>
        <p:nvSpPr>
          <p:cNvPr id="27" name="Rectangle 31"/>
          <p:cNvSpPr>
            <a:spLocks noChangeArrowheads="1"/>
          </p:cNvSpPr>
          <p:nvPr/>
        </p:nvSpPr>
        <p:spPr bwMode="auto">
          <a:xfrm>
            <a:off x="9937296" y="2664839"/>
            <a:ext cx="1238249"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kumimoji="1" lang="en-US" altLang="zh-CN" sz="3735" dirty="0">
                <a:solidFill>
                  <a:srgbClr val="FF0000"/>
                </a:solidFill>
                <a:latin typeface="+mn-lt"/>
                <a:ea typeface="+mn-ea"/>
                <a:cs typeface="+mn-ea"/>
                <a:sym typeface="+mn-lt"/>
              </a:rPr>
              <a:t>7</a:t>
            </a:r>
            <a:r>
              <a:rPr kumimoji="1" lang="en-US" altLang="zh-CN" sz="3735" i="1" dirty="0">
                <a:solidFill>
                  <a:srgbClr val="FF0000"/>
                </a:solidFill>
                <a:latin typeface="+mn-lt"/>
                <a:ea typeface="+mn-ea"/>
                <a:cs typeface="+mn-ea"/>
                <a:sym typeface="+mn-lt"/>
              </a:rPr>
              <a:t>a</a:t>
            </a:r>
          </a:p>
        </p:txBody>
      </p:sp>
      <p:sp>
        <p:nvSpPr>
          <p:cNvPr id="28" name="TextBox 6"/>
          <p:cNvSpPr txBox="1"/>
          <p:nvPr/>
        </p:nvSpPr>
        <p:spPr>
          <a:xfrm>
            <a:off x="554787" y="332307"/>
            <a:ext cx="4191384" cy="523220"/>
          </a:xfrm>
          <a:prstGeom prst="rect">
            <a:avLst/>
          </a:prstGeom>
          <a:noFill/>
          <a:effectLst>
            <a:outerShdw blurRad="12700" dist="12700" dir="2700000" algn="tl" rotWithShape="0">
              <a:prstClr val="black">
                <a:alpha val="40000"/>
              </a:prstClr>
            </a:outerShdw>
          </a:effectLst>
        </p:spPr>
        <p:txBody>
          <a:bodyPr wrap="square">
            <a:spAutoFit/>
          </a:bodyPr>
          <a:lstStyle/>
          <a:p>
            <a:pPr lvl="0">
              <a:defRPr/>
            </a:pPr>
            <a:r>
              <a:rPr lang="zh-CN" altLang="en-US" sz="2800" b="1" dirty="0">
                <a:ln w="6350">
                  <a:noFill/>
                </a:ln>
                <a:solidFill>
                  <a:prstClr val="black"/>
                </a:solidFill>
                <a:cs typeface="+mn-ea"/>
                <a:sym typeface="+mn-lt"/>
              </a:rPr>
              <a:t>情景思考（几何问题）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74914" y="1165224"/>
            <a:ext cx="10842172" cy="1427507"/>
          </a:xfrm>
          <a:prstGeom prst="rect">
            <a:avLst/>
          </a:prstGeom>
        </p:spPr>
        <p:txBody>
          <a:bodyPr wrap="square">
            <a:spAutoFit/>
          </a:bodyPr>
          <a:lstStyle/>
          <a:p>
            <a:pPr defTabSz="914400">
              <a:lnSpc>
                <a:spcPct val="150000"/>
              </a:lnSpc>
              <a:spcBef>
                <a:spcPct val="0"/>
              </a:spcBef>
            </a:pPr>
            <a:r>
              <a:rPr kumimoji="1" lang="zh-CN" altLang="en-US" sz="2000" b="1" dirty="0">
                <a:solidFill>
                  <a:prstClr val="black"/>
                </a:solidFill>
                <a:cs typeface="+mn-ea"/>
                <a:sym typeface="+mn-lt"/>
              </a:rPr>
              <a:t>   要设计一本书的封面，封面长 </a:t>
            </a:r>
            <a:r>
              <a:rPr kumimoji="1" lang="en-US" altLang="zh-CN" sz="2000" dirty="0">
                <a:solidFill>
                  <a:prstClr val="black"/>
                </a:solidFill>
                <a:cs typeface="+mn-ea"/>
                <a:sym typeface="+mn-lt"/>
              </a:rPr>
              <a:t>27 cm</a:t>
            </a:r>
            <a:r>
              <a:rPr kumimoji="1" lang="zh-CN" altLang="en-US" sz="2000" b="1" dirty="0">
                <a:solidFill>
                  <a:prstClr val="black"/>
                </a:solidFill>
                <a:cs typeface="+mn-ea"/>
                <a:sym typeface="+mn-lt"/>
              </a:rPr>
              <a:t>，宽 </a:t>
            </a:r>
            <a:r>
              <a:rPr kumimoji="1" lang="en-US" altLang="zh-CN" sz="2000" dirty="0">
                <a:solidFill>
                  <a:prstClr val="black"/>
                </a:solidFill>
                <a:cs typeface="+mn-ea"/>
                <a:sym typeface="+mn-lt"/>
              </a:rPr>
              <a:t>21</a:t>
            </a:r>
            <a:r>
              <a:rPr kumimoji="1" lang="en-US" altLang="zh-CN" sz="2000" b="1" dirty="0">
                <a:solidFill>
                  <a:prstClr val="black"/>
                </a:solidFill>
                <a:cs typeface="+mn-ea"/>
                <a:sym typeface="+mn-lt"/>
              </a:rPr>
              <a:t> </a:t>
            </a:r>
            <a:r>
              <a:rPr kumimoji="1" lang="en-US" altLang="zh-CN" sz="2000" dirty="0">
                <a:solidFill>
                  <a:prstClr val="black"/>
                </a:solidFill>
                <a:cs typeface="+mn-ea"/>
                <a:sym typeface="+mn-lt"/>
              </a:rPr>
              <a:t>cm</a:t>
            </a:r>
            <a:r>
              <a:rPr kumimoji="1" lang="zh-CN" altLang="en-US" sz="2000" b="1" dirty="0">
                <a:solidFill>
                  <a:prstClr val="black"/>
                </a:solidFill>
                <a:cs typeface="+mn-ea"/>
                <a:sym typeface="+mn-lt"/>
              </a:rPr>
              <a:t>，</a:t>
            </a:r>
            <a:r>
              <a:rPr kumimoji="1" lang="zh-CN" altLang="en-US" sz="2000" b="1" dirty="0">
                <a:solidFill>
                  <a:srgbClr val="FF0000"/>
                </a:solidFill>
                <a:cs typeface="+mn-ea"/>
                <a:sym typeface="+mn-lt"/>
              </a:rPr>
              <a:t>正中央是一个与整个封面长宽比例相同的矩形</a:t>
            </a:r>
            <a:r>
              <a:rPr kumimoji="1" lang="zh-CN" altLang="en-US" sz="2000" b="1" dirty="0">
                <a:solidFill>
                  <a:prstClr val="black"/>
                </a:solidFill>
                <a:cs typeface="+mn-ea"/>
                <a:sym typeface="+mn-lt"/>
              </a:rPr>
              <a:t>，如果要使四周的彩色边衬所占面积是封面面积的四分之一，</a:t>
            </a:r>
            <a:r>
              <a:rPr kumimoji="1" lang="zh-CN" altLang="en-US" sz="2000" b="1" dirty="0">
                <a:solidFill>
                  <a:srgbClr val="FF0000"/>
                </a:solidFill>
                <a:cs typeface="+mn-ea"/>
                <a:sym typeface="+mn-lt"/>
              </a:rPr>
              <a:t>上、下边衬等宽，左、右边衬等宽</a:t>
            </a:r>
            <a:r>
              <a:rPr kumimoji="1" lang="zh-CN" altLang="en-US" sz="2000" b="1" dirty="0">
                <a:solidFill>
                  <a:prstClr val="black"/>
                </a:solidFill>
                <a:cs typeface="+mn-ea"/>
                <a:sym typeface="+mn-lt"/>
              </a:rPr>
              <a:t>，应如何设计四周边衬的宽度</a:t>
            </a:r>
            <a:r>
              <a:rPr lang="zh-CN" altLang="zh-CN" sz="2000" b="1" dirty="0">
                <a:solidFill>
                  <a:prstClr val="black"/>
                </a:solidFill>
                <a:cs typeface="+mn-ea"/>
                <a:sym typeface="+mn-lt"/>
              </a:rPr>
              <a:t>（结果保留小数点后一位） </a:t>
            </a:r>
            <a:r>
              <a:rPr kumimoji="1" lang="zh-CN" altLang="en-US" sz="2000" b="1" dirty="0">
                <a:solidFill>
                  <a:prstClr val="black"/>
                </a:solidFill>
                <a:cs typeface="+mn-ea"/>
                <a:sym typeface="+mn-lt"/>
              </a:rPr>
              <a:t>？</a:t>
            </a:r>
            <a:endParaRPr kumimoji="1" lang="en-US" altLang="zh-CN" sz="2000" b="1" dirty="0">
              <a:solidFill>
                <a:prstClr val="black"/>
              </a:solidFill>
              <a:cs typeface="+mn-ea"/>
              <a:sym typeface="+mn-lt"/>
            </a:endParaRPr>
          </a:p>
        </p:txBody>
      </p:sp>
      <p:grpSp>
        <p:nvGrpSpPr>
          <p:cNvPr id="6" name="Group 10"/>
          <p:cNvGrpSpPr/>
          <p:nvPr/>
        </p:nvGrpSpPr>
        <p:grpSpPr bwMode="auto">
          <a:xfrm>
            <a:off x="8941827" y="2830286"/>
            <a:ext cx="3110836" cy="3772230"/>
            <a:chOff x="3873" y="2115"/>
            <a:chExt cx="1887" cy="2093"/>
          </a:xfrm>
        </p:grpSpPr>
        <p:pic>
          <p:nvPicPr>
            <p:cNvPr id="7" name="Picture 11" descr="020##设计一本书的封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 y="2115"/>
              <a:ext cx="1411"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2"/>
            <p:cNvSpPr>
              <a:spLocks noChangeShapeType="1"/>
            </p:cNvSpPr>
            <p:nvPr/>
          </p:nvSpPr>
          <p:spPr bwMode="auto">
            <a:xfrm>
              <a:off x="5284" y="2115"/>
              <a:ext cx="272"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9" name="Line 13"/>
            <p:cNvSpPr>
              <a:spLocks noChangeShapeType="1"/>
            </p:cNvSpPr>
            <p:nvPr/>
          </p:nvSpPr>
          <p:spPr bwMode="auto">
            <a:xfrm>
              <a:off x="5284" y="3929"/>
              <a:ext cx="272"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0" name="Line 14"/>
            <p:cNvSpPr>
              <a:spLocks noChangeShapeType="1"/>
            </p:cNvSpPr>
            <p:nvPr/>
          </p:nvSpPr>
          <p:spPr bwMode="auto">
            <a:xfrm flipV="1">
              <a:off x="5420" y="2115"/>
              <a:ext cx="0" cy="680"/>
            </a:xfrm>
            <a:prstGeom prst="line">
              <a:avLst/>
            </a:prstGeom>
            <a:noFill/>
            <a:ln w="28575">
              <a:solidFill>
                <a:schemeClr val="tx1"/>
              </a:solidFill>
              <a:round/>
              <a:tailEnd type="stealth"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1" name="Line 15"/>
            <p:cNvSpPr>
              <a:spLocks noChangeShapeType="1"/>
            </p:cNvSpPr>
            <p:nvPr/>
          </p:nvSpPr>
          <p:spPr bwMode="auto">
            <a:xfrm flipV="1">
              <a:off x="5420" y="3203"/>
              <a:ext cx="0" cy="726"/>
            </a:xfrm>
            <a:prstGeom prst="line">
              <a:avLst/>
            </a:prstGeom>
            <a:noFill/>
            <a:ln w="28575">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2" name="Line 16"/>
            <p:cNvSpPr>
              <a:spLocks noChangeShapeType="1"/>
            </p:cNvSpPr>
            <p:nvPr/>
          </p:nvSpPr>
          <p:spPr bwMode="auto">
            <a:xfrm flipV="1">
              <a:off x="5284" y="3929"/>
              <a:ext cx="0" cy="18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3" name="Line 17"/>
            <p:cNvSpPr>
              <a:spLocks noChangeShapeType="1"/>
            </p:cNvSpPr>
            <p:nvPr/>
          </p:nvSpPr>
          <p:spPr bwMode="auto">
            <a:xfrm flipV="1">
              <a:off x="3878" y="3929"/>
              <a:ext cx="0" cy="18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4" name="Line 18"/>
            <p:cNvSpPr>
              <a:spLocks noChangeShapeType="1"/>
            </p:cNvSpPr>
            <p:nvPr/>
          </p:nvSpPr>
          <p:spPr bwMode="auto">
            <a:xfrm>
              <a:off x="4830" y="4019"/>
              <a:ext cx="454" cy="0"/>
            </a:xfrm>
            <a:prstGeom prst="line">
              <a:avLst/>
            </a:prstGeom>
            <a:noFill/>
            <a:ln w="28575">
              <a:solidFill>
                <a:schemeClr val="tx1"/>
              </a:solidFill>
              <a:round/>
              <a:tailEnd type="stealth"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5" name="Line 19"/>
            <p:cNvSpPr>
              <a:spLocks noChangeShapeType="1"/>
            </p:cNvSpPr>
            <p:nvPr/>
          </p:nvSpPr>
          <p:spPr bwMode="auto">
            <a:xfrm>
              <a:off x="3878" y="4019"/>
              <a:ext cx="499" cy="0"/>
            </a:xfrm>
            <a:prstGeom prst="line">
              <a:avLst/>
            </a:prstGeom>
            <a:noFill/>
            <a:ln w="28575">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6" name="Rectangle 20"/>
            <p:cNvSpPr>
              <a:spLocks noChangeArrowheads="1"/>
            </p:cNvSpPr>
            <p:nvPr/>
          </p:nvSpPr>
          <p:spPr bwMode="auto">
            <a:xfrm>
              <a:off x="5262" y="2795"/>
              <a:ext cx="49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3735">
                  <a:solidFill>
                    <a:prstClr val="black"/>
                  </a:solidFill>
                  <a:latin typeface="+mn-lt"/>
                  <a:ea typeface="+mn-ea"/>
                  <a:cs typeface="+mn-ea"/>
                  <a:sym typeface="+mn-lt"/>
                </a:rPr>
                <a:t>27</a:t>
              </a:r>
              <a:endParaRPr lang="zh-CN" altLang="en-US" sz="3735">
                <a:solidFill>
                  <a:prstClr val="black"/>
                </a:solidFill>
                <a:latin typeface="+mn-lt"/>
                <a:ea typeface="+mn-ea"/>
                <a:cs typeface="+mn-ea"/>
                <a:sym typeface="+mn-lt"/>
              </a:endParaRPr>
            </a:p>
          </p:txBody>
        </p:sp>
        <p:sp>
          <p:nvSpPr>
            <p:cNvPr id="17" name="Rectangle 21"/>
            <p:cNvSpPr>
              <a:spLocks noChangeArrowheads="1"/>
            </p:cNvSpPr>
            <p:nvPr/>
          </p:nvSpPr>
          <p:spPr bwMode="auto">
            <a:xfrm>
              <a:off x="4469" y="3838"/>
              <a:ext cx="49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3735">
                  <a:solidFill>
                    <a:prstClr val="black"/>
                  </a:solidFill>
                  <a:latin typeface="+mn-lt"/>
                  <a:ea typeface="+mn-ea"/>
                  <a:cs typeface="+mn-ea"/>
                  <a:sym typeface="+mn-lt"/>
                </a:rPr>
                <a:t>21</a:t>
              </a:r>
              <a:endParaRPr lang="zh-CN" altLang="en-US" sz="3735">
                <a:solidFill>
                  <a:prstClr val="black"/>
                </a:solidFill>
                <a:latin typeface="+mn-lt"/>
                <a:ea typeface="+mn-ea"/>
                <a:cs typeface="+mn-ea"/>
                <a:sym typeface="+mn-lt"/>
              </a:endParaRPr>
            </a:p>
          </p:txBody>
        </p:sp>
      </p:grpSp>
      <p:sp>
        <p:nvSpPr>
          <p:cNvPr id="26" name="Text Box 22"/>
          <p:cNvSpPr txBox="1">
            <a:spLocks noChangeArrowheads="1"/>
          </p:cNvSpPr>
          <p:nvPr/>
        </p:nvSpPr>
        <p:spPr bwMode="auto">
          <a:xfrm>
            <a:off x="1920647" y="4440522"/>
            <a:ext cx="5235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kumimoji="1" lang="zh-CN" altLang="en-US" sz="2400" b="1" dirty="0">
                <a:solidFill>
                  <a:prstClr val="black"/>
                </a:solidFill>
                <a:latin typeface="+mn-lt"/>
                <a:ea typeface="+mn-ea"/>
                <a:cs typeface="+mn-ea"/>
                <a:sym typeface="+mn-lt"/>
              </a:rPr>
              <a:t>整理</a:t>
            </a:r>
            <a:r>
              <a:rPr kumimoji="1" lang="en-US" altLang="zh-CN" sz="2400" b="1" dirty="0">
                <a:solidFill>
                  <a:prstClr val="black"/>
                </a:solidFill>
                <a:latin typeface="+mn-lt"/>
                <a:ea typeface="+mn-ea"/>
                <a:cs typeface="+mn-ea"/>
                <a:sym typeface="+mn-lt"/>
              </a:rPr>
              <a:t>,</a:t>
            </a:r>
            <a:r>
              <a:rPr kumimoji="1" lang="zh-CN" altLang="en-US" sz="2400" b="1" dirty="0">
                <a:solidFill>
                  <a:prstClr val="black"/>
                </a:solidFill>
                <a:latin typeface="+mn-lt"/>
                <a:ea typeface="+mn-ea"/>
                <a:cs typeface="+mn-ea"/>
                <a:sym typeface="+mn-lt"/>
              </a:rPr>
              <a:t>得：</a:t>
            </a:r>
            <a:r>
              <a:rPr kumimoji="1" lang="en-US" altLang="zh-CN" sz="2400" dirty="0">
                <a:solidFill>
                  <a:prstClr val="black"/>
                </a:solidFill>
                <a:latin typeface="+mn-lt"/>
                <a:ea typeface="+mn-ea"/>
                <a:cs typeface="+mn-ea"/>
                <a:sym typeface="+mn-lt"/>
              </a:rPr>
              <a:t>16</a:t>
            </a:r>
            <a:r>
              <a:rPr kumimoji="1" lang="en-US" altLang="zh-CN" sz="2400" i="1" dirty="0">
                <a:solidFill>
                  <a:prstClr val="black"/>
                </a:solidFill>
                <a:latin typeface="+mn-lt"/>
                <a:ea typeface="+mn-ea"/>
                <a:cs typeface="+mn-ea"/>
                <a:sym typeface="+mn-lt"/>
              </a:rPr>
              <a:t>y </a:t>
            </a:r>
            <a:r>
              <a:rPr kumimoji="1" lang="en-US" altLang="zh-CN" sz="2400" baseline="50000" dirty="0">
                <a:solidFill>
                  <a:prstClr val="black"/>
                </a:solidFill>
                <a:latin typeface="+mn-lt"/>
                <a:ea typeface="+mn-ea"/>
                <a:cs typeface="+mn-ea"/>
                <a:sym typeface="+mn-lt"/>
              </a:rPr>
              <a:t>2 </a:t>
            </a:r>
            <a:r>
              <a:rPr kumimoji="1" lang="en-US" altLang="zh-CN" sz="2400" dirty="0">
                <a:solidFill>
                  <a:prstClr val="black"/>
                </a:solidFill>
                <a:latin typeface="+mn-lt"/>
                <a:ea typeface="+mn-ea"/>
                <a:cs typeface="+mn-ea"/>
                <a:sym typeface="+mn-lt"/>
              </a:rPr>
              <a:t>-</a:t>
            </a:r>
            <a:r>
              <a:rPr kumimoji="1" lang="en-US" altLang="zh-CN" sz="2400" baseline="50000" dirty="0">
                <a:solidFill>
                  <a:prstClr val="black"/>
                </a:solidFill>
                <a:latin typeface="+mn-lt"/>
                <a:ea typeface="+mn-ea"/>
                <a:cs typeface="+mn-ea"/>
                <a:sym typeface="+mn-lt"/>
              </a:rPr>
              <a:t> </a:t>
            </a:r>
            <a:r>
              <a:rPr kumimoji="1" lang="en-US" altLang="zh-CN" sz="2400" dirty="0">
                <a:solidFill>
                  <a:prstClr val="black"/>
                </a:solidFill>
                <a:latin typeface="+mn-lt"/>
                <a:ea typeface="+mn-ea"/>
                <a:cs typeface="+mn-ea"/>
                <a:sym typeface="+mn-lt"/>
              </a:rPr>
              <a:t>48</a:t>
            </a:r>
            <a:r>
              <a:rPr kumimoji="1" lang="en-US" altLang="zh-CN" sz="2400" i="1" dirty="0">
                <a:solidFill>
                  <a:prstClr val="black"/>
                </a:solidFill>
                <a:latin typeface="+mn-lt"/>
                <a:ea typeface="+mn-ea"/>
                <a:cs typeface="+mn-ea"/>
                <a:sym typeface="+mn-lt"/>
              </a:rPr>
              <a:t>y</a:t>
            </a:r>
            <a:r>
              <a:rPr kumimoji="1" lang="en-US" altLang="zh-CN" sz="2400" baseline="50000" dirty="0">
                <a:solidFill>
                  <a:prstClr val="black"/>
                </a:solidFill>
                <a:latin typeface="+mn-lt"/>
                <a:ea typeface="+mn-ea"/>
                <a:cs typeface="+mn-ea"/>
                <a:sym typeface="+mn-lt"/>
              </a:rPr>
              <a:t> </a:t>
            </a:r>
            <a:r>
              <a:rPr kumimoji="1" lang="en-US" altLang="zh-CN" sz="2400" dirty="0">
                <a:solidFill>
                  <a:prstClr val="black"/>
                </a:solidFill>
                <a:latin typeface="+mn-lt"/>
                <a:ea typeface="+mn-ea"/>
                <a:cs typeface="+mn-ea"/>
                <a:sym typeface="+mn-lt"/>
              </a:rPr>
              <a:t>+</a:t>
            </a:r>
            <a:r>
              <a:rPr kumimoji="1" lang="en-US" altLang="zh-CN" sz="2400" baseline="50000" dirty="0">
                <a:solidFill>
                  <a:prstClr val="black"/>
                </a:solidFill>
                <a:latin typeface="+mn-lt"/>
                <a:ea typeface="+mn-ea"/>
                <a:cs typeface="+mn-ea"/>
                <a:sym typeface="+mn-lt"/>
              </a:rPr>
              <a:t> </a:t>
            </a:r>
            <a:r>
              <a:rPr kumimoji="1" lang="en-US" altLang="zh-CN" sz="2400" dirty="0">
                <a:solidFill>
                  <a:prstClr val="black"/>
                </a:solidFill>
                <a:latin typeface="+mn-lt"/>
                <a:ea typeface="+mn-ea"/>
                <a:cs typeface="+mn-ea"/>
                <a:sym typeface="+mn-lt"/>
              </a:rPr>
              <a:t>9</a:t>
            </a:r>
            <a:r>
              <a:rPr kumimoji="1" lang="en-US" altLang="zh-CN" sz="2400" baseline="50000" dirty="0">
                <a:solidFill>
                  <a:prstClr val="black"/>
                </a:solidFill>
                <a:latin typeface="+mn-lt"/>
                <a:ea typeface="+mn-ea"/>
                <a:cs typeface="+mn-ea"/>
                <a:sym typeface="+mn-lt"/>
              </a:rPr>
              <a:t> </a:t>
            </a:r>
            <a:r>
              <a:rPr kumimoji="1" lang="en-US" altLang="zh-CN" sz="2400" dirty="0">
                <a:solidFill>
                  <a:prstClr val="black"/>
                </a:solidFill>
                <a:latin typeface="+mn-lt"/>
                <a:ea typeface="+mn-ea"/>
                <a:cs typeface="+mn-ea"/>
                <a:sym typeface="+mn-lt"/>
              </a:rPr>
              <a:t>=</a:t>
            </a:r>
            <a:r>
              <a:rPr kumimoji="1" lang="en-US" altLang="zh-CN" sz="2400" baseline="50000" dirty="0">
                <a:solidFill>
                  <a:prstClr val="black"/>
                </a:solidFill>
                <a:latin typeface="+mn-lt"/>
                <a:ea typeface="+mn-ea"/>
                <a:cs typeface="+mn-ea"/>
                <a:sym typeface="+mn-lt"/>
              </a:rPr>
              <a:t> </a:t>
            </a:r>
            <a:r>
              <a:rPr kumimoji="1" lang="en-US" altLang="zh-CN" sz="2400" dirty="0">
                <a:solidFill>
                  <a:prstClr val="black"/>
                </a:solidFill>
                <a:latin typeface="+mn-lt"/>
                <a:ea typeface="+mn-ea"/>
                <a:cs typeface="+mn-ea"/>
                <a:sym typeface="+mn-lt"/>
              </a:rPr>
              <a:t>0</a:t>
            </a:r>
            <a:r>
              <a:rPr kumimoji="1" lang="zh-CN" altLang="en-US" sz="2400" dirty="0">
                <a:solidFill>
                  <a:prstClr val="black"/>
                </a:solidFill>
                <a:latin typeface="+mn-lt"/>
                <a:ea typeface="+mn-ea"/>
                <a:cs typeface="+mn-ea"/>
                <a:sym typeface="+mn-lt"/>
              </a:rPr>
              <a:t>．</a:t>
            </a:r>
          </a:p>
        </p:txBody>
      </p:sp>
      <p:sp>
        <p:nvSpPr>
          <p:cNvPr id="27" name="Text Box 20"/>
          <p:cNvSpPr txBox="1">
            <a:spLocks noChangeArrowheads="1"/>
          </p:cNvSpPr>
          <p:nvPr/>
        </p:nvSpPr>
        <p:spPr bwMode="auto">
          <a:xfrm>
            <a:off x="794559" y="2743830"/>
            <a:ext cx="7597599" cy="9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None/>
            </a:pPr>
            <a:r>
              <a:rPr kumimoji="1" lang="zh-CN" altLang="en-US" sz="2000" b="1" dirty="0">
                <a:solidFill>
                  <a:srgbClr val="FF0000"/>
                </a:solidFill>
                <a:latin typeface="+mn-lt"/>
                <a:ea typeface="+mn-ea"/>
                <a:cs typeface="+mn-ea"/>
                <a:sym typeface="+mn-lt"/>
              </a:rPr>
              <a:t>解法一：</a:t>
            </a:r>
            <a:r>
              <a:rPr kumimoji="1" lang="zh-CN" altLang="en-US" sz="2000" b="1" dirty="0">
                <a:solidFill>
                  <a:prstClr val="black"/>
                </a:solidFill>
                <a:latin typeface="+mn-lt"/>
                <a:ea typeface="+mn-ea"/>
                <a:cs typeface="+mn-ea"/>
                <a:sym typeface="+mn-lt"/>
              </a:rPr>
              <a:t>设上、下边衬的宽均为 </a:t>
            </a:r>
            <a:r>
              <a:rPr kumimoji="1" lang="en-US" altLang="zh-CN" sz="2000" dirty="0">
                <a:solidFill>
                  <a:srgbClr val="FF0000"/>
                </a:solidFill>
                <a:latin typeface="+mn-lt"/>
                <a:ea typeface="+mn-ea"/>
                <a:cs typeface="+mn-ea"/>
                <a:sym typeface="+mn-lt"/>
              </a:rPr>
              <a:t>9</a:t>
            </a:r>
            <a:r>
              <a:rPr kumimoji="1" lang="en-US" altLang="zh-CN" sz="2000" i="1" dirty="0">
                <a:solidFill>
                  <a:srgbClr val="FF0000"/>
                </a:solidFill>
                <a:latin typeface="+mn-lt"/>
                <a:ea typeface="+mn-ea"/>
                <a:cs typeface="+mn-ea"/>
                <a:sym typeface="+mn-lt"/>
              </a:rPr>
              <a:t>y</a:t>
            </a:r>
            <a:r>
              <a:rPr kumimoji="1" lang="en-US" altLang="zh-CN" sz="2000" dirty="0">
                <a:solidFill>
                  <a:srgbClr val="FF0000"/>
                </a:solidFill>
                <a:latin typeface="+mn-lt"/>
                <a:ea typeface="+mn-ea"/>
                <a:cs typeface="+mn-ea"/>
                <a:sym typeface="+mn-lt"/>
              </a:rPr>
              <a:t> </a:t>
            </a:r>
            <a:r>
              <a:rPr kumimoji="1" lang="en-US" altLang="zh-CN" sz="2000" dirty="0">
                <a:solidFill>
                  <a:prstClr val="black"/>
                </a:solidFill>
                <a:latin typeface="+mn-lt"/>
                <a:ea typeface="+mn-ea"/>
                <a:cs typeface="+mn-ea"/>
                <a:sym typeface="+mn-lt"/>
              </a:rPr>
              <a:t>cm</a:t>
            </a:r>
            <a:r>
              <a:rPr kumimoji="1" lang="zh-CN" altLang="en-US" sz="2000" b="1" dirty="0">
                <a:solidFill>
                  <a:prstClr val="black"/>
                </a:solidFill>
                <a:latin typeface="+mn-lt"/>
                <a:ea typeface="+mn-ea"/>
                <a:cs typeface="+mn-ea"/>
                <a:sym typeface="+mn-lt"/>
              </a:rPr>
              <a:t>，左、右边衬宽均为 </a:t>
            </a:r>
            <a:r>
              <a:rPr kumimoji="1" lang="en-US" altLang="zh-CN" sz="2000" dirty="0">
                <a:solidFill>
                  <a:srgbClr val="FF0000"/>
                </a:solidFill>
                <a:latin typeface="+mn-lt"/>
                <a:ea typeface="+mn-ea"/>
                <a:cs typeface="+mn-ea"/>
                <a:sym typeface="+mn-lt"/>
              </a:rPr>
              <a:t>7</a:t>
            </a:r>
            <a:r>
              <a:rPr kumimoji="1" lang="en-US" altLang="zh-CN" sz="2000" i="1" dirty="0">
                <a:solidFill>
                  <a:srgbClr val="FF0000"/>
                </a:solidFill>
                <a:latin typeface="+mn-lt"/>
                <a:ea typeface="+mn-ea"/>
                <a:cs typeface="+mn-ea"/>
                <a:sym typeface="+mn-lt"/>
              </a:rPr>
              <a:t>y </a:t>
            </a:r>
            <a:r>
              <a:rPr kumimoji="1" lang="en-US" altLang="zh-CN" sz="2000" dirty="0">
                <a:solidFill>
                  <a:prstClr val="black"/>
                </a:solidFill>
                <a:latin typeface="+mn-lt"/>
                <a:ea typeface="+mn-ea"/>
                <a:cs typeface="+mn-ea"/>
                <a:sym typeface="+mn-lt"/>
              </a:rPr>
              <a:t>cm</a:t>
            </a:r>
            <a:r>
              <a:rPr kumimoji="1" lang="zh-CN" altLang="en-US" sz="2000" b="1" dirty="0">
                <a:solidFill>
                  <a:prstClr val="black"/>
                </a:solidFill>
                <a:latin typeface="+mn-lt"/>
                <a:ea typeface="+mn-ea"/>
                <a:cs typeface="+mn-ea"/>
                <a:sym typeface="+mn-lt"/>
              </a:rPr>
              <a:t>，依题意得</a:t>
            </a:r>
          </a:p>
        </p:txBody>
      </p:sp>
      <p:sp>
        <p:nvSpPr>
          <p:cNvPr id="28" name="Text Box 26"/>
          <p:cNvSpPr txBox="1">
            <a:spLocks noChangeArrowheads="1"/>
          </p:cNvSpPr>
          <p:nvPr/>
        </p:nvSpPr>
        <p:spPr bwMode="auto">
          <a:xfrm>
            <a:off x="744915" y="5822637"/>
            <a:ext cx="54018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kumimoji="1" lang="zh-CN" altLang="en-US" sz="2000" b="1" dirty="0">
                <a:solidFill>
                  <a:srgbClr val="FF0000"/>
                </a:solidFill>
                <a:latin typeface="+mn-lt"/>
                <a:ea typeface="+mn-ea"/>
                <a:cs typeface="+mn-ea"/>
                <a:sym typeface="+mn-lt"/>
              </a:rPr>
              <a:t>方程的哪个根合乎实际意义？为什么？</a:t>
            </a:r>
          </a:p>
        </p:txBody>
      </p:sp>
      <p:sp>
        <p:nvSpPr>
          <p:cNvPr id="31" name="Object 20"/>
          <p:cNvSpPr txBox="1"/>
          <p:nvPr/>
        </p:nvSpPr>
        <p:spPr bwMode="auto">
          <a:xfrm>
            <a:off x="2795156" y="5982439"/>
            <a:ext cx="1743473" cy="861775"/>
          </a:xfrm>
          <a:prstGeom prst="rect">
            <a:avLst/>
          </a:prstGeom>
          <a:noFill/>
          <a:ln>
            <a:noFill/>
          </a:ln>
          <a:effectLst/>
        </p:spPr>
        <p:txBody>
          <a:bodyPr>
            <a:normAutofit/>
          </a:bodyPr>
          <a:lstStyle/>
          <a:p>
            <a:pPr defTabSz="914400"/>
            <a:endParaRPr lang="zh-CN" altLang="en-US" dirty="0">
              <a:solidFill>
                <a:prstClr val="black"/>
              </a:solidFill>
              <a:cs typeface="+mn-ea"/>
              <a:sym typeface="+mn-lt"/>
            </a:endParaRPr>
          </a:p>
        </p:txBody>
      </p:sp>
      <mc:AlternateContent xmlns:mc="http://schemas.openxmlformats.org/markup-compatibility/2006" xmlns:a14="http://schemas.microsoft.com/office/drawing/2010/main">
        <mc:Choice Requires="a14">
          <p:sp>
            <p:nvSpPr>
              <p:cNvPr id="32" name="Object 21"/>
              <p:cNvSpPr txBox="1"/>
              <p:nvPr/>
            </p:nvSpPr>
            <p:spPr bwMode="auto">
              <a:xfrm>
                <a:off x="5465658" y="5699315"/>
                <a:ext cx="1665563" cy="861775"/>
              </a:xfrm>
              <a:prstGeom prst="rect">
                <a:avLst/>
              </a:prstGeom>
              <a:noFill/>
              <a:ln>
                <a:noFill/>
              </a:ln>
              <a:effectLst/>
            </p:spPr>
            <p:txBody>
              <a:bodyPr>
                <a:normAutofit/>
              </a:bodyPr>
              <a:lstStyle/>
              <a:p>
                <a:pPr defTabSz="914400"/>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cs typeface="+mn-ea"/>
                          <a:sym typeface="+mn-lt"/>
                        </a:rPr>
                        <m:t>𝑦</m:t>
                      </m:r>
                      <m:r>
                        <a:rPr lang="zh-CN" altLang="en-US" i="1">
                          <a:solidFill>
                            <a:srgbClr val="000000"/>
                          </a:solidFill>
                          <a:latin typeface="Cambria Math" panose="02040503050406030204" pitchFamily="18" charset="0"/>
                          <a:cs typeface="+mn-ea"/>
                          <a:sym typeface="+mn-lt"/>
                        </a:rPr>
                        <m:t>=</m:t>
                      </m:r>
                      <m:f>
                        <m:fPr>
                          <m:ctrlPr>
                            <a:rPr lang="zh-CN" altLang="en-US" i="1">
                              <a:solidFill>
                                <a:srgbClr val="000000"/>
                              </a:solidFill>
                              <a:latin typeface="Cambria Math" panose="02040503050406030204" pitchFamily="18" charset="0"/>
                              <a:cs typeface="+mn-ea"/>
                              <a:sym typeface="+mn-lt"/>
                            </a:rPr>
                          </m:ctrlPr>
                        </m:fPr>
                        <m:num>
                          <m:r>
                            <a:rPr lang="zh-CN" altLang="en-US" i="1">
                              <a:solidFill>
                                <a:srgbClr val="000000"/>
                              </a:solidFill>
                              <a:latin typeface="Cambria Math" panose="02040503050406030204" pitchFamily="18" charset="0"/>
                              <a:cs typeface="+mn-ea"/>
                              <a:sym typeface="+mn-lt"/>
                            </a:rPr>
                            <m:t>6−3</m:t>
                          </m:r>
                          <m:rad>
                            <m:radPr>
                              <m:degHide m:val="on"/>
                              <m:ctrlPr>
                                <a:rPr lang="zh-CN" altLang="en-US" i="1">
                                  <a:solidFill>
                                    <a:srgbClr val="000000"/>
                                  </a:solidFill>
                                  <a:latin typeface="Cambria Math" panose="02040503050406030204" pitchFamily="18" charset="0"/>
                                  <a:cs typeface="+mn-ea"/>
                                  <a:sym typeface="+mn-lt"/>
                                </a:rPr>
                              </m:ctrlPr>
                            </m:radPr>
                            <m:deg/>
                            <m:e>
                              <m:r>
                                <a:rPr lang="zh-CN" altLang="en-US" i="1">
                                  <a:solidFill>
                                    <a:srgbClr val="000000"/>
                                  </a:solidFill>
                                  <a:latin typeface="Cambria Math" panose="02040503050406030204" pitchFamily="18" charset="0"/>
                                  <a:cs typeface="+mn-ea"/>
                                  <a:sym typeface="+mn-lt"/>
                                </a:rPr>
                                <m:t>3</m:t>
                              </m:r>
                            </m:e>
                          </m:rad>
                        </m:num>
                        <m:den>
                          <m:r>
                            <a:rPr lang="zh-CN" altLang="en-US" i="1">
                              <a:solidFill>
                                <a:srgbClr val="000000"/>
                              </a:solidFill>
                              <a:latin typeface="Cambria Math" panose="02040503050406030204" pitchFamily="18" charset="0"/>
                              <a:cs typeface="+mn-ea"/>
                              <a:sym typeface="+mn-lt"/>
                            </a:rPr>
                            <m:t>4</m:t>
                          </m:r>
                        </m:den>
                      </m:f>
                    </m:oMath>
                  </m:oMathPara>
                </a14:m>
                <a:endParaRPr lang="zh-CN" altLang="en-US" dirty="0">
                  <a:solidFill>
                    <a:prstClr val="black"/>
                  </a:solidFill>
                  <a:cs typeface="+mn-ea"/>
                  <a:sym typeface="+mn-lt"/>
                </a:endParaRPr>
              </a:p>
            </p:txBody>
          </p:sp>
        </mc:Choice>
        <mc:Fallback xmlns="">
          <p:sp>
            <p:nvSpPr>
              <p:cNvPr id="32" name="Object 21"/>
              <p:cNvSpPr txBox="1">
                <a:spLocks noRot="1" noChangeAspect="1" noMove="1" noResize="1" noEditPoints="1" noAdjustHandles="1" noChangeArrowheads="1" noChangeShapeType="1" noTextEdit="1"/>
              </p:cNvSpPr>
              <p:nvPr/>
            </p:nvSpPr>
            <p:spPr bwMode="auto">
              <a:xfrm>
                <a:off x="5465658" y="5699315"/>
                <a:ext cx="1665563" cy="861775"/>
              </a:xfrm>
              <a:prstGeom prst="rect">
                <a:avLst/>
              </a:prstGeom>
              <a:blipFill rotWithShape="1">
                <a:blip r:embed="rId4"/>
                <a:stretch>
                  <a:fillRect l="-13" t="-22" r="10" b="31"/>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Object 14"/>
              <p:cNvSpPr txBox="1"/>
              <p:nvPr/>
            </p:nvSpPr>
            <p:spPr bwMode="auto">
              <a:xfrm>
                <a:off x="1974981" y="3613708"/>
                <a:ext cx="6317471" cy="1100667"/>
              </a:xfrm>
              <a:prstGeom prst="rect">
                <a:avLst/>
              </a:prstGeom>
              <a:noFill/>
              <a:ln>
                <a:noFill/>
              </a:ln>
              <a:effectLst/>
            </p:spPr>
            <p:txBody>
              <a:bodyPr>
                <a:noAutofit/>
              </a:bodyPr>
              <a:lstStyle/>
              <a:p>
                <a:pPr defTabSz="914400"/>
                <a14:m>
                  <m:oMathPara xmlns:m="http://schemas.openxmlformats.org/officeDocument/2006/math">
                    <m:oMathParaPr>
                      <m:jc m:val="left"/>
                    </m:oMathParaPr>
                    <m:oMath xmlns:m="http://schemas.openxmlformats.org/officeDocument/2006/math">
                      <m:r>
                        <a:rPr lang="en-US" altLang="zh-CN" sz="2400" i="1">
                          <a:solidFill>
                            <a:srgbClr val="000000"/>
                          </a:solidFill>
                          <a:latin typeface="Cambria Math" panose="02040503050406030204" pitchFamily="18" charset="0"/>
                          <a:cs typeface="+mn-ea"/>
                          <a:sym typeface="+mn-lt"/>
                        </a:rPr>
                        <m:t>(27−18</m:t>
                      </m:r>
                      <m:r>
                        <m:rPr>
                          <m:sty m:val="p"/>
                        </m:rPr>
                        <a:rPr lang="en-US" altLang="zh-CN" sz="2400" i="1">
                          <a:solidFill>
                            <a:srgbClr val="000000"/>
                          </a:solidFill>
                          <a:latin typeface="Cambria Math" panose="02040503050406030204" pitchFamily="18" charset="0"/>
                          <a:cs typeface="+mn-ea"/>
                          <a:sym typeface="+mn-lt"/>
                        </a:rPr>
                        <m:t>y</m:t>
                      </m:r>
                      <m:r>
                        <a:rPr lang="en-US" altLang="zh-CN" sz="2400" i="1">
                          <a:solidFill>
                            <a:srgbClr val="000000"/>
                          </a:solidFill>
                          <a:latin typeface="Cambria Math" panose="02040503050406030204" pitchFamily="18" charset="0"/>
                          <a:cs typeface="+mn-ea"/>
                          <a:sym typeface="+mn-lt"/>
                        </a:rPr>
                        <m:t>)(21−14</m:t>
                      </m:r>
                      <m:r>
                        <m:rPr>
                          <m:sty m:val="p"/>
                        </m:rPr>
                        <a:rPr lang="en-US" altLang="zh-CN" sz="2400" i="1">
                          <a:solidFill>
                            <a:srgbClr val="000000"/>
                          </a:solidFill>
                          <a:latin typeface="Cambria Math" panose="02040503050406030204" pitchFamily="18" charset="0"/>
                          <a:cs typeface="+mn-ea"/>
                          <a:sym typeface="+mn-lt"/>
                        </a:rPr>
                        <m:t>y</m:t>
                      </m:r>
                      <m:r>
                        <a:rPr lang="en-US" altLang="zh-CN" sz="2400" i="1">
                          <a:solidFill>
                            <a:srgbClr val="000000"/>
                          </a:solidFill>
                          <a:latin typeface="Cambria Math" panose="02040503050406030204" pitchFamily="18" charset="0"/>
                          <a:cs typeface="+mn-ea"/>
                          <a:sym typeface="+mn-lt"/>
                        </a:rPr>
                        <m:t>)=</m:t>
                      </m:r>
                      <m:f>
                        <m:fPr>
                          <m:ctrlPr>
                            <a:rPr lang="zh-CN" altLang="en-US" sz="2400" i="1">
                              <a:solidFill>
                                <a:srgbClr val="000000"/>
                              </a:solidFill>
                              <a:latin typeface="Cambria Math" panose="02040503050406030204" pitchFamily="18" charset="0"/>
                              <a:cs typeface="+mn-ea"/>
                              <a:sym typeface="+mn-lt"/>
                            </a:rPr>
                          </m:ctrlPr>
                        </m:fPr>
                        <m:num>
                          <m:r>
                            <a:rPr lang="zh-CN" altLang="en-US" sz="2400" i="1">
                              <a:solidFill>
                                <a:srgbClr val="000000"/>
                              </a:solidFill>
                              <a:latin typeface="Cambria Math" panose="02040503050406030204" pitchFamily="18" charset="0"/>
                              <a:cs typeface="+mn-ea"/>
                              <a:sym typeface="+mn-lt"/>
                            </a:rPr>
                            <m:t>3</m:t>
                          </m:r>
                        </m:num>
                        <m:den>
                          <m:r>
                            <a:rPr lang="zh-CN" altLang="en-US" sz="2400" i="1">
                              <a:solidFill>
                                <a:srgbClr val="000000"/>
                              </a:solidFill>
                              <a:latin typeface="Cambria Math" panose="02040503050406030204" pitchFamily="18" charset="0"/>
                              <a:cs typeface="+mn-ea"/>
                              <a:sym typeface="+mn-lt"/>
                            </a:rPr>
                            <m:t>4</m:t>
                          </m:r>
                        </m:den>
                      </m:f>
                      <m:r>
                        <a:rPr lang="zh-CN" altLang="en-US" sz="2400" i="1">
                          <a:solidFill>
                            <a:srgbClr val="000000"/>
                          </a:solidFill>
                          <a:latin typeface="Cambria Math" panose="02040503050406030204" pitchFamily="18" charset="0"/>
                          <a:cs typeface="+mn-ea"/>
                          <a:sym typeface="+mn-lt"/>
                        </a:rPr>
                        <m:t>×27×21</m:t>
                      </m:r>
                    </m:oMath>
                  </m:oMathPara>
                </a14:m>
                <a:endParaRPr lang="zh-CN" altLang="en-US" sz="2400" dirty="0">
                  <a:solidFill>
                    <a:prstClr val="black"/>
                  </a:solidFill>
                  <a:cs typeface="+mn-ea"/>
                  <a:sym typeface="+mn-lt"/>
                </a:endParaRPr>
              </a:p>
            </p:txBody>
          </p:sp>
        </mc:Choice>
        <mc:Fallback xmlns="">
          <p:sp>
            <p:nvSpPr>
              <p:cNvPr id="53" name="Object 14"/>
              <p:cNvSpPr txBox="1">
                <a:spLocks noRot="1" noChangeAspect="1" noMove="1" noResize="1" noEditPoints="1" noAdjustHandles="1" noChangeArrowheads="1" noChangeShapeType="1" noTextEdit="1"/>
              </p:cNvSpPr>
              <p:nvPr/>
            </p:nvSpPr>
            <p:spPr bwMode="auto">
              <a:xfrm>
                <a:off x="1974981" y="3613708"/>
                <a:ext cx="6317471" cy="1100667"/>
              </a:xfrm>
              <a:prstGeom prst="rect">
                <a:avLst/>
              </a:prstGeom>
              <a:blipFill rotWithShape="1">
                <a:blip r:embed="rId5"/>
                <a:stretch>
                  <a:fillRect l="-2" t="-51" r="10" b="12"/>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Text Box 22"/>
              <p:cNvSpPr txBox="1">
                <a:spLocks noChangeArrowheads="1"/>
              </p:cNvSpPr>
              <p:nvPr/>
            </p:nvSpPr>
            <p:spPr bwMode="auto">
              <a:xfrm>
                <a:off x="1931456" y="4866440"/>
                <a:ext cx="2860014" cy="679866"/>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defRPr/>
                </a:pPr>
                <a:r>
                  <a:rPr kumimoji="1" lang="zh-CN" altLang="en-US" sz="2400" b="1" dirty="0">
                    <a:solidFill>
                      <a:prstClr val="black"/>
                    </a:solidFill>
                    <a:latin typeface="+mn-lt"/>
                    <a:ea typeface="+mn-ea"/>
                    <a:cs typeface="+mn-ea"/>
                    <a:sym typeface="+mn-lt"/>
                  </a:rPr>
                  <a:t>解方程</a:t>
                </a:r>
                <a:r>
                  <a:rPr kumimoji="1" lang="en-US" altLang="zh-CN" sz="2400" b="1" dirty="0">
                    <a:solidFill>
                      <a:prstClr val="black"/>
                    </a:solidFill>
                    <a:latin typeface="+mn-lt"/>
                    <a:ea typeface="+mn-ea"/>
                    <a:cs typeface="+mn-ea"/>
                    <a:sym typeface="+mn-lt"/>
                  </a:rPr>
                  <a:t>,</a:t>
                </a:r>
                <a:r>
                  <a:rPr kumimoji="1" lang="zh-CN" altLang="en-US" sz="2400" b="1" dirty="0">
                    <a:solidFill>
                      <a:prstClr val="black"/>
                    </a:solidFill>
                    <a:latin typeface="+mn-lt"/>
                    <a:ea typeface="+mn-ea"/>
                    <a:cs typeface="+mn-ea"/>
                    <a:sym typeface="+mn-lt"/>
                  </a:rPr>
                  <a:t>得</a:t>
                </a:r>
                <a14:m>
                  <m:oMath xmlns:m="http://schemas.openxmlformats.org/officeDocument/2006/math">
                    <m:r>
                      <a:rPr lang="zh-CN" altLang="en-US" sz="2400" i="1">
                        <a:solidFill>
                          <a:srgbClr val="000000"/>
                        </a:solidFill>
                        <a:latin typeface="Cambria Math" panose="02040503050406030204" pitchFamily="18" charset="0"/>
                        <a:ea typeface="+mn-ea"/>
                        <a:cs typeface="+mn-ea"/>
                        <a:sym typeface="+mn-lt"/>
                      </a:rPr>
                      <m:t>𝑦</m:t>
                    </m:r>
                    <m:r>
                      <a:rPr lang="zh-CN" altLang="en-US" sz="2400" i="1">
                        <a:solidFill>
                          <a:srgbClr val="000000"/>
                        </a:solidFill>
                        <a:latin typeface="Cambria Math" panose="02040503050406030204" pitchFamily="18" charset="0"/>
                        <a:ea typeface="+mn-ea"/>
                        <a:cs typeface="+mn-ea"/>
                        <a:sym typeface="+mn-lt"/>
                      </a:rPr>
                      <m:t>=</m:t>
                    </m:r>
                    <m:f>
                      <m:fPr>
                        <m:ctrlPr>
                          <a:rPr lang="zh-CN" altLang="en-US" sz="2400" i="1">
                            <a:solidFill>
                              <a:srgbClr val="000000"/>
                            </a:solidFill>
                            <a:latin typeface="Cambria Math" panose="02040503050406030204" pitchFamily="18" charset="0"/>
                            <a:ea typeface="+mn-ea"/>
                            <a:cs typeface="+mn-ea"/>
                            <a:sym typeface="+mn-lt"/>
                          </a:rPr>
                        </m:ctrlPr>
                      </m:fPr>
                      <m:num>
                        <m:r>
                          <a:rPr lang="zh-CN" altLang="en-US" sz="2400" i="1">
                            <a:solidFill>
                              <a:srgbClr val="000000"/>
                            </a:solidFill>
                            <a:latin typeface="Cambria Math" panose="02040503050406030204" pitchFamily="18" charset="0"/>
                            <a:ea typeface="+mn-ea"/>
                            <a:cs typeface="+mn-ea"/>
                            <a:sym typeface="+mn-lt"/>
                          </a:rPr>
                          <m:t>6±3</m:t>
                        </m:r>
                        <m:rad>
                          <m:radPr>
                            <m:degHide m:val="on"/>
                            <m:ctrlPr>
                              <a:rPr lang="zh-CN" altLang="en-US" sz="2400" i="1">
                                <a:solidFill>
                                  <a:srgbClr val="000000"/>
                                </a:solidFill>
                                <a:latin typeface="Cambria Math" panose="02040503050406030204" pitchFamily="18" charset="0"/>
                                <a:ea typeface="+mn-ea"/>
                                <a:cs typeface="+mn-ea"/>
                                <a:sym typeface="+mn-lt"/>
                              </a:rPr>
                            </m:ctrlPr>
                          </m:radPr>
                          <m:deg/>
                          <m:e>
                            <m:r>
                              <a:rPr lang="zh-CN" altLang="en-US" sz="2400" i="1">
                                <a:solidFill>
                                  <a:srgbClr val="000000"/>
                                </a:solidFill>
                                <a:latin typeface="Cambria Math" panose="02040503050406030204" pitchFamily="18" charset="0"/>
                                <a:ea typeface="+mn-ea"/>
                                <a:cs typeface="+mn-ea"/>
                                <a:sym typeface="+mn-lt"/>
                              </a:rPr>
                              <m:t>3</m:t>
                            </m:r>
                          </m:e>
                        </m:rad>
                      </m:num>
                      <m:den>
                        <m:r>
                          <a:rPr lang="zh-CN" altLang="en-US" sz="2400" i="1">
                            <a:solidFill>
                              <a:srgbClr val="000000"/>
                            </a:solidFill>
                            <a:latin typeface="Cambria Math" panose="02040503050406030204" pitchFamily="18" charset="0"/>
                            <a:ea typeface="+mn-ea"/>
                            <a:cs typeface="+mn-ea"/>
                            <a:sym typeface="+mn-lt"/>
                          </a:rPr>
                          <m:t>4</m:t>
                        </m:r>
                      </m:den>
                    </m:f>
                  </m:oMath>
                </a14:m>
                <a:endParaRPr kumimoji="1" lang="zh-CN" altLang="en-US" sz="2400" b="1" dirty="0">
                  <a:solidFill>
                    <a:prstClr val="black"/>
                  </a:solidFill>
                  <a:latin typeface="+mn-lt"/>
                  <a:ea typeface="+mn-ea"/>
                  <a:cs typeface="+mn-ea"/>
                  <a:sym typeface="+mn-lt"/>
                </a:endParaRPr>
              </a:p>
            </p:txBody>
          </p:sp>
        </mc:Choice>
        <mc:Fallback xmlns="">
          <p:sp>
            <p:nvSpPr>
              <p:cNvPr id="54" name="Text Box 22"/>
              <p:cNvSpPr txBox="1">
                <a:spLocks noRot="1" noChangeAspect="1" noMove="1" noResize="1" noEditPoints="1" noAdjustHandles="1" noChangeArrowheads="1" noChangeShapeType="1" noTextEdit="1"/>
              </p:cNvSpPr>
              <p:nvPr/>
            </p:nvSpPr>
            <p:spPr bwMode="auto">
              <a:xfrm>
                <a:off x="1931456" y="4866440"/>
                <a:ext cx="2860014" cy="679866"/>
              </a:xfrm>
              <a:prstGeom prst="rect">
                <a:avLst/>
              </a:prstGeom>
              <a:blipFill rotWithShape="1">
                <a:blip r:embed="rId6"/>
                <a:stretch>
                  <a:fillRect l="-15" t="-64" r="14" b="32"/>
                </a:stretch>
              </a:blipFill>
              <a:ln>
                <a:noFill/>
              </a:ln>
            </p:spPr>
            <p:txBody>
              <a:bodyPr/>
              <a:lstStyle/>
              <a:p>
                <a:r>
                  <a:rPr lang="zh-CN" altLang="en-US">
                    <a:noFill/>
                  </a:rPr>
                  <a:t> </a:t>
                </a:r>
              </a:p>
            </p:txBody>
          </p:sp>
        </mc:Fallback>
      </mc:AlternateContent>
      <p:sp>
        <p:nvSpPr>
          <p:cNvPr id="30" name="TextBox 6"/>
          <p:cNvSpPr txBox="1"/>
          <p:nvPr/>
        </p:nvSpPr>
        <p:spPr>
          <a:xfrm>
            <a:off x="554787" y="332307"/>
            <a:ext cx="4191384" cy="523220"/>
          </a:xfrm>
          <a:prstGeom prst="rect">
            <a:avLst/>
          </a:prstGeom>
          <a:noFill/>
          <a:effectLst>
            <a:outerShdw blurRad="12700" dist="12700" dir="2700000" algn="tl" rotWithShape="0">
              <a:prstClr val="black">
                <a:alpha val="40000"/>
              </a:prstClr>
            </a:outerShdw>
          </a:effectLst>
        </p:spPr>
        <p:txBody>
          <a:bodyPr wrap="square">
            <a:spAutoFit/>
          </a:bodyPr>
          <a:lstStyle/>
          <a:p>
            <a:pPr lvl="0">
              <a:defRPr/>
            </a:pPr>
            <a:r>
              <a:rPr lang="zh-CN" altLang="en-US" sz="2800" b="1" dirty="0">
                <a:ln w="6350">
                  <a:noFill/>
                </a:ln>
                <a:solidFill>
                  <a:prstClr val="black"/>
                </a:solidFill>
                <a:cs typeface="+mn-ea"/>
                <a:sym typeface="+mn-lt"/>
              </a:rPr>
              <a:t>情景思考（几何问题）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2" grpId="0"/>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4787" y="1152730"/>
            <a:ext cx="10842172" cy="1427507"/>
          </a:xfrm>
          <a:prstGeom prst="rect">
            <a:avLst/>
          </a:prstGeom>
        </p:spPr>
        <p:txBody>
          <a:bodyPr wrap="square">
            <a:spAutoFit/>
          </a:bodyPr>
          <a:lstStyle/>
          <a:p>
            <a:pPr defTabSz="914400">
              <a:lnSpc>
                <a:spcPct val="150000"/>
              </a:lnSpc>
              <a:spcBef>
                <a:spcPct val="0"/>
              </a:spcBef>
            </a:pPr>
            <a:r>
              <a:rPr kumimoji="1" lang="zh-CN" altLang="en-US" sz="2000" b="1" dirty="0">
                <a:solidFill>
                  <a:prstClr val="black"/>
                </a:solidFill>
                <a:cs typeface="+mn-ea"/>
                <a:sym typeface="+mn-lt"/>
              </a:rPr>
              <a:t>   要设计一本书的封面，封面长 </a:t>
            </a:r>
            <a:r>
              <a:rPr kumimoji="1" lang="en-US" altLang="zh-CN" sz="2000" dirty="0">
                <a:solidFill>
                  <a:prstClr val="black"/>
                </a:solidFill>
                <a:cs typeface="+mn-ea"/>
                <a:sym typeface="+mn-lt"/>
              </a:rPr>
              <a:t>27 cm</a:t>
            </a:r>
            <a:r>
              <a:rPr kumimoji="1" lang="zh-CN" altLang="en-US" sz="2000" b="1" dirty="0">
                <a:solidFill>
                  <a:prstClr val="black"/>
                </a:solidFill>
                <a:cs typeface="+mn-ea"/>
                <a:sym typeface="+mn-lt"/>
              </a:rPr>
              <a:t>，宽 </a:t>
            </a:r>
            <a:r>
              <a:rPr kumimoji="1" lang="en-US" altLang="zh-CN" sz="2000" dirty="0">
                <a:solidFill>
                  <a:prstClr val="black"/>
                </a:solidFill>
                <a:cs typeface="+mn-ea"/>
                <a:sym typeface="+mn-lt"/>
              </a:rPr>
              <a:t>21</a:t>
            </a:r>
            <a:r>
              <a:rPr kumimoji="1" lang="en-US" altLang="zh-CN" sz="2000" b="1" dirty="0">
                <a:solidFill>
                  <a:prstClr val="black"/>
                </a:solidFill>
                <a:cs typeface="+mn-ea"/>
                <a:sym typeface="+mn-lt"/>
              </a:rPr>
              <a:t> </a:t>
            </a:r>
            <a:r>
              <a:rPr kumimoji="1" lang="en-US" altLang="zh-CN" sz="2000" dirty="0">
                <a:solidFill>
                  <a:prstClr val="black"/>
                </a:solidFill>
                <a:cs typeface="+mn-ea"/>
                <a:sym typeface="+mn-lt"/>
              </a:rPr>
              <a:t>cm</a:t>
            </a:r>
            <a:r>
              <a:rPr kumimoji="1" lang="zh-CN" altLang="en-US" sz="2000" b="1" dirty="0">
                <a:solidFill>
                  <a:prstClr val="black"/>
                </a:solidFill>
                <a:cs typeface="+mn-ea"/>
                <a:sym typeface="+mn-lt"/>
              </a:rPr>
              <a:t>，</a:t>
            </a:r>
            <a:r>
              <a:rPr kumimoji="1" lang="zh-CN" altLang="en-US" sz="2000" b="1" dirty="0">
                <a:solidFill>
                  <a:srgbClr val="FF0000"/>
                </a:solidFill>
                <a:cs typeface="+mn-ea"/>
                <a:sym typeface="+mn-lt"/>
              </a:rPr>
              <a:t>正中央是一个与整个封面长宽比例相同的矩形</a:t>
            </a:r>
            <a:r>
              <a:rPr kumimoji="1" lang="zh-CN" altLang="en-US" sz="2000" b="1" dirty="0">
                <a:solidFill>
                  <a:prstClr val="black"/>
                </a:solidFill>
                <a:cs typeface="+mn-ea"/>
                <a:sym typeface="+mn-lt"/>
              </a:rPr>
              <a:t>，如果要使四周的彩色边衬所占面积是封面面积的四分之一，</a:t>
            </a:r>
            <a:r>
              <a:rPr kumimoji="1" lang="zh-CN" altLang="en-US" sz="2000" b="1" dirty="0">
                <a:solidFill>
                  <a:srgbClr val="FF0000"/>
                </a:solidFill>
                <a:cs typeface="+mn-ea"/>
                <a:sym typeface="+mn-lt"/>
              </a:rPr>
              <a:t>上、下边衬等宽，左、右边衬等宽</a:t>
            </a:r>
            <a:r>
              <a:rPr kumimoji="1" lang="zh-CN" altLang="en-US" sz="2000" b="1" dirty="0">
                <a:solidFill>
                  <a:prstClr val="black"/>
                </a:solidFill>
                <a:cs typeface="+mn-ea"/>
                <a:sym typeface="+mn-lt"/>
              </a:rPr>
              <a:t>，应如何设计四周边衬的宽度</a:t>
            </a:r>
            <a:r>
              <a:rPr lang="zh-CN" altLang="zh-CN" sz="2000" b="1" dirty="0">
                <a:solidFill>
                  <a:prstClr val="black"/>
                </a:solidFill>
                <a:cs typeface="+mn-ea"/>
                <a:sym typeface="+mn-lt"/>
              </a:rPr>
              <a:t>（结果保留小数点后一位） </a:t>
            </a:r>
            <a:r>
              <a:rPr kumimoji="1" lang="zh-CN" altLang="en-US" sz="2000" b="1" dirty="0">
                <a:solidFill>
                  <a:prstClr val="black"/>
                </a:solidFill>
                <a:cs typeface="+mn-ea"/>
                <a:sym typeface="+mn-lt"/>
              </a:rPr>
              <a:t>？</a:t>
            </a:r>
            <a:endParaRPr kumimoji="1" lang="en-US" altLang="zh-CN" sz="2000" b="1" dirty="0">
              <a:solidFill>
                <a:prstClr val="black"/>
              </a:solidFill>
              <a:cs typeface="+mn-ea"/>
              <a:sym typeface="+mn-lt"/>
            </a:endParaRPr>
          </a:p>
        </p:txBody>
      </p:sp>
      <p:grpSp>
        <p:nvGrpSpPr>
          <p:cNvPr id="6" name="Group 10"/>
          <p:cNvGrpSpPr/>
          <p:nvPr/>
        </p:nvGrpSpPr>
        <p:grpSpPr bwMode="auto">
          <a:xfrm>
            <a:off x="8677900" y="2866554"/>
            <a:ext cx="3110836" cy="3772230"/>
            <a:chOff x="3873" y="2115"/>
            <a:chExt cx="1887" cy="2093"/>
          </a:xfrm>
        </p:grpSpPr>
        <p:pic>
          <p:nvPicPr>
            <p:cNvPr id="7" name="Picture 11" descr="020##设计一本书的封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 y="2115"/>
              <a:ext cx="1411"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2"/>
            <p:cNvSpPr>
              <a:spLocks noChangeShapeType="1"/>
            </p:cNvSpPr>
            <p:nvPr/>
          </p:nvSpPr>
          <p:spPr bwMode="auto">
            <a:xfrm>
              <a:off x="5284" y="2115"/>
              <a:ext cx="272"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9" name="Line 13"/>
            <p:cNvSpPr>
              <a:spLocks noChangeShapeType="1"/>
            </p:cNvSpPr>
            <p:nvPr/>
          </p:nvSpPr>
          <p:spPr bwMode="auto">
            <a:xfrm>
              <a:off x="5284" y="3929"/>
              <a:ext cx="272"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0" name="Line 14"/>
            <p:cNvSpPr>
              <a:spLocks noChangeShapeType="1"/>
            </p:cNvSpPr>
            <p:nvPr/>
          </p:nvSpPr>
          <p:spPr bwMode="auto">
            <a:xfrm flipV="1">
              <a:off x="5420" y="2115"/>
              <a:ext cx="0" cy="680"/>
            </a:xfrm>
            <a:prstGeom prst="line">
              <a:avLst/>
            </a:prstGeom>
            <a:noFill/>
            <a:ln w="28575">
              <a:solidFill>
                <a:schemeClr val="tx1"/>
              </a:solidFill>
              <a:round/>
              <a:tailEnd type="stealth"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1" name="Line 15"/>
            <p:cNvSpPr>
              <a:spLocks noChangeShapeType="1"/>
            </p:cNvSpPr>
            <p:nvPr/>
          </p:nvSpPr>
          <p:spPr bwMode="auto">
            <a:xfrm flipV="1">
              <a:off x="5420" y="3203"/>
              <a:ext cx="0" cy="726"/>
            </a:xfrm>
            <a:prstGeom prst="line">
              <a:avLst/>
            </a:prstGeom>
            <a:noFill/>
            <a:ln w="28575">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2" name="Line 16"/>
            <p:cNvSpPr>
              <a:spLocks noChangeShapeType="1"/>
            </p:cNvSpPr>
            <p:nvPr/>
          </p:nvSpPr>
          <p:spPr bwMode="auto">
            <a:xfrm flipV="1">
              <a:off x="5284" y="3929"/>
              <a:ext cx="0" cy="18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3" name="Line 17"/>
            <p:cNvSpPr>
              <a:spLocks noChangeShapeType="1"/>
            </p:cNvSpPr>
            <p:nvPr/>
          </p:nvSpPr>
          <p:spPr bwMode="auto">
            <a:xfrm flipV="1">
              <a:off x="3878" y="3929"/>
              <a:ext cx="0" cy="181"/>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4" name="Line 18"/>
            <p:cNvSpPr>
              <a:spLocks noChangeShapeType="1"/>
            </p:cNvSpPr>
            <p:nvPr/>
          </p:nvSpPr>
          <p:spPr bwMode="auto">
            <a:xfrm>
              <a:off x="4830" y="4019"/>
              <a:ext cx="454" cy="0"/>
            </a:xfrm>
            <a:prstGeom prst="line">
              <a:avLst/>
            </a:prstGeom>
            <a:noFill/>
            <a:ln w="28575">
              <a:solidFill>
                <a:schemeClr val="tx1"/>
              </a:solidFill>
              <a:round/>
              <a:tailEnd type="stealth"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5" name="Line 19"/>
            <p:cNvSpPr>
              <a:spLocks noChangeShapeType="1"/>
            </p:cNvSpPr>
            <p:nvPr/>
          </p:nvSpPr>
          <p:spPr bwMode="auto">
            <a:xfrm>
              <a:off x="3878" y="4019"/>
              <a:ext cx="499" cy="0"/>
            </a:xfrm>
            <a:prstGeom prst="line">
              <a:avLst/>
            </a:prstGeom>
            <a:noFill/>
            <a:ln w="28575">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cs typeface="+mn-ea"/>
                <a:sym typeface="+mn-lt"/>
              </a:endParaRPr>
            </a:p>
          </p:txBody>
        </p:sp>
        <p:sp>
          <p:nvSpPr>
            <p:cNvPr id="16" name="Rectangle 20"/>
            <p:cNvSpPr>
              <a:spLocks noChangeArrowheads="1"/>
            </p:cNvSpPr>
            <p:nvPr/>
          </p:nvSpPr>
          <p:spPr bwMode="auto">
            <a:xfrm>
              <a:off x="5262" y="2795"/>
              <a:ext cx="49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3735">
                  <a:solidFill>
                    <a:prstClr val="black"/>
                  </a:solidFill>
                  <a:latin typeface="+mn-lt"/>
                  <a:ea typeface="+mn-ea"/>
                  <a:cs typeface="+mn-ea"/>
                  <a:sym typeface="+mn-lt"/>
                </a:rPr>
                <a:t>27</a:t>
              </a:r>
              <a:endParaRPr lang="zh-CN" altLang="en-US" sz="3735">
                <a:solidFill>
                  <a:prstClr val="black"/>
                </a:solidFill>
                <a:latin typeface="+mn-lt"/>
                <a:ea typeface="+mn-ea"/>
                <a:cs typeface="+mn-ea"/>
                <a:sym typeface="+mn-lt"/>
              </a:endParaRPr>
            </a:p>
          </p:txBody>
        </p:sp>
        <p:sp>
          <p:nvSpPr>
            <p:cNvPr id="17" name="Rectangle 21"/>
            <p:cNvSpPr>
              <a:spLocks noChangeArrowheads="1"/>
            </p:cNvSpPr>
            <p:nvPr/>
          </p:nvSpPr>
          <p:spPr bwMode="auto">
            <a:xfrm>
              <a:off x="4469" y="3838"/>
              <a:ext cx="49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3735">
                  <a:solidFill>
                    <a:prstClr val="black"/>
                  </a:solidFill>
                  <a:latin typeface="+mn-lt"/>
                  <a:ea typeface="+mn-ea"/>
                  <a:cs typeface="+mn-ea"/>
                  <a:sym typeface="+mn-lt"/>
                </a:rPr>
                <a:t>21</a:t>
              </a:r>
              <a:endParaRPr lang="zh-CN" altLang="en-US" sz="3735">
                <a:solidFill>
                  <a:prstClr val="black"/>
                </a:solidFill>
                <a:latin typeface="+mn-lt"/>
                <a:ea typeface="+mn-ea"/>
                <a:cs typeface="+mn-ea"/>
                <a:sym typeface="+mn-lt"/>
              </a:endParaRPr>
            </a:p>
          </p:txBody>
        </p:sp>
      </p:grpSp>
      <p:sp>
        <p:nvSpPr>
          <p:cNvPr id="19" name="Text Box 20"/>
          <p:cNvSpPr txBox="1">
            <a:spLocks noChangeArrowheads="1"/>
          </p:cNvSpPr>
          <p:nvPr/>
        </p:nvSpPr>
        <p:spPr bwMode="auto">
          <a:xfrm>
            <a:off x="554787" y="2641526"/>
            <a:ext cx="8101387" cy="9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None/>
            </a:pPr>
            <a:r>
              <a:rPr kumimoji="1" lang="zh-CN" altLang="en-US" sz="2000" b="1" dirty="0">
                <a:solidFill>
                  <a:srgbClr val="FF0000"/>
                </a:solidFill>
                <a:latin typeface="+mn-lt"/>
                <a:ea typeface="+mn-ea"/>
                <a:cs typeface="+mn-ea"/>
                <a:sym typeface="+mn-lt"/>
              </a:rPr>
              <a:t>解法二：</a:t>
            </a:r>
            <a:r>
              <a:rPr kumimoji="1" lang="zh-CN" altLang="en-US" sz="2000" b="1" dirty="0">
                <a:solidFill>
                  <a:prstClr val="black"/>
                </a:solidFill>
                <a:latin typeface="+mn-lt"/>
                <a:ea typeface="+mn-ea"/>
                <a:cs typeface="+mn-ea"/>
                <a:sym typeface="+mn-lt"/>
              </a:rPr>
              <a:t>设正中央的矩形两边分别为 </a:t>
            </a:r>
            <a:r>
              <a:rPr kumimoji="1" lang="en-US" altLang="zh-CN" sz="2000" dirty="0">
                <a:solidFill>
                  <a:srgbClr val="FF0000"/>
                </a:solidFill>
                <a:latin typeface="+mn-lt"/>
                <a:ea typeface="+mn-ea"/>
                <a:cs typeface="+mn-ea"/>
                <a:sym typeface="+mn-lt"/>
              </a:rPr>
              <a:t>9</a:t>
            </a:r>
            <a:r>
              <a:rPr kumimoji="1" lang="en-US" altLang="zh-CN" sz="2000" i="1" dirty="0">
                <a:solidFill>
                  <a:srgbClr val="FF0000"/>
                </a:solidFill>
                <a:latin typeface="+mn-lt"/>
                <a:ea typeface="+mn-ea"/>
                <a:cs typeface="+mn-ea"/>
                <a:sym typeface="+mn-lt"/>
              </a:rPr>
              <a:t>x </a:t>
            </a:r>
            <a:r>
              <a:rPr kumimoji="1" lang="en-US" altLang="zh-CN" sz="2000" dirty="0">
                <a:solidFill>
                  <a:prstClr val="black"/>
                </a:solidFill>
                <a:latin typeface="+mn-lt"/>
                <a:ea typeface="+mn-ea"/>
                <a:cs typeface="+mn-ea"/>
                <a:sym typeface="+mn-lt"/>
              </a:rPr>
              <a:t>cm</a:t>
            </a:r>
            <a:r>
              <a:rPr kumimoji="1" lang="zh-CN" altLang="en-US" sz="2000" b="1" dirty="0">
                <a:solidFill>
                  <a:prstClr val="black"/>
                </a:solidFill>
                <a:latin typeface="+mn-lt"/>
                <a:ea typeface="+mn-ea"/>
                <a:cs typeface="+mn-ea"/>
                <a:sym typeface="+mn-lt"/>
              </a:rPr>
              <a:t>，</a:t>
            </a:r>
            <a:r>
              <a:rPr kumimoji="1" lang="en-US" altLang="zh-CN" sz="2000" dirty="0">
                <a:solidFill>
                  <a:srgbClr val="FF0000"/>
                </a:solidFill>
                <a:latin typeface="+mn-lt"/>
                <a:ea typeface="+mn-ea"/>
                <a:cs typeface="+mn-ea"/>
                <a:sym typeface="+mn-lt"/>
              </a:rPr>
              <a:t>7</a:t>
            </a:r>
            <a:r>
              <a:rPr kumimoji="1" lang="en-US" altLang="zh-CN" sz="2000" i="1" dirty="0">
                <a:solidFill>
                  <a:srgbClr val="FF0000"/>
                </a:solidFill>
                <a:latin typeface="+mn-lt"/>
                <a:ea typeface="+mn-ea"/>
                <a:cs typeface="+mn-ea"/>
                <a:sym typeface="+mn-lt"/>
              </a:rPr>
              <a:t>x</a:t>
            </a:r>
            <a:r>
              <a:rPr kumimoji="1" lang="en-US" altLang="zh-CN" sz="2000" dirty="0">
                <a:solidFill>
                  <a:srgbClr val="FF0000"/>
                </a:solidFill>
                <a:latin typeface="+mn-lt"/>
                <a:ea typeface="+mn-ea"/>
                <a:cs typeface="+mn-ea"/>
                <a:sym typeface="+mn-lt"/>
              </a:rPr>
              <a:t> </a:t>
            </a:r>
            <a:r>
              <a:rPr kumimoji="1" lang="en-US" altLang="zh-CN" sz="2000" dirty="0">
                <a:solidFill>
                  <a:prstClr val="black"/>
                </a:solidFill>
                <a:latin typeface="+mn-lt"/>
                <a:ea typeface="+mn-ea"/>
                <a:cs typeface="+mn-ea"/>
                <a:sym typeface="+mn-lt"/>
              </a:rPr>
              <a:t>cm</a:t>
            </a:r>
            <a:r>
              <a:rPr kumimoji="1" lang="zh-CN" altLang="en-US" sz="2000" b="1" dirty="0">
                <a:solidFill>
                  <a:prstClr val="black"/>
                </a:solidFill>
                <a:latin typeface="+mn-lt"/>
                <a:ea typeface="+mn-ea"/>
                <a:cs typeface="+mn-ea"/>
                <a:sym typeface="+mn-lt"/>
              </a:rPr>
              <a:t>，</a:t>
            </a:r>
            <a:br>
              <a:rPr kumimoji="1" lang="zh-CN" altLang="en-US" sz="2000" b="1" dirty="0">
                <a:solidFill>
                  <a:prstClr val="black"/>
                </a:solidFill>
                <a:latin typeface="+mn-lt"/>
                <a:ea typeface="+mn-ea"/>
                <a:cs typeface="+mn-ea"/>
                <a:sym typeface="+mn-lt"/>
              </a:rPr>
            </a:br>
            <a:r>
              <a:rPr kumimoji="1" lang="zh-CN" altLang="en-US" sz="2000" b="1" dirty="0">
                <a:solidFill>
                  <a:prstClr val="black"/>
                </a:solidFill>
                <a:latin typeface="+mn-lt"/>
                <a:ea typeface="+mn-ea"/>
                <a:cs typeface="+mn-ea"/>
                <a:sym typeface="+mn-lt"/>
              </a:rPr>
              <a:t>依题意得</a:t>
            </a:r>
          </a:p>
        </p:txBody>
      </p:sp>
      <mc:AlternateContent xmlns:mc="http://schemas.openxmlformats.org/markup-compatibility/2006" xmlns:a14="http://schemas.microsoft.com/office/drawing/2010/main">
        <mc:Choice Requires="a14">
          <p:sp>
            <p:nvSpPr>
              <p:cNvPr id="20" name="Text Box 25"/>
              <p:cNvSpPr txBox="1">
                <a:spLocks noChangeArrowheads="1"/>
              </p:cNvSpPr>
              <p:nvPr/>
            </p:nvSpPr>
            <p:spPr bwMode="auto">
              <a:xfrm>
                <a:off x="443936" y="5118864"/>
                <a:ext cx="11952816" cy="624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kumimoji="1" lang="zh-CN" altLang="en-US" sz="2400" b="1" dirty="0">
                    <a:solidFill>
                      <a:prstClr val="black"/>
                    </a:solidFill>
                    <a:latin typeface="+mn-lt"/>
                    <a:ea typeface="+mn-ea"/>
                    <a:cs typeface="+mn-ea"/>
                    <a:sym typeface="+mn-lt"/>
                  </a:rPr>
                  <a:t>故上、下边衬的宽度为：</a:t>
                </a:r>
                <a:r>
                  <a:rPr lang="zh-CN" altLang="en-US" sz="2400" dirty="0">
                    <a:solidFill>
                      <a:srgbClr val="000000"/>
                    </a:solidFill>
                    <a:latin typeface="+mn-lt"/>
                    <a:ea typeface="+mn-ea"/>
                    <a:cs typeface="+mn-ea"/>
                    <a:sym typeface="+mn-lt"/>
                  </a:rPr>
                  <a:t> </a:t>
                </a:r>
                <a14:m>
                  <m:oMath xmlns:m="http://schemas.openxmlformats.org/officeDocument/2006/math">
                    <m:f>
                      <m:fPr>
                        <m:ctrlPr>
                          <a:rPr lang="zh-CN" altLang="en-US" sz="2400" i="1">
                            <a:solidFill>
                              <a:srgbClr val="000000"/>
                            </a:solidFill>
                            <a:latin typeface="Cambria Math" panose="02040503050406030204" pitchFamily="18" charset="0"/>
                            <a:ea typeface="+mn-ea"/>
                            <a:cs typeface="+mn-ea"/>
                            <a:sym typeface="+mn-lt"/>
                          </a:rPr>
                        </m:ctrlPr>
                      </m:fPr>
                      <m:num>
                        <m:r>
                          <a:rPr lang="zh-CN" altLang="en-US" sz="2400" i="1">
                            <a:solidFill>
                              <a:srgbClr val="000000"/>
                            </a:solidFill>
                            <a:latin typeface="Cambria Math" panose="02040503050406030204" pitchFamily="18" charset="0"/>
                            <a:ea typeface="+mn-ea"/>
                            <a:cs typeface="+mn-ea"/>
                            <a:sym typeface="+mn-lt"/>
                          </a:rPr>
                          <m:t>27−9</m:t>
                        </m:r>
                        <m:r>
                          <a:rPr lang="zh-CN" altLang="en-US" sz="2400" i="1">
                            <a:solidFill>
                              <a:srgbClr val="000000"/>
                            </a:solidFill>
                            <a:latin typeface="Cambria Math" panose="02040503050406030204" pitchFamily="18" charset="0"/>
                            <a:ea typeface="+mn-ea"/>
                            <a:cs typeface="+mn-ea"/>
                            <a:sym typeface="+mn-lt"/>
                          </a:rPr>
                          <m:t>𝑥</m:t>
                        </m:r>
                      </m:num>
                      <m:den>
                        <m:r>
                          <a:rPr lang="zh-CN" altLang="en-US" sz="2400" i="1">
                            <a:solidFill>
                              <a:srgbClr val="000000"/>
                            </a:solidFill>
                            <a:latin typeface="Cambria Math" panose="02040503050406030204" pitchFamily="18" charset="0"/>
                            <a:ea typeface="+mn-ea"/>
                            <a:cs typeface="+mn-ea"/>
                            <a:sym typeface="+mn-lt"/>
                          </a:rPr>
                          <m:t>2</m:t>
                        </m:r>
                      </m:den>
                    </m:f>
                    <m:r>
                      <m:rPr>
                        <m:nor/>
                      </m:rPr>
                      <a:rPr kumimoji="1" lang="zh-CN" altLang="en-US" sz="2400" b="1" dirty="0">
                        <a:solidFill>
                          <a:prstClr val="black"/>
                        </a:solidFill>
                        <a:latin typeface="+mn-lt"/>
                        <a:ea typeface="+mn-ea"/>
                        <a:cs typeface="+mn-ea"/>
                        <a:sym typeface="+mn-lt"/>
                      </a:rPr>
                      <m:t>≈</m:t>
                    </m:r>
                    <m:r>
                      <m:rPr>
                        <m:nor/>
                      </m:rPr>
                      <a:rPr kumimoji="1" lang="en-US" altLang="zh-CN" sz="2400" dirty="0">
                        <a:solidFill>
                          <a:prstClr val="black"/>
                        </a:solidFill>
                        <a:latin typeface="+mn-lt"/>
                        <a:ea typeface="+mn-ea"/>
                        <a:cs typeface="+mn-ea"/>
                        <a:sym typeface="+mn-lt"/>
                      </a:rPr>
                      <m:t>1.8 </m:t>
                    </m:r>
                    <m:r>
                      <m:rPr>
                        <m:nor/>
                      </m:rPr>
                      <a:rPr kumimoji="1" lang="en-US" altLang="zh-CN" sz="2400" dirty="0">
                        <a:solidFill>
                          <a:prstClr val="black"/>
                        </a:solidFill>
                        <a:latin typeface="+mn-lt"/>
                        <a:ea typeface="+mn-ea"/>
                        <a:cs typeface="+mn-ea"/>
                        <a:sym typeface="+mn-lt"/>
                      </a:rPr>
                      <m:t>cm</m:t>
                    </m:r>
                  </m:oMath>
                </a14:m>
                <a:endParaRPr kumimoji="1" lang="en-US" altLang="zh-CN" sz="2400" b="1" dirty="0">
                  <a:solidFill>
                    <a:prstClr val="black"/>
                  </a:solidFill>
                  <a:latin typeface="+mn-lt"/>
                  <a:ea typeface="+mn-ea"/>
                  <a:cs typeface="+mn-ea"/>
                  <a:sym typeface="+mn-lt"/>
                </a:endParaRPr>
              </a:p>
            </p:txBody>
          </p:sp>
        </mc:Choice>
        <mc:Fallback xmlns="">
          <p:sp>
            <p:nvSpPr>
              <p:cNvPr id="20" name="Text Box 25"/>
              <p:cNvSpPr txBox="1">
                <a:spLocks noRot="1" noChangeAspect="1" noMove="1" noResize="1" noEditPoints="1" noAdjustHandles="1" noChangeArrowheads="1" noChangeShapeType="1" noTextEdit="1"/>
              </p:cNvSpPr>
              <p:nvPr/>
            </p:nvSpPr>
            <p:spPr bwMode="auto">
              <a:xfrm>
                <a:off x="443936" y="5118864"/>
                <a:ext cx="11952816" cy="624082"/>
              </a:xfrm>
              <a:prstGeom prst="rect">
                <a:avLst/>
              </a:prstGeom>
              <a:blipFill rotWithShape="1">
                <a:blip r:embed="rId4"/>
                <a:stretch>
                  <a:fillRect l="-1" t="-21" r="2" b="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Object 16"/>
              <p:cNvSpPr txBox="1"/>
              <p:nvPr/>
            </p:nvSpPr>
            <p:spPr bwMode="auto">
              <a:xfrm>
                <a:off x="2648040" y="3469907"/>
                <a:ext cx="3928533" cy="611003"/>
              </a:xfrm>
              <a:prstGeom prst="rect">
                <a:avLst/>
              </a:prstGeom>
              <a:noFill/>
              <a:ln>
                <a:noFill/>
              </a:ln>
              <a:effectLst/>
            </p:spPr>
            <p:txBody>
              <a:bodyPr>
                <a:noAutofit/>
              </a:bodyPr>
              <a:lstStyle/>
              <a:p>
                <a:pPr defTabSz="914400"/>
                <a14:m>
                  <m:oMathPara xmlns:m="http://schemas.openxmlformats.org/officeDocument/2006/math">
                    <m:oMathParaPr>
                      <m:jc m:val="left"/>
                    </m:oMathParaPr>
                    <m:oMath xmlns:m="http://schemas.openxmlformats.org/officeDocument/2006/math">
                      <m:r>
                        <a:rPr lang="zh-CN" altLang="en-US" sz="2400" i="1">
                          <a:solidFill>
                            <a:srgbClr val="000000"/>
                          </a:solidFill>
                          <a:latin typeface="Cambria Math" panose="02040503050406030204" pitchFamily="18" charset="0"/>
                          <a:cs typeface="+mn-ea"/>
                          <a:sym typeface="+mn-lt"/>
                        </a:rPr>
                        <m:t>9</m:t>
                      </m:r>
                      <m:r>
                        <a:rPr lang="en-US" altLang="zh-CN" sz="2400" i="1">
                          <a:solidFill>
                            <a:srgbClr val="000000"/>
                          </a:solidFill>
                          <a:latin typeface="Cambria Math" panose="02040503050406030204" pitchFamily="18" charset="0"/>
                          <a:cs typeface="+mn-ea"/>
                          <a:sym typeface="+mn-lt"/>
                        </a:rPr>
                        <m:t>𝑥</m:t>
                      </m:r>
                      <m:r>
                        <a:rPr lang="en-US" altLang="zh-CN" sz="2400" i="1">
                          <a:solidFill>
                            <a:srgbClr val="000000"/>
                          </a:solidFill>
                          <a:latin typeface="Cambria Math" panose="02040503050406030204" pitchFamily="18" charset="0"/>
                          <a:cs typeface="+mn-ea"/>
                          <a:sym typeface="+mn-lt"/>
                        </a:rPr>
                        <m:t>×7</m:t>
                      </m:r>
                      <m:r>
                        <a:rPr lang="en-US" altLang="zh-CN" sz="2400" i="1">
                          <a:solidFill>
                            <a:srgbClr val="000000"/>
                          </a:solidFill>
                          <a:latin typeface="Cambria Math" panose="02040503050406030204" pitchFamily="18" charset="0"/>
                          <a:cs typeface="+mn-ea"/>
                          <a:sym typeface="+mn-lt"/>
                        </a:rPr>
                        <m:t>𝑥</m:t>
                      </m:r>
                      <m:r>
                        <a:rPr lang="zh-CN" altLang="en-US" sz="2400" i="1">
                          <a:solidFill>
                            <a:srgbClr val="000000"/>
                          </a:solidFill>
                          <a:latin typeface="Cambria Math" panose="02040503050406030204" pitchFamily="18" charset="0"/>
                          <a:cs typeface="+mn-ea"/>
                          <a:sym typeface="+mn-lt"/>
                        </a:rPr>
                        <m:t>=</m:t>
                      </m:r>
                      <m:f>
                        <m:fPr>
                          <m:ctrlPr>
                            <a:rPr lang="zh-CN" altLang="en-US" sz="2400" i="1">
                              <a:solidFill>
                                <a:srgbClr val="000000"/>
                              </a:solidFill>
                              <a:latin typeface="Cambria Math" panose="02040503050406030204" pitchFamily="18" charset="0"/>
                              <a:cs typeface="+mn-ea"/>
                              <a:sym typeface="+mn-lt"/>
                            </a:rPr>
                          </m:ctrlPr>
                        </m:fPr>
                        <m:num>
                          <m:r>
                            <a:rPr lang="zh-CN" altLang="en-US" sz="2400" i="1">
                              <a:solidFill>
                                <a:srgbClr val="000000"/>
                              </a:solidFill>
                              <a:latin typeface="Cambria Math" panose="02040503050406030204" pitchFamily="18" charset="0"/>
                              <a:cs typeface="+mn-ea"/>
                              <a:sym typeface="+mn-lt"/>
                            </a:rPr>
                            <m:t>3</m:t>
                          </m:r>
                        </m:num>
                        <m:den>
                          <m:r>
                            <a:rPr lang="zh-CN" altLang="en-US" sz="2400" i="1">
                              <a:solidFill>
                                <a:srgbClr val="000000"/>
                              </a:solidFill>
                              <a:latin typeface="Cambria Math" panose="02040503050406030204" pitchFamily="18" charset="0"/>
                              <a:cs typeface="+mn-ea"/>
                              <a:sym typeface="+mn-lt"/>
                            </a:rPr>
                            <m:t>4</m:t>
                          </m:r>
                        </m:den>
                      </m:f>
                      <m:r>
                        <a:rPr lang="zh-CN" altLang="en-US" sz="2400" i="1">
                          <a:solidFill>
                            <a:srgbClr val="000000"/>
                          </a:solidFill>
                          <a:latin typeface="Cambria Math" panose="02040503050406030204" pitchFamily="18" charset="0"/>
                          <a:cs typeface="+mn-ea"/>
                          <a:sym typeface="+mn-lt"/>
                        </a:rPr>
                        <m:t>×27×21</m:t>
                      </m:r>
                    </m:oMath>
                  </m:oMathPara>
                </a14:m>
                <a:endParaRPr lang="zh-CN" altLang="en-US" sz="2400" dirty="0">
                  <a:solidFill>
                    <a:prstClr val="black"/>
                  </a:solidFill>
                  <a:cs typeface="+mn-ea"/>
                  <a:sym typeface="+mn-lt"/>
                </a:endParaRPr>
              </a:p>
            </p:txBody>
          </p:sp>
        </mc:Choice>
        <mc:Fallback xmlns="">
          <p:sp>
            <p:nvSpPr>
              <p:cNvPr id="21" name="Object 16"/>
              <p:cNvSpPr txBox="1">
                <a:spLocks noRot="1" noChangeAspect="1" noMove="1" noResize="1" noEditPoints="1" noAdjustHandles="1" noChangeArrowheads="1" noChangeShapeType="1" noTextEdit="1"/>
              </p:cNvSpPr>
              <p:nvPr/>
            </p:nvSpPr>
            <p:spPr bwMode="auto">
              <a:xfrm>
                <a:off x="2648040" y="3469907"/>
                <a:ext cx="3928533" cy="611003"/>
              </a:xfrm>
              <a:prstGeom prst="rect">
                <a:avLst/>
              </a:prstGeom>
              <a:blipFill rotWithShape="1">
                <a:blip r:embed="rId5"/>
                <a:stretch>
                  <a:fillRect l="-2" t="-44" r="13" b="-18641"/>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 Box 25"/>
              <p:cNvSpPr txBox="1">
                <a:spLocks noChangeArrowheads="1"/>
              </p:cNvSpPr>
              <p:nvPr/>
            </p:nvSpPr>
            <p:spPr bwMode="auto">
              <a:xfrm>
                <a:off x="475643" y="5781220"/>
                <a:ext cx="11952816" cy="624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kumimoji="1" lang="zh-CN" altLang="en-US" sz="2400" b="1" dirty="0">
                    <a:solidFill>
                      <a:prstClr val="black"/>
                    </a:solidFill>
                    <a:latin typeface="+mn-lt"/>
                    <a:ea typeface="+mn-ea"/>
                    <a:cs typeface="+mn-ea"/>
                    <a:sym typeface="+mn-lt"/>
                  </a:rPr>
                  <a:t>左、右边衬的宽度为：</a:t>
                </a:r>
                <a:r>
                  <a:rPr lang="zh-CN" altLang="en-US" sz="2400" dirty="0">
                    <a:solidFill>
                      <a:srgbClr val="000000"/>
                    </a:solidFill>
                    <a:latin typeface="+mn-lt"/>
                    <a:ea typeface="+mn-ea"/>
                    <a:cs typeface="+mn-ea"/>
                    <a:sym typeface="+mn-lt"/>
                  </a:rPr>
                  <a:t> </a:t>
                </a:r>
                <a14:m>
                  <m:oMath xmlns:m="http://schemas.openxmlformats.org/officeDocument/2006/math">
                    <m:f>
                      <m:fPr>
                        <m:ctrlPr>
                          <a:rPr lang="zh-CN" altLang="en-US" sz="2400" i="1">
                            <a:solidFill>
                              <a:srgbClr val="000000"/>
                            </a:solidFill>
                            <a:latin typeface="Cambria Math" panose="02040503050406030204" pitchFamily="18" charset="0"/>
                            <a:ea typeface="+mn-ea"/>
                            <a:cs typeface="+mn-ea"/>
                            <a:sym typeface="+mn-lt"/>
                          </a:rPr>
                        </m:ctrlPr>
                      </m:fPr>
                      <m:num>
                        <m:r>
                          <a:rPr lang="zh-CN" altLang="en-US" sz="2400" i="1">
                            <a:solidFill>
                              <a:srgbClr val="000000"/>
                            </a:solidFill>
                            <a:latin typeface="Cambria Math" panose="02040503050406030204" pitchFamily="18" charset="0"/>
                            <a:ea typeface="+mn-ea"/>
                            <a:cs typeface="+mn-ea"/>
                            <a:sym typeface="+mn-lt"/>
                          </a:rPr>
                          <m:t>21−7</m:t>
                        </m:r>
                        <m:r>
                          <a:rPr lang="zh-CN" altLang="en-US" sz="2400" i="1">
                            <a:solidFill>
                              <a:srgbClr val="000000"/>
                            </a:solidFill>
                            <a:latin typeface="Cambria Math" panose="02040503050406030204" pitchFamily="18" charset="0"/>
                            <a:ea typeface="+mn-ea"/>
                            <a:cs typeface="+mn-ea"/>
                            <a:sym typeface="+mn-lt"/>
                          </a:rPr>
                          <m:t>𝑥</m:t>
                        </m:r>
                      </m:num>
                      <m:den>
                        <m:r>
                          <a:rPr lang="zh-CN" altLang="en-US" sz="2400" i="1">
                            <a:solidFill>
                              <a:srgbClr val="000000"/>
                            </a:solidFill>
                            <a:latin typeface="Cambria Math" panose="02040503050406030204" pitchFamily="18" charset="0"/>
                            <a:ea typeface="+mn-ea"/>
                            <a:cs typeface="+mn-ea"/>
                            <a:sym typeface="+mn-lt"/>
                          </a:rPr>
                          <m:t>2</m:t>
                        </m:r>
                      </m:den>
                    </m:f>
                    <m:r>
                      <m:rPr>
                        <m:nor/>
                      </m:rPr>
                      <a:rPr kumimoji="1" lang="zh-CN" altLang="en-US" sz="2400" b="1" dirty="0">
                        <a:solidFill>
                          <a:prstClr val="black"/>
                        </a:solidFill>
                        <a:latin typeface="+mn-lt"/>
                        <a:ea typeface="+mn-ea"/>
                        <a:cs typeface="+mn-ea"/>
                        <a:sym typeface="+mn-lt"/>
                      </a:rPr>
                      <m:t>≈</m:t>
                    </m:r>
                    <m:r>
                      <m:rPr>
                        <m:nor/>
                      </m:rPr>
                      <a:rPr kumimoji="1" lang="en-US" altLang="zh-CN" sz="2400" b="1" dirty="0">
                        <a:solidFill>
                          <a:prstClr val="black"/>
                        </a:solidFill>
                        <a:latin typeface="+mn-lt"/>
                        <a:ea typeface="+mn-ea"/>
                        <a:cs typeface="+mn-ea"/>
                        <a:sym typeface="+mn-lt"/>
                      </a:rPr>
                      <m:t>1.4 </m:t>
                    </m:r>
                    <m:r>
                      <m:rPr>
                        <m:nor/>
                      </m:rPr>
                      <a:rPr kumimoji="1" lang="en-US" altLang="zh-CN" sz="2400" b="1" dirty="0">
                        <a:solidFill>
                          <a:prstClr val="black"/>
                        </a:solidFill>
                        <a:latin typeface="+mn-lt"/>
                        <a:ea typeface="+mn-ea"/>
                        <a:cs typeface="+mn-ea"/>
                        <a:sym typeface="+mn-lt"/>
                      </a:rPr>
                      <m:t>cm</m:t>
                    </m:r>
                  </m:oMath>
                </a14:m>
                <a:endParaRPr kumimoji="1" lang="zh-CN" altLang="en-US" sz="2400" b="1" dirty="0">
                  <a:solidFill>
                    <a:prstClr val="black"/>
                  </a:solidFill>
                  <a:latin typeface="+mn-lt"/>
                  <a:ea typeface="+mn-ea"/>
                  <a:cs typeface="+mn-ea"/>
                  <a:sym typeface="+mn-lt"/>
                </a:endParaRPr>
              </a:p>
            </p:txBody>
          </p:sp>
        </mc:Choice>
        <mc:Fallback xmlns="">
          <p:sp>
            <p:nvSpPr>
              <p:cNvPr id="26" name="Text Box 25"/>
              <p:cNvSpPr txBox="1">
                <a:spLocks noRot="1" noChangeAspect="1" noMove="1" noResize="1" noEditPoints="1" noAdjustHandles="1" noChangeArrowheads="1" noChangeShapeType="1" noTextEdit="1"/>
              </p:cNvSpPr>
              <p:nvPr/>
            </p:nvSpPr>
            <p:spPr bwMode="auto">
              <a:xfrm>
                <a:off x="475643" y="5781220"/>
                <a:ext cx="11952816" cy="624082"/>
              </a:xfrm>
              <a:prstGeom prst="rect">
                <a:avLst/>
              </a:prstGeom>
              <a:blipFill rotWithShape="1">
                <a:blip r:embed="rId6"/>
                <a:stretch>
                  <a:fillRect t="-29" r="2" b="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矩形 49"/>
              <p:cNvSpPr/>
              <p:nvPr/>
            </p:nvSpPr>
            <p:spPr>
              <a:xfrm>
                <a:off x="443936" y="4229382"/>
                <a:ext cx="6890861" cy="684675"/>
              </a:xfrm>
              <a:prstGeom prst="rect">
                <a:avLst/>
              </a:prstGeom>
            </p:spPr>
            <p:txBody>
              <a:bodyPr wrap="none">
                <a:spAutoFit/>
              </a:bodyPr>
              <a:lstStyle/>
              <a:p>
                <a:pPr defTabSz="914400">
                  <a:spcBef>
                    <a:spcPct val="0"/>
                  </a:spcBef>
                </a:pPr>
                <a:r>
                  <a:rPr kumimoji="1" lang="zh-CN" altLang="en-US" sz="2400" b="1" dirty="0">
                    <a:solidFill>
                      <a:prstClr val="black"/>
                    </a:solidFill>
                    <a:cs typeface="+mn-ea"/>
                    <a:sym typeface="+mn-lt"/>
                  </a:rPr>
                  <a:t>解得：</a:t>
                </a:r>
                <a:r>
                  <a:rPr lang="zh-CN" altLang="en-US" sz="2400" dirty="0">
                    <a:solidFill>
                      <a:srgbClr val="000000"/>
                    </a:solidFill>
                    <a:cs typeface="+mn-ea"/>
                    <a:sym typeface="+mn-lt"/>
                  </a:rPr>
                  <a:t> </a:t>
                </a:r>
                <a14:m>
                  <m:oMath xmlns:m="http://schemas.openxmlformats.org/officeDocument/2006/math">
                    <m:sSub>
                      <m:sSubPr>
                        <m:ctrlPr>
                          <a:rPr lang="zh-CN" altLang="en-US" sz="2400" i="1">
                            <a:solidFill>
                              <a:srgbClr val="000000"/>
                            </a:solidFill>
                            <a:latin typeface="Cambria Math" panose="02040503050406030204" pitchFamily="18" charset="0"/>
                            <a:cs typeface="+mn-ea"/>
                            <a:sym typeface="+mn-lt"/>
                          </a:rPr>
                        </m:ctrlPr>
                      </m:sSubPr>
                      <m:e>
                        <m:r>
                          <a:rPr lang="zh-CN" altLang="en-US" sz="2400" i="1">
                            <a:solidFill>
                              <a:srgbClr val="000000"/>
                            </a:solidFill>
                            <a:latin typeface="Cambria Math" panose="02040503050406030204" pitchFamily="18" charset="0"/>
                            <a:cs typeface="+mn-ea"/>
                            <a:sym typeface="+mn-lt"/>
                          </a:rPr>
                          <m:t>𝑥</m:t>
                        </m:r>
                      </m:e>
                      <m:sub>
                        <m:r>
                          <a:rPr lang="zh-CN" altLang="en-US" sz="2400" i="1">
                            <a:solidFill>
                              <a:srgbClr val="000000"/>
                            </a:solidFill>
                            <a:latin typeface="Cambria Math" panose="02040503050406030204" pitchFamily="18" charset="0"/>
                            <a:cs typeface="+mn-ea"/>
                            <a:sym typeface="+mn-lt"/>
                          </a:rPr>
                          <m:t>1</m:t>
                        </m:r>
                      </m:sub>
                    </m:sSub>
                    <m:r>
                      <a:rPr lang="zh-CN" altLang="en-US" sz="2400" i="1">
                        <a:solidFill>
                          <a:srgbClr val="000000"/>
                        </a:solidFill>
                        <a:latin typeface="Cambria Math" panose="02040503050406030204" pitchFamily="18" charset="0"/>
                        <a:cs typeface="+mn-ea"/>
                        <a:sym typeface="+mn-lt"/>
                      </a:rPr>
                      <m:t>=</m:t>
                    </m:r>
                    <m:f>
                      <m:fPr>
                        <m:ctrlPr>
                          <a:rPr lang="zh-CN" altLang="en-US" sz="2400" i="1">
                            <a:solidFill>
                              <a:srgbClr val="000000"/>
                            </a:solidFill>
                            <a:latin typeface="Cambria Math" panose="02040503050406030204" pitchFamily="18" charset="0"/>
                            <a:cs typeface="+mn-ea"/>
                            <a:sym typeface="+mn-lt"/>
                          </a:rPr>
                        </m:ctrlPr>
                      </m:fPr>
                      <m:num>
                        <m:r>
                          <a:rPr lang="zh-CN" altLang="en-US" sz="2400" i="1">
                            <a:solidFill>
                              <a:srgbClr val="000000"/>
                            </a:solidFill>
                            <a:latin typeface="Cambria Math" panose="02040503050406030204" pitchFamily="18" charset="0"/>
                            <a:cs typeface="+mn-ea"/>
                            <a:sym typeface="+mn-lt"/>
                          </a:rPr>
                          <m:t>3</m:t>
                        </m:r>
                        <m:rad>
                          <m:radPr>
                            <m:degHide m:val="on"/>
                            <m:ctrlPr>
                              <a:rPr lang="zh-CN" altLang="en-US" sz="2400" i="1">
                                <a:solidFill>
                                  <a:srgbClr val="000000"/>
                                </a:solidFill>
                                <a:latin typeface="Cambria Math" panose="02040503050406030204" pitchFamily="18" charset="0"/>
                                <a:cs typeface="+mn-ea"/>
                                <a:sym typeface="+mn-lt"/>
                              </a:rPr>
                            </m:ctrlPr>
                          </m:radPr>
                          <m:deg/>
                          <m:e>
                            <m:r>
                              <a:rPr lang="zh-CN" altLang="en-US" sz="2400" i="1">
                                <a:solidFill>
                                  <a:srgbClr val="000000"/>
                                </a:solidFill>
                                <a:latin typeface="Cambria Math" panose="02040503050406030204" pitchFamily="18" charset="0"/>
                                <a:cs typeface="+mn-ea"/>
                                <a:sym typeface="+mn-lt"/>
                              </a:rPr>
                              <m:t>3</m:t>
                            </m:r>
                          </m:e>
                        </m:rad>
                      </m:num>
                      <m:den>
                        <m:r>
                          <a:rPr lang="zh-CN" altLang="en-US" sz="2400" i="1">
                            <a:solidFill>
                              <a:srgbClr val="000000"/>
                            </a:solidFill>
                            <a:latin typeface="Cambria Math" panose="02040503050406030204" pitchFamily="18" charset="0"/>
                            <a:cs typeface="+mn-ea"/>
                            <a:sym typeface="+mn-lt"/>
                          </a:rPr>
                          <m:t>2</m:t>
                        </m:r>
                      </m:den>
                    </m:f>
                    <m:r>
                      <a:rPr lang="zh-CN" altLang="en-US" sz="2400" i="1">
                        <a:solidFill>
                          <a:srgbClr val="000000"/>
                        </a:solidFill>
                        <a:latin typeface="Cambria Math" panose="02040503050406030204" pitchFamily="18" charset="0"/>
                        <a:cs typeface="+mn-ea"/>
                        <a:sym typeface="+mn-lt"/>
                      </a:rPr>
                      <m:t>，</m:t>
                    </m:r>
                    <m:sSub>
                      <m:sSubPr>
                        <m:ctrlPr>
                          <a:rPr lang="zh-CN" altLang="en-US" sz="2400" i="1">
                            <a:solidFill>
                              <a:srgbClr val="000000"/>
                            </a:solidFill>
                            <a:latin typeface="Cambria Math" panose="02040503050406030204" pitchFamily="18" charset="0"/>
                            <a:cs typeface="+mn-ea"/>
                            <a:sym typeface="+mn-lt"/>
                          </a:rPr>
                        </m:ctrlPr>
                      </m:sSubPr>
                      <m:e>
                        <m:r>
                          <a:rPr lang="zh-CN" altLang="en-US" sz="2400" i="1">
                            <a:solidFill>
                              <a:srgbClr val="000000"/>
                            </a:solidFill>
                            <a:latin typeface="Cambria Math" panose="02040503050406030204" pitchFamily="18" charset="0"/>
                            <a:cs typeface="+mn-ea"/>
                            <a:sym typeface="+mn-lt"/>
                          </a:rPr>
                          <m:t>𝑥</m:t>
                        </m:r>
                      </m:e>
                      <m:sub>
                        <m:r>
                          <a:rPr lang="zh-CN" altLang="en-US" sz="2400" i="1">
                            <a:solidFill>
                              <a:srgbClr val="000000"/>
                            </a:solidFill>
                            <a:latin typeface="Cambria Math" panose="02040503050406030204" pitchFamily="18" charset="0"/>
                            <a:cs typeface="+mn-ea"/>
                            <a:sym typeface="+mn-lt"/>
                          </a:rPr>
                          <m:t>2</m:t>
                        </m:r>
                      </m:sub>
                    </m:sSub>
                    <m:r>
                      <a:rPr lang="zh-CN" altLang="en-US" sz="2400" i="1">
                        <a:solidFill>
                          <a:srgbClr val="000000"/>
                        </a:solidFill>
                        <a:latin typeface="Cambria Math" panose="02040503050406030204" pitchFamily="18" charset="0"/>
                        <a:cs typeface="+mn-ea"/>
                        <a:sym typeface="+mn-lt"/>
                      </a:rPr>
                      <m:t>=−</m:t>
                    </m:r>
                    <m:f>
                      <m:fPr>
                        <m:ctrlPr>
                          <a:rPr lang="zh-CN" altLang="en-US" sz="2400" i="1">
                            <a:solidFill>
                              <a:srgbClr val="000000"/>
                            </a:solidFill>
                            <a:latin typeface="Cambria Math" panose="02040503050406030204" pitchFamily="18" charset="0"/>
                            <a:cs typeface="+mn-ea"/>
                            <a:sym typeface="+mn-lt"/>
                          </a:rPr>
                        </m:ctrlPr>
                      </m:fPr>
                      <m:num>
                        <m:r>
                          <a:rPr lang="zh-CN" altLang="en-US" sz="2400" i="1">
                            <a:solidFill>
                              <a:srgbClr val="000000"/>
                            </a:solidFill>
                            <a:latin typeface="Cambria Math" panose="02040503050406030204" pitchFamily="18" charset="0"/>
                            <a:cs typeface="+mn-ea"/>
                            <a:sym typeface="+mn-lt"/>
                          </a:rPr>
                          <m:t>3</m:t>
                        </m:r>
                        <m:rad>
                          <m:radPr>
                            <m:degHide m:val="on"/>
                            <m:ctrlPr>
                              <a:rPr lang="zh-CN" altLang="en-US" sz="2400" i="1">
                                <a:solidFill>
                                  <a:srgbClr val="000000"/>
                                </a:solidFill>
                                <a:latin typeface="Cambria Math" panose="02040503050406030204" pitchFamily="18" charset="0"/>
                                <a:cs typeface="+mn-ea"/>
                                <a:sym typeface="+mn-lt"/>
                              </a:rPr>
                            </m:ctrlPr>
                          </m:radPr>
                          <m:deg/>
                          <m:e>
                            <m:r>
                              <a:rPr lang="zh-CN" altLang="en-US" sz="2400" i="1">
                                <a:solidFill>
                                  <a:srgbClr val="000000"/>
                                </a:solidFill>
                                <a:latin typeface="Cambria Math" panose="02040503050406030204" pitchFamily="18" charset="0"/>
                                <a:cs typeface="+mn-ea"/>
                                <a:sym typeface="+mn-lt"/>
                              </a:rPr>
                              <m:t>3</m:t>
                            </m:r>
                          </m:e>
                        </m:rad>
                      </m:num>
                      <m:den>
                        <m:r>
                          <a:rPr lang="zh-CN" altLang="en-US" sz="2400" i="1">
                            <a:solidFill>
                              <a:srgbClr val="000000"/>
                            </a:solidFill>
                            <a:latin typeface="Cambria Math" panose="02040503050406030204" pitchFamily="18" charset="0"/>
                            <a:cs typeface="+mn-ea"/>
                            <a:sym typeface="+mn-lt"/>
                          </a:rPr>
                          <m:t>2</m:t>
                        </m:r>
                      </m:den>
                    </m:f>
                  </m:oMath>
                </a14:m>
                <a:r>
                  <a:rPr kumimoji="1" lang="zh-CN" altLang="en-US" sz="2400" b="1" dirty="0">
                    <a:solidFill>
                      <a:prstClr val="black"/>
                    </a:solidFill>
                    <a:cs typeface="+mn-ea"/>
                    <a:sym typeface="+mn-lt"/>
                  </a:rPr>
                  <a:t>（不合题意，舍去）</a:t>
                </a:r>
              </a:p>
            </p:txBody>
          </p:sp>
        </mc:Choice>
        <mc:Fallback xmlns="">
          <p:sp>
            <p:nvSpPr>
              <p:cNvPr id="50" name="矩形 49"/>
              <p:cNvSpPr>
                <a:spLocks noRot="1" noChangeAspect="1" noMove="1" noResize="1" noEditPoints="1" noAdjustHandles="1" noChangeArrowheads="1" noChangeShapeType="1" noTextEdit="1"/>
              </p:cNvSpPr>
              <p:nvPr/>
            </p:nvSpPr>
            <p:spPr>
              <a:xfrm>
                <a:off x="443936" y="4229382"/>
                <a:ext cx="6890861" cy="684675"/>
              </a:xfrm>
              <a:prstGeom prst="rect">
                <a:avLst/>
              </a:prstGeom>
              <a:blipFill rotWithShape="1">
                <a:blip r:embed="rId7"/>
                <a:stretch>
                  <a:fillRect l="-1" t="-41" r="8" b="62"/>
                </a:stretch>
              </a:blipFill>
            </p:spPr>
            <p:txBody>
              <a:bodyPr/>
              <a:lstStyle/>
              <a:p>
                <a:r>
                  <a:rPr lang="zh-CN" altLang="en-US">
                    <a:noFill/>
                  </a:rPr>
                  <a:t> </a:t>
                </a:r>
              </a:p>
            </p:txBody>
          </p:sp>
        </mc:Fallback>
      </mc:AlternateContent>
      <p:sp>
        <p:nvSpPr>
          <p:cNvPr id="23" name="TextBox 6"/>
          <p:cNvSpPr txBox="1"/>
          <p:nvPr/>
        </p:nvSpPr>
        <p:spPr>
          <a:xfrm>
            <a:off x="554787" y="332307"/>
            <a:ext cx="4191384" cy="523220"/>
          </a:xfrm>
          <a:prstGeom prst="rect">
            <a:avLst/>
          </a:prstGeom>
          <a:noFill/>
          <a:effectLst>
            <a:outerShdw blurRad="12700" dist="12700" dir="2700000" algn="tl" rotWithShape="0">
              <a:prstClr val="black">
                <a:alpha val="40000"/>
              </a:prstClr>
            </a:outerShdw>
          </a:effectLst>
        </p:spPr>
        <p:txBody>
          <a:bodyPr wrap="square">
            <a:spAutoFit/>
          </a:bodyPr>
          <a:lstStyle/>
          <a:p>
            <a:pPr lvl="0">
              <a:defRPr/>
            </a:pPr>
            <a:r>
              <a:rPr lang="zh-CN" altLang="en-US" sz="2800" b="1" dirty="0">
                <a:ln w="6350">
                  <a:noFill/>
                </a:ln>
                <a:solidFill>
                  <a:prstClr val="black"/>
                </a:solidFill>
                <a:cs typeface="+mn-ea"/>
                <a:sym typeface="+mn-lt"/>
              </a:rPr>
              <a:t>情景思考（几何问题）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xEl>
                                              <p:pRg st="0" end="0"/>
                                            </p:txEl>
                                          </p:spTgt>
                                        </p:tgtEl>
                                        <p:attrNameLst>
                                          <p:attrName>style.visibility</p:attrName>
                                        </p:attrNameLst>
                                      </p:cBhvr>
                                      <p:to>
                                        <p:strVal val="visible"/>
                                      </p:to>
                                    </p:set>
                                    <p:animEffect transition="in" filter="fade">
                                      <p:cBhvr>
                                        <p:cTn id="17" dur="500"/>
                                        <p:tgtEl>
                                          <p:spTgt spid="5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p:cNvSpPr/>
          <p:nvPr/>
        </p:nvSpPr>
        <p:spPr>
          <a:xfrm rot="5400000" flipH="1" flipV="1">
            <a:off x="6197581" y="434714"/>
            <a:ext cx="6429138" cy="5559710"/>
          </a:xfrm>
          <a:custGeom>
            <a:avLst/>
            <a:gdLst>
              <a:gd name="connsiteX0" fmla="*/ 6188680 w 8923843"/>
              <a:gd name="connsiteY0" fmla="*/ 823 h 5813936"/>
              <a:gd name="connsiteX1" fmla="*/ 8769732 w 8923843"/>
              <a:gd name="connsiteY1" fmla="*/ 824331 h 5813936"/>
              <a:gd name="connsiteX2" fmla="*/ 8923843 w 8923843"/>
              <a:gd name="connsiteY2" fmla="*/ 901918 h 5813936"/>
              <a:gd name="connsiteX3" fmla="*/ 8923843 w 8923843"/>
              <a:gd name="connsiteY3" fmla="*/ 5813936 h 5813936"/>
              <a:gd name="connsiteX4" fmla="*/ 1424 w 8923843"/>
              <a:gd name="connsiteY4" fmla="*/ 5813936 h 5813936"/>
              <a:gd name="connsiteX5" fmla="*/ 407 w 8923843"/>
              <a:gd name="connsiteY5" fmla="*/ 5733123 h 5813936"/>
              <a:gd name="connsiteX6" fmla="*/ 408493 w 8923843"/>
              <a:gd name="connsiteY6" fmla="*/ 3642236 h 5813936"/>
              <a:gd name="connsiteX7" fmla="*/ 3018344 w 8923843"/>
              <a:gd name="connsiteY7" fmla="*/ 2480186 h 5813936"/>
              <a:gd name="connsiteX8" fmla="*/ 5971093 w 8923843"/>
              <a:gd name="connsiteY8" fmla="*/ 22736 h 5813936"/>
              <a:gd name="connsiteX9" fmla="*/ 6188680 w 8923843"/>
              <a:gd name="connsiteY9" fmla="*/ 823 h 58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3843" h="5813936">
                <a:moveTo>
                  <a:pt x="6188680" y="823"/>
                </a:moveTo>
                <a:cubicBezTo>
                  <a:pt x="6944851" y="-22098"/>
                  <a:pt x="7991236" y="437665"/>
                  <a:pt x="8769732" y="824331"/>
                </a:cubicBezTo>
                <a:lnTo>
                  <a:pt x="8923843" y="901918"/>
                </a:lnTo>
                <a:lnTo>
                  <a:pt x="8923843" y="5813936"/>
                </a:lnTo>
                <a:lnTo>
                  <a:pt x="1424" y="5813936"/>
                </a:lnTo>
                <a:lnTo>
                  <a:pt x="407" y="5733123"/>
                </a:lnTo>
                <a:cubicBezTo>
                  <a:pt x="-4654" y="5079916"/>
                  <a:pt x="32256" y="4113724"/>
                  <a:pt x="408493" y="3642236"/>
                </a:cubicBezTo>
                <a:cubicBezTo>
                  <a:pt x="910143" y="3013586"/>
                  <a:pt x="2091243" y="3083436"/>
                  <a:pt x="3018344" y="2480186"/>
                </a:cubicBezTo>
                <a:cubicBezTo>
                  <a:pt x="3945443" y="1876936"/>
                  <a:pt x="4863018" y="222761"/>
                  <a:pt x="5971093" y="22736"/>
                </a:cubicBezTo>
                <a:cubicBezTo>
                  <a:pt x="6040348" y="10235"/>
                  <a:pt x="6113063" y="3116"/>
                  <a:pt x="6188680" y="823"/>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pic>
        <p:nvPicPr>
          <p:cNvPr id="3" name="Picture 2"/>
          <p:cNvPicPr preferRelativeResize="0"/>
          <p:nvPr/>
        </p:nvPicPr>
        <p:blipFill rotWithShape="1">
          <a:blip r:embed="rId3"/>
          <a:srcRect b="18806"/>
          <a:stretch>
            <a:fillRect/>
          </a:stretch>
        </p:blipFill>
        <p:spPr>
          <a:xfrm>
            <a:off x="5011839" y="595086"/>
            <a:ext cx="6207836" cy="6262916"/>
          </a:xfrm>
          <a:custGeom>
            <a:avLst/>
            <a:gdLst>
              <a:gd name="connsiteX0" fmla="*/ 6461760 w 6461760"/>
              <a:gd name="connsiteY0" fmla="*/ 0 h 6519093"/>
              <a:gd name="connsiteX1" fmla="*/ 0 w 6461760"/>
              <a:gd name="connsiteY1" fmla="*/ 0 h 6519093"/>
              <a:gd name="connsiteX2" fmla="*/ 0 w 6461760"/>
              <a:gd name="connsiteY2" fmla="*/ 6519093 h 6519093"/>
              <a:gd name="connsiteX3" fmla="*/ 6461760 w 6461760"/>
              <a:gd name="connsiteY3" fmla="*/ 6519093 h 6519093"/>
            </a:gdLst>
            <a:ahLst/>
            <a:cxnLst>
              <a:cxn ang="0">
                <a:pos x="connsiteX0" y="connsiteY0"/>
              </a:cxn>
              <a:cxn ang="0">
                <a:pos x="connsiteX1" y="connsiteY1"/>
              </a:cxn>
              <a:cxn ang="0">
                <a:pos x="connsiteX2" y="connsiteY2"/>
              </a:cxn>
              <a:cxn ang="0">
                <a:pos x="connsiteX3" y="connsiteY3"/>
              </a:cxn>
            </a:cxnLst>
            <a:rect l="l" t="t" r="r" b="b"/>
            <a:pathLst>
              <a:path w="6461760" h="6519093">
                <a:moveTo>
                  <a:pt x="6461760" y="0"/>
                </a:moveTo>
                <a:lnTo>
                  <a:pt x="0" y="0"/>
                </a:lnTo>
                <a:lnTo>
                  <a:pt x="0" y="6519093"/>
                </a:lnTo>
                <a:lnTo>
                  <a:pt x="6461760" y="6519093"/>
                </a:lnTo>
                <a:close/>
              </a:path>
            </a:pathLst>
          </a:custGeom>
          <a:noFill/>
          <a:ln>
            <a:noFill/>
          </a:ln>
        </p:spPr>
      </p:pic>
      <p:sp>
        <p:nvSpPr>
          <p:cNvPr id="8" name="Block Arc 7"/>
          <p:cNvSpPr/>
          <p:nvPr/>
        </p:nvSpPr>
        <p:spPr>
          <a:xfrm rot="16200000">
            <a:off x="10968941" y="5539177"/>
            <a:ext cx="1784353" cy="1784353"/>
          </a:xfrm>
          <a:prstGeom prst="blockArc">
            <a:avLst>
              <a:gd name="adj1" fmla="val 10800000"/>
              <a:gd name="adj2" fmla="val 3531022"/>
              <a:gd name="adj3" fmla="val 15811"/>
            </a:avLst>
          </a:prstGeom>
          <a:solidFill>
            <a:schemeClr val="accent5"/>
          </a:solidFill>
          <a:ln>
            <a:noFill/>
          </a:ln>
          <a:effectLst>
            <a:outerShdw blurRad="889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10" name="Freeform: Shape 9"/>
          <p:cNvSpPr/>
          <p:nvPr/>
        </p:nvSpPr>
        <p:spPr>
          <a:xfrm rot="10800000" flipH="1">
            <a:off x="9885505" y="0"/>
            <a:ext cx="2306495" cy="2303362"/>
          </a:xfrm>
          <a:custGeom>
            <a:avLst/>
            <a:gdLst>
              <a:gd name="connsiteX0" fmla="*/ 0 w 7703409"/>
              <a:gd name="connsiteY0" fmla="*/ 6580902 h 6580902"/>
              <a:gd name="connsiteX1" fmla="*/ 7703409 w 7703409"/>
              <a:gd name="connsiteY1" fmla="*/ 6580902 h 6580902"/>
              <a:gd name="connsiteX2" fmla="*/ 7703409 w 7703409"/>
              <a:gd name="connsiteY2" fmla="*/ 2172910 h 6580902"/>
              <a:gd name="connsiteX3" fmla="*/ 7500223 w 7703409"/>
              <a:gd name="connsiteY3" fmla="*/ 1924177 h 6580902"/>
              <a:gd name="connsiteX4" fmla="*/ 6474751 w 7703409"/>
              <a:gd name="connsiteY4" fmla="*/ 667220 h 6580902"/>
              <a:gd name="connsiteX5" fmla="*/ 5389679 w 7703409"/>
              <a:gd name="connsiteY5" fmla="*/ 2621 h 6580902"/>
              <a:gd name="connsiteX6" fmla="*/ 5010871 w 7703409"/>
              <a:gd name="connsiteY6" fmla="*/ 66586 h 6580902"/>
              <a:gd name="connsiteX7" fmla="*/ 2508110 w 7703409"/>
              <a:gd name="connsiteY7" fmla="*/ 4128762 h 6580902"/>
              <a:gd name="connsiteX8" fmla="*/ 704233 w 7703409"/>
              <a:gd name="connsiteY8" fmla="*/ 4745201 h 6580902"/>
              <a:gd name="connsiteX9" fmla="*/ 298124 w 7703409"/>
              <a:gd name="connsiteY9" fmla="*/ 6262590 h 6580902"/>
              <a:gd name="connsiteX10" fmla="*/ 43422 w 7703409"/>
              <a:gd name="connsiteY10" fmla="*/ 6558214 h 658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3409" h="6580902">
                <a:moveTo>
                  <a:pt x="0" y="6580902"/>
                </a:moveTo>
                <a:lnTo>
                  <a:pt x="7703409" y="6580902"/>
                </a:lnTo>
                <a:lnTo>
                  <a:pt x="7703409" y="2172910"/>
                </a:lnTo>
                <a:lnTo>
                  <a:pt x="7500223" y="1924177"/>
                </a:lnTo>
                <a:cubicBezTo>
                  <a:pt x="7160059" y="1496300"/>
                  <a:pt x="6825373" y="1040640"/>
                  <a:pt x="6474751" y="667220"/>
                </a:cubicBezTo>
                <a:cubicBezTo>
                  <a:pt x="6148919" y="323436"/>
                  <a:pt x="5769963" y="32998"/>
                  <a:pt x="5389679" y="2621"/>
                </a:cubicBezTo>
                <a:cubicBezTo>
                  <a:pt x="5262918" y="-7505"/>
                  <a:pt x="5136009" y="11266"/>
                  <a:pt x="5010871" y="66586"/>
                </a:cubicBezTo>
                <a:cubicBezTo>
                  <a:pt x="3858657" y="556577"/>
                  <a:pt x="3660324" y="3622966"/>
                  <a:pt x="2508110" y="4128762"/>
                </a:cubicBezTo>
                <a:cubicBezTo>
                  <a:pt x="1894225" y="4397466"/>
                  <a:pt x="1091453" y="3907476"/>
                  <a:pt x="704233" y="4745201"/>
                </a:cubicBezTo>
                <a:cubicBezTo>
                  <a:pt x="496456" y="5187773"/>
                  <a:pt x="515345" y="5835825"/>
                  <a:pt x="298124" y="6262590"/>
                </a:cubicBezTo>
                <a:cubicBezTo>
                  <a:pt x="227292" y="6400894"/>
                  <a:pt x="139931" y="6497707"/>
                  <a:pt x="43422" y="6558214"/>
                </a:cubicBezTo>
                <a:close/>
              </a:path>
            </a:pathLst>
          </a:custGeom>
          <a:solidFill>
            <a:schemeClr val="accent3"/>
          </a:solidFill>
          <a:ln>
            <a:noFill/>
          </a:ln>
          <a:effectLst>
            <a:outerShdw blurRad="419100" dist="317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11" name="TextBox 10"/>
          <p:cNvSpPr txBox="1"/>
          <p:nvPr/>
        </p:nvSpPr>
        <p:spPr>
          <a:xfrm>
            <a:off x="10741168" y="314185"/>
            <a:ext cx="1282981"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cs typeface="+mn-ea"/>
                <a:sym typeface="+mn-lt"/>
              </a:rPr>
              <a:t>LOGO</a:t>
            </a:r>
            <a:endParaRPr kumimoji="0" lang="id-ID" sz="3200" b="0" i="0" u="none" strike="noStrike" kern="1200" cap="none" spc="0" normalizeH="0" baseline="0" noProof="0" dirty="0">
              <a:ln>
                <a:noFill/>
              </a:ln>
              <a:solidFill>
                <a:prstClr val="white"/>
              </a:solidFill>
              <a:effectLst/>
              <a:uLnTx/>
              <a:uFillTx/>
              <a:cs typeface="+mn-ea"/>
              <a:sym typeface="+mn-lt"/>
            </a:endParaRPr>
          </a:p>
        </p:txBody>
      </p:sp>
      <p:pic>
        <p:nvPicPr>
          <p:cNvPr id="6" name="图片占位符 5"/>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42411" r="17531"/>
          <a:stretch>
            <a:fillRect/>
          </a:stretch>
        </p:blipFill>
        <p:spPr>
          <a:xfrm>
            <a:off x="6933235" y="1655180"/>
            <a:ext cx="2372811" cy="4178461"/>
          </a:xfrm>
        </p:spPr>
      </p:pic>
      <p:sp>
        <p:nvSpPr>
          <p:cNvPr id="24" name="矩形: 圆角 23"/>
          <p:cNvSpPr/>
          <p:nvPr/>
        </p:nvSpPr>
        <p:spPr>
          <a:xfrm>
            <a:off x="692917" y="5094239"/>
            <a:ext cx="1496595" cy="329300"/>
          </a:xfrm>
          <a:prstGeom prst="roundRect">
            <a:avLst>
              <a:gd name="adj" fmla="val 26269"/>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prstClr val="white"/>
                </a:solidFill>
                <a:effectLst/>
                <a:uLnTx/>
                <a:uFillTx/>
                <a:cs typeface="+mn-ea"/>
                <a:sym typeface="+mn-lt"/>
              </a:rPr>
              <a:t>老师：</a:t>
            </a:r>
            <a:r>
              <a:rPr kumimoji="0" lang="en-US" altLang="zh-CN" sz="1200" b="0" i="0" u="none" strike="noStrike" kern="1200" cap="none" spc="0" normalizeH="0" baseline="0" noProof="0" smtClean="0">
                <a:ln>
                  <a:noFill/>
                </a:ln>
                <a:solidFill>
                  <a:prstClr val="white"/>
                </a:solidFill>
                <a:effectLst/>
                <a:uLnTx/>
                <a:uFillTx/>
                <a:cs typeface="+mn-ea"/>
                <a:sym typeface="+mn-lt"/>
              </a:rPr>
              <a:t>PPT818</a:t>
            </a: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sp>
        <p:nvSpPr>
          <p:cNvPr id="25" name="矩形: 圆角 24"/>
          <p:cNvSpPr/>
          <p:nvPr/>
        </p:nvSpPr>
        <p:spPr>
          <a:xfrm>
            <a:off x="2534446" y="5098982"/>
            <a:ext cx="1274250" cy="329300"/>
          </a:xfrm>
          <a:prstGeom prst="roundRect">
            <a:avLst>
              <a:gd name="adj" fmla="val 2626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cs typeface="+mn-ea"/>
                <a:sym typeface="+mn-lt"/>
              </a:rPr>
              <a:t>时间：</a:t>
            </a:r>
            <a:r>
              <a:rPr kumimoji="0" lang="en-US" altLang="zh-CN" sz="1200" b="0" i="0" u="none" strike="noStrike" kern="1200" cap="none" spc="0" normalizeH="0" baseline="0" noProof="0" dirty="0">
                <a:ln>
                  <a:noFill/>
                </a:ln>
                <a:solidFill>
                  <a:schemeClr val="tx1"/>
                </a:solidFill>
                <a:effectLst/>
                <a:uLnTx/>
                <a:uFillTx/>
                <a:cs typeface="+mn-ea"/>
                <a:sym typeface="+mn-lt"/>
              </a:rPr>
              <a:t>20XX</a:t>
            </a:r>
            <a:endParaRPr kumimoji="0" lang="zh-CN" altLang="en-US" sz="1200" b="0" i="0" u="none" strike="noStrike" kern="1200" cap="none" spc="0" normalizeH="0" baseline="0" noProof="0" dirty="0">
              <a:ln>
                <a:noFill/>
              </a:ln>
              <a:solidFill>
                <a:schemeClr val="tx1"/>
              </a:solidFill>
              <a:effectLst/>
              <a:uLnTx/>
              <a:uFillTx/>
              <a:cs typeface="+mn-ea"/>
              <a:sym typeface="+mn-lt"/>
            </a:endParaRPr>
          </a:p>
        </p:txBody>
      </p:sp>
      <p:grpSp>
        <p:nvGrpSpPr>
          <p:cNvPr id="26" name="组合 25"/>
          <p:cNvGrpSpPr/>
          <p:nvPr/>
        </p:nvGrpSpPr>
        <p:grpSpPr>
          <a:xfrm>
            <a:off x="564006" y="2260896"/>
            <a:ext cx="5632357" cy="1490236"/>
            <a:chOff x="1442450" y="2578396"/>
            <a:chExt cx="5632357" cy="1490236"/>
          </a:xfrm>
        </p:grpSpPr>
        <p:sp>
          <p:nvSpPr>
            <p:cNvPr id="27" name="矩形 26"/>
            <p:cNvSpPr/>
            <p:nvPr/>
          </p:nvSpPr>
          <p:spPr bwMode="auto">
            <a:xfrm>
              <a:off x="1442450" y="2578396"/>
              <a:ext cx="5396899" cy="923330"/>
            </a:xfrm>
            <a:prstGeom prst="rect">
              <a:avLst/>
            </a:prstGeom>
          </p:spPr>
          <p:txBody>
            <a:bodyPr wrap="square">
              <a:spAutoFit/>
            </a:bodyPr>
            <a:lstStyle/>
            <a:p>
              <a:pPr algn="dist" defTabSz="457200">
                <a:defRPr/>
              </a:pPr>
              <a:r>
                <a:rPr lang="zh-CN" altLang="en-US" sz="5400" b="1" kern="100" dirty="0">
                  <a:cs typeface="+mn-ea"/>
                  <a:sym typeface="+mn-lt"/>
                </a:rPr>
                <a:t>感谢各位的聆听</a:t>
              </a:r>
            </a:p>
          </p:txBody>
        </p:sp>
        <p:sp>
          <p:nvSpPr>
            <p:cNvPr id="28" name="矩形 27"/>
            <p:cNvSpPr/>
            <p:nvPr/>
          </p:nvSpPr>
          <p:spPr>
            <a:xfrm>
              <a:off x="1571361" y="3730078"/>
              <a:ext cx="3472716" cy="338554"/>
            </a:xfrm>
            <a:prstGeom prst="rect">
              <a:avLst/>
            </a:prstGeom>
          </p:spPr>
          <p:txBody>
            <a:bodyPr wrap="square">
              <a:spAutoFit/>
            </a:bodyPr>
            <a:lstStyle/>
            <a:p>
              <a:pPr algn="dist" defTabSz="457200"/>
              <a:r>
                <a:rPr lang="zh-CN" altLang="en-US" sz="1600" dirty="0">
                  <a:cs typeface="+mn-ea"/>
                  <a:sym typeface="+mn-lt"/>
                </a:rPr>
                <a:t>人教版  数学（初中）  （九年级 上）</a:t>
              </a:r>
            </a:p>
          </p:txBody>
        </p:sp>
        <p:cxnSp>
          <p:nvCxnSpPr>
            <p:cNvPr id="29" name="直接连接符 28"/>
            <p:cNvCxnSpPr/>
            <p:nvPr/>
          </p:nvCxnSpPr>
          <p:spPr>
            <a:xfrm>
              <a:off x="1634862" y="3577843"/>
              <a:ext cx="5439945" cy="0"/>
            </a:xfrm>
            <a:prstGeom prst="line">
              <a:avLst/>
            </a:prstGeom>
            <a:noFill/>
            <a:ln w="6350" cap="flat" cmpd="sng" algn="ctr">
              <a:solidFill>
                <a:schemeClr val="tx1"/>
              </a:solidFill>
              <a:prstDash val="solid"/>
              <a:miter lim="800000"/>
            </a:ln>
            <a:effectLst/>
          </p:spPr>
        </p:cxnSp>
      </p:grpSp>
      <p:sp>
        <p:nvSpPr>
          <p:cNvPr id="30" name="矩形 29"/>
          <p:cNvSpPr/>
          <p:nvPr/>
        </p:nvSpPr>
        <p:spPr bwMode="auto">
          <a:xfrm>
            <a:off x="654818" y="1542863"/>
            <a:ext cx="4339650" cy="523220"/>
          </a:xfrm>
          <a:prstGeom prst="rect">
            <a:avLst/>
          </a:prstGeom>
        </p:spPr>
        <p:txBody>
          <a:bodyPr wrap="none">
            <a:spAutoFit/>
          </a:bodyPr>
          <a:lstStyle/>
          <a:p>
            <a:pPr defTabSz="457200">
              <a:defRPr/>
            </a:pPr>
            <a:r>
              <a:rPr lang="zh-CN" altLang="en-US" sz="2800" b="1" kern="100" dirty="0">
                <a:cs typeface="+mn-ea"/>
                <a:sym typeface="+mn-lt"/>
              </a:rPr>
              <a:t>第二十一章 一元二次方程</a:t>
            </a:r>
          </a:p>
        </p:txBody>
      </p:sp>
      <p:sp>
        <p:nvSpPr>
          <p:cNvPr id="31" name="文本框 30"/>
          <p:cNvSpPr txBox="1"/>
          <p:nvPr/>
        </p:nvSpPr>
        <p:spPr>
          <a:xfrm>
            <a:off x="701089" y="3790082"/>
            <a:ext cx="4958080" cy="483337"/>
          </a:xfrm>
          <a:prstGeom prst="rect">
            <a:avLst/>
          </a:prstGeom>
          <a:noFill/>
        </p:spPr>
        <p:txBody>
          <a:bodyPr wrap="square" rtlCol="0">
            <a:spAutoFit/>
          </a:bodyPr>
          <a:lstStyle/>
          <a:p>
            <a:pPr>
              <a:lnSpc>
                <a:spcPct val="150000"/>
              </a:lnSpc>
            </a:pPr>
            <a:r>
              <a:rPr lang="en-US" altLang="zh-CN" sz="900" dirty="0">
                <a:solidFill>
                  <a:schemeClr val="tx1">
                    <a:lumMod val="85000"/>
                    <a:lumOff val="15000"/>
                  </a:schemeClr>
                </a:solidFill>
                <a:cs typeface="+mn-ea"/>
                <a:sym typeface="+mn-lt"/>
              </a:rPr>
              <a:t>Please Enter Your Detailed Text Here, The Content Should Be Concise And Clear, Concise And Concise Do Not Need Too Much Text</a:t>
            </a:r>
            <a:endParaRPr lang="zh-CN" altLang="en-US" sz="2000" dirty="0">
              <a:solidFill>
                <a:schemeClr val="tx1">
                  <a:lumMod val="85000"/>
                  <a:lumOff val="15000"/>
                </a:schemeClr>
              </a:solidFill>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54787" y="332307"/>
            <a:ext cx="3240360" cy="523220"/>
          </a:xfrm>
          <a:prstGeom prst="rect">
            <a:avLst/>
          </a:prstGeom>
          <a:noFill/>
          <a:effectLst>
            <a:outerShdw blurRad="12700" dist="127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w="6350">
                  <a:noFill/>
                </a:ln>
                <a:solidFill>
                  <a:prstClr val="black"/>
                </a:solidFill>
                <a:effectLst/>
                <a:uLnTx/>
                <a:uFillTx/>
                <a:cs typeface="+mn-ea"/>
                <a:sym typeface="+mn-lt"/>
              </a:rPr>
              <a:t>前 言</a:t>
            </a:r>
          </a:p>
        </p:txBody>
      </p:sp>
      <p:sp>
        <p:nvSpPr>
          <p:cNvPr id="6" name="Text Box 4"/>
          <p:cNvSpPr txBox="1">
            <a:spLocks noChangeArrowheads="1"/>
          </p:cNvSpPr>
          <p:nvPr/>
        </p:nvSpPr>
        <p:spPr bwMode="auto">
          <a:xfrm>
            <a:off x="783885" y="1541073"/>
            <a:ext cx="4663881" cy="38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75000"/>
              </a:lnSpc>
              <a:spcBef>
                <a:spcPct val="50000"/>
              </a:spcBef>
              <a:spcAft>
                <a:spcPts val="0"/>
              </a:spcAft>
              <a:buClrTx/>
              <a:buSzTx/>
              <a:buFontTx/>
              <a:buNone/>
              <a:defRPr/>
            </a:pPr>
            <a:r>
              <a:rPr kumimoji="0" lang="zh-CN" altLang="en-US" sz="2400" b="1" i="0" u="none" strike="noStrike" kern="1200" cap="none" spc="0" normalizeH="0" baseline="0" noProof="0" dirty="0">
                <a:ln>
                  <a:noFill/>
                </a:ln>
                <a:solidFill>
                  <a:srgbClr val="ED7D31"/>
                </a:solidFill>
                <a:effectLst/>
                <a:uLnTx/>
                <a:uFillTx/>
                <a:cs typeface="+mn-ea"/>
                <a:sym typeface="+mn-lt"/>
              </a:rPr>
              <a:t>学习目标</a:t>
            </a:r>
          </a:p>
        </p:txBody>
      </p:sp>
      <p:sp>
        <p:nvSpPr>
          <p:cNvPr id="7" name="Text Box 6"/>
          <p:cNvSpPr txBox="1">
            <a:spLocks noChangeArrowheads="1"/>
          </p:cNvSpPr>
          <p:nvPr/>
        </p:nvSpPr>
        <p:spPr bwMode="auto">
          <a:xfrm>
            <a:off x="783885" y="2204992"/>
            <a:ext cx="10348517" cy="143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nSpc>
                <a:spcPct val="150000"/>
              </a:lnSpc>
              <a:spcBef>
                <a:spcPct val="50000"/>
              </a:spcBef>
            </a:pPr>
            <a:r>
              <a:rPr lang="en-US" altLang="zh-CN" dirty="0">
                <a:solidFill>
                  <a:prstClr val="black"/>
                </a:solidFill>
                <a:cs typeface="+mn-ea"/>
                <a:sym typeface="+mn-lt"/>
              </a:rPr>
              <a:t>1.</a:t>
            </a:r>
            <a:r>
              <a:rPr lang="zh-CN" altLang="en-US" dirty="0">
                <a:solidFill>
                  <a:prstClr val="black"/>
                </a:solidFill>
                <a:cs typeface="+mn-ea"/>
                <a:sym typeface="+mn-lt"/>
              </a:rPr>
              <a:t>从实际情景中让学生经历探索分析和建立两个变量之间的二次函数关系的过程，经一步体验如何用数学的方法去描述变量之间的数量关系。</a:t>
            </a:r>
          </a:p>
          <a:p>
            <a:pPr lvl="0">
              <a:lnSpc>
                <a:spcPct val="150000"/>
              </a:lnSpc>
              <a:spcBef>
                <a:spcPct val="50000"/>
              </a:spcBef>
            </a:pPr>
            <a:r>
              <a:rPr lang="en-US" altLang="zh-CN" dirty="0">
                <a:solidFill>
                  <a:prstClr val="black"/>
                </a:solidFill>
                <a:cs typeface="+mn-ea"/>
                <a:sym typeface="+mn-lt"/>
              </a:rPr>
              <a:t>2.</a:t>
            </a:r>
            <a:r>
              <a:rPr lang="zh-CN" altLang="en-US" dirty="0">
                <a:solidFill>
                  <a:prstClr val="black"/>
                </a:solidFill>
                <a:cs typeface="+mn-ea"/>
                <a:sym typeface="+mn-lt"/>
              </a:rPr>
              <a:t>理解二次函数的概念，掌握二次函数的形式。</a:t>
            </a:r>
          </a:p>
        </p:txBody>
      </p:sp>
      <p:sp>
        <p:nvSpPr>
          <p:cNvPr id="8" name="Text Box 7"/>
          <p:cNvSpPr txBox="1">
            <a:spLocks noChangeArrowheads="1"/>
          </p:cNvSpPr>
          <p:nvPr/>
        </p:nvSpPr>
        <p:spPr bwMode="auto">
          <a:xfrm>
            <a:off x="783885" y="3987826"/>
            <a:ext cx="4663881" cy="38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75000"/>
              </a:lnSpc>
              <a:spcBef>
                <a:spcPct val="50000"/>
              </a:spcBef>
              <a:spcAft>
                <a:spcPts val="0"/>
              </a:spcAft>
              <a:buClrTx/>
              <a:buSzTx/>
              <a:buFontTx/>
              <a:buNone/>
              <a:defRPr/>
            </a:pPr>
            <a:r>
              <a:rPr kumimoji="0" lang="zh-CN" altLang="en-US" sz="2400" b="1" i="0" u="none" strike="noStrike" kern="1200" cap="none" spc="0" normalizeH="0" baseline="0" noProof="0" dirty="0">
                <a:ln>
                  <a:noFill/>
                </a:ln>
                <a:solidFill>
                  <a:srgbClr val="ED7D31"/>
                </a:solidFill>
                <a:effectLst/>
                <a:uLnTx/>
                <a:uFillTx/>
                <a:cs typeface="+mn-ea"/>
                <a:sym typeface="+mn-lt"/>
              </a:rPr>
              <a:t>重点难点</a:t>
            </a:r>
          </a:p>
        </p:txBody>
      </p:sp>
      <p:sp>
        <p:nvSpPr>
          <p:cNvPr id="9" name="Text Box 8"/>
          <p:cNvSpPr txBox="1">
            <a:spLocks noChangeArrowheads="1"/>
          </p:cNvSpPr>
          <p:nvPr/>
        </p:nvSpPr>
        <p:spPr bwMode="auto">
          <a:xfrm>
            <a:off x="783885" y="4893262"/>
            <a:ext cx="100452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dirty="0">
                <a:cs typeface="+mn-ea"/>
                <a:sym typeface="+mn-lt"/>
              </a:rPr>
              <a:t>重点：</a:t>
            </a:r>
            <a:r>
              <a:rPr lang="zh-CN" altLang="zh-CN" sz="2000" dirty="0">
                <a:cs typeface="+mn-ea"/>
                <a:sym typeface="+mn-lt"/>
              </a:rPr>
              <a:t>正确列出一元二次方程</a:t>
            </a:r>
            <a:r>
              <a:rPr lang="zh-CN" altLang="en-US" sz="2000" dirty="0">
                <a:cs typeface="+mn-ea"/>
                <a:sym typeface="+mn-lt"/>
              </a:rPr>
              <a:t>，并</a:t>
            </a:r>
            <a:r>
              <a:rPr lang="zh-CN" altLang="zh-CN" sz="2000" dirty="0">
                <a:cs typeface="+mn-ea"/>
                <a:sym typeface="+mn-lt"/>
              </a:rPr>
              <a:t>解决有关的</a:t>
            </a:r>
            <a:r>
              <a:rPr lang="zh-CN" altLang="en-US" sz="2000" dirty="0">
                <a:cs typeface="+mn-ea"/>
                <a:sym typeface="+mn-lt"/>
              </a:rPr>
              <a:t>实际</a:t>
            </a:r>
            <a:r>
              <a:rPr lang="zh-CN" altLang="zh-CN" sz="2000" dirty="0">
                <a:cs typeface="+mn-ea"/>
                <a:sym typeface="+mn-lt"/>
              </a:rPr>
              <a:t>问题</a:t>
            </a:r>
            <a:r>
              <a:rPr lang="zh-CN" altLang="en-US" sz="2000" dirty="0">
                <a:cs typeface="+mn-ea"/>
                <a:sym typeface="+mn-lt"/>
              </a:rPr>
              <a:t>。</a:t>
            </a:r>
            <a:endParaRPr lang="en-US" altLang="zh-CN" sz="2000" dirty="0">
              <a:cs typeface="+mn-ea"/>
              <a:sym typeface="+mn-lt"/>
            </a:endParaRPr>
          </a:p>
          <a:p>
            <a:pPr>
              <a:spcBef>
                <a:spcPct val="50000"/>
              </a:spcBef>
            </a:pPr>
            <a:r>
              <a:rPr lang="zh-CN" altLang="en-US" sz="2000" dirty="0">
                <a:cs typeface="+mn-ea"/>
                <a:sym typeface="+mn-lt"/>
              </a:rPr>
              <a:t>难点：经历将实际问题转化为数学问题的过程，提高数学应用意识。</a:t>
            </a:r>
            <a:endParaRPr lang="en-US" altLang="zh-CN" sz="20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2530"/>
          <p:cNvSpPr txBox="1">
            <a:spLocks noChangeArrowheads="1"/>
          </p:cNvSpPr>
          <p:nvPr/>
        </p:nvSpPr>
        <p:spPr bwMode="auto">
          <a:xfrm>
            <a:off x="1077322" y="1168808"/>
            <a:ext cx="9822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hangingPunct="1"/>
            <a:r>
              <a:rPr lang="zh-CN" altLang="en-US" sz="2800" dirty="0">
                <a:solidFill>
                  <a:prstClr val="black"/>
                </a:solidFill>
                <a:latin typeface="+mn-lt"/>
                <a:ea typeface="+mn-ea"/>
                <a:cs typeface="+mn-ea"/>
                <a:sym typeface="+mn-lt"/>
              </a:rPr>
              <a:t>列方程解实际问题的一般步骤：</a:t>
            </a:r>
          </a:p>
        </p:txBody>
      </p:sp>
      <p:sp>
        <p:nvSpPr>
          <p:cNvPr id="16" name="文本框 22531"/>
          <p:cNvSpPr txBox="1">
            <a:spLocks noChangeArrowheads="1"/>
          </p:cNvSpPr>
          <p:nvPr/>
        </p:nvSpPr>
        <p:spPr bwMode="auto">
          <a:xfrm>
            <a:off x="1077320" y="1885235"/>
            <a:ext cx="9961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hangingPunct="1"/>
            <a:r>
              <a:rPr lang="en-US" altLang="zh-CN" sz="2800">
                <a:solidFill>
                  <a:prstClr val="black"/>
                </a:solidFill>
                <a:latin typeface="+mn-lt"/>
                <a:ea typeface="+mn-ea"/>
                <a:cs typeface="+mn-ea"/>
                <a:sym typeface="+mn-lt"/>
              </a:rPr>
              <a:t>1.</a:t>
            </a:r>
            <a:r>
              <a:rPr lang="zh-CN" altLang="en-US" sz="2800">
                <a:solidFill>
                  <a:srgbClr val="FF0000"/>
                </a:solidFill>
                <a:latin typeface="+mn-lt"/>
                <a:ea typeface="+mn-ea"/>
                <a:cs typeface="+mn-ea"/>
                <a:sym typeface="+mn-lt"/>
              </a:rPr>
              <a:t>审</a:t>
            </a:r>
            <a:r>
              <a:rPr lang="zh-CN" altLang="en-US" sz="2800">
                <a:solidFill>
                  <a:prstClr val="black"/>
                </a:solidFill>
                <a:latin typeface="+mn-lt"/>
                <a:ea typeface="+mn-ea"/>
                <a:cs typeface="+mn-ea"/>
                <a:sym typeface="+mn-lt"/>
              </a:rPr>
              <a:t>：分清已知未知，明确数量关系；</a:t>
            </a:r>
          </a:p>
        </p:txBody>
      </p:sp>
      <p:sp>
        <p:nvSpPr>
          <p:cNvPr id="17" name="文本框 22532"/>
          <p:cNvSpPr txBox="1">
            <a:spLocks noChangeArrowheads="1"/>
          </p:cNvSpPr>
          <p:nvPr/>
        </p:nvSpPr>
        <p:spPr bwMode="auto">
          <a:xfrm>
            <a:off x="1077321" y="2601662"/>
            <a:ext cx="4757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hangingPunct="1"/>
            <a:r>
              <a:rPr lang="en-US" altLang="zh-CN" sz="2800" dirty="0">
                <a:solidFill>
                  <a:prstClr val="black"/>
                </a:solidFill>
                <a:latin typeface="+mn-lt"/>
                <a:ea typeface="+mn-ea"/>
                <a:cs typeface="+mn-ea"/>
                <a:sym typeface="+mn-lt"/>
              </a:rPr>
              <a:t>2.</a:t>
            </a:r>
            <a:r>
              <a:rPr lang="zh-CN" altLang="en-US" sz="2800" dirty="0">
                <a:solidFill>
                  <a:srgbClr val="FF0000"/>
                </a:solidFill>
                <a:latin typeface="+mn-lt"/>
                <a:ea typeface="+mn-ea"/>
                <a:cs typeface="+mn-ea"/>
                <a:sym typeface="+mn-lt"/>
              </a:rPr>
              <a:t>设</a:t>
            </a:r>
            <a:r>
              <a:rPr lang="zh-CN" altLang="en-US" sz="2800" dirty="0">
                <a:solidFill>
                  <a:prstClr val="black"/>
                </a:solidFill>
                <a:latin typeface="+mn-lt"/>
                <a:ea typeface="+mn-ea"/>
                <a:cs typeface="+mn-ea"/>
                <a:sym typeface="+mn-lt"/>
              </a:rPr>
              <a:t>：设未知数；</a:t>
            </a:r>
          </a:p>
        </p:txBody>
      </p:sp>
      <p:sp>
        <p:nvSpPr>
          <p:cNvPr id="19" name="文本框 22534"/>
          <p:cNvSpPr txBox="1">
            <a:spLocks noChangeArrowheads="1"/>
          </p:cNvSpPr>
          <p:nvPr/>
        </p:nvSpPr>
        <p:spPr bwMode="auto">
          <a:xfrm>
            <a:off x="1100478" y="3318089"/>
            <a:ext cx="45765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hangingPunct="1"/>
            <a:r>
              <a:rPr lang="en-US" altLang="zh-CN" sz="2800" dirty="0">
                <a:solidFill>
                  <a:prstClr val="black"/>
                </a:solidFill>
                <a:latin typeface="+mn-lt"/>
                <a:ea typeface="+mn-ea"/>
                <a:cs typeface="+mn-ea"/>
                <a:sym typeface="+mn-lt"/>
              </a:rPr>
              <a:t>3.</a:t>
            </a:r>
            <a:r>
              <a:rPr lang="zh-CN" altLang="en-US" sz="2800" dirty="0">
                <a:solidFill>
                  <a:srgbClr val="FF0000"/>
                </a:solidFill>
                <a:latin typeface="+mn-lt"/>
                <a:ea typeface="+mn-ea"/>
                <a:cs typeface="+mn-ea"/>
                <a:sym typeface="+mn-lt"/>
              </a:rPr>
              <a:t>列</a:t>
            </a:r>
            <a:r>
              <a:rPr lang="zh-CN" altLang="en-US" sz="2800" dirty="0">
                <a:solidFill>
                  <a:prstClr val="black"/>
                </a:solidFill>
                <a:latin typeface="+mn-lt"/>
                <a:ea typeface="+mn-ea"/>
                <a:cs typeface="+mn-ea"/>
                <a:sym typeface="+mn-lt"/>
              </a:rPr>
              <a:t>：列方程；</a:t>
            </a:r>
          </a:p>
        </p:txBody>
      </p:sp>
      <p:sp>
        <p:nvSpPr>
          <p:cNvPr id="20" name="文本框 22535"/>
          <p:cNvSpPr txBox="1">
            <a:spLocks noChangeArrowheads="1"/>
          </p:cNvSpPr>
          <p:nvPr/>
        </p:nvSpPr>
        <p:spPr bwMode="auto">
          <a:xfrm>
            <a:off x="1077322" y="4034516"/>
            <a:ext cx="48150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hangingPunct="1"/>
            <a:r>
              <a:rPr lang="en-US" altLang="zh-CN" sz="2800" dirty="0">
                <a:solidFill>
                  <a:prstClr val="black"/>
                </a:solidFill>
                <a:latin typeface="+mn-lt"/>
                <a:ea typeface="+mn-ea"/>
                <a:cs typeface="+mn-ea"/>
                <a:sym typeface="+mn-lt"/>
              </a:rPr>
              <a:t>4.</a:t>
            </a:r>
            <a:r>
              <a:rPr lang="zh-CN" altLang="en-US" sz="2800" dirty="0">
                <a:solidFill>
                  <a:srgbClr val="FF0000"/>
                </a:solidFill>
                <a:latin typeface="+mn-lt"/>
                <a:ea typeface="+mn-ea"/>
                <a:cs typeface="+mn-ea"/>
                <a:sym typeface="+mn-lt"/>
              </a:rPr>
              <a:t>解</a:t>
            </a:r>
            <a:r>
              <a:rPr lang="zh-CN" altLang="en-US" sz="2800" dirty="0">
                <a:solidFill>
                  <a:prstClr val="black"/>
                </a:solidFill>
                <a:latin typeface="+mn-lt"/>
                <a:ea typeface="+mn-ea"/>
                <a:cs typeface="+mn-ea"/>
                <a:sym typeface="+mn-lt"/>
              </a:rPr>
              <a:t>：解方程；</a:t>
            </a:r>
          </a:p>
        </p:txBody>
      </p:sp>
      <p:sp>
        <p:nvSpPr>
          <p:cNvPr id="21" name="文本框 22536"/>
          <p:cNvSpPr txBox="1">
            <a:spLocks noChangeArrowheads="1"/>
          </p:cNvSpPr>
          <p:nvPr/>
        </p:nvSpPr>
        <p:spPr bwMode="auto">
          <a:xfrm>
            <a:off x="1077320" y="4750943"/>
            <a:ext cx="7385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hangingPunct="1"/>
            <a:r>
              <a:rPr lang="en-US" altLang="zh-CN" sz="2800" dirty="0">
                <a:solidFill>
                  <a:prstClr val="black"/>
                </a:solidFill>
                <a:latin typeface="+mn-lt"/>
                <a:ea typeface="+mn-ea"/>
                <a:cs typeface="+mn-ea"/>
                <a:sym typeface="+mn-lt"/>
              </a:rPr>
              <a:t>5.</a:t>
            </a:r>
            <a:r>
              <a:rPr lang="zh-CN" altLang="en-US" sz="2800" dirty="0">
                <a:solidFill>
                  <a:srgbClr val="FF0000"/>
                </a:solidFill>
                <a:latin typeface="+mn-lt"/>
                <a:ea typeface="+mn-ea"/>
                <a:cs typeface="+mn-ea"/>
                <a:sym typeface="+mn-lt"/>
              </a:rPr>
              <a:t>验</a:t>
            </a:r>
            <a:r>
              <a:rPr lang="zh-CN" altLang="en-US" sz="2800" dirty="0">
                <a:solidFill>
                  <a:prstClr val="black"/>
                </a:solidFill>
                <a:latin typeface="+mn-lt"/>
                <a:ea typeface="+mn-ea"/>
                <a:cs typeface="+mn-ea"/>
                <a:sym typeface="+mn-lt"/>
              </a:rPr>
              <a:t>：验方程、验实际；</a:t>
            </a:r>
          </a:p>
        </p:txBody>
      </p:sp>
      <p:sp>
        <p:nvSpPr>
          <p:cNvPr id="22" name="文本框 22537"/>
          <p:cNvSpPr txBox="1">
            <a:spLocks noChangeArrowheads="1"/>
          </p:cNvSpPr>
          <p:nvPr/>
        </p:nvSpPr>
        <p:spPr bwMode="auto">
          <a:xfrm>
            <a:off x="1100479" y="5467371"/>
            <a:ext cx="461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hangingPunct="1"/>
            <a:r>
              <a:rPr lang="en-US" altLang="zh-CN" sz="2800" dirty="0">
                <a:solidFill>
                  <a:prstClr val="black"/>
                </a:solidFill>
                <a:latin typeface="+mn-lt"/>
                <a:ea typeface="+mn-ea"/>
                <a:cs typeface="+mn-ea"/>
                <a:sym typeface="+mn-lt"/>
              </a:rPr>
              <a:t>6.</a:t>
            </a:r>
            <a:r>
              <a:rPr lang="zh-CN" altLang="en-US" sz="2800" dirty="0">
                <a:solidFill>
                  <a:srgbClr val="FF0000"/>
                </a:solidFill>
                <a:latin typeface="+mn-lt"/>
                <a:ea typeface="+mn-ea"/>
                <a:cs typeface="+mn-ea"/>
                <a:sym typeface="+mn-lt"/>
              </a:rPr>
              <a:t>答</a:t>
            </a:r>
            <a:r>
              <a:rPr lang="zh-CN" altLang="en-US" sz="2800" dirty="0">
                <a:solidFill>
                  <a:prstClr val="black"/>
                </a:solidFill>
                <a:latin typeface="+mn-lt"/>
                <a:ea typeface="+mn-ea"/>
                <a:cs typeface="+mn-ea"/>
                <a:sym typeface="+mn-lt"/>
              </a:rPr>
              <a:t>：写出答案。</a:t>
            </a:r>
          </a:p>
        </p:txBody>
      </p:sp>
      <p:sp>
        <p:nvSpPr>
          <p:cNvPr id="12" name="TextBox 6"/>
          <p:cNvSpPr txBox="1"/>
          <p:nvPr/>
        </p:nvSpPr>
        <p:spPr>
          <a:xfrm>
            <a:off x="554787" y="332307"/>
            <a:ext cx="3240360" cy="523220"/>
          </a:xfrm>
          <a:prstGeom prst="rect">
            <a:avLst/>
          </a:prstGeom>
          <a:noFill/>
          <a:effectLst>
            <a:outerShdw blurRad="12700" dist="127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w="6350">
                  <a:noFill/>
                </a:ln>
                <a:solidFill>
                  <a:prstClr val="black"/>
                </a:solidFill>
                <a:effectLst/>
                <a:uLnTx/>
                <a:uFillTx/>
                <a:cs typeface="+mn-ea"/>
                <a:sym typeface="+mn-lt"/>
              </a:rPr>
              <a:t>回顾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P spid="19" grpId="0" autoUpdateAnimBg="0"/>
      <p:bldP spid="20" grpId="0" autoUpdateAnimBg="0"/>
      <p:bldP spid="21" grpId="0" autoUpdateAnimBg="0"/>
      <p:bldP spid="2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706010" y="1170018"/>
            <a:ext cx="105107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kumimoji="1" lang="zh-CN" altLang="en-US" sz="2400" dirty="0">
                <a:solidFill>
                  <a:prstClr val="black"/>
                </a:solidFill>
                <a:latin typeface="+mn-lt"/>
                <a:ea typeface="+mn-ea"/>
                <a:cs typeface="+mn-ea"/>
                <a:sym typeface="+mn-lt"/>
              </a:rPr>
              <a:t>    有一个人患了流感，经过两轮传染后共有</a:t>
            </a:r>
            <a:r>
              <a:rPr kumimoji="1" lang="en-US" altLang="zh-CN" sz="2400" dirty="0">
                <a:solidFill>
                  <a:prstClr val="black"/>
                </a:solidFill>
                <a:latin typeface="+mn-lt"/>
                <a:ea typeface="+mn-ea"/>
                <a:cs typeface="+mn-ea"/>
                <a:sym typeface="+mn-lt"/>
              </a:rPr>
              <a:t>121</a:t>
            </a:r>
            <a:r>
              <a:rPr kumimoji="1" lang="zh-CN" altLang="en-US" sz="2400" dirty="0">
                <a:solidFill>
                  <a:prstClr val="black"/>
                </a:solidFill>
                <a:latin typeface="+mn-lt"/>
                <a:ea typeface="+mn-ea"/>
                <a:cs typeface="+mn-ea"/>
                <a:sym typeface="+mn-lt"/>
              </a:rPr>
              <a:t>个人患了流感，每轮传染中平均一个人传染了几个人？ </a:t>
            </a:r>
          </a:p>
        </p:txBody>
      </p:sp>
      <p:sp>
        <p:nvSpPr>
          <p:cNvPr id="8" name="Rectangle 35"/>
          <p:cNvSpPr>
            <a:spLocks noChangeArrowheads="1"/>
          </p:cNvSpPr>
          <p:nvPr/>
        </p:nvSpPr>
        <p:spPr bwMode="auto">
          <a:xfrm>
            <a:off x="890299" y="2101987"/>
            <a:ext cx="7711743" cy="48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15000"/>
              </a:lnSpc>
              <a:spcBef>
                <a:spcPct val="0"/>
              </a:spcBef>
              <a:buNone/>
            </a:pPr>
            <a:r>
              <a:rPr lang="zh-CN" altLang="en-US" sz="2400" b="1" dirty="0">
                <a:latin typeface="+mn-lt"/>
                <a:ea typeface="+mn-ea"/>
                <a:cs typeface="+mn-ea"/>
                <a:sym typeface="+mn-lt"/>
              </a:rPr>
              <a:t>设每轮传染中平均一个人传染了</a:t>
            </a:r>
            <a:r>
              <a:rPr lang="en-US" altLang="zh-CN" sz="2400" dirty="0">
                <a:latin typeface="+mn-lt"/>
                <a:ea typeface="+mn-ea"/>
                <a:cs typeface="+mn-ea"/>
                <a:sym typeface="+mn-lt"/>
              </a:rPr>
              <a:t>x</a:t>
            </a:r>
            <a:r>
              <a:rPr lang="zh-CN" altLang="en-US" sz="2400" b="1" dirty="0">
                <a:latin typeface="+mn-lt"/>
                <a:ea typeface="+mn-ea"/>
                <a:cs typeface="+mn-ea"/>
                <a:sym typeface="+mn-lt"/>
              </a:rPr>
              <a:t>个人，</a:t>
            </a:r>
          </a:p>
        </p:txBody>
      </p:sp>
      <p:cxnSp>
        <p:nvCxnSpPr>
          <p:cNvPr id="9" name="直接连接符 8"/>
          <p:cNvCxnSpPr/>
          <p:nvPr/>
        </p:nvCxnSpPr>
        <p:spPr>
          <a:xfrm>
            <a:off x="3680823" y="3216040"/>
            <a:ext cx="0" cy="2888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663954" y="3216040"/>
            <a:ext cx="0" cy="288864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Box 21"/>
          <p:cNvSpPr txBox="1">
            <a:spLocks noChangeArrowheads="1"/>
          </p:cNvSpPr>
          <p:nvPr/>
        </p:nvSpPr>
        <p:spPr bwMode="auto">
          <a:xfrm>
            <a:off x="1631876" y="6053304"/>
            <a:ext cx="185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zh-CN" altLang="en-US" sz="2000" b="1" dirty="0">
                <a:latin typeface="+mn-lt"/>
                <a:ea typeface="+mn-ea"/>
                <a:cs typeface="+mn-ea"/>
                <a:sym typeface="+mn-lt"/>
              </a:rPr>
              <a:t>开始传染源</a:t>
            </a:r>
          </a:p>
        </p:txBody>
      </p:sp>
      <p:sp>
        <p:nvSpPr>
          <p:cNvPr id="13" name="Text Box 21"/>
          <p:cNvSpPr txBox="1">
            <a:spLocks noChangeArrowheads="1"/>
          </p:cNvSpPr>
          <p:nvPr/>
        </p:nvSpPr>
        <p:spPr bwMode="auto">
          <a:xfrm>
            <a:off x="3807762" y="6053304"/>
            <a:ext cx="185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zh-CN" altLang="en-US" sz="2000" b="1" dirty="0">
                <a:latin typeface="+mn-lt"/>
                <a:ea typeface="+mn-ea"/>
                <a:cs typeface="+mn-ea"/>
                <a:sym typeface="+mn-lt"/>
              </a:rPr>
              <a:t>一轮传染</a:t>
            </a:r>
          </a:p>
        </p:txBody>
      </p:sp>
      <p:sp>
        <p:nvSpPr>
          <p:cNvPr id="14" name="Text Box 21"/>
          <p:cNvSpPr txBox="1">
            <a:spLocks noChangeArrowheads="1"/>
          </p:cNvSpPr>
          <p:nvPr/>
        </p:nvSpPr>
        <p:spPr bwMode="auto">
          <a:xfrm>
            <a:off x="5812106" y="6053304"/>
            <a:ext cx="185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zh-CN" altLang="en-US" sz="2000" b="1" dirty="0">
                <a:latin typeface="+mn-lt"/>
                <a:ea typeface="+mn-ea"/>
                <a:cs typeface="+mn-ea"/>
                <a:sym typeface="+mn-lt"/>
              </a:rPr>
              <a:t>二轮传染</a:t>
            </a:r>
          </a:p>
        </p:txBody>
      </p:sp>
      <p:sp>
        <p:nvSpPr>
          <p:cNvPr id="15" name="Text Box 21"/>
          <p:cNvSpPr txBox="1">
            <a:spLocks noChangeArrowheads="1"/>
          </p:cNvSpPr>
          <p:nvPr/>
        </p:nvSpPr>
        <p:spPr bwMode="auto">
          <a:xfrm>
            <a:off x="4204633" y="2591545"/>
            <a:ext cx="27763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eaLnBrk="1" hangingPunct="1">
              <a:spcBef>
                <a:spcPct val="0"/>
              </a:spcBef>
              <a:buNone/>
            </a:pPr>
            <a:r>
              <a:rPr lang="zh-CN" altLang="en-US" sz="2000" b="1" dirty="0">
                <a:latin typeface="+mn-lt"/>
                <a:ea typeface="+mn-ea"/>
                <a:cs typeface="+mn-ea"/>
                <a:sym typeface="+mn-lt"/>
              </a:rPr>
              <a:t>具体传播过程</a:t>
            </a:r>
          </a:p>
        </p:txBody>
      </p:sp>
      <p:sp>
        <p:nvSpPr>
          <p:cNvPr id="10" name="笑脸 9"/>
          <p:cNvSpPr/>
          <p:nvPr/>
        </p:nvSpPr>
        <p:spPr>
          <a:xfrm>
            <a:off x="2450773" y="4318490"/>
            <a:ext cx="426712" cy="49244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17" name="笑脸 16"/>
          <p:cNvSpPr/>
          <p:nvPr/>
        </p:nvSpPr>
        <p:spPr>
          <a:xfrm>
            <a:off x="4453471" y="3691123"/>
            <a:ext cx="426712" cy="492443"/>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19" name="笑脸 18"/>
          <p:cNvSpPr/>
          <p:nvPr/>
        </p:nvSpPr>
        <p:spPr>
          <a:xfrm>
            <a:off x="4454222" y="4386580"/>
            <a:ext cx="426712" cy="492443"/>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20" name="笑脸 19"/>
          <p:cNvSpPr/>
          <p:nvPr/>
        </p:nvSpPr>
        <p:spPr>
          <a:xfrm>
            <a:off x="4459274" y="5344087"/>
            <a:ext cx="426712" cy="492443"/>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16" name="文本框 15"/>
          <p:cNvSpPr txBox="1"/>
          <p:nvPr/>
        </p:nvSpPr>
        <p:spPr>
          <a:xfrm>
            <a:off x="4385969" y="4911754"/>
            <a:ext cx="795403" cy="338554"/>
          </a:xfrm>
          <a:prstGeom prst="rect">
            <a:avLst/>
          </a:prstGeom>
          <a:noFill/>
        </p:spPr>
        <p:txBody>
          <a:bodyPr wrap="square" rtlCol="0">
            <a:spAutoFit/>
          </a:bodyPr>
          <a:lstStyle/>
          <a:p>
            <a:pPr defTabSz="914400"/>
            <a:r>
              <a:rPr lang="en-US" altLang="zh-CN" sz="1600" dirty="0">
                <a:cs typeface="+mn-ea"/>
                <a:sym typeface="+mn-lt"/>
              </a:rPr>
              <a:t>……</a:t>
            </a:r>
            <a:endParaRPr lang="zh-CN" altLang="en-US" sz="1600" dirty="0">
              <a:cs typeface="+mn-ea"/>
              <a:sym typeface="+mn-lt"/>
            </a:endParaRPr>
          </a:p>
        </p:txBody>
      </p:sp>
      <p:grpSp>
        <p:nvGrpSpPr>
          <p:cNvPr id="34" name="组合 33"/>
          <p:cNvGrpSpPr/>
          <p:nvPr/>
        </p:nvGrpSpPr>
        <p:grpSpPr>
          <a:xfrm>
            <a:off x="6469587" y="3711285"/>
            <a:ext cx="2324280" cy="500189"/>
            <a:chOff x="3643876" y="2383537"/>
            <a:chExt cx="1743210" cy="375142"/>
          </a:xfrm>
        </p:grpSpPr>
        <p:sp>
          <p:nvSpPr>
            <p:cNvPr id="21" name="笑脸 20"/>
            <p:cNvSpPr/>
            <p:nvPr/>
          </p:nvSpPr>
          <p:spPr>
            <a:xfrm>
              <a:off x="3643876" y="2386228"/>
              <a:ext cx="320034" cy="3693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22" name="笑脸 21"/>
            <p:cNvSpPr/>
            <p:nvPr/>
          </p:nvSpPr>
          <p:spPr>
            <a:xfrm>
              <a:off x="4142997" y="2386228"/>
              <a:ext cx="320034" cy="3693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23" name="笑脸 22"/>
            <p:cNvSpPr/>
            <p:nvPr/>
          </p:nvSpPr>
          <p:spPr>
            <a:xfrm>
              <a:off x="5067052" y="2383537"/>
              <a:ext cx="320034" cy="369332"/>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33" name="文本框 32"/>
            <p:cNvSpPr txBox="1"/>
            <p:nvPr/>
          </p:nvSpPr>
          <p:spPr>
            <a:xfrm>
              <a:off x="4534426" y="2504763"/>
              <a:ext cx="596552" cy="253916"/>
            </a:xfrm>
            <a:prstGeom prst="rect">
              <a:avLst/>
            </a:prstGeom>
            <a:noFill/>
          </p:spPr>
          <p:txBody>
            <a:bodyPr wrap="square" rtlCol="0">
              <a:spAutoFit/>
            </a:bodyPr>
            <a:lstStyle/>
            <a:p>
              <a:pPr defTabSz="914400"/>
              <a:r>
                <a:rPr lang="en-US" altLang="zh-CN" sz="1600" dirty="0">
                  <a:cs typeface="+mn-ea"/>
                  <a:sym typeface="+mn-lt"/>
                </a:rPr>
                <a:t>……</a:t>
              </a:r>
              <a:endParaRPr lang="zh-CN" altLang="en-US" sz="1600" dirty="0">
                <a:cs typeface="+mn-ea"/>
                <a:sym typeface="+mn-lt"/>
              </a:endParaRPr>
            </a:p>
          </p:txBody>
        </p:sp>
      </p:grpSp>
      <p:grpSp>
        <p:nvGrpSpPr>
          <p:cNvPr id="35" name="组合 34"/>
          <p:cNvGrpSpPr/>
          <p:nvPr/>
        </p:nvGrpSpPr>
        <p:grpSpPr>
          <a:xfrm>
            <a:off x="6469587" y="3119605"/>
            <a:ext cx="2324280" cy="500189"/>
            <a:chOff x="3643876" y="2383537"/>
            <a:chExt cx="1743210" cy="375142"/>
          </a:xfrm>
        </p:grpSpPr>
        <p:sp>
          <p:nvSpPr>
            <p:cNvPr id="36" name="笑脸 35"/>
            <p:cNvSpPr/>
            <p:nvPr/>
          </p:nvSpPr>
          <p:spPr>
            <a:xfrm>
              <a:off x="3643876" y="2386228"/>
              <a:ext cx="320034" cy="3693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37" name="笑脸 36"/>
            <p:cNvSpPr/>
            <p:nvPr/>
          </p:nvSpPr>
          <p:spPr>
            <a:xfrm>
              <a:off x="4142997" y="2386228"/>
              <a:ext cx="320034" cy="3693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38" name="笑脸 37"/>
            <p:cNvSpPr/>
            <p:nvPr/>
          </p:nvSpPr>
          <p:spPr>
            <a:xfrm>
              <a:off x="5067052" y="2383537"/>
              <a:ext cx="320034" cy="369332"/>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39" name="文本框 38"/>
            <p:cNvSpPr txBox="1"/>
            <p:nvPr/>
          </p:nvSpPr>
          <p:spPr>
            <a:xfrm>
              <a:off x="4534426" y="2504763"/>
              <a:ext cx="596552" cy="253916"/>
            </a:xfrm>
            <a:prstGeom prst="rect">
              <a:avLst/>
            </a:prstGeom>
            <a:noFill/>
          </p:spPr>
          <p:txBody>
            <a:bodyPr wrap="square" rtlCol="0">
              <a:spAutoFit/>
            </a:bodyPr>
            <a:lstStyle/>
            <a:p>
              <a:pPr defTabSz="914400"/>
              <a:r>
                <a:rPr lang="en-US" altLang="zh-CN" sz="1600" dirty="0">
                  <a:cs typeface="+mn-ea"/>
                  <a:sym typeface="+mn-lt"/>
                </a:rPr>
                <a:t>……</a:t>
              </a:r>
              <a:endParaRPr lang="zh-CN" altLang="en-US" sz="1600" dirty="0">
                <a:cs typeface="+mn-ea"/>
                <a:sym typeface="+mn-lt"/>
              </a:endParaRPr>
            </a:p>
          </p:txBody>
        </p:sp>
      </p:grpSp>
      <p:grpSp>
        <p:nvGrpSpPr>
          <p:cNvPr id="40" name="组合 39"/>
          <p:cNvGrpSpPr/>
          <p:nvPr/>
        </p:nvGrpSpPr>
        <p:grpSpPr>
          <a:xfrm>
            <a:off x="6490425" y="4342037"/>
            <a:ext cx="2324280" cy="500189"/>
            <a:chOff x="3643876" y="2383537"/>
            <a:chExt cx="1743210" cy="375142"/>
          </a:xfrm>
        </p:grpSpPr>
        <p:sp>
          <p:nvSpPr>
            <p:cNvPr id="41" name="笑脸 40"/>
            <p:cNvSpPr/>
            <p:nvPr/>
          </p:nvSpPr>
          <p:spPr>
            <a:xfrm>
              <a:off x="3643876" y="2386228"/>
              <a:ext cx="320034" cy="3693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42" name="笑脸 41"/>
            <p:cNvSpPr/>
            <p:nvPr/>
          </p:nvSpPr>
          <p:spPr>
            <a:xfrm>
              <a:off x="4142997" y="2386228"/>
              <a:ext cx="320034" cy="3693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43" name="笑脸 42"/>
            <p:cNvSpPr/>
            <p:nvPr/>
          </p:nvSpPr>
          <p:spPr>
            <a:xfrm>
              <a:off x="5067052" y="2383537"/>
              <a:ext cx="320034" cy="369332"/>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44" name="文本框 43"/>
            <p:cNvSpPr txBox="1"/>
            <p:nvPr/>
          </p:nvSpPr>
          <p:spPr>
            <a:xfrm>
              <a:off x="4534426" y="2504763"/>
              <a:ext cx="596552" cy="253916"/>
            </a:xfrm>
            <a:prstGeom prst="rect">
              <a:avLst/>
            </a:prstGeom>
            <a:noFill/>
          </p:spPr>
          <p:txBody>
            <a:bodyPr wrap="square" rtlCol="0">
              <a:spAutoFit/>
            </a:bodyPr>
            <a:lstStyle/>
            <a:p>
              <a:pPr defTabSz="914400"/>
              <a:r>
                <a:rPr lang="en-US" altLang="zh-CN" sz="1600" dirty="0">
                  <a:cs typeface="+mn-ea"/>
                  <a:sym typeface="+mn-lt"/>
                </a:rPr>
                <a:t>……</a:t>
              </a:r>
              <a:endParaRPr lang="zh-CN" altLang="en-US" sz="1600" dirty="0">
                <a:cs typeface="+mn-ea"/>
                <a:sym typeface="+mn-lt"/>
              </a:endParaRPr>
            </a:p>
          </p:txBody>
        </p:sp>
      </p:grpSp>
      <p:grpSp>
        <p:nvGrpSpPr>
          <p:cNvPr id="45" name="组合 44"/>
          <p:cNvGrpSpPr/>
          <p:nvPr/>
        </p:nvGrpSpPr>
        <p:grpSpPr>
          <a:xfrm>
            <a:off x="6554317" y="5344087"/>
            <a:ext cx="2324280" cy="500189"/>
            <a:chOff x="3643876" y="2383537"/>
            <a:chExt cx="1743210" cy="375142"/>
          </a:xfrm>
        </p:grpSpPr>
        <p:sp>
          <p:nvSpPr>
            <p:cNvPr id="46" name="笑脸 45"/>
            <p:cNvSpPr/>
            <p:nvPr/>
          </p:nvSpPr>
          <p:spPr>
            <a:xfrm>
              <a:off x="3643876" y="2386228"/>
              <a:ext cx="320034" cy="3693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47" name="笑脸 46"/>
            <p:cNvSpPr/>
            <p:nvPr/>
          </p:nvSpPr>
          <p:spPr>
            <a:xfrm>
              <a:off x="4142997" y="2386228"/>
              <a:ext cx="320034" cy="3693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48" name="笑脸 47"/>
            <p:cNvSpPr/>
            <p:nvPr/>
          </p:nvSpPr>
          <p:spPr>
            <a:xfrm>
              <a:off x="5067052" y="2383537"/>
              <a:ext cx="320034" cy="369332"/>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49" name="文本框 48"/>
            <p:cNvSpPr txBox="1"/>
            <p:nvPr/>
          </p:nvSpPr>
          <p:spPr>
            <a:xfrm>
              <a:off x="4534426" y="2504763"/>
              <a:ext cx="596552" cy="253916"/>
            </a:xfrm>
            <a:prstGeom prst="rect">
              <a:avLst/>
            </a:prstGeom>
            <a:noFill/>
          </p:spPr>
          <p:txBody>
            <a:bodyPr wrap="square" rtlCol="0">
              <a:spAutoFit/>
            </a:bodyPr>
            <a:lstStyle/>
            <a:p>
              <a:pPr defTabSz="914400"/>
              <a:r>
                <a:rPr lang="en-US" altLang="zh-CN" sz="1600" dirty="0">
                  <a:cs typeface="+mn-ea"/>
                  <a:sym typeface="+mn-lt"/>
                </a:rPr>
                <a:t>……</a:t>
              </a:r>
              <a:endParaRPr lang="zh-CN" altLang="en-US" sz="1600" dirty="0">
                <a:cs typeface="+mn-ea"/>
                <a:sym typeface="+mn-lt"/>
              </a:endParaRPr>
            </a:p>
          </p:txBody>
        </p:sp>
      </p:grpSp>
      <p:sp>
        <p:nvSpPr>
          <p:cNvPr id="50" name="文本框 49"/>
          <p:cNvSpPr txBox="1"/>
          <p:nvPr/>
        </p:nvSpPr>
        <p:spPr>
          <a:xfrm>
            <a:off x="6469587" y="4943978"/>
            <a:ext cx="795403" cy="338554"/>
          </a:xfrm>
          <a:prstGeom prst="rect">
            <a:avLst/>
          </a:prstGeom>
          <a:noFill/>
        </p:spPr>
        <p:txBody>
          <a:bodyPr wrap="square" rtlCol="0">
            <a:spAutoFit/>
          </a:bodyPr>
          <a:lstStyle/>
          <a:p>
            <a:pPr defTabSz="914400"/>
            <a:r>
              <a:rPr lang="en-US" altLang="zh-CN" sz="1600" dirty="0">
                <a:cs typeface="+mn-ea"/>
                <a:sym typeface="+mn-lt"/>
              </a:rPr>
              <a:t>……</a:t>
            </a:r>
            <a:endParaRPr lang="zh-CN" altLang="en-US" sz="1600" dirty="0">
              <a:cs typeface="+mn-ea"/>
              <a:sym typeface="+mn-lt"/>
            </a:endParaRPr>
          </a:p>
        </p:txBody>
      </p:sp>
      <p:sp>
        <p:nvSpPr>
          <p:cNvPr id="52" name="箭头: 右 51"/>
          <p:cNvSpPr/>
          <p:nvPr/>
        </p:nvSpPr>
        <p:spPr>
          <a:xfrm>
            <a:off x="3357101" y="4426141"/>
            <a:ext cx="478123" cy="336359"/>
          </a:xfrm>
          <a:prstGeom prst="rightArrow">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53" name="箭头: 右 52"/>
          <p:cNvSpPr/>
          <p:nvPr/>
        </p:nvSpPr>
        <p:spPr>
          <a:xfrm>
            <a:off x="5446483" y="3779445"/>
            <a:ext cx="939953" cy="336359"/>
          </a:xfrm>
          <a:prstGeom prst="rightArrow">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54" name="箭头: 右 53"/>
          <p:cNvSpPr/>
          <p:nvPr/>
        </p:nvSpPr>
        <p:spPr>
          <a:xfrm>
            <a:off x="5446483" y="4453890"/>
            <a:ext cx="976859" cy="336359"/>
          </a:xfrm>
          <a:prstGeom prst="rightArrow">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55" name="箭头: 右 54"/>
          <p:cNvSpPr/>
          <p:nvPr/>
        </p:nvSpPr>
        <p:spPr>
          <a:xfrm>
            <a:off x="5446483" y="4993609"/>
            <a:ext cx="1063551" cy="336359"/>
          </a:xfrm>
          <a:prstGeom prst="rightArrow">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56" name="箭头: 右 55"/>
          <p:cNvSpPr/>
          <p:nvPr/>
        </p:nvSpPr>
        <p:spPr>
          <a:xfrm>
            <a:off x="5446483" y="5433717"/>
            <a:ext cx="1043940" cy="336359"/>
          </a:xfrm>
          <a:prstGeom prst="rightArrow">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57" name="箭头: 圆角右 56"/>
          <p:cNvSpPr/>
          <p:nvPr/>
        </p:nvSpPr>
        <p:spPr>
          <a:xfrm>
            <a:off x="2678942" y="3193304"/>
            <a:ext cx="3680089" cy="711660"/>
          </a:xfrm>
          <a:prstGeom prst="bentArrow">
            <a:avLst>
              <a:gd name="adj1" fmla="val 25000"/>
              <a:gd name="adj2" fmla="val 25662"/>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a:solidFill>
                <a:schemeClr val="tx1"/>
              </a:solidFill>
              <a:cs typeface="+mn-ea"/>
              <a:sym typeface="+mn-lt"/>
            </a:endParaRPr>
          </a:p>
        </p:txBody>
      </p:sp>
      <p:sp>
        <p:nvSpPr>
          <p:cNvPr id="58" name="右大括号 57"/>
          <p:cNvSpPr/>
          <p:nvPr/>
        </p:nvSpPr>
        <p:spPr>
          <a:xfrm>
            <a:off x="5064951" y="3820428"/>
            <a:ext cx="60959" cy="19357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sz="1600">
              <a:cs typeface="+mn-ea"/>
              <a:sym typeface="+mn-lt"/>
            </a:endParaRPr>
          </a:p>
        </p:txBody>
      </p:sp>
      <p:sp>
        <p:nvSpPr>
          <p:cNvPr id="59" name="矩形 58"/>
          <p:cNvSpPr/>
          <p:nvPr/>
        </p:nvSpPr>
        <p:spPr>
          <a:xfrm>
            <a:off x="5081125" y="4480538"/>
            <a:ext cx="364202" cy="523220"/>
          </a:xfrm>
          <a:prstGeom prst="rect">
            <a:avLst/>
          </a:prstGeom>
        </p:spPr>
        <p:txBody>
          <a:bodyPr wrap="none">
            <a:spAutoFit/>
          </a:bodyPr>
          <a:lstStyle/>
          <a:p>
            <a:pPr defTabSz="914400"/>
            <a:r>
              <a:rPr lang="en-US" altLang="zh-CN" sz="2800" dirty="0">
                <a:cs typeface="+mn-ea"/>
                <a:sym typeface="+mn-lt"/>
              </a:rPr>
              <a:t>x</a:t>
            </a:r>
            <a:endParaRPr lang="zh-CN" altLang="en-US" sz="2400" dirty="0">
              <a:cs typeface="+mn-ea"/>
              <a:sym typeface="+mn-lt"/>
            </a:endParaRPr>
          </a:p>
        </p:txBody>
      </p:sp>
      <p:sp>
        <p:nvSpPr>
          <p:cNvPr id="60" name="右大括号 59"/>
          <p:cNvSpPr/>
          <p:nvPr/>
        </p:nvSpPr>
        <p:spPr>
          <a:xfrm>
            <a:off x="9068051" y="3226015"/>
            <a:ext cx="115344" cy="2530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sz="1600" dirty="0">
              <a:cs typeface="+mn-ea"/>
              <a:sym typeface="+mn-lt"/>
            </a:endParaRPr>
          </a:p>
        </p:txBody>
      </p:sp>
      <p:sp>
        <p:nvSpPr>
          <p:cNvPr id="61" name="矩形 60"/>
          <p:cNvSpPr/>
          <p:nvPr/>
        </p:nvSpPr>
        <p:spPr>
          <a:xfrm>
            <a:off x="9293951" y="4160868"/>
            <a:ext cx="1194558" cy="523220"/>
          </a:xfrm>
          <a:prstGeom prst="rect">
            <a:avLst/>
          </a:prstGeom>
        </p:spPr>
        <p:txBody>
          <a:bodyPr wrap="none">
            <a:spAutoFit/>
          </a:bodyPr>
          <a:lstStyle/>
          <a:p>
            <a:pPr defTabSz="914400"/>
            <a:r>
              <a:rPr lang="en-US" altLang="zh-CN" sz="2800" dirty="0">
                <a:cs typeface="+mn-ea"/>
                <a:sym typeface="+mn-lt"/>
              </a:rPr>
              <a:t>x(x+1)</a:t>
            </a:r>
            <a:endParaRPr lang="zh-CN" altLang="en-US" sz="2400" dirty="0">
              <a:cs typeface="+mn-ea"/>
              <a:sym typeface="+mn-lt"/>
            </a:endParaRPr>
          </a:p>
        </p:txBody>
      </p:sp>
      <p:sp>
        <p:nvSpPr>
          <p:cNvPr id="51" name="TextBox 6"/>
          <p:cNvSpPr txBox="1"/>
          <p:nvPr/>
        </p:nvSpPr>
        <p:spPr>
          <a:xfrm>
            <a:off x="554787" y="332307"/>
            <a:ext cx="4191384" cy="523220"/>
          </a:xfrm>
          <a:prstGeom prst="rect">
            <a:avLst/>
          </a:prstGeom>
          <a:noFill/>
          <a:effectLst>
            <a:outerShdw blurRad="12700" dist="12700" dir="2700000" algn="tl" rotWithShape="0">
              <a:prstClr val="black">
                <a:alpha val="40000"/>
              </a:prstClr>
            </a:outerShdw>
          </a:effectLst>
        </p:spPr>
        <p:txBody>
          <a:bodyPr wrap="square">
            <a:spAutoFit/>
          </a:bodyPr>
          <a:lstStyle/>
          <a:p>
            <a:pPr lvl="0">
              <a:defRPr/>
            </a:pPr>
            <a:r>
              <a:rPr lang="zh-CN" altLang="en-US" sz="2800" b="1" dirty="0">
                <a:ln w="6350">
                  <a:noFill/>
                </a:ln>
                <a:solidFill>
                  <a:prstClr val="black"/>
                </a:solidFill>
                <a:cs typeface="+mn-ea"/>
                <a:sym typeface="+mn-lt"/>
              </a:rPr>
              <a:t>情景思考（传播问题）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left)">
                                      <p:cBhvr>
                                        <p:cTn id="58" dur="500"/>
                                        <p:tgtEl>
                                          <p:spTgt spid="5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left)">
                                      <p:cBhvr>
                                        <p:cTn id="64" dur="500"/>
                                        <p:tgtEl>
                                          <p:spTgt spid="5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randombar(horizontal)">
                                      <p:cBhvr>
                                        <p:cTn id="75" dur="500"/>
                                        <p:tgtEl>
                                          <p:spTgt spid="35"/>
                                        </p:tgtEl>
                                      </p:cBhvr>
                                    </p:animEffect>
                                  </p:childTnLst>
                                </p:cTn>
                              </p:par>
                              <p:par>
                                <p:cTn id="76" presetID="14" presetClass="entr" presetSubtype="1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randombar(horizontal)">
                                      <p:cBhvr>
                                        <p:cTn id="78" dur="500"/>
                                        <p:tgtEl>
                                          <p:spTgt spid="34"/>
                                        </p:tgtEl>
                                      </p:cBhvr>
                                    </p:animEffect>
                                  </p:childTnLst>
                                </p:cTn>
                              </p:par>
                              <p:par>
                                <p:cTn id="79" presetID="14" presetClass="entr" presetSubtype="10"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randombar(horizontal)">
                                      <p:cBhvr>
                                        <p:cTn id="81" dur="500"/>
                                        <p:tgtEl>
                                          <p:spTgt spid="40"/>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randombar(horizontal)">
                                      <p:cBhvr>
                                        <p:cTn id="84" dur="500"/>
                                        <p:tgtEl>
                                          <p:spTgt spid="50"/>
                                        </p:tgtEl>
                                      </p:cBhvr>
                                    </p:animEffect>
                                  </p:childTnLst>
                                </p:cTn>
                              </p:par>
                              <p:par>
                                <p:cTn id="85" presetID="14" presetClass="entr" presetSubtype="10"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randombar(horizontal)">
                                      <p:cBhvr>
                                        <p:cTn id="87" dur="50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500"/>
                                        <p:tgtEl>
                                          <p:spTgt spid="5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500"/>
                                        <p:tgtEl>
                                          <p:spTgt spid="6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fade">
                                      <p:cBhvr>
                                        <p:cTn id="10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0" grpId="0" animBg="1"/>
      <p:bldP spid="17" grpId="0" animBg="1"/>
      <p:bldP spid="19" grpId="0" animBg="1"/>
      <p:bldP spid="20" grpId="0" animBg="1"/>
      <p:bldP spid="16" grpId="0"/>
      <p:bldP spid="50" grpId="0"/>
      <p:bldP spid="52" grpId="0" animBg="1"/>
      <p:bldP spid="53" grpId="0" animBg="1"/>
      <p:bldP spid="54" grpId="0" animBg="1"/>
      <p:bldP spid="55" grpId="0" animBg="1"/>
      <p:bldP spid="56" grpId="0" animBg="1"/>
      <p:bldP spid="57" grpId="0" animBg="1"/>
      <p:bldP spid="58" grpId="0" animBg="1"/>
      <p:bldP spid="59" grpId="0"/>
      <p:bldP spid="60" grpId="0" animBg="1"/>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881415" y="1169871"/>
            <a:ext cx="105107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kumimoji="1" lang="zh-CN" altLang="en-US" sz="2400" dirty="0">
                <a:solidFill>
                  <a:prstClr val="black"/>
                </a:solidFill>
                <a:latin typeface="+mn-lt"/>
                <a:ea typeface="+mn-ea"/>
                <a:cs typeface="+mn-ea"/>
                <a:sym typeface="+mn-lt"/>
              </a:rPr>
              <a:t>    有一个人患了流感，经过两轮传染后共有</a:t>
            </a:r>
            <a:r>
              <a:rPr kumimoji="1" lang="en-US" altLang="zh-CN" sz="2400" dirty="0">
                <a:solidFill>
                  <a:prstClr val="black"/>
                </a:solidFill>
                <a:latin typeface="+mn-lt"/>
                <a:ea typeface="+mn-ea"/>
                <a:cs typeface="+mn-ea"/>
                <a:sym typeface="+mn-lt"/>
              </a:rPr>
              <a:t>121</a:t>
            </a:r>
            <a:r>
              <a:rPr kumimoji="1" lang="zh-CN" altLang="en-US" sz="2400" dirty="0">
                <a:solidFill>
                  <a:prstClr val="black"/>
                </a:solidFill>
                <a:latin typeface="+mn-lt"/>
                <a:ea typeface="+mn-ea"/>
                <a:cs typeface="+mn-ea"/>
                <a:sym typeface="+mn-lt"/>
              </a:rPr>
              <a:t>个人患了流感，每轮传染中平均一个人传染了几个人？ </a:t>
            </a:r>
          </a:p>
        </p:txBody>
      </p:sp>
      <p:sp>
        <p:nvSpPr>
          <p:cNvPr id="8" name="Rectangle 35"/>
          <p:cNvSpPr>
            <a:spLocks noChangeArrowheads="1"/>
          </p:cNvSpPr>
          <p:nvPr/>
        </p:nvSpPr>
        <p:spPr bwMode="auto">
          <a:xfrm>
            <a:off x="881415" y="2032864"/>
            <a:ext cx="7711743" cy="48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15000"/>
              </a:lnSpc>
              <a:spcBef>
                <a:spcPct val="0"/>
              </a:spcBef>
              <a:buNone/>
            </a:pPr>
            <a:r>
              <a:rPr lang="zh-CN" altLang="en-US" sz="2400" b="1" dirty="0">
                <a:latin typeface="+mn-lt"/>
                <a:ea typeface="+mn-ea"/>
                <a:cs typeface="+mn-ea"/>
                <a:sym typeface="+mn-lt"/>
              </a:rPr>
              <a:t>设每轮传染中平均一个人传染了</a:t>
            </a:r>
            <a:r>
              <a:rPr lang="en-US" altLang="zh-CN" sz="2400" dirty="0">
                <a:latin typeface="+mn-lt"/>
                <a:ea typeface="+mn-ea"/>
                <a:cs typeface="+mn-ea"/>
                <a:sym typeface="+mn-lt"/>
              </a:rPr>
              <a:t>x</a:t>
            </a:r>
            <a:r>
              <a:rPr lang="zh-CN" altLang="en-US" sz="2400" b="1" dirty="0">
                <a:latin typeface="+mn-lt"/>
                <a:ea typeface="+mn-ea"/>
                <a:cs typeface="+mn-ea"/>
                <a:sym typeface="+mn-lt"/>
              </a:rPr>
              <a:t>个人，</a:t>
            </a:r>
          </a:p>
        </p:txBody>
      </p:sp>
      <p:sp>
        <p:nvSpPr>
          <p:cNvPr id="51" name="Rectangle 49"/>
          <p:cNvSpPr>
            <a:spLocks noChangeArrowheads="1"/>
          </p:cNvSpPr>
          <p:nvPr/>
        </p:nvSpPr>
        <p:spPr bwMode="auto">
          <a:xfrm>
            <a:off x="881415" y="2581651"/>
            <a:ext cx="11522163" cy="260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None/>
            </a:pPr>
            <a:r>
              <a:rPr lang="zh-CN" altLang="en-US" sz="2135" dirty="0">
                <a:solidFill>
                  <a:prstClr val="black"/>
                </a:solidFill>
                <a:latin typeface="+mn-lt"/>
                <a:ea typeface="+mn-ea"/>
                <a:cs typeface="+mn-ea"/>
                <a:sym typeface="+mn-lt"/>
              </a:rPr>
              <a:t>分析：</a:t>
            </a:r>
            <a:endParaRPr lang="en-US" altLang="zh-CN" sz="2135" dirty="0">
              <a:solidFill>
                <a:prstClr val="black"/>
              </a:solidFill>
              <a:latin typeface="+mn-lt"/>
              <a:ea typeface="+mn-ea"/>
              <a:cs typeface="+mn-ea"/>
              <a:sym typeface="+mn-lt"/>
            </a:endParaRPr>
          </a:p>
          <a:p>
            <a:pPr defTabSz="914400" eaLnBrk="1" hangingPunct="1">
              <a:lnSpc>
                <a:spcPct val="150000"/>
              </a:lnSpc>
              <a:spcBef>
                <a:spcPct val="0"/>
              </a:spcBef>
              <a:buNone/>
            </a:pPr>
            <a:r>
              <a:rPr lang="en-US" altLang="zh-CN" sz="2135" dirty="0">
                <a:solidFill>
                  <a:prstClr val="black"/>
                </a:solidFill>
                <a:latin typeface="+mn-lt"/>
                <a:ea typeface="+mn-ea"/>
                <a:cs typeface="+mn-ea"/>
                <a:sym typeface="+mn-lt"/>
              </a:rPr>
              <a:t>1</a:t>
            </a:r>
            <a:r>
              <a:rPr lang="zh-CN" altLang="en-US" sz="2135" dirty="0">
                <a:solidFill>
                  <a:prstClr val="black"/>
                </a:solidFill>
                <a:latin typeface="+mn-lt"/>
                <a:ea typeface="+mn-ea"/>
                <a:cs typeface="+mn-ea"/>
                <a:sym typeface="+mn-lt"/>
              </a:rPr>
              <a:t>）开始传染源</a:t>
            </a:r>
            <a:r>
              <a:rPr lang="en-US" altLang="zh-CN" sz="2135" dirty="0">
                <a:solidFill>
                  <a:prstClr val="black"/>
                </a:solidFill>
                <a:latin typeface="+mn-lt"/>
                <a:ea typeface="+mn-ea"/>
                <a:cs typeface="+mn-ea"/>
                <a:sym typeface="+mn-lt"/>
              </a:rPr>
              <a:t>_________</a:t>
            </a:r>
            <a:r>
              <a:rPr lang="zh-CN" altLang="en-US" sz="2135" dirty="0">
                <a:solidFill>
                  <a:prstClr val="black"/>
                </a:solidFill>
                <a:latin typeface="+mn-lt"/>
                <a:ea typeface="+mn-ea"/>
                <a:cs typeface="+mn-ea"/>
                <a:sym typeface="+mn-lt"/>
              </a:rPr>
              <a:t>人；</a:t>
            </a:r>
            <a:endParaRPr lang="en-US" altLang="zh-CN" sz="2135" dirty="0">
              <a:solidFill>
                <a:prstClr val="black"/>
              </a:solidFill>
              <a:latin typeface="+mn-lt"/>
              <a:ea typeface="+mn-ea"/>
              <a:cs typeface="+mn-ea"/>
              <a:sym typeface="+mn-lt"/>
            </a:endParaRPr>
          </a:p>
          <a:p>
            <a:pPr defTabSz="914400" eaLnBrk="1" hangingPunct="1">
              <a:lnSpc>
                <a:spcPct val="150000"/>
              </a:lnSpc>
              <a:spcBef>
                <a:spcPct val="0"/>
              </a:spcBef>
              <a:buNone/>
            </a:pPr>
            <a:r>
              <a:rPr lang="en-US" altLang="zh-CN" sz="2135" dirty="0">
                <a:solidFill>
                  <a:prstClr val="black"/>
                </a:solidFill>
                <a:latin typeface="+mn-lt"/>
                <a:ea typeface="+mn-ea"/>
                <a:cs typeface="+mn-ea"/>
                <a:sym typeface="+mn-lt"/>
              </a:rPr>
              <a:t>2</a:t>
            </a:r>
            <a:r>
              <a:rPr lang="zh-CN" altLang="en-US" sz="2135" dirty="0">
                <a:solidFill>
                  <a:prstClr val="black"/>
                </a:solidFill>
                <a:latin typeface="+mn-lt"/>
                <a:ea typeface="+mn-ea"/>
                <a:cs typeface="+mn-ea"/>
                <a:sym typeface="+mn-lt"/>
              </a:rPr>
              <a:t>）第一轮后有</a:t>
            </a:r>
            <a:r>
              <a:rPr lang="en-US" altLang="zh-CN" sz="2135" dirty="0">
                <a:solidFill>
                  <a:prstClr val="black"/>
                </a:solidFill>
                <a:latin typeface="+mn-lt"/>
                <a:ea typeface="+mn-ea"/>
                <a:cs typeface="+mn-ea"/>
                <a:sym typeface="+mn-lt"/>
              </a:rPr>
              <a:t>_________</a:t>
            </a:r>
            <a:r>
              <a:rPr lang="zh-CN" altLang="en-US" sz="2135" dirty="0">
                <a:solidFill>
                  <a:prstClr val="black"/>
                </a:solidFill>
                <a:latin typeface="+mn-lt"/>
                <a:ea typeface="+mn-ea"/>
                <a:cs typeface="+mn-ea"/>
                <a:sym typeface="+mn-lt"/>
              </a:rPr>
              <a:t>人患了流感；</a:t>
            </a:r>
            <a:endParaRPr lang="en-US" altLang="zh-CN" sz="2135" dirty="0">
              <a:solidFill>
                <a:prstClr val="black"/>
              </a:solidFill>
              <a:latin typeface="+mn-lt"/>
              <a:ea typeface="+mn-ea"/>
              <a:cs typeface="+mn-ea"/>
              <a:sym typeface="+mn-lt"/>
            </a:endParaRPr>
          </a:p>
          <a:p>
            <a:pPr defTabSz="914400" eaLnBrk="1" hangingPunct="1">
              <a:lnSpc>
                <a:spcPct val="150000"/>
              </a:lnSpc>
              <a:spcBef>
                <a:spcPct val="0"/>
              </a:spcBef>
              <a:buNone/>
            </a:pPr>
            <a:r>
              <a:rPr lang="en-US" altLang="zh-CN" sz="2135" dirty="0">
                <a:solidFill>
                  <a:prstClr val="black"/>
                </a:solidFill>
                <a:latin typeface="+mn-lt"/>
                <a:ea typeface="+mn-ea"/>
                <a:cs typeface="+mn-ea"/>
                <a:sym typeface="+mn-lt"/>
              </a:rPr>
              <a:t>3</a:t>
            </a:r>
            <a:r>
              <a:rPr lang="zh-CN" altLang="en-US" sz="2135" dirty="0">
                <a:solidFill>
                  <a:prstClr val="black"/>
                </a:solidFill>
                <a:latin typeface="+mn-lt"/>
                <a:ea typeface="+mn-ea"/>
                <a:cs typeface="+mn-ea"/>
                <a:sym typeface="+mn-lt"/>
              </a:rPr>
              <a:t>）第二轮传染中，已经患病的人平均又传染了</a:t>
            </a:r>
            <a:r>
              <a:rPr lang="en-US" altLang="zh-CN" sz="2135" dirty="0">
                <a:solidFill>
                  <a:prstClr val="black"/>
                </a:solidFill>
                <a:latin typeface="+mn-lt"/>
                <a:ea typeface="+mn-ea"/>
                <a:cs typeface="+mn-ea"/>
                <a:sym typeface="+mn-lt"/>
              </a:rPr>
              <a:t>x</a:t>
            </a:r>
            <a:r>
              <a:rPr lang="zh-CN" altLang="en-US" sz="2135" dirty="0">
                <a:solidFill>
                  <a:prstClr val="black"/>
                </a:solidFill>
                <a:latin typeface="+mn-lt"/>
                <a:ea typeface="+mn-ea"/>
                <a:cs typeface="+mn-ea"/>
                <a:sym typeface="+mn-lt"/>
              </a:rPr>
              <a:t>人，第二轮后有</a:t>
            </a:r>
            <a:r>
              <a:rPr lang="en-US" altLang="zh-CN" sz="2135" dirty="0">
                <a:solidFill>
                  <a:prstClr val="black"/>
                </a:solidFill>
                <a:latin typeface="+mn-lt"/>
                <a:ea typeface="+mn-ea"/>
                <a:cs typeface="+mn-ea"/>
                <a:sym typeface="+mn-lt"/>
              </a:rPr>
              <a:t>___________</a:t>
            </a:r>
            <a:r>
              <a:rPr lang="zh-CN" altLang="en-US" sz="2135" dirty="0">
                <a:solidFill>
                  <a:prstClr val="black"/>
                </a:solidFill>
                <a:latin typeface="+mn-lt"/>
                <a:ea typeface="+mn-ea"/>
                <a:cs typeface="+mn-ea"/>
                <a:sym typeface="+mn-lt"/>
              </a:rPr>
              <a:t>人患了流感；</a:t>
            </a:r>
            <a:endParaRPr lang="en-US" altLang="zh-CN" sz="2135" dirty="0">
              <a:solidFill>
                <a:prstClr val="black"/>
              </a:solidFill>
              <a:latin typeface="+mn-lt"/>
              <a:ea typeface="+mn-ea"/>
              <a:cs typeface="+mn-ea"/>
              <a:sym typeface="+mn-lt"/>
            </a:endParaRPr>
          </a:p>
          <a:p>
            <a:pPr defTabSz="914400" eaLnBrk="1" hangingPunct="1">
              <a:lnSpc>
                <a:spcPct val="150000"/>
              </a:lnSpc>
              <a:spcBef>
                <a:spcPct val="0"/>
              </a:spcBef>
              <a:buNone/>
            </a:pPr>
            <a:endParaRPr lang="zh-CN" altLang="en-US" sz="2665" dirty="0">
              <a:solidFill>
                <a:prstClr val="black"/>
              </a:solidFill>
              <a:latin typeface="+mn-lt"/>
              <a:ea typeface="+mn-ea"/>
              <a:cs typeface="+mn-ea"/>
              <a:sym typeface="+mn-lt"/>
            </a:endParaRPr>
          </a:p>
        </p:txBody>
      </p:sp>
      <p:sp>
        <p:nvSpPr>
          <p:cNvPr id="62" name="Text Box 52"/>
          <p:cNvSpPr txBox="1">
            <a:spLocks noChangeArrowheads="1"/>
          </p:cNvSpPr>
          <p:nvPr/>
        </p:nvSpPr>
        <p:spPr bwMode="auto">
          <a:xfrm>
            <a:off x="3100434" y="3429608"/>
            <a:ext cx="1246716"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3735" i="1" dirty="0">
                <a:solidFill>
                  <a:srgbClr val="0000FF"/>
                </a:solidFill>
                <a:latin typeface="+mn-lt"/>
                <a:ea typeface="+mn-ea"/>
                <a:cs typeface="+mn-ea"/>
                <a:sym typeface="+mn-lt"/>
              </a:rPr>
              <a:t>x</a:t>
            </a:r>
            <a:r>
              <a:rPr lang="en-US" altLang="zh-CN" sz="3735" dirty="0">
                <a:solidFill>
                  <a:srgbClr val="0000FF"/>
                </a:solidFill>
                <a:latin typeface="+mn-lt"/>
                <a:ea typeface="+mn-ea"/>
                <a:cs typeface="+mn-ea"/>
                <a:sym typeface="+mn-lt"/>
              </a:rPr>
              <a:t>+1</a:t>
            </a:r>
          </a:p>
        </p:txBody>
      </p:sp>
      <p:grpSp>
        <p:nvGrpSpPr>
          <p:cNvPr id="63" name="Group 42"/>
          <p:cNvGrpSpPr/>
          <p:nvPr/>
        </p:nvGrpSpPr>
        <p:grpSpPr bwMode="auto">
          <a:xfrm>
            <a:off x="8624388" y="3911729"/>
            <a:ext cx="3454400" cy="666749"/>
            <a:chOff x="240" y="60"/>
            <a:chExt cx="1632" cy="315"/>
          </a:xfrm>
        </p:grpSpPr>
        <p:sp>
          <p:nvSpPr>
            <p:cNvPr id="64" name="Text Box 17"/>
            <p:cNvSpPr txBox="1">
              <a:spLocks noChangeArrowheads="1"/>
            </p:cNvSpPr>
            <p:nvPr/>
          </p:nvSpPr>
          <p:spPr bwMode="auto">
            <a:xfrm>
              <a:off x="240" y="60"/>
              <a:ext cx="163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3735" i="1">
                  <a:solidFill>
                    <a:srgbClr val="0000FF"/>
                  </a:solidFill>
                  <a:latin typeface="+mn-lt"/>
                  <a:ea typeface="+mn-ea"/>
                  <a:cs typeface="+mn-ea"/>
                  <a:sym typeface="+mn-lt"/>
                </a:rPr>
                <a:t>x   x</a:t>
              </a:r>
              <a:r>
                <a:rPr lang="en-US" altLang="zh-CN" sz="1335" baseline="50000">
                  <a:solidFill>
                    <a:srgbClr val="0000FF"/>
                  </a:solidFill>
                  <a:latin typeface="+mn-lt"/>
                  <a:ea typeface="+mn-ea"/>
                  <a:cs typeface="+mn-ea"/>
                  <a:sym typeface="+mn-lt"/>
                </a:rPr>
                <a:t> </a:t>
              </a:r>
              <a:r>
                <a:rPr lang="en-US" altLang="zh-CN" sz="3735">
                  <a:solidFill>
                    <a:srgbClr val="0000FF"/>
                  </a:solidFill>
                  <a:latin typeface="+mn-lt"/>
                  <a:ea typeface="+mn-ea"/>
                  <a:cs typeface="+mn-ea"/>
                  <a:sym typeface="+mn-lt"/>
                </a:rPr>
                <a:t>+</a:t>
              </a:r>
              <a:r>
                <a:rPr lang="en-US" altLang="zh-CN" sz="1335" baseline="50000">
                  <a:solidFill>
                    <a:srgbClr val="0000FF"/>
                  </a:solidFill>
                  <a:latin typeface="+mn-lt"/>
                  <a:ea typeface="+mn-ea"/>
                  <a:cs typeface="+mn-ea"/>
                  <a:sym typeface="+mn-lt"/>
                </a:rPr>
                <a:t> </a:t>
              </a:r>
              <a:r>
                <a:rPr lang="en-US" altLang="zh-CN" sz="3735">
                  <a:solidFill>
                    <a:srgbClr val="0000FF"/>
                  </a:solidFill>
                  <a:latin typeface="+mn-lt"/>
                  <a:ea typeface="+mn-ea"/>
                  <a:cs typeface="+mn-ea"/>
                  <a:sym typeface="+mn-lt"/>
                </a:rPr>
                <a:t>1</a:t>
              </a:r>
              <a:r>
                <a:rPr lang="zh-CN" altLang="en-US" sz="3735">
                  <a:solidFill>
                    <a:srgbClr val="0000FF"/>
                  </a:solidFill>
                  <a:latin typeface="+mn-lt"/>
                  <a:ea typeface="+mn-ea"/>
                  <a:cs typeface="+mn-ea"/>
                  <a:sym typeface="+mn-lt"/>
                </a:rPr>
                <a:t> </a:t>
              </a:r>
              <a:r>
                <a:rPr lang="en-US" altLang="zh-CN" sz="3735">
                  <a:solidFill>
                    <a:srgbClr val="0000FF"/>
                  </a:solidFill>
                  <a:latin typeface="+mn-lt"/>
                  <a:ea typeface="+mn-ea"/>
                  <a:cs typeface="+mn-ea"/>
                  <a:sym typeface="+mn-lt"/>
                </a:rPr>
                <a:t> </a:t>
              </a:r>
              <a:endParaRPr lang="zh-CN" altLang="en-US" sz="3735">
                <a:solidFill>
                  <a:srgbClr val="0000FF"/>
                </a:solidFill>
                <a:latin typeface="+mn-lt"/>
                <a:ea typeface="+mn-ea"/>
                <a:cs typeface="+mn-ea"/>
                <a:sym typeface="+mn-lt"/>
              </a:endParaRPr>
            </a:p>
          </p:txBody>
        </p:sp>
        <p:sp>
          <p:nvSpPr>
            <p:cNvPr id="65" name="Rectangle 44"/>
            <p:cNvSpPr>
              <a:spLocks noChangeArrowheads="1"/>
            </p:cNvSpPr>
            <p:nvPr/>
          </p:nvSpPr>
          <p:spPr bwMode="auto">
            <a:xfrm>
              <a:off x="288" y="60"/>
              <a:ext cx="1127"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zh-CN" altLang="en-US" sz="3735" dirty="0">
                  <a:solidFill>
                    <a:srgbClr val="0000FF"/>
                  </a:solidFill>
                  <a:latin typeface="+mn-lt"/>
                  <a:ea typeface="+mn-ea"/>
                  <a:cs typeface="+mn-ea"/>
                  <a:sym typeface="+mn-lt"/>
                </a:rPr>
                <a:t>（　  ）</a:t>
              </a:r>
            </a:p>
          </p:txBody>
        </p:sp>
      </p:grpSp>
      <p:sp>
        <p:nvSpPr>
          <p:cNvPr id="66" name="Text Box 52"/>
          <p:cNvSpPr txBox="1">
            <a:spLocks noChangeArrowheads="1"/>
          </p:cNvSpPr>
          <p:nvPr/>
        </p:nvSpPr>
        <p:spPr bwMode="auto">
          <a:xfrm>
            <a:off x="3321051" y="2902385"/>
            <a:ext cx="1246716"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3735" dirty="0">
                <a:solidFill>
                  <a:srgbClr val="0000FF"/>
                </a:solidFill>
                <a:latin typeface="+mn-lt"/>
                <a:ea typeface="+mn-ea"/>
                <a:cs typeface="+mn-ea"/>
                <a:sym typeface="+mn-lt"/>
              </a:rPr>
              <a:t>1</a:t>
            </a:r>
          </a:p>
        </p:txBody>
      </p:sp>
      <p:sp>
        <p:nvSpPr>
          <p:cNvPr id="67" name="Text Box 20"/>
          <p:cNvSpPr txBox="1">
            <a:spLocks noChangeArrowheads="1"/>
          </p:cNvSpPr>
          <p:nvPr/>
        </p:nvSpPr>
        <p:spPr bwMode="auto">
          <a:xfrm>
            <a:off x="915798" y="4617448"/>
            <a:ext cx="119528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zh-CN" altLang="en-US" sz="2400" b="1" dirty="0">
                <a:latin typeface="+mn-lt"/>
                <a:ea typeface="+mn-ea"/>
                <a:cs typeface="+mn-ea"/>
                <a:sym typeface="+mn-lt"/>
              </a:rPr>
              <a:t>传染源数、第一轮被传染数和第二轮被传染数的总和是 </a:t>
            </a:r>
            <a:r>
              <a:rPr lang="en-US" altLang="zh-CN" sz="2400" dirty="0">
                <a:latin typeface="+mn-lt"/>
                <a:ea typeface="+mn-ea"/>
                <a:cs typeface="+mn-ea"/>
                <a:sym typeface="+mn-lt"/>
              </a:rPr>
              <a:t>121</a:t>
            </a:r>
            <a:r>
              <a:rPr lang="en-US" altLang="zh-CN" sz="2400" b="1" dirty="0">
                <a:latin typeface="+mn-lt"/>
                <a:ea typeface="+mn-ea"/>
                <a:cs typeface="+mn-ea"/>
                <a:sym typeface="+mn-lt"/>
              </a:rPr>
              <a:t> </a:t>
            </a:r>
            <a:r>
              <a:rPr lang="zh-CN" altLang="en-US" sz="2400" b="1" dirty="0">
                <a:latin typeface="+mn-lt"/>
                <a:ea typeface="+mn-ea"/>
                <a:cs typeface="+mn-ea"/>
                <a:sym typeface="+mn-lt"/>
              </a:rPr>
              <a:t>个人．</a:t>
            </a:r>
            <a:endParaRPr lang="zh-CN" altLang="en-US" sz="2400" dirty="0">
              <a:latin typeface="+mn-lt"/>
              <a:ea typeface="+mn-ea"/>
              <a:cs typeface="+mn-ea"/>
              <a:sym typeface="+mn-lt"/>
            </a:endParaRPr>
          </a:p>
        </p:txBody>
      </p:sp>
      <p:sp>
        <p:nvSpPr>
          <p:cNvPr id="68" name="Text Box 15"/>
          <p:cNvSpPr txBox="1">
            <a:spLocks noChangeArrowheads="1"/>
          </p:cNvSpPr>
          <p:nvPr/>
        </p:nvSpPr>
        <p:spPr bwMode="auto">
          <a:xfrm>
            <a:off x="1550765" y="5611209"/>
            <a:ext cx="8143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zh-CN" altLang="en-US" sz="2800" dirty="0">
                <a:solidFill>
                  <a:srgbClr val="FF0000"/>
                </a:solidFill>
                <a:latin typeface="+mn-lt"/>
                <a:ea typeface="+mn-ea"/>
                <a:cs typeface="+mn-ea"/>
                <a:sym typeface="+mn-lt"/>
              </a:rPr>
              <a:t>解方程得</a:t>
            </a:r>
            <a:r>
              <a:rPr lang="en-US" altLang="zh-CN" sz="2800" dirty="0">
                <a:solidFill>
                  <a:srgbClr val="FF0000"/>
                </a:solidFill>
                <a:latin typeface="+mn-lt"/>
                <a:ea typeface="+mn-ea"/>
                <a:cs typeface="+mn-ea"/>
                <a:sym typeface="+mn-lt"/>
              </a:rPr>
              <a:t>x</a:t>
            </a:r>
            <a:r>
              <a:rPr lang="en-US" altLang="zh-CN" sz="2800" baseline="-30000" dirty="0">
                <a:solidFill>
                  <a:srgbClr val="FF0000"/>
                </a:solidFill>
                <a:latin typeface="+mn-lt"/>
                <a:ea typeface="+mn-ea"/>
                <a:cs typeface="+mn-ea"/>
                <a:sym typeface="+mn-lt"/>
              </a:rPr>
              <a:t>1 </a:t>
            </a:r>
            <a:r>
              <a:rPr lang="en-US" altLang="zh-CN" sz="2800" dirty="0">
                <a:solidFill>
                  <a:srgbClr val="FF0000"/>
                </a:solidFill>
                <a:latin typeface="+mn-lt"/>
                <a:ea typeface="+mn-ea"/>
                <a:cs typeface="+mn-ea"/>
                <a:sym typeface="+mn-lt"/>
              </a:rPr>
              <a:t>=10</a:t>
            </a:r>
            <a:r>
              <a:rPr lang="zh-CN" altLang="en-US" sz="2800" dirty="0">
                <a:solidFill>
                  <a:srgbClr val="FF0000"/>
                </a:solidFill>
                <a:latin typeface="+mn-lt"/>
                <a:ea typeface="+mn-ea"/>
                <a:cs typeface="+mn-ea"/>
                <a:sym typeface="+mn-lt"/>
              </a:rPr>
              <a:t>，</a:t>
            </a:r>
            <a:r>
              <a:rPr lang="en-US" altLang="zh-CN" sz="2800" dirty="0">
                <a:solidFill>
                  <a:srgbClr val="FF0000"/>
                </a:solidFill>
                <a:latin typeface="+mn-lt"/>
                <a:ea typeface="+mn-ea"/>
                <a:cs typeface="+mn-ea"/>
                <a:sym typeface="+mn-lt"/>
              </a:rPr>
              <a:t>x</a:t>
            </a:r>
            <a:r>
              <a:rPr lang="en-US" altLang="zh-CN" sz="2800" baseline="-30000" dirty="0">
                <a:solidFill>
                  <a:srgbClr val="FF0000"/>
                </a:solidFill>
                <a:latin typeface="+mn-lt"/>
                <a:ea typeface="+mn-ea"/>
                <a:cs typeface="+mn-ea"/>
                <a:sym typeface="+mn-lt"/>
              </a:rPr>
              <a:t>2</a:t>
            </a:r>
            <a:r>
              <a:rPr lang="en-US" altLang="zh-CN" sz="2800" dirty="0">
                <a:solidFill>
                  <a:srgbClr val="FF0000"/>
                </a:solidFill>
                <a:latin typeface="+mn-lt"/>
                <a:ea typeface="+mn-ea"/>
                <a:cs typeface="+mn-ea"/>
                <a:sym typeface="+mn-lt"/>
              </a:rPr>
              <a:t> =-12</a:t>
            </a:r>
            <a:r>
              <a:rPr lang="zh-CN" altLang="en-US" sz="2800" b="1" dirty="0">
                <a:solidFill>
                  <a:srgbClr val="FF0000"/>
                </a:solidFill>
                <a:latin typeface="+mn-lt"/>
                <a:ea typeface="+mn-ea"/>
                <a:cs typeface="+mn-ea"/>
                <a:sym typeface="+mn-lt"/>
              </a:rPr>
              <a:t> </a:t>
            </a:r>
            <a:r>
              <a:rPr lang="zh-CN" altLang="en-US" sz="2000" b="1" dirty="0">
                <a:solidFill>
                  <a:srgbClr val="FF0000"/>
                </a:solidFill>
                <a:latin typeface="+mn-lt"/>
                <a:ea typeface="+mn-ea"/>
                <a:cs typeface="+mn-ea"/>
                <a:sym typeface="+mn-lt"/>
              </a:rPr>
              <a:t>（不合题意，舍去） </a:t>
            </a:r>
            <a:endParaRPr lang="zh-CN" altLang="en-US" sz="2800" dirty="0">
              <a:solidFill>
                <a:srgbClr val="FF0000"/>
              </a:solidFill>
              <a:latin typeface="+mn-lt"/>
              <a:ea typeface="+mn-ea"/>
              <a:cs typeface="+mn-ea"/>
              <a:sym typeface="+mn-lt"/>
            </a:endParaRPr>
          </a:p>
        </p:txBody>
      </p:sp>
      <p:sp>
        <p:nvSpPr>
          <p:cNvPr id="69" name="Text Box 17"/>
          <p:cNvSpPr txBox="1">
            <a:spLocks noChangeArrowheads="1"/>
          </p:cNvSpPr>
          <p:nvPr/>
        </p:nvSpPr>
        <p:spPr bwMode="auto">
          <a:xfrm>
            <a:off x="1185036" y="6127719"/>
            <a:ext cx="11952816"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zh-CN" altLang="en-US" sz="3600" b="1" dirty="0">
                <a:solidFill>
                  <a:srgbClr val="FF0000"/>
                </a:solidFill>
                <a:latin typeface="+mn-lt"/>
                <a:ea typeface="+mn-ea"/>
                <a:cs typeface="+mn-ea"/>
                <a:sym typeface="+mn-lt"/>
              </a:rPr>
              <a:t>　</a:t>
            </a:r>
            <a:r>
              <a:rPr lang="zh-CN" altLang="en-US" sz="2800" b="1" dirty="0">
                <a:solidFill>
                  <a:srgbClr val="FF0000"/>
                </a:solidFill>
                <a:latin typeface="+mn-lt"/>
                <a:ea typeface="+mn-ea"/>
                <a:cs typeface="+mn-ea"/>
                <a:sym typeface="+mn-lt"/>
              </a:rPr>
              <a:t>　答：平均一个人传染了 </a:t>
            </a:r>
            <a:r>
              <a:rPr lang="en-US" altLang="zh-CN" sz="2800" dirty="0">
                <a:solidFill>
                  <a:srgbClr val="FF0000"/>
                </a:solidFill>
                <a:latin typeface="+mn-lt"/>
                <a:ea typeface="+mn-ea"/>
                <a:cs typeface="+mn-ea"/>
                <a:sym typeface="+mn-lt"/>
              </a:rPr>
              <a:t>10 </a:t>
            </a:r>
            <a:r>
              <a:rPr lang="zh-CN" altLang="en-US" sz="2800" b="1" dirty="0">
                <a:solidFill>
                  <a:srgbClr val="FF0000"/>
                </a:solidFill>
                <a:latin typeface="+mn-lt"/>
                <a:ea typeface="+mn-ea"/>
                <a:cs typeface="+mn-ea"/>
                <a:sym typeface="+mn-lt"/>
              </a:rPr>
              <a:t>个人．</a:t>
            </a:r>
            <a:endParaRPr lang="zh-CN" altLang="en-US" sz="3600" b="1" dirty="0">
              <a:solidFill>
                <a:srgbClr val="FF0000"/>
              </a:solidFill>
              <a:latin typeface="+mn-lt"/>
              <a:ea typeface="+mn-ea"/>
              <a:cs typeface="+mn-ea"/>
              <a:sym typeface="+mn-lt"/>
            </a:endParaRPr>
          </a:p>
        </p:txBody>
      </p:sp>
      <p:sp>
        <p:nvSpPr>
          <p:cNvPr id="72" name="Text Box 17"/>
          <p:cNvSpPr txBox="1">
            <a:spLocks noChangeArrowheads="1"/>
          </p:cNvSpPr>
          <p:nvPr/>
        </p:nvSpPr>
        <p:spPr bwMode="auto">
          <a:xfrm>
            <a:off x="2015680" y="5079113"/>
            <a:ext cx="113179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zh-CN" altLang="en-US" sz="2800" dirty="0">
                <a:solidFill>
                  <a:srgbClr val="FF0000"/>
                </a:solidFill>
                <a:latin typeface="+mn-lt"/>
                <a:ea typeface="+mn-ea"/>
                <a:cs typeface="+mn-ea"/>
                <a:sym typeface="+mn-lt"/>
              </a:rPr>
              <a:t>列方程 </a:t>
            </a:r>
            <a:r>
              <a:rPr lang="en-US" altLang="zh-CN" sz="2800" dirty="0">
                <a:solidFill>
                  <a:srgbClr val="FF0000"/>
                </a:solidFill>
                <a:latin typeface="+mn-lt"/>
                <a:ea typeface="+mn-ea"/>
                <a:cs typeface="+mn-ea"/>
                <a:sym typeface="+mn-lt"/>
              </a:rPr>
              <a:t>1</a:t>
            </a:r>
            <a:r>
              <a:rPr lang="en-US" altLang="zh-CN" sz="2800" baseline="50000" dirty="0">
                <a:solidFill>
                  <a:srgbClr val="FF0000"/>
                </a:solidFill>
                <a:latin typeface="+mn-lt"/>
                <a:ea typeface="+mn-ea"/>
                <a:cs typeface="+mn-ea"/>
                <a:sym typeface="+mn-lt"/>
              </a:rPr>
              <a:t> </a:t>
            </a:r>
            <a:r>
              <a:rPr lang="en-US" altLang="zh-CN" sz="2800" dirty="0">
                <a:solidFill>
                  <a:srgbClr val="FF0000"/>
                </a:solidFill>
                <a:latin typeface="+mn-lt"/>
                <a:ea typeface="+mn-ea"/>
                <a:cs typeface="+mn-ea"/>
                <a:sym typeface="+mn-lt"/>
              </a:rPr>
              <a:t>+</a:t>
            </a:r>
            <a:r>
              <a:rPr lang="en-US" altLang="zh-CN" sz="2800" baseline="50000" dirty="0">
                <a:solidFill>
                  <a:srgbClr val="FF0000"/>
                </a:solidFill>
                <a:latin typeface="+mn-lt"/>
                <a:ea typeface="+mn-ea"/>
                <a:cs typeface="+mn-ea"/>
                <a:sym typeface="+mn-lt"/>
              </a:rPr>
              <a:t> </a:t>
            </a:r>
            <a:r>
              <a:rPr lang="en-US" altLang="zh-CN" sz="2800" dirty="0">
                <a:solidFill>
                  <a:srgbClr val="FF0000"/>
                </a:solidFill>
                <a:latin typeface="+mn-lt"/>
                <a:ea typeface="+mn-ea"/>
                <a:cs typeface="+mn-ea"/>
                <a:sym typeface="+mn-lt"/>
              </a:rPr>
              <a:t>x</a:t>
            </a:r>
            <a:r>
              <a:rPr lang="en-US" altLang="zh-CN" sz="2800" baseline="50000" dirty="0">
                <a:solidFill>
                  <a:srgbClr val="FF0000"/>
                </a:solidFill>
                <a:latin typeface="+mn-lt"/>
                <a:ea typeface="+mn-ea"/>
                <a:cs typeface="+mn-ea"/>
                <a:sym typeface="+mn-lt"/>
              </a:rPr>
              <a:t> </a:t>
            </a:r>
            <a:r>
              <a:rPr lang="en-US" altLang="zh-CN" sz="2800" dirty="0">
                <a:solidFill>
                  <a:srgbClr val="FF0000"/>
                </a:solidFill>
                <a:latin typeface="+mn-lt"/>
                <a:ea typeface="+mn-ea"/>
                <a:cs typeface="+mn-ea"/>
                <a:sym typeface="+mn-lt"/>
              </a:rPr>
              <a:t>+</a:t>
            </a:r>
            <a:r>
              <a:rPr lang="en-US" altLang="zh-CN" sz="2800" baseline="50000" dirty="0">
                <a:solidFill>
                  <a:srgbClr val="FF0000"/>
                </a:solidFill>
                <a:latin typeface="+mn-lt"/>
                <a:ea typeface="+mn-ea"/>
                <a:cs typeface="+mn-ea"/>
                <a:sym typeface="+mn-lt"/>
              </a:rPr>
              <a:t> </a:t>
            </a:r>
            <a:r>
              <a:rPr lang="en-US" altLang="zh-CN" sz="2800" dirty="0">
                <a:solidFill>
                  <a:srgbClr val="FF0000"/>
                </a:solidFill>
                <a:latin typeface="+mn-lt"/>
                <a:ea typeface="+mn-ea"/>
                <a:cs typeface="+mn-ea"/>
                <a:sym typeface="+mn-lt"/>
              </a:rPr>
              <a:t>x (1</a:t>
            </a:r>
            <a:r>
              <a:rPr lang="en-US" altLang="zh-CN" sz="2800" baseline="50000" dirty="0">
                <a:solidFill>
                  <a:srgbClr val="FF0000"/>
                </a:solidFill>
                <a:latin typeface="+mn-lt"/>
                <a:ea typeface="+mn-ea"/>
                <a:cs typeface="+mn-ea"/>
                <a:sym typeface="+mn-lt"/>
              </a:rPr>
              <a:t> </a:t>
            </a:r>
            <a:r>
              <a:rPr lang="en-US" altLang="zh-CN" sz="2800" dirty="0">
                <a:solidFill>
                  <a:srgbClr val="FF0000"/>
                </a:solidFill>
                <a:latin typeface="+mn-lt"/>
                <a:ea typeface="+mn-ea"/>
                <a:cs typeface="+mn-ea"/>
                <a:sym typeface="+mn-lt"/>
              </a:rPr>
              <a:t>+</a:t>
            </a:r>
            <a:r>
              <a:rPr lang="en-US" altLang="zh-CN" sz="2800" baseline="50000" dirty="0">
                <a:solidFill>
                  <a:srgbClr val="FF0000"/>
                </a:solidFill>
                <a:latin typeface="+mn-lt"/>
                <a:ea typeface="+mn-ea"/>
                <a:cs typeface="+mn-ea"/>
                <a:sym typeface="+mn-lt"/>
              </a:rPr>
              <a:t> </a:t>
            </a:r>
            <a:r>
              <a:rPr lang="en-US" altLang="zh-CN" sz="2800" dirty="0">
                <a:solidFill>
                  <a:srgbClr val="FF0000"/>
                </a:solidFill>
                <a:latin typeface="+mn-lt"/>
                <a:ea typeface="+mn-ea"/>
                <a:cs typeface="+mn-ea"/>
                <a:sym typeface="+mn-lt"/>
              </a:rPr>
              <a:t>x) =</a:t>
            </a:r>
            <a:r>
              <a:rPr lang="en-US" altLang="zh-CN" sz="2800" baseline="50000" dirty="0">
                <a:solidFill>
                  <a:srgbClr val="FF0000"/>
                </a:solidFill>
                <a:latin typeface="+mn-lt"/>
                <a:ea typeface="+mn-ea"/>
                <a:cs typeface="+mn-ea"/>
                <a:sym typeface="+mn-lt"/>
              </a:rPr>
              <a:t> </a:t>
            </a:r>
            <a:r>
              <a:rPr lang="en-US" altLang="zh-CN" sz="2800" dirty="0">
                <a:solidFill>
                  <a:srgbClr val="FF0000"/>
                </a:solidFill>
                <a:latin typeface="+mn-lt"/>
                <a:ea typeface="+mn-ea"/>
                <a:cs typeface="+mn-ea"/>
                <a:sym typeface="+mn-lt"/>
              </a:rPr>
              <a:t>121</a:t>
            </a:r>
            <a:endParaRPr lang="zh-CN" altLang="en-US" sz="2800" dirty="0">
              <a:solidFill>
                <a:srgbClr val="FF0000"/>
              </a:solidFill>
              <a:latin typeface="+mn-lt"/>
              <a:ea typeface="+mn-ea"/>
              <a:cs typeface="+mn-ea"/>
              <a:sym typeface="+mn-lt"/>
            </a:endParaRPr>
          </a:p>
        </p:txBody>
      </p:sp>
      <p:sp>
        <p:nvSpPr>
          <p:cNvPr id="19" name="TextBox 6"/>
          <p:cNvSpPr txBox="1"/>
          <p:nvPr/>
        </p:nvSpPr>
        <p:spPr>
          <a:xfrm>
            <a:off x="554787" y="332307"/>
            <a:ext cx="4191384" cy="523220"/>
          </a:xfrm>
          <a:prstGeom prst="rect">
            <a:avLst/>
          </a:prstGeom>
          <a:noFill/>
          <a:effectLst>
            <a:outerShdw blurRad="12700" dist="12700" dir="2700000" algn="tl" rotWithShape="0">
              <a:prstClr val="black">
                <a:alpha val="40000"/>
              </a:prstClr>
            </a:outerShdw>
          </a:effectLst>
        </p:spPr>
        <p:txBody>
          <a:bodyPr wrap="square">
            <a:spAutoFit/>
          </a:bodyPr>
          <a:lstStyle/>
          <a:p>
            <a:pPr lvl="0">
              <a:defRPr/>
            </a:pPr>
            <a:r>
              <a:rPr lang="zh-CN" altLang="en-US" sz="2800" b="1" dirty="0">
                <a:ln w="6350">
                  <a:noFill/>
                </a:ln>
                <a:solidFill>
                  <a:prstClr val="black"/>
                </a:solidFill>
                <a:cs typeface="+mn-ea"/>
                <a:sym typeface="+mn-lt"/>
              </a:rPr>
              <a:t>情景思考（传播问题）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6" grpId="0"/>
      <p:bldP spid="67" grpId="0"/>
      <p:bldP spid="68"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77882" y="1066212"/>
            <a:ext cx="105107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kumimoji="1" lang="zh-CN" altLang="en-US" sz="2800" dirty="0">
                <a:solidFill>
                  <a:prstClr val="black"/>
                </a:solidFill>
                <a:latin typeface="+mn-lt"/>
                <a:ea typeface="+mn-ea"/>
                <a:cs typeface="+mn-ea"/>
                <a:sym typeface="+mn-lt"/>
              </a:rPr>
              <a:t>    有一个人患了流感，经过两轮传染后共有</a:t>
            </a:r>
            <a:r>
              <a:rPr kumimoji="1" lang="en-US" altLang="zh-CN" sz="2800" dirty="0">
                <a:solidFill>
                  <a:prstClr val="black"/>
                </a:solidFill>
                <a:latin typeface="+mn-lt"/>
                <a:ea typeface="+mn-ea"/>
                <a:cs typeface="+mn-ea"/>
                <a:sym typeface="+mn-lt"/>
              </a:rPr>
              <a:t>121</a:t>
            </a:r>
            <a:r>
              <a:rPr kumimoji="1" lang="zh-CN" altLang="en-US" sz="2800" dirty="0">
                <a:solidFill>
                  <a:prstClr val="black"/>
                </a:solidFill>
                <a:latin typeface="+mn-lt"/>
                <a:ea typeface="+mn-ea"/>
                <a:cs typeface="+mn-ea"/>
                <a:sym typeface="+mn-lt"/>
              </a:rPr>
              <a:t>个人患了流感，每轮传染中平均一个人传染了几个人？ </a:t>
            </a: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3571" y="4414673"/>
            <a:ext cx="1798916" cy="1798916"/>
          </a:xfrm>
          <a:prstGeom prst="rect">
            <a:avLst/>
          </a:prstGeom>
        </p:spPr>
      </p:pic>
      <p:sp>
        <p:nvSpPr>
          <p:cNvPr id="20" name="文本框 19"/>
          <p:cNvSpPr txBox="1"/>
          <p:nvPr/>
        </p:nvSpPr>
        <p:spPr>
          <a:xfrm>
            <a:off x="1313029" y="2465471"/>
            <a:ext cx="6339840" cy="1118448"/>
          </a:xfrm>
          <a:prstGeom prst="rect">
            <a:avLst/>
          </a:prstGeom>
          <a:noFill/>
        </p:spPr>
        <p:txBody>
          <a:bodyPr wrap="square" rtlCol="0">
            <a:spAutoFit/>
          </a:bodyPr>
          <a:lstStyle/>
          <a:p>
            <a:pPr algn="ctr" defTabSz="914400">
              <a:spcBef>
                <a:spcPct val="50000"/>
              </a:spcBef>
            </a:pPr>
            <a:r>
              <a:rPr lang="zh-CN" altLang="en-US" sz="2665" b="1" dirty="0">
                <a:cs typeface="+mn-ea"/>
                <a:sym typeface="+mn-lt"/>
              </a:rPr>
              <a:t>如果按照这样的传播速度，</a:t>
            </a:r>
            <a:endParaRPr lang="en-US" altLang="zh-CN" sz="2665" b="1" dirty="0">
              <a:cs typeface="+mn-ea"/>
              <a:sym typeface="+mn-lt"/>
            </a:endParaRPr>
          </a:p>
          <a:p>
            <a:pPr algn="ctr" defTabSz="914400">
              <a:spcBef>
                <a:spcPct val="50000"/>
              </a:spcBef>
            </a:pPr>
            <a:r>
              <a:rPr lang="zh-CN" altLang="en-US" sz="2665" b="1" dirty="0">
                <a:cs typeface="+mn-ea"/>
                <a:sym typeface="+mn-lt"/>
              </a:rPr>
              <a:t>第三轮传染过后总共会有多少人得流感？</a:t>
            </a:r>
          </a:p>
        </p:txBody>
      </p:sp>
      <p:sp>
        <p:nvSpPr>
          <p:cNvPr id="21" name="Text Box 6"/>
          <p:cNvSpPr txBox="1">
            <a:spLocks noChangeArrowheads="1"/>
          </p:cNvSpPr>
          <p:nvPr/>
        </p:nvSpPr>
        <p:spPr bwMode="auto">
          <a:xfrm>
            <a:off x="3466586" y="3777508"/>
            <a:ext cx="67183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3735" dirty="0">
                <a:latin typeface="+mn-lt"/>
                <a:ea typeface="+mn-ea"/>
                <a:cs typeface="+mn-ea"/>
                <a:sym typeface="+mn-lt"/>
              </a:rPr>
              <a:t>121+121×10 = 1 331</a:t>
            </a:r>
            <a:r>
              <a:rPr lang="zh-CN" altLang="en-US" sz="3735" b="1" dirty="0">
                <a:latin typeface="+mn-lt"/>
                <a:ea typeface="+mn-ea"/>
                <a:cs typeface="+mn-ea"/>
                <a:sym typeface="+mn-lt"/>
              </a:rPr>
              <a:t>（人）</a:t>
            </a:r>
          </a:p>
        </p:txBody>
      </p:sp>
      <p:cxnSp>
        <p:nvCxnSpPr>
          <p:cNvPr id="7" name="直接连接符 6"/>
          <p:cNvCxnSpPr/>
          <p:nvPr/>
        </p:nvCxnSpPr>
        <p:spPr>
          <a:xfrm>
            <a:off x="3466586" y="4599210"/>
            <a:ext cx="885765"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3" name="直接连接符 22"/>
          <p:cNvCxnSpPr/>
          <p:nvPr/>
        </p:nvCxnSpPr>
        <p:spPr>
          <a:xfrm>
            <a:off x="4662563" y="4599210"/>
            <a:ext cx="1631800" cy="0"/>
          </a:xfrm>
          <a:prstGeom prst="line">
            <a:avLst/>
          </a:prstGeom>
        </p:spPr>
        <p:style>
          <a:lnRef idx="2">
            <a:schemeClr val="accent6"/>
          </a:lnRef>
          <a:fillRef idx="0">
            <a:schemeClr val="accent6"/>
          </a:fillRef>
          <a:effectRef idx="1">
            <a:schemeClr val="accent6"/>
          </a:effectRef>
          <a:fontRef idx="minor">
            <a:schemeClr val="tx1"/>
          </a:fontRef>
        </p:style>
      </p:cxnSp>
      <p:sp>
        <p:nvSpPr>
          <p:cNvPr id="10" name="文本框 9"/>
          <p:cNvSpPr txBox="1"/>
          <p:nvPr/>
        </p:nvSpPr>
        <p:spPr>
          <a:xfrm>
            <a:off x="2790221" y="4904442"/>
            <a:ext cx="1872343" cy="369332"/>
          </a:xfrm>
          <a:prstGeom prst="rect">
            <a:avLst/>
          </a:prstGeom>
          <a:noFill/>
        </p:spPr>
        <p:txBody>
          <a:bodyPr wrap="square" rtlCol="0">
            <a:spAutoFit/>
          </a:bodyPr>
          <a:lstStyle/>
          <a:p>
            <a:pPr defTabSz="914400"/>
            <a:r>
              <a:rPr lang="zh-CN" altLang="en-US" b="1" dirty="0">
                <a:cs typeface="+mn-ea"/>
                <a:sym typeface="+mn-lt"/>
              </a:rPr>
              <a:t>前</a:t>
            </a:r>
            <a:r>
              <a:rPr lang="en-US" altLang="zh-CN" b="1" dirty="0">
                <a:cs typeface="+mn-ea"/>
                <a:sym typeface="+mn-lt"/>
              </a:rPr>
              <a:t>2</a:t>
            </a:r>
            <a:r>
              <a:rPr lang="zh-CN" altLang="en-US" b="1" dirty="0">
                <a:cs typeface="+mn-ea"/>
                <a:sym typeface="+mn-lt"/>
              </a:rPr>
              <a:t>轮患病人数</a:t>
            </a:r>
          </a:p>
        </p:txBody>
      </p:sp>
      <p:sp>
        <p:nvSpPr>
          <p:cNvPr id="26" name="文本框 25"/>
          <p:cNvSpPr txBox="1"/>
          <p:nvPr/>
        </p:nvSpPr>
        <p:spPr>
          <a:xfrm>
            <a:off x="4690654" y="4916220"/>
            <a:ext cx="1872343" cy="369332"/>
          </a:xfrm>
          <a:prstGeom prst="rect">
            <a:avLst/>
          </a:prstGeom>
          <a:noFill/>
        </p:spPr>
        <p:txBody>
          <a:bodyPr wrap="square" rtlCol="0">
            <a:spAutoFit/>
          </a:bodyPr>
          <a:lstStyle/>
          <a:p>
            <a:pPr defTabSz="914400"/>
            <a:r>
              <a:rPr lang="zh-CN" altLang="en-US" b="1" dirty="0">
                <a:cs typeface="+mn-ea"/>
                <a:sym typeface="+mn-lt"/>
              </a:rPr>
              <a:t>第三轮患病人数</a:t>
            </a:r>
          </a:p>
        </p:txBody>
      </p:sp>
      <p:sp>
        <p:nvSpPr>
          <p:cNvPr id="12" name="右大括号 11"/>
          <p:cNvSpPr/>
          <p:nvPr/>
        </p:nvSpPr>
        <p:spPr>
          <a:xfrm rot="5400000">
            <a:off x="4540831" y="3710694"/>
            <a:ext cx="243691" cy="34549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cs typeface="+mn-ea"/>
              <a:sym typeface="+mn-lt"/>
            </a:endParaRPr>
          </a:p>
        </p:txBody>
      </p:sp>
      <p:sp>
        <p:nvSpPr>
          <p:cNvPr id="30" name="文本框 29"/>
          <p:cNvSpPr txBox="1"/>
          <p:nvPr/>
        </p:nvSpPr>
        <p:spPr>
          <a:xfrm>
            <a:off x="3754482" y="5720428"/>
            <a:ext cx="2808515" cy="369332"/>
          </a:xfrm>
          <a:prstGeom prst="rect">
            <a:avLst/>
          </a:prstGeom>
          <a:noFill/>
        </p:spPr>
        <p:txBody>
          <a:bodyPr wrap="square" rtlCol="0">
            <a:spAutoFit/>
          </a:bodyPr>
          <a:lstStyle/>
          <a:p>
            <a:pPr defTabSz="914400"/>
            <a:r>
              <a:rPr lang="zh-CN" altLang="en-US" b="1" dirty="0">
                <a:cs typeface="+mn-ea"/>
                <a:sym typeface="+mn-lt"/>
              </a:rPr>
              <a:t>三轮总共患病人数</a:t>
            </a:r>
          </a:p>
        </p:txBody>
      </p:sp>
      <p:sp>
        <p:nvSpPr>
          <p:cNvPr id="31" name="矩形 1"/>
          <p:cNvSpPr>
            <a:spLocks noChangeArrowheads="1"/>
          </p:cNvSpPr>
          <p:nvPr/>
        </p:nvSpPr>
        <p:spPr bwMode="auto">
          <a:xfrm>
            <a:off x="7301774" y="4862359"/>
            <a:ext cx="4200010" cy="142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50000"/>
              </a:lnSpc>
              <a:spcBef>
                <a:spcPct val="0"/>
              </a:spcBef>
              <a:buNone/>
            </a:pPr>
            <a:r>
              <a:rPr lang="zh-CN" altLang="en-US" sz="2000" b="1" dirty="0">
                <a:latin typeface="+mn-lt"/>
                <a:ea typeface="+mn-ea"/>
                <a:cs typeface="+mn-ea"/>
                <a:sym typeface="+mn-lt"/>
              </a:rPr>
              <a:t>解决“传播问题”的关键步骤是：明确每轮传播中的传染源个数，以及这一轮被传染的总数．</a:t>
            </a:r>
          </a:p>
        </p:txBody>
      </p:sp>
      <p:sp>
        <p:nvSpPr>
          <p:cNvPr id="16" name="TextBox 6"/>
          <p:cNvSpPr txBox="1"/>
          <p:nvPr/>
        </p:nvSpPr>
        <p:spPr>
          <a:xfrm>
            <a:off x="554787" y="332307"/>
            <a:ext cx="4191384" cy="523220"/>
          </a:xfrm>
          <a:prstGeom prst="rect">
            <a:avLst/>
          </a:prstGeom>
          <a:noFill/>
          <a:effectLst>
            <a:outerShdw blurRad="12700" dist="12700" dir="2700000" algn="tl" rotWithShape="0">
              <a:prstClr val="black">
                <a:alpha val="40000"/>
              </a:prstClr>
            </a:outerShdw>
          </a:effectLst>
        </p:spPr>
        <p:txBody>
          <a:bodyPr wrap="square">
            <a:spAutoFit/>
          </a:bodyPr>
          <a:lstStyle/>
          <a:p>
            <a:pPr lvl="0">
              <a:defRPr/>
            </a:pPr>
            <a:r>
              <a:rPr lang="zh-CN" altLang="en-US" sz="2800" b="1" dirty="0">
                <a:ln w="6350">
                  <a:noFill/>
                </a:ln>
                <a:solidFill>
                  <a:prstClr val="black"/>
                </a:solidFill>
                <a:cs typeface="+mn-ea"/>
                <a:sym typeface="+mn-lt"/>
              </a:rPr>
              <a:t>情景思考（传播问题）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P spid="26" grpId="0"/>
      <p:bldP spid="12"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554787" y="1197732"/>
            <a:ext cx="11084763"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None/>
            </a:pPr>
            <a:r>
              <a:rPr lang="zh-CN" altLang="en-US" sz="2400" b="1" dirty="0">
                <a:solidFill>
                  <a:prstClr val="black"/>
                </a:solidFill>
                <a:latin typeface="+mn-lt"/>
                <a:ea typeface="+mn-ea"/>
                <a:cs typeface="+mn-ea"/>
                <a:sym typeface="+mn-lt"/>
              </a:rPr>
              <a:t>   某种植物的主干长出若干数目的支干，每个支干又长出同样数目的小分支，主干、支干和小分支的总数是</a:t>
            </a:r>
            <a:r>
              <a:rPr lang="en-US" altLang="zh-CN" sz="2400" dirty="0">
                <a:solidFill>
                  <a:prstClr val="black"/>
                </a:solidFill>
                <a:latin typeface="+mn-lt"/>
                <a:ea typeface="+mn-ea"/>
                <a:cs typeface="+mn-ea"/>
                <a:sym typeface="+mn-lt"/>
              </a:rPr>
              <a:t>91</a:t>
            </a:r>
            <a:r>
              <a:rPr lang="zh-CN" altLang="en-US" sz="2400" b="1" dirty="0">
                <a:solidFill>
                  <a:prstClr val="black"/>
                </a:solidFill>
                <a:latin typeface="+mn-lt"/>
                <a:ea typeface="+mn-ea"/>
                <a:cs typeface="+mn-ea"/>
                <a:sym typeface="+mn-lt"/>
              </a:rPr>
              <a:t>，每个支干长出多少个小分支？</a:t>
            </a:r>
          </a:p>
        </p:txBody>
      </p:sp>
      <p:sp>
        <p:nvSpPr>
          <p:cNvPr id="6" name="Text Box 32"/>
          <p:cNvSpPr txBox="1">
            <a:spLocks noChangeArrowheads="1"/>
          </p:cNvSpPr>
          <p:nvPr/>
        </p:nvSpPr>
        <p:spPr bwMode="auto">
          <a:xfrm>
            <a:off x="1926532" y="2338237"/>
            <a:ext cx="9463192" cy="389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200000"/>
              </a:lnSpc>
              <a:spcBef>
                <a:spcPct val="0"/>
              </a:spcBef>
              <a:buNone/>
            </a:pPr>
            <a:r>
              <a:rPr lang="zh-CN" altLang="en-US" b="1" dirty="0">
                <a:latin typeface="+mn-lt"/>
                <a:ea typeface="+mn-ea"/>
                <a:cs typeface="+mn-ea"/>
                <a:sym typeface="+mn-lt"/>
              </a:rPr>
              <a:t>解：设每个支干长出 </a:t>
            </a:r>
            <a:r>
              <a:rPr lang="en-US" altLang="zh-CN" dirty="0">
                <a:latin typeface="+mn-lt"/>
                <a:ea typeface="+mn-ea"/>
                <a:cs typeface="+mn-ea"/>
                <a:sym typeface="+mn-lt"/>
              </a:rPr>
              <a:t>x</a:t>
            </a:r>
            <a:r>
              <a:rPr lang="en-US" altLang="zh-CN" b="1" dirty="0">
                <a:latin typeface="+mn-lt"/>
                <a:ea typeface="+mn-ea"/>
                <a:cs typeface="+mn-ea"/>
                <a:sym typeface="+mn-lt"/>
              </a:rPr>
              <a:t> </a:t>
            </a:r>
            <a:r>
              <a:rPr lang="zh-CN" altLang="en-US" b="1" dirty="0">
                <a:latin typeface="+mn-lt"/>
                <a:ea typeface="+mn-ea"/>
                <a:cs typeface="+mn-ea"/>
                <a:sym typeface="+mn-lt"/>
              </a:rPr>
              <a:t>个小分支，</a:t>
            </a:r>
            <a:endParaRPr lang="en-US" altLang="zh-CN" b="1" dirty="0">
              <a:latin typeface="+mn-lt"/>
              <a:ea typeface="+mn-ea"/>
              <a:cs typeface="+mn-ea"/>
              <a:sym typeface="+mn-lt"/>
            </a:endParaRPr>
          </a:p>
          <a:p>
            <a:pPr defTabSz="914400" eaLnBrk="1" hangingPunct="1">
              <a:lnSpc>
                <a:spcPct val="200000"/>
              </a:lnSpc>
              <a:spcBef>
                <a:spcPct val="0"/>
              </a:spcBef>
              <a:buNone/>
            </a:pPr>
            <a:r>
              <a:rPr lang="zh-CN" altLang="en-US" b="1" dirty="0">
                <a:latin typeface="+mn-lt"/>
                <a:ea typeface="+mn-ea"/>
                <a:cs typeface="+mn-ea"/>
                <a:sym typeface="+mn-lt"/>
              </a:rPr>
              <a:t>        则  </a:t>
            </a:r>
            <a:r>
              <a:rPr lang="en-US" altLang="zh-CN" dirty="0">
                <a:latin typeface="+mn-lt"/>
                <a:ea typeface="+mn-ea"/>
                <a:cs typeface="+mn-ea"/>
                <a:sym typeface="+mn-lt"/>
              </a:rPr>
              <a:t>1 + x + </a:t>
            </a:r>
            <a:r>
              <a:rPr lang="en-US" altLang="zh-CN" dirty="0" err="1">
                <a:latin typeface="+mn-lt"/>
                <a:ea typeface="+mn-ea"/>
                <a:cs typeface="+mn-ea"/>
                <a:sym typeface="+mn-lt"/>
              </a:rPr>
              <a:t>x×x</a:t>
            </a:r>
            <a:r>
              <a:rPr lang="en-US" altLang="zh-CN" dirty="0">
                <a:latin typeface="+mn-lt"/>
                <a:ea typeface="+mn-ea"/>
                <a:cs typeface="+mn-ea"/>
                <a:sym typeface="+mn-lt"/>
              </a:rPr>
              <a:t> = 91</a:t>
            </a:r>
          </a:p>
          <a:p>
            <a:pPr defTabSz="914400" eaLnBrk="1" hangingPunct="1">
              <a:lnSpc>
                <a:spcPct val="200000"/>
              </a:lnSpc>
              <a:spcBef>
                <a:spcPct val="0"/>
              </a:spcBef>
              <a:buNone/>
            </a:pPr>
            <a:r>
              <a:rPr lang="zh-CN" altLang="en-US" b="1" dirty="0">
                <a:latin typeface="+mn-lt"/>
                <a:ea typeface="+mn-ea"/>
                <a:cs typeface="+mn-ea"/>
                <a:sym typeface="+mn-lt"/>
              </a:rPr>
              <a:t>解方程，得</a:t>
            </a:r>
            <a:r>
              <a:rPr lang="en-US" altLang="zh-CN" dirty="0">
                <a:latin typeface="+mn-lt"/>
                <a:ea typeface="+mn-ea"/>
                <a:cs typeface="+mn-ea"/>
                <a:sym typeface="+mn-lt"/>
              </a:rPr>
              <a:t>x</a:t>
            </a:r>
            <a:r>
              <a:rPr lang="en-US" altLang="zh-CN" baseline="-30000" dirty="0">
                <a:latin typeface="+mn-lt"/>
                <a:ea typeface="+mn-ea"/>
                <a:cs typeface="+mn-ea"/>
                <a:sym typeface="+mn-lt"/>
              </a:rPr>
              <a:t>1 </a:t>
            </a:r>
            <a:r>
              <a:rPr lang="en-US" altLang="zh-CN" dirty="0">
                <a:latin typeface="+mn-lt"/>
                <a:ea typeface="+mn-ea"/>
                <a:cs typeface="+mn-ea"/>
                <a:sym typeface="+mn-lt"/>
              </a:rPr>
              <a:t>= 9</a:t>
            </a:r>
            <a:r>
              <a:rPr lang="zh-CN" altLang="en-US" dirty="0">
                <a:latin typeface="+mn-lt"/>
                <a:ea typeface="+mn-ea"/>
                <a:cs typeface="+mn-ea"/>
                <a:sym typeface="+mn-lt"/>
              </a:rPr>
              <a:t>，</a:t>
            </a:r>
            <a:r>
              <a:rPr lang="en-US" altLang="zh-CN" dirty="0">
                <a:latin typeface="+mn-lt"/>
                <a:ea typeface="+mn-ea"/>
                <a:cs typeface="+mn-ea"/>
                <a:sym typeface="+mn-lt"/>
              </a:rPr>
              <a:t>x</a:t>
            </a:r>
            <a:r>
              <a:rPr lang="en-US" altLang="zh-CN" baseline="-30000" dirty="0">
                <a:latin typeface="+mn-lt"/>
                <a:ea typeface="+mn-ea"/>
                <a:cs typeface="+mn-ea"/>
                <a:sym typeface="+mn-lt"/>
              </a:rPr>
              <a:t>2 </a:t>
            </a:r>
            <a:r>
              <a:rPr lang="en-US" altLang="zh-CN" dirty="0">
                <a:latin typeface="+mn-lt"/>
                <a:ea typeface="+mn-ea"/>
                <a:cs typeface="+mn-ea"/>
                <a:sym typeface="+mn-lt"/>
              </a:rPr>
              <a:t>= -10</a:t>
            </a:r>
            <a:r>
              <a:rPr lang="zh-CN" altLang="en-US" b="1" dirty="0">
                <a:latin typeface="+mn-lt"/>
                <a:ea typeface="+mn-ea"/>
                <a:cs typeface="+mn-ea"/>
                <a:sym typeface="+mn-lt"/>
              </a:rPr>
              <a:t>（不合题意，舍去） </a:t>
            </a:r>
            <a:endParaRPr lang="en-US" altLang="zh-CN" b="1" dirty="0">
              <a:latin typeface="+mn-lt"/>
              <a:ea typeface="+mn-ea"/>
              <a:cs typeface="+mn-ea"/>
              <a:sym typeface="+mn-lt"/>
            </a:endParaRPr>
          </a:p>
          <a:p>
            <a:pPr defTabSz="914400" eaLnBrk="1" hangingPunct="1">
              <a:lnSpc>
                <a:spcPct val="200000"/>
              </a:lnSpc>
              <a:spcBef>
                <a:spcPct val="0"/>
              </a:spcBef>
              <a:buNone/>
            </a:pPr>
            <a:r>
              <a:rPr lang="zh-CN" altLang="en-US" b="1" dirty="0">
                <a:latin typeface="+mn-lt"/>
                <a:ea typeface="+mn-ea"/>
                <a:cs typeface="+mn-ea"/>
                <a:sym typeface="+mn-lt"/>
              </a:rPr>
              <a:t>答：每个支干长出 </a:t>
            </a:r>
            <a:r>
              <a:rPr lang="en-US" altLang="zh-CN" dirty="0">
                <a:latin typeface="+mn-lt"/>
                <a:ea typeface="+mn-ea"/>
                <a:cs typeface="+mn-ea"/>
                <a:sym typeface="+mn-lt"/>
              </a:rPr>
              <a:t>9 </a:t>
            </a:r>
            <a:r>
              <a:rPr lang="zh-CN" altLang="en-US" b="1" dirty="0">
                <a:latin typeface="+mn-lt"/>
                <a:ea typeface="+mn-ea"/>
                <a:cs typeface="+mn-ea"/>
                <a:sym typeface="+mn-lt"/>
              </a:rPr>
              <a:t>个小分支</a:t>
            </a:r>
          </a:p>
        </p:txBody>
      </p:sp>
      <p:sp>
        <p:nvSpPr>
          <p:cNvPr id="7" name="TextBox 6"/>
          <p:cNvSpPr txBox="1"/>
          <p:nvPr/>
        </p:nvSpPr>
        <p:spPr>
          <a:xfrm>
            <a:off x="554787" y="332307"/>
            <a:ext cx="4191384" cy="523220"/>
          </a:xfrm>
          <a:prstGeom prst="rect">
            <a:avLst/>
          </a:prstGeom>
          <a:noFill/>
          <a:effectLst>
            <a:outerShdw blurRad="12700" dist="12700" dir="2700000" algn="tl" rotWithShape="0">
              <a:prstClr val="black">
                <a:alpha val="40000"/>
              </a:prstClr>
            </a:outerShdw>
          </a:effectLst>
        </p:spPr>
        <p:txBody>
          <a:bodyPr wrap="square">
            <a:spAutoFit/>
          </a:bodyPr>
          <a:lstStyle/>
          <a:p>
            <a:pPr lvl="0">
              <a:defRPr/>
            </a:pPr>
            <a:r>
              <a:rPr lang="zh-CN" altLang="en-US" sz="2800" b="1" dirty="0">
                <a:ln w="6350">
                  <a:noFill/>
                </a:ln>
                <a:solidFill>
                  <a:prstClr val="black"/>
                </a:solidFill>
                <a:cs typeface="+mn-ea"/>
                <a:sym typeface="+mn-lt"/>
              </a:rPr>
              <a:t>知识巩固（传播问题）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688731" y="1216892"/>
            <a:ext cx="11350869"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2665" dirty="0">
                <a:solidFill>
                  <a:prstClr val="black"/>
                </a:solidFill>
                <a:latin typeface="+mn-lt"/>
                <a:ea typeface="+mn-ea"/>
                <a:cs typeface="+mn-ea"/>
                <a:sym typeface="+mn-lt"/>
              </a:rPr>
              <a:t>1</a:t>
            </a:r>
            <a:r>
              <a:rPr lang="zh-CN" altLang="zh-CN" sz="2665" dirty="0">
                <a:solidFill>
                  <a:prstClr val="black"/>
                </a:solidFill>
                <a:latin typeface="+mn-lt"/>
                <a:ea typeface="+mn-ea"/>
                <a:cs typeface="+mn-ea"/>
                <a:sym typeface="+mn-lt"/>
              </a:rPr>
              <a:t>．某农户的</a:t>
            </a:r>
            <a:r>
              <a:rPr lang="zh-CN" altLang="en-US" sz="2665" dirty="0">
                <a:solidFill>
                  <a:prstClr val="black"/>
                </a:solidFill>
                <a:latin typeface="+mn-lt"/>
                <a:ea typeface="+mn-ea"/>
                <a:cs typeface="+mn-ea"/>
                <a:sym typeface="+mn-lt"/>
              </a:rPr>
              <a:t>玉米</a:t>
            </a:r>
            <a:r>
              <a:rPr lang="zh-CN" altLang="zh-CN" sz="2665" dirty="0">
                <a:solidFill>
                  <a:prstClr val="black"/>
                </a:solidFill>
                <a:latin typeface="+mn-lt"/>
                <a:ea typeface="+mn-ea"/>
                <a:cs typeface="+mn-ea"/>
                <a:sym typeface="+mn-lt"/>
              </a:rPr>
              <a:t>产量年平均增长率为</a:t>
            </a:r>
            <a:r>
              <a:rPr lang="zh-CN" altLang="en-US" sz="2665" dirty="0">
                <a:solidFill>
                  <a:prstClr val="black"/>
                </a:solidFill>
                <a:latin typeface="+mn-lt"/>
                <a:ea typeface="+mn-ea"/>
                <a:cs typeface="+mn-ea"/>
                <a:sym typeface="+mn-lt"/>
              </a:rPr>
              <a:t> </a:t>
            </a:r>
            <a:r>
              <a:rPr lang="en-US" altLang="zh-CN" sz="2665" i="1" dirty="0">
                <a:solidFill>
                  <a:prstClr val="black"/>
                </a:solidFill>
                <a:latin typeface="+mn-lt"/>
                <a:ea typeface="+mn-ea"/>
                <a:cs typeface="+mn-ea"/>
                <a:sym typeface="+mn-lt"/>
              </a:rPr>
              <a:t>x</a:t>
            </a:r>
            <a:r>
              <a:rPr lang="zh-CN" altLang="zh-CN" sz="2665" dirty="0">
                <a:solidFill>
                  <a:prstClr val="black"/>
                </a:solidFill>
                <a:latin typeface="+mn-lt"/>
                <a:ea typeface="+mn-ea"/>
                <a:cs typeface="+mn-ea"/>
                <a:sym typeface="+mn-lt"/>
              </a:rPr>
              <a:t>，第一年的产量为</a:t>
            </a:r>
            <a:r>
              <a:rPr lang="zh-CN" altLang="en-US" sz="2665" dirty="0">
                <a:solidFill>
                  <a:prstClr val="black"/>
                </a:solidFill>
                <a:latin typeface="+mn-lt"/>
                <a:ea typeface="+mn-ea"/>
                <a:cs typeface="+mn-ea"/>
                <a:sym typeface="+mn-lt"/>
              </a:rPr>
              <a:t> </a:t>
            </a:r>
            <a:r>
              <a:rPr lang="en-US" altLang="zh-CN" sz="2665" dirty="0">
                <a:solidFill>
                  <a:prstClr val="black"/>
                </a:solidFill>
                <a:latin typeface="+mn-lt"/>
                <a:ea typeface="+mn-ea"/>
                <a:cs typeface="+mn-ea"/>
                <a:sym typeface="+mn-lt"/>
              </a:rPr>
              <a:t>50 000 kg</a:t>
            </a:r>
            <a:r>
              <a:rPr lang="zh-CN" altLang="zh-CN" sz="2665" dirty="0">
                <a:solidFill>
                  <a:prstClr val="black"/>
                </a:solidFill>
                <a:latin typeface="+mn-lt"/>
                <a:ea typeface="+mn-ea"/>
                <a:cs typeface="+mn-ea"/>
                <a:sym typeface="+mn-lt"/>
              </a:rPr>
              <a:t>，第二年的产量为</a:t>
            </a:r>
            <a:r>
              <a:rPr lang="en-US" altLang="zh-CN" sz="2665" dirty="0">
                <a:solidFill>
                  <a:prstClr val="black"/>
                </a:solidFill>
                <a:latin typeface="+mn-lt"/>
                <a:ea typeface="+mn-ea"/>
                <a:cs typeface="+mn-ea"/>
                <a:sym typeface="+mn-lt"/>
              </a:rPr>
              <a:t>____________ kg</a:t>
            </a:r>
            <a:r>
              <a:rPr lang="zh-CN" altLang="zh-CN" sz="2665" dirty="0">
                <a:solidFill>
                  <a:prstClr val="black"/>
                </a:solidFill>
                <a:latin typeface="+mn-lt"/>
                <a:ea typeface="+mn-ea"/>
                <a:cs typeface="+mn-ea"/>
                <a:sym typeface="+mn-lt"/>
              </a:rPr>
              <a:t>，第三年的产量为</a:t>
            </a:r>
            <a:r>
              <a:rPr lang="en-US" altLang="zh-CN" sz="2665" dirty="0">
                <a:solidFill>
                  <a:prstClr val="black"/>
                </a:solidFill>
                <a:latin typeface="+mn-lt"/>
                <a:ea typeface="+mn-ea"/>
                <a:cs typeface="+mn-ea"/>
                <a:sym typeface="+mn-lt"/>
              </a:rPr>
              <a:t>______________ kg</a:t>
            </a:r>
            <a:r>
              <a:rPr lang="zh-CN" altLang="zh-CN" sz="2665" dirty="0">
                <a:solidFill>
                  <a:prstClr val="black"/>
                </a:solidFill>
                <a:latin typeface="+mn-lt"/>
                <a:ea typeface="+mn-ea"/>
                <a:cs typeface="+mn-ea"/>
                <a:sym typeface="+mn-lt"/>
              </a:rPr>
              <a:t>．</a:t>
            </a:r>
            <a:endParaRPr lang="zh-CN" altLang="en-US" sz="2665" dirty="0">
              <a:solidFill>
                <a:prstClr val="black"/>
              </a:solidFill>
              <a:latin typeface="+mn-lt"/>
              <a:ea typeface="+mn-ea"/>
              <a:cs typeface="+mn-ea"/>
              <a:sym typeface="+mn-lt"/>
            </a:endParaRPr>
          </a:p>
        </p:txBody>
      </p:sp>
      <p:sp>
        <p:nvSpPr>
          <p:cNvPr id="11" name="Rectangle 8"/>
          <p:cNvSpPr>
            <a:spLocks noChangeArrowheads="1"/>
          </p:cNvSpPr>
          <p:nvPr/>
        </p:nvSpPr>
        <p:spPr bwMode="auto">
          <a:xfrm>
            <a:off x="2643381" y="1587618"/>
            <a:ext cx="33387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2665" dirty="0">
                <a:solidFill>
                  <a:srgbClr val="FF0000"/>
                </a:solidFill>
                <a:latin typeface="+mn-lt"/>
                <a:ea typeface="+mn-ea"/>
                <a:cs typeface="+mn-ea"/>
                <a:sym typeface="+mn-lt"/>
              </a:rPr>
              <a:t>50 000(1</a:t>
            </a:r>
            <a:r>
              <a:rPr lang="en-US" altLang="zh-CN" sz="1065" dirty="0">
                <a:solidFill>
                  <a:srgbClr val="FF0000"/>
                </a:solidFill>
                <a:latin typeface="+mn-lt"/>
                <a:ea typeface="+mn-ea"/>
                <a:cs typeface="+mn-ea"/>
                <a:sym typeface="+mn-lt"/>
              </a:rPr>
              <a:t> </a:t>
            </a:r>
            <a:r>
              <a:rPr lang="en-US" altLang="zh-CN" sz="2665" dirty="0">
                <a:solidFill>
                  <a:srgbClr val="FF0000"/>
                </a:solidFill>
                <a:latin typeface="+mn-lt"/>
                <a:ea typeface="+mn-ea"/>
                <a:cs typeface="+mn-ea"/>
                <a:sym typeface="+mn-lt"/>
              </a:rPr>
              <a:t>+</a:t>
            </a:r>
            <a:r>
              <a:rPr lang="en-US" altLang="zh-CN" sz="1065" dirty="0">
                <a:solidFill>
                  <a:srgbClr val="FF0000"/>
                </a:solidFill>
                <a:latin typeface="+mn-lt"/>
                <a:ea typeface="+mn-ea"/>
                <a:cs typeface="+mn-ea"/>
                <a:sym typeface="+mn-lt"/>
              </a:rPr>
              <a:t> </a:t>
            </a:r>
            <a:r>
              <a:rPr lang="en-US" altLang="zh-CN" sz="2665" i="1" dirty="0">
                <a:solidFill>
                  <a:srgbClr val="FF0000"/>
                </a:solidFill>
                <a:latin typeface="+mn-lt"/>
                <a:ea typeface="+mn-ea"/>
                <a:cs typeface="+mn-ea"/>
                <a:sym typeface="+mn-lt"/>
              </a:rPr>
              <a:t>x</a:t>
            </a:r>
            <a:r>
              <a:rPr lang="en-US" altLang="zh-CN" sz="2665" dirty="0">
                <a:solidFill>
                  <a:srgbClr val="FF0000"/>
                </a:solidFill>
                <a:latin typeface="+mn-lt"/>
                <a:ea typeface="+mn-ea"/>
                <a:cs typeface="+mn-ea"/>
                <a:sym typeface="+mn-lt"/>
              </a:rPr>
              <a:t> )</a:t>
            </a:r>
            <a:endParaRPr lang="zh-CN" altLang="en-US" sz="2665" i="1" dirty="0">
              <a:solidFill>
                <a:srgbClr val="FF0000"/>
              </a:solidFill>
              <a:latin typeface="+mn-lt"/>
              <a:ea typeface="+mn-ea"/>
              <a:cs typeface="+mn-ea"/>
              <a:sym typeface="+mn-lt"/>
            </a:endParaRPr>
          </a:p>
        </p:txBody>
      </p:sp>
      <p:sp>
        <p:nvSpPr>
          <p:cNvPr id="13" name="Text Box 5"/>
          <p:cNvSpPr txBox="1">
            <a:spLocks noChangeArrowheads="1"/>
          </p:cNvSpPr>
          <p:nvPr/>
        </p:nvSpPr>
        <p:spPr bwMode="auto">
          <a:xfrm>
            <a:off x="1023162" y="3738158"/>
            <a:ext cx="10814537" cy="243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200000"/>
              </a:lnSpc>
              <a:spcBef>
                <a:spcPct val="0"/>
              </a:spcBef>
              <a:buNone/>
            </a:pPr>
            <a:r>
              <a:rPr lang="en-US" altLang="zh-CN" sz="2665" dirty="0">
                <a:solidFill>
                  <a:prstClr val="black"/>
                </a:solidFill>
                <a:latin typeface="+mn-lt"/>
                <a:ea typeface="+mn-ea"/>
                <a:cs typeface="+mn-ea"/>
                <a:sym typeface="+mn-lt"/>
              </a:rPr>
              <a:t>2</a:t>
            </a:r>
            <a:r>
              <a:rPr lang="zh-CN" altLang="zh-CN" sz="2665" dirty="0">
                <a:solidFill>
                  <a:prstClr val="black"/>
                </a:solidFill>
                <a:latin typeface="+mn-lt"/>
                <a:ea typeface="+mn-ea"/>
                <a:cs typeface="+mn-ea"/>
                <a:sym typeface="+mn-lt"/>
              </a:rPr>
              <a:t>．某</a:t>
            </a:r>
            <a:r>
              <a:rPr lang="zh-CN" altLang="en-US" sz="2665" dirty="0">
                <a:solidFill>
                  <a:prstClr val="black"/>
                </a:solidFill>
                <a:latin typeface="+mn-lt"/>
                <a:ea typeface="+mn-ea"/>
                <a:cs typeface="+mn-ea"/>
                <a:sym typeface="+mn-lt"/>
              </a:rPr>
              <a:t>粮食</a:t>
            </a:r>
            <a:r>
              <a:rPr lang="zh-CN" altLang="zh-CN" sz="2665" dirty="0">
                <a:solidFill>
                  <a:prstClr val="black"/>
                </a:solidFill>
                <a:latin typeface="+mn-lt"/>
                <a:ea typeface="+mn-ea"/>
                <a:cs typeface="+mn-ea"/>
                <a:sym typeface="+mn-lt"/>
              </a:rPr>
              <a:t>厂</a:t>
            </a:r>
            <a:r>
              <a:rPr lang="en-US" altLang="zh-CN" sz="2665" dirty="0">
                <a:solidFill>
                  <a:prstClr val="black"/>
                </a:solidFill>
                <a:latin typeface="+mn-lt"/>
                <a:ea typeface="+mn-ea"/>
                <a:cs typeface="+mn-ea"/>
                <a:sym typeface="+mn-lt"/>
              </a:rPr>
              <a:t>2016</a:t>
            </a:r>
            <a:r>
              <a:rPr lang="zh-CN" altLang="zh-CN" sz="2665" dirty="0">
                <a:solidFill>
                  <a:prstClr val="black"/>
                </a:solidFill>
                <a:latin typeface="+mn-lt"/>
                <a:ea typeface="+mn-ea"/>
                <a:cs typeface="+mn-ea"/>
                <a:sym typeface="+mn-lt"/>
              </a:rPr>
              <a:t>年</a:t>
            </a:r>
            <a:r>
              <a:rPr lang="zh-CN" altLang="en-US" sz="2665" dirty="0">
                <a:solidFill>
                  <a:prstClr val="black"/>
                </a:solidFill>
                <a:latin typeface="+mn-lt"/>
                <a:ea typeface="+mn-ea"/>
                <a:cs typeface="+mn-ea"/>
                <a:sym typeface="+mn-lt"/>
              </a:rPr>
              <a:t>面粉</a:t>
            </a:r>
            <a:r>
              <a:rPr lang="zh-CN" altLang="zh-CN" sz="2665" dirty="0">
                <a:solidFill>
                  <a:prstClr val="black"/>
                </a:solidFill>
                <a:latin typeface="+mn-lt"/>
                <a:ea typeface="+mn-ea"/>
                <a:cs typeface="+mn-ea"/>
                <a:sym typeface="+mn-lt"/>
              </a:rPr>
              <a:t>产量为</a:t>
            </a:r>
            <a:r>
              <a:rPr lang="en-US" altLang="zh-CN" sz="2665" i="1" dirty="0">
                <a:solidFill>
                  <a:prstClr val="black"/>
                </a:solidFill>
                <a:latin typeface="+mn-lt"/>
                <a:ea typeface="+mn-ea"/>
                <a:cs typeface="+mn-ea"/>
                <a:sym typeface="+mn-lt"/>
              </a:rPr>
              <a:t>a</a:t>
            </a:r>
            <a:r>
              <a:rPr lang="zh-CN" altLang="zh-CN" sz="2665" dirty="0">
                <a:solidFill>
                  <a:prstClr val="black"/>
                </a:solidFill>
                <a:latin typeface="+mn-lt"/>
                <a:ea typeface="+mn-ea"/>
                <a:cs typeface="+mn-ea"/>
                <a:sym typeface="+mn-lt"/>
              </a:rPr>
              <a:t>吨，如果在以后两年平均减产的百分率为</a:t>
            </a:r>
            <a:r>
              <a:rPr lang="zh-CN" altLang="en-US" sz="2665" dirty="0">
                <a:solidFill>
                  <a:prstClr val="black"/>
                </a:solidFill>
                <a:latin typeface="+mn-lt"/>
                <a:ea typeface="+mn-ea"/>
                <a:cs typeface="+mn-ea"/>
                <a:sym typeface="+mn-lt"/>
              </a:rPr>
              <a:t> </a:t>
            </a:r>
            <a:r>
              <a:rPr lang="en-US" altLang="zh-CN" sz="2665" i="1" dirty="0">
                <a:solidFill>
                  <a:prstClr val="black"/>
                </a:solidFill>
                <a:latin typeface="+mn-lt"/>
                <a:ea typeface="+mn-ea"/>
                <a:cs typeface="+mn-ea"/>
                <a:sym typeface="+mn-lt"/>
              </a:rPr>
              <a:t>x</a:t>
            </a:r>
            <a:r>
              <a:rPr lang="zh-CN" altLang="zh-CN" sz="2665" dirty="0">
                <a:solidFill>
                  <a:prstClr val="black"/>
                </a:solidFill>
                <a:latin typeface="+mn-lt"/>
                <a:ea typeface="+mn-ea"/>
                <a:cs typeface="+mn-ea"/>
                <a:sym typeface="+mn-lt"/>
              </a:rPr>
              <a:t>，那么预计</a:t>
            </a:r>
            <a:r>
              <a:rPr lang="zh-CN" altLang="en-US" sz="2665" dirty="0">
                <a:solidFill>
                  <a:prstClr val="black"/>
                </a:solidFill>
                <a:latin typeface="+mn-lt"/>
                <a:ea typeface="+mn-ea"/>
                <a:cs typeface="+mn-ea"/>
                <a:sym typeface="+mn-lt"/>
              </a:rPr>
              <a:t> </a:t>
            </a:r>
            <a:r>
              <a:rPr lang="en-US" altLang="zh-CN" sz="2665" dirty="0">
                <a:solidFill>
                  <a:prstClr val="black"/>
                </a:solidFill>
                <a:latin typeface="+mn-lt"/>
                <a:ea typeface="+mn-ea"/>
                <a:cs typeface="+mn-ea"/>
                <a:sym typeface="+mn-lt"/>
              </a:rPr>
              <a:t>2017 </a:t>
            </a:r>
            <a:r>
              <a:rPr lang="zh-CN" altLang="zh-CN" sz="2665" dirty="0">
                <a:solidFill>
                  <a:prstClr val="black"/>
                </a:solidFill>
                <a:latin typeface="+mn-lt"/>
                <a:ea typeface="+mn-ea"/>
                <a:cs typeface="+mn-ea"/>
                <a:sym typeface="+mn-lt"/>
              </a:rPr>
              <a:t>年的产量将是</a:t>
            </a:r>
            <a:r>
              <a:rPr lang="en-US" altLang="zh-CN" sz="2665" dirty="0">
                <a:solidFill>
                  <a:prstClr val="black"/>
                </a:solidFill>
                <a:latin typeface="+mn-lt"/>
                <a:ea typeface="+mn-ea"/>
                <a:cs typeface="+mn-ea"/>
                <a:sym typeface="+mn-lt"/>
              </a:rPr>
              <a:t>_________</a:t>
            </a:r>
            <a:r>
              <a:rPr lang="zh-CN" altLang="zh-CN" sz="2665" dirty="0">
                <a:solidFill>
                  <a:prstClr val="black"/>
                </a:solidFill>
                <a:latin typeface="+mn-lt"/>
                <a:ea typeface="+mn-ea"/>
                <a:cs typeface="+mn-ea"/>
                <a:sym typeface="+mn-lt"/>
              </a:rPr>
              <a:t>．</a:t>
            </a:r>
            <a:r>
              <a:rPr lang="en-US" altLang="zh-CN" sz="2665" dirty="0">
                <a:solidFill>
                  <a:prstClr val="black"/>
                </a:solidFill>
                <a:latin typeface="+mn-lt"/>
                <a:ea typeface="+mn-ea"/>
                <a:cs typeface="+mn-ea"/>
                <a:sym typeface="+mn-lt"/>
              </a:rPr>
              <a:t>2018</a:t>
            </a:r>
            <a:r>
              <a:rPr lang="zh-CN" altLang="zh-CN" sz="2665" dirty="0">
                <a:solidFill>
                  <a:prstClr val="black"/>
                </a:solidFill>
                <a:latin typeface="+mn-lt"/>
                <a:ea typeface="+mn-ea"/>
                <a:cs typeface="+mn-ea"/>
                <a:sym typeface="+mn-lt"/>
              </a:rPr>
              <a:t>年的产量将是</a:t>
            </a:r>
            <a:r>
              <a:rPr lang="en-US" altLang="zh-CN" sz="2665" dirty="0">
                <a:solidFill>
                  <a:prstClr val="black"/>
                </a:solidFill>
                <a:latin typeface="+mn-lt"/>
                <a:ea typeface="+mn-ea"/>
                <a:cs typeface="+mn-ea"/>
                <a:sym typeface="+mn-lt"/>
              </a:rPr>
              <a:t>__________</a:t>
            </a:r>
            <a:r>
              <a:rPr lang="zh-CN" altLang="zh-CN" sz="2665" dirty="0">
                <a:solidFill>
                  <a:prstClr val="black"/>
                </a:solidFill>
                <a:latin typeface="+mn-lt"/>
                <a:ea typeface="+mn-ea"/>
                <a:cs typeface="+mn-ea"/>
                <a:sym typeface="+mn-lt"/>
              </a:rPr>
              <a:t>．</a:t>
            </a:r>
          </a:p>
        </p:txBody>
      </p:sp>
      <p:grpSp>
        <p:nvGrpSpPr>
          <p:cNvPr id="14" name="Group 8"/>
          <p:cNvGrpSpPr/>
          <p:nvPr/>
        </p:nvGrpSpPr>
        <p:grpSpPr bwMode="auto">
          <a:xfrm>
            <a:off x="1097038" y="5363028"/>
            <a:ext cx="3649133" cy="666751"/>
            <a:chOff x="2064" y="3113"/>
            <a:chExt cx="1724" cy="315"/>
          </a:xfrm>
        </p:grpSpPr>
        <p:sp>
          <p:nvSpPr>
            <p:cNvPr id="15" name="Rectangle 12"/>
            <p:cNvSpPr>
              <a:spLocks noChangeArrowheads="1"/>
            </p:cNvSpPr>
            <p:nvPr/>
          </p:nvSpPr>
          <p:spPr bwMode="auto">
            <a:xfrm>
              <a:off x="2835" y="3113"/>
              <a:ext cx="40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2135">
                  <a:solidFill>
                    <a:srgbClr val="FF0000"/>
                  </a:solidFill>
                  <a:latin typeface="+mn-lt"/>
                  <a:ea typeface="+mn-ea"/>
                  <a:cs typeface="+mn-ea"/>
                  <a:sym typeface="+mn-lt"/>
                </a:rPr>
                <a:t>2</a:t>
              </a:r>
            </a:p>
          </p:txBody>
        </p:sp>
        <p:sp>
          <p:nvSpPr>
            <p:cNvPr id="16" name="Rectangle 8"/>
            <p:cNvSpPr>
              <a:spLocks noChangeArrowheads="1"/>
            </p:cNvSpPr>
            <p:nvPr/>
          </p:nvSpPr>
          <p:spPr bwMode="auto">
            <a:xfrm>
              <a:off x="2064" y="3113"/>
              <a:ext cx="172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3735" i="1">
                  <a:solidFill>
                    <a:srgbClr val="FF0000"/>
                  </a:solidFill>
                  <a:latin typeface="+mn-lt"/>
                  <a:ea typeface="+mn-ea"/>
                  <a:cs typeface="+mn-ea"/>
                  <a:sym typeface="+mn-lt"/>
                </a:rPr>
                <a:t> a</a:t>
              </a:r>
              <a:r>
                <a:rPr lang="zh-CN" altLang="en-US" sz="3735">
                  <a:solidFill>
                    <a:srgbClr val="FF0000"/>
                  </a:solidFill>
                  <a:latin typeface="+mn-lt"/>
                  <a:ea typeface="+mn-ea"/>
                  <a:cs typeface="+mn-ea"/>
                  <a:sym typeface="+mn-lt"/>
                </a:rPr>
                <a:t>  </a:t>
              </a:r>
              <a:r>
                <a:rPr lang="en-US" altLang="zh-CN" sz="3735">
                  <a:solidFill>
                    <a:srgbClr val="FF0000"/>
                  </a:solidFill>
                  <a:latin typeface="+mn-lt"/>
                  <a:ea typeface="+mn-ea"/>
                  <a:cs typeface="+mn-ea"/>
                  <a:sym typeface="+mn-lt"/>
                </a:rPr>
                <a:t>1</a:t>
              </a:r>
              <a:r>
                <a:rPr lang="en-US" altLang="zh-CN" sz="1335">
                  <a:solidFill>
                    <a:srgbClr val="FF0000"/>
                  </a:solidFill>
                  <a:latin typeface="+mn-lt"/>
                  <a:ea typeface="+mn-ea"/>
                  <a:cs typeface="+mn-ea"/>
                  <a:sym typeface="+mn-lt"/>
                </a:rPr>
                <a:t> </a:t>
              </a:r>
              <a:r>
                <a:rPr lang="en-US" altLang="zh-CN" sz="3735">
                  <a:solidFill>
                    <a:srgbClr val="FF0000"/>
                  </a:solidFill>
                  <a:latin typeface="+mn-lt"/>
                  <a:ea typeface="+mn-ea"/>
                  <a:cs typeface="+mn-ea"/>
                  <a:sym typeface="+mn-lt"/>
                </a:rPr>
                <a:t>-</a:t>
              </a:r>
              <a:r>
                <a:rPr lang="en-US" altLang="zh-CN" sz="1335">
                  <a:solidFill>
                    <a:srgbClr val="FF0000"/>
                  </a:solidFill>
                  <a:latin typeface="+mn-lt"/>
                  <a:ea typeface="+mn-ea"/>
                  <a:cs typeface="+mn-ea"/>
                  <a:sym typeface="+mn-lt"/>
                </a:rPr>
                <a:t> </a:t>
              </a:r>
              <a:r>
                <a:rPr lang="en-US" altLang="zh-CN" sz="3735" i="1">
                  <a:solidFill>
                    <a:srgbClr val="FF0000"/>
                  </a:solidFill>
                  <a:latin typeface="+mn-lt"/>
                  <a:ea typeface="+mn-ea"/>
                  <a:cs typeface="+mn-ea"/>
                  <a:sym typeface="+mn-lt"/>
                </a:rPr>
                <a:t>x</a:t>
              </a:r>
              <a:endParaRPr lang="zh-CN" altLang="en-US" sz="3735" i="1">
                <a:solidFill>
                  <a:srgbClr val="FF0000"/>
                </a:solidFill>
                <a:latin typeface="+mn-lt"/>
                <a:ea typeface="+mn-ea"/>
                <a:cs typeface="+mn-ea"/>
                <a:sym typeface="+mn-lt"/>
              </a:endParaRPr>
            </a:p>
          </p:txBody>
        </p:sp>
        <p:sp>
          <p:nvSpPr>
            <p:cNvPr id="17" name="Rectangle 8"/>
            <p:cNvSpPr>
              <a:spLocks noChangeArrowheads="1"/>
            </p:cNvSpPr>
            <p:nvPr/>
          </p:nvSpPr>
          <p:spPr bwMode="auto">
            <a:xfrm>
              <a:off x="2144" y="3113"/>
              <a:ext cx="12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zh-CN" altLang="en-US" sz="3735" dirty="0">
                  <a:solidFill>
                    <a:srgbClr val="FF0000"/>
                  </a:solidFill>
                  <a:latin typeface="+mn-lt"/>
                  <a:ea typeface="+mn-ea"/>
                  <a:cs typeface="+mn-ea"/>
                  <a:sym typeface="+mn-lt"/>
                </a:rPr>
                <a:t>（</a:t>
              </a:r>
              <a:r>
                <a:rPr lang="zh-CN" altLang="en-US" sz="3735" i="1" dirty="0">
                  <a:solidFill>
                    <a:srgbClr val="FF0000"/>
                  </a:solidFill>
                  <a:latin typeface="+mn-lt"/>
                  <a:ea typeface="+mn-ea"/>
                  <a:cs typeface="+mn-ea"/>
                  <a:sym typeface="+mn-lt"/>
                </a:rPr>
                <a:t>　  </a:t>
              </a:r>
              <a:r>
                <a:rPr lang="zh-CN" altLang="en-US" sz="3735" dirty="0">
                  <a:solidFill>
                    <a:srgbClr val="FF0000"/>
                  </a:solidFill>
                  <a:latin typeface="+mn-lt"/>
                  <a:ea typeface="+mn-ea"/>
                  <a:cs typeface="+mn-ea"/>
                  <a:sym typeface="+mn-lt"/>
                </a:rPr>
                <a:t>）</a:t>
              </a:r>
              <a:endParaRPr lang="zh-CN" altLang="en-US" sz="3735" b="1" dirty="0">
                <a:solidFill>
                  <a:srgbClr val="FF0000"/>
                </a:solidFill>
                <a:latin typeface="+mn-lt"/>
                <a:ea typeface="+mn-ea"/>
                <a:cs typeface="+mn-ea"/>
                <a:sym typeface="+mn-lt"/>
              </a:endParaRPr>
            </a:p>
          </p:txBody>
        </p:sp>
      </p:grpSp>
      <p:sp>
        <p:nvSpPr>
          <p:cNvPr id="22" name="Rectangle 8"/>
          <p:cNvSpPr>
            <a:spLocks noChangeArrowheads="1"/>
          </p:cNvSpPr>
          <p:nvPr/>
        </p:nvSpPr>
        <p:spPr bwMode="auto">
          <a:xfrm>
            <a:off x="6614558" y="4727211"/>
            <a:ext cx="33387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pPr>
            <a:r>
              <a:rPr lang="en-US" altLang="zh-CN" sz="2665" dirty="0">
                <a:solidFill>
                  <a:srgbClr val="FF0000"/>
                </a:solidFill>
                <a:latin typeface="+mn-lt"/>
                <a:ea typeface="+mn-ea"/>
                <a:cs typeface="+mn-ea"/>
                <a:sym typeface="+mn-lt"/>
              </a:rPr>
              <a:t>a(1</a:t>
            </a:r>
            <a:r>
              <a:rPr lang="en-US" altLang="zh-CN" sz="1065" dirty="0">
                <a:solidFill>
                  <a:srgbClr val="FF0000"/>
                </a:solidFill>
                <a:latin typeface="+mn-lt"/>
                <a:ea typeface="+mn-ea"/>
                <a:cs typeface="+mn-ea"/>
                <a:sym typeface="+mn-lt"/>
              </a:rPr>
              <a:t> </a:t>
            </a:r>
            <a:r>
              <a:rPr lang="en-US" altLang="zh-CN" sz="2665" dirty="0">
                <a:solidFill>
                  <a:srgbClr val="FF0000"/>
                </a:solidFill>
                <a:latin typeface="+mn-lt"/>
                <a:ea typeface="+mn-ea"/>
                <a:cs typeface="+mn-ea"/>
                <a:sym typeface="+mn-lt"/>
              </a:rPr>
              <a:t>–</a:t>
            </a:r>
            <a:r>
              <a:rPr lang="en-US" altLang="zh-CN" sz="1065" dirty="0">
                <a:solidFill>
                  <a:srgbClr val="FF0000"/>
                </a:solidFill>
                <a:latin typeface="+mn-lt"/>
                <a:ea typeface="+mn-ea"/>
                <a:cs typeface="+mn-ea"/>
                <a:sym typeface="+mn-lt"/>
              </a:rPr>
              <a:t> </a:t>
            </a:r>
            <a:r>
              <a:rPr lang="en-US" altLang="zh-CN" sz="2665" dirty="0">
                <a:solidFill>
                  <a:srgbClr val="FF0000"/>
                </a:solidFill>
                <a:latin typeface="+mn-lt"/>
                <a:ea typeface="+mn-ea"/>
                <a:cs typeface="+mn-ea"/>
                <a:sym typeface="+mn-lt"/>
              </a:rPr>
              <a:t>x)</a:t>
            </a:r>
            <a:endParaRPr lang="zh-CN" altLang="en-US" sz="2665" dirty="0">
              <a:solidFill>
                <a:srgbClr val="FF0000"/>
              </a:solidFill>
              <a:latin typeface="+mn-lt"/>
              <a:ea typeface="+mn-ea"/>
              <a:cs typeface="+mn-ea"/>
              <a:sym typeface="+mn-lt"/>
            </a:endParaRPr>
          </a:p>
        </p:txBody>
      </p:sp>
      <mc:AlternateContent xmlns:mc="http://schemas.openxmlformats.org/markup-compatibility/2006" xmlns:a14="http://schemas.microsoft.com/office/drawing/2010/main">
        <mc:Choice Requires="a14">
          <p:sp>
            <p:nvSpPr>
              <p:cNvPr id="4" name="文本框 3"/>
              <p:cNvSpPr txBox="1"/>
              <p:nvPr/>
            </p:nvSpPr>
            <p:spPr>
              <a:xfrm>
                <a:off x="8934994" y="1721153"/>
                <a:ext cx="2036583" cy="377667"/>
              </a:xfrm>
              <a:prstGeom prst="rect">
                <a:avLst/>
              </a:prstGeom>
              <a:noFill/>
            </p:spPr>
            <p:txBody>
              <a:bodyPr wrap="none" lIns="0" tIns="0" rIns="0" bIns="0" rtlCol="0">
                <a:spAutoFit/>
              </a:bodyPr>
              <a:lstStyle/>
              <a:p>
                <a:pPr defTabSz="914400"/>
                <a14:m>
                  <m:oMathPara xmlns:m="http://schemas.openxmlformats.org/officeDocument/2006/math">
                    <m:oMathParaPr>
                      <m:jc m:val="centerGroup"/>
                    </m:oMathParaPr>
                    <m:oMath xmlns:m="http://schemas.openxmlformats.org/officeDocument/2006/math">
                      <m:r>
                        <a:rPr lang="en-US" altLang="zh-CN" sz="2400" i="1">
                          <a:solidFill>
                            <a:srgbClr val="FF0000"/>
                          </a:solidFill>
                          <a:latin typeface="Cambria Math" panose="02040503050406030204" pitchFamily="18" charset="0"/>
                          <a:cs typeface="+mn-ea"/>
                          <a:sym typeface="+mn-lt"/>
                        </a:rPr>
                        <m:t>5</m:t>
                      </m:r>
                      <m:r>
                        <a:rPr lang="zh-CN" altLang="en-US" sz="2400">
                          <a:solidFill>
                            <a:srgbClr val="FF0000"/>
                          </a:solidFill>
                          <a:latin typeface="Cambria Math" panose="02040503050406030204" pitchFamily="18" charset="0"/>
                          <a:cs typeface="+mn-ea"/>
                          <a:sym typeface="+mn-lt"/>
                        </a:rPr>
                        <m:t>0000</m:t>
                      </m:r>
                      <m:sSup>
                        <m:sSupPr>
                          <m:ctrlPr>
                            <a:rPr lang="zh-CN" altLang="en-US" sz="2400" i="1">
                              <a:solidFill>
                                <a:srgbClr val="FF0000"/>
                              </a:solidFill>
                              <a:latin typeface="Cambria Math" panose="02040503050406030204" pitchFamily="18" charset="0"/>
                              <a:cs typeface="+mn-ea"/>
                              <a:sym typeface="+mn-lt"/>
                            </a:rPr>
                          </m:ctrlPr>
                        </m:sSupPr>
                        <m:e>
                          <m:d>
                            <m:dPr>
                              <m:ctrlPr>
                                <a:rPr lang="zh-CN" altLang="en-US" sz="2400" i="1">
                                  <a:solidFill>
                                    <a:srgbClr val="FF0000"/>
                                  </a:solidFill>
                                  <a:latin typeface="Cambria Math" panose="02040503050406030204" pitchFamily="18" charset="0"/>
                                  <a:cs typeface="+mn-ea"/>
                                  <a:sym typeface="+mn-lt"/>
                                </a:rPr>
                              </m:ctrlPr>
                            </m:dPr>
                            <m:e>
                              <m:r>
                                <a:rPr lang="zh-CN" altLang="en-US" sz="2400">
                                  <a:solidFill>
                                    <a:srgbClr val="FF0000"/>
                                  </a:solidFill>
                                  <a:latin typeface="Cambria Math" panose="02040503050406030204" pitchFamily="18" charset="0"/>
                                  <a:cs typeface="+mn-ea"/>
                                  <a:sym typeface="+mn-lt"/>
                                </a:rPr>
                                <m:t>1+</m:t>
                              </m:r>
                              <m:r>
                                <a:rPr lang="zh-CN" altLang="en-US" sz="2400" i="1">
                                  <a:solidFill>
                                    <a:srgbClr val="FF0000"/>
                                  </a:solidFill>
                                  <a:latin typeface="Cambria Math" panose="02040503050406030204" pitchFamily="18" charset="0"/>
                                  <a:cs typeface="+mn-ea"/>
                                  <a:sym typeface="+mn-lt"/>
                                </a:rPr>
                                <m:t>𝑥</m:t>
                              </m:r>
                            </m:e>
                          </m:d>
                        </m:e>
                        <m:sup>
                          <m:r>
                            <a:rPr lang="zh-CN" altLang="en-US" sz="2400">
                              <a:solidFill>
                                <a:srgbClr val="FF0000"/>
                              </a:solidFill>
                              <a:latin typeface="Cambria Math" panose="02040503050406030204" pitchFamily="18" charset="0"/>
                              <a:cs typeface="+mn-ea"/>
                              <a:sym typeface="+mn-lt"/>
                            </a:rPr>
                            <m:t>2</m:t>
                          </m:r>
                        </m:sup>
                      </m:sSup>
                    </m:oMath>
                  </m:oMathPara>
                </a14:m>
                <a:endParaRPr lang="zh-CN" altLang="en-US" dirty="0">
                  <a:solidFill>
                    <a:prstClr val="black"/>
                  </a:solidFill>
                  <a:cs typeface="+mn-ea"/>
                  <a:sym typeface="+mn-lt"/>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8934994" y="1721153"/>
                <a:ext cx="2036583" cy="377667"/>
              </a:xfrm>
              <a:prstGeom prst="rect">
                <a:avLst/>
              </a:prstGeom>
              <a:blipFill rotWithShape="1">
                <a:blip r:embed="rId3"/>
                <a:stretch>
                  <a:fillRect l="-27" t="-80" r="2" b="38"/>
                </a:stretch>
              </a:blipFill>
            </p:spPr>
            <p:txBody>
              <a:bodyPr/>
              <a:lstStyle/>
              <a:p>
                <a:r>
                  <a:rPr lang="zh-CN" altLang="en-US">
                    <a:noFill/>
                  </a:rPr>
                  <a:t> </a:t>
                </a:r>
              </a:p>
            </p:txBody>
          </p:sp>
        </mc:Fallback>
      </mc:AlternateContent>
      <p:sp>
        <p:nvSpPr>
          <p:cNvPr id="27" name="形状 26"/>
          <p:cNvSpPr/>
          <p:nvPr/>
        </p:nvSpPr>
        <p:spPr>
          <a:xfrm>
            <a:off x="4409779" y="2029097"/>
            <a:ext cx="2761384" cy="1725864"/>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8" name="椭圆 27"/>
          <p:cNvSpPr/>
          <p:nvPr/>
        </p:nvSpPr>
        <p:spPr>
          <a:xfrm>
            <a:off x="4760475" y="3220289"/>
            <a:ext cx="71795" cy="7179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29" name="任意多边形: 形状 28"/>
          <p:cNvSpPr/>
          <p:nvPr/>
        </p:nvSpPr>
        <p:spPr>
          <a:xfrm>
            <a:off x="4796373" y="3256187"/>
            <a:ext cx="643401" cy="498775"/>
          </a:xfrm>
          <a:custGeom>
            <a:avLst/>
            <a:gdLst>
              <a:gd name="connsiteX0" fmla="*/ 0 w 482551"/>
              <a:gd name="connsiteY0" fmla="*/ 0 h 374081"/>
              <a:gd name="connsiteX1" fmla="*/ 482551 w 482551"/>
              <a:gd name="connsiteY1" fmla="*/ 0 h 374081"/>
              <a:gd name="connsiteX2" fmla="*/ 482551 w 482551"/>
              <a:gd name="connsiteY2" fmla="*/ 374081 h 374081"/>
              <a:gd name="connsiteX3" fmla="*/ 0 w 482551"/>
              <a:gd name="connsiteY3" fmla="*/ 374081 h 374081"/>
              <a:gd name="connsiteX4" fmla="*/ 0 w 482551"/>
              <a:gd name="connsiteY4" fmla="*/ 0 h 374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51" h="374081">
                <a:moveTo>
                  <a:pt x="0" y="0"/>
                </a:moveTo>
                <a:lnTo>
                  <a:pt x="482551" y="0"/>
                </a:lnTo>
                <a:lnTo>
                  <a:pt x="482551" y="374081"/>
                </a:lnTo>
                <a:lnTo>
                  <a:pt x="0" y="3740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043" tIns="0" rIns="0" bIns="0" numCol="1" spcCol="1270" anchor="t" anchorCtr="0">
            <a:noAutofit/>
          </a:bodyPr>
          <a:lstStyle/>
          <a:p>
            <a:pPr defTabSz="829945">
              <a:lnSpc>
                <a:spcPct val="90000"/>
              </a:lnSpc>
              <a:spcBef>
                <a:spcPct val="0"/>
              </a:spcBef>
              <a:spcAft>
                <a:spcPct val="35000"/>
              </a:spcAft>
            </a:pPr>
            <a:r>
              <a:rPr lang="en-US" altLang="zh-CN" sz="1865" dirty="0">
                <a:solidFill>
                  <a:srgbClr val="FF0000"/>
                </a:solidFill>
                <a:cs typeface="+mn-ea"/>
                <a:sym typeface="+mn-lt"/>
              </a:rPr>
              <a:t>50000</a:t>
            </a:r>
            <a:endParaRPr lang="zh-CN" altLang="en-US" sz="1865" dirty="0">
              <a:solidFill>
                <a:srgbClr val="FF0000"/>
              </a:solidFill>
              <a:cs typeface="+mn-ea"/>
              <a:sym typeface="+mn-lt"/>
            </a:endParaRPr>
          </a:p>
        </p:txBody>
      </p:sp>
      <p:sp>
        <p:nvSpPr>
          <p:cNvPr id="30" name="椭圆 29"/>
          <p:cNvSpPr/>
          <p:nvPr/>
        </p:nvSpPr>
        <p:spPr>
          <a:xfrm>
            <a:off x="5394212" y="2751199"/>
            <a:ext cx="129784" cy="12978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31" name="任意多边形: 形状 30"/>
          <p:cNvSpPr/>
          <p:nvPr/>
        </p:nvSpPr>
        <p:spPr>
          <a:xfrm>
            <a:off x="5265209" y="2933103"/>
            <a:ext cx="1743171" cy="753725"/>
          </a:xfrm>
          <a:custGeom>
            <a:avLst/>
            <a:gdLst>
              <a:gd name="connsiteX0" fmla="*/ 0 w 1307378"/>
              <a:gd name="connsiteY0" fmla="*/ 0 h 565294"/>
              <a:gd name="connsiteX1" fmla="*/ 1307378 w 1307378"/>
              <a:gd name="connsiteY1" fmla="*/ 0 h 565294"/>
              <a:gd name="connsiteX2" fmla="*/ 1307378 w 1307378"/>
              <a:gd name="connsiteY2" fmla="*/ 565294 h 565294"/>
              <a:gd name="connsiteX3" fmla="*/ 0 w 1307378"/>
              <a:gd name="connsiteY3" fmla="*/ 565294 h 565294"/>
              <a:gd name="connsiteX4" fmla="*/ 0 w 1307378"/>
              <a:gd name="connsiteY4" fmla="*/ 0 h 565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378" h="565294">
                <a:moveTo>
                  <a:pt x="0" y="0"/>
                </a:moveTo>
                <a:lnTo>
                  <a:pt x="1307378" y="0"/>
                </a:lnTo>
                <a:lnTo>
                  <a:pt x="1307378" y="565294"/>
                </a:lnTo>
                <a:lnTo>
                  <a:pt x="0" y="5652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771" tIns="0" rIns="0" bIns="0" numCol="1" spcCol="1270" anchor="t" anchorCtr="0">
            <a:noAutofit/>
          </a:bodyPr>
          <a:lstStyle/>
          <a:p>
            <a:pPr defTabSz="829945">
              <a:lnSpc>
                <a:spcPct val="90000"/>
              </a:lnSpc>
              <a:spcBef>
                <a:spcPct val="0"/>
              </a:spcBef>
              <a:spcAft>
                <a:spcPct val="35000"/>
              </a:spcAft>
            </a:pPr>
            <a:r>
              <a:rPr lang="en-US" altLang="zh-CN" sz="1865" dirty="0">
                <a:solidFill>
                  <a:srgbClr val="FF0000"/>
                </a:solidFill>
                <a:cs typeface="+mn-ea"/>
                <a:sym typeface="+mn-lt"/>
              </a:rPr>
              <a:t>50 000(1 + </a:t>
            </a:r>
            <a:r>
              <a:rPr lang="en-US" altLang="zh-CN" sz="1865" i="1" dirty="0">
                <a:solidFill>
                  <a:srgbClr val="FF0000"/>
                </a:solidFill>
                <a:cs typeface="+mn-ea"/>
                <a:sym typeface="+mn-lt"/>
              </a:rPr>
              <a:t>x</a:t>
            </a:r>
            <a:r>
              <a:rPr lang="en-US" altLang="zh-CN" sz="1865" dirty="0">
                <a:solidFill>
                  <a:srgbClr val="FF0000"/>
                </a:solidFill>
                <a:cs typeface="+mn-ea"/>
                <a:sym typeface="+mn-lt"/>
              </a:rPr>
              <a:t> )</a:t>
            </a:r>
            <a:endParaRPr lang="zh-CN" altLang="en-US" sz="1865" dirty="0">
              <a:solidFill>
                <a:prstClr val="black">
                  <a:hueOff val="0"/>
                  <a:satOff val="0"/>
                  <a:lumOff val="0"/>
                  <a:alphaOff val="0"/>
                </a:prstClr>
              </a:solidFill>
              <a:cs typeface="+mn-ea"/>
              <a:sym typeface="+mn-lt"/>
            </a:endParaRPr>
          </a:p>
        </p:txBody>
      </p:sp>
      <p:sp>
        <p:nvSpPr>
          <p:cNvPr id="32" name="椭圆 31"/>
          <p:cNvSpPr/>
          <p:nvPr/>
        </p:nvSpPr>
        <p:spPr>
          <a:xfrm>
            <a:off x="6156356" y="2465741"/>
            <a:ext cx="179489" cy="17948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mc:AlternateContent xmlns:mc="http://schemas.openxmlformats.org/markup-compatibility/2006" xmlns:a14="http://schemas.microsoft.com/office/drawing/2010/main">
        <mc:Choice Requires="a14">
          <p:sp>
            <p:nvSpPr>
              <p:cNvPr id="33" name="任意多边形: 形状 32"/>
              <p:cNvSpPr/>
              <p:nvPr/>
            </p:nvSpPr>
            <p:spPr>
              <a:xfrm>
                <a:off x="5659975" y="2555486"/>
                <a:ext cx="1834979" cy="1199476"/>
              </a:xfrm>
              <a:custGeom>
                <a:avLst/>
                <a:gdLst>
                  <a:gd name="connsiteX0" fmla="*/ 0 w 1376234"/>
                  <a:gd name="connsiteY0" fmla="*/ 0 h 899607"/>
                  <a:gd name="connsiteX1" fmla="*/ 1376234 w 1376234"/>
                  <a:gd name="connsiteY1" fmla="*/ 0 h 899607"/>
                  <a:gd name="connsiteX2" fmla="*/ 1376234 w 1376234"/>
                  <a:gd name="connsiteY2" fmla="*/ 899607 h 899607"/>
                  <a:gd name="connsiteX3" fmla="*/ 0 w 1376234"/>
                  <a:gd name="connsiteY3" fmla="*/ 899607 h 899607"/>
                  <a:gd name="connsiteX4" fmla="*/ 0 w 1376234"/>
                  <a:gd name="connsiteY4" fmla="*/ 0 h 899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234" h="899607">
                    <a:moveTo>
                      <a:pt x="0" y="0"/>
                    </a:moveTo>
                    <a:lnTo>
                      <a:pt x="1376234" y="0"/>
                    </a:lnTo>
                    <a:lnTo>
                      <a:pt x="1376234" y="899607"/>
                    </a:lnTo>
                    <a:lnTo>
                      <a:pt x="0" y="8996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108" tIns="0" rIns="0" bIns="0" numCol="1" spcCol="1270" anchor="t" anchorCtr="0">
                <a:noAutofit/>
              </a:bodyPr>
              <a:lstStyle/>
              <a:p>
                <a:pPr defTabSz="829945">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r>
                        <a:rPr lang="en-US" altLang="zh-CN" sz="1865" i="1">
                          <a:solidFill>
                            <a:srgbClr val="FF0000"/>
                          </a:solidFill>
                          <a:latin typeface="Cambria Math" panose="02040503050406030204" pitchFamily="18" charset="0"/>
                          <a:cs typeface="+mn-ea"/>
                          <a:sym typeface="+mn-lt"/>
                        </a:rPr>
                        <m:t>5</m:t>
                      </m:r>
                      <m:r>
                        <a:rPr lang="zh-CN" altLang="en-US" sz="1865">
                          <a:solidFill>
                            <a:srgbClr val="FF0000"/>
                          </a:solidFill>
                          <a:latin typeface="Cambria Math" panose="02040503050406030204" pitchFamily="18" charset="0"/>
                          <a:cs typeface="+mn-ea"/>
                          <a:sym typeface="+mn-lt"/>
                        </a:rPr>
                        <m:t>0000</m:t>
                      </m:r>
                      <m:sSup>
                        <m:sSupPr>
                          <m:ctrlPr>
                            <a:rPr lang="zh-CN" altLang="en-US" sz="1865" i="1">
                              <a:solidFill>
                                <a:srgbClr val="FF0000"/>
                              </a:solidFill>
                              <a:latin typeface="Cambria Math" panose="02040503050406030204" pitchFamily="18" charset="0"/>
                              <a:cs typeface="+mn-ea"/>
                              <a:sym typeface="+mn-lt"/>
                            </a:rPr>
                          </m:ctrlPr>
                        </m:sSupPr>
                        <m:e>
                          <m:d>
                            <m:dPr>
                              <m:ctrlPr>
                                <a:rPr lang="zh-CN" altLang="en-US" sz="1865" i="1">
                                  <a:solidFill>
                                    <a:srgbClr val="FF0000"/>
                                  </a:solidFill>
                                  <a:latin typeface="Cambria Math" panose="02040503050406030204" pitchFamily="18" charset="0"/>
                                  <a:cs typeface="+mn-ea"/>
                                  <a:sym typeface="+mn-lt"/>
                                </a:rPr>
                              </m:ctrlPr>
                            </m:dPr>
                            <m:e>
                              <m:r>
                                <a:rPr lang="zh-CN" altLang="en-US" sz="1865">
                                  <a:solidFill>
                                    <a:srgbClr val="FF0000"/>
                                  </a:solidFill>
                                  <a:latin typeface="Cambria Math" panose="02040503050406030204" pitchFamily="18" charset="0"/>
                                  <a:cs typeface="+mn-ea"/>
                                  <a:sym typeface="+mn-lt"/>
                                </a:rPr>
                                <m:t>1+</m:t>
                              </m:r>
                              <m:r>
                                <a:rPr lang="zh-CN" altLang="en-US" sz="1865" i="1">
                                  <a:solidFill>
                                    <a:srgbClr val="FF0000"/>
                                  </a:solidFill>
                                  <a:latin typeface="Cambria Math" panose="02040503050406030204" pitchFamily="18" charset="0"/>
                                  <a:cs typeface="+mn-ea"/>
                                  <a:sym typeface="+mn-lt"/>
                                </a:rPr>
                                <m:t>𝑥</m:t>
                              </m:r>
                            </m:e>
                          </m:d>
                        </m:e>
                        <m:sup>
                          <m:r>
                            <a:rPr lang="zh-CN" altLang="en-US" sz="1865">
                              <a:solidFill>
                                <a:srgbClr val="FF0000"/>
                              </a:solidFill>
                              <a:latin typeface="Cambria Math" panose="02040503050406030204" pitchFamily="18" charset="0"/>
                              <a:cs typeface="+mn-ea"/>
                              <a:sym typeface="+mn-lt"/>
                            </a:rPr>
                            <m:t>2</m:t>
                          </m:r>
                        </m:sup>
                      </m:sSup>
                    </m:oMath>
                  </m:oMathPara>
                </a14:m>
                <a:endParaRPr lang="zh-CN" altLang="en-US" sz="1865" dirty="0">
                  <a:solidFill>
                    <a:prstClr val="black">
                      <a:hueOff val="0"/>
                      <a:satOff val="0"/>
                      <a:lumOff val="0"/>
                      <a:alphaOff val="0"/>
                    </a:prstClr>
                  </a:solidFill>
                  <a:cs typeface="+mn-ea"/>
                  <a:sym typeface="+mn-lt"/>
                </a:endParaRPr>
              </a:p>
            </p:txBody>
          </p:sp>
        </mc:Choice>
        <mc:Fallback xmlns="">
          <p:sp>
            <p:nvSpPr>
              <p:cNvPr id="33" name="任意多边形: 形状 32"/>
              <p:cNvSpPr>
                <a:spLocks noRot="1" noChangeAspect="1" noMove="1" noResize="1" noEditPoints="1" noAdjustHandles="1" noChangeArrowheads="1" noChangeShapeType="1" noTextEdit="1"/>
              </p:cNvSpPr>
              <p:nvPr/>
            </p:nvSpPr>
            <p:spPr>
              <a:xfrm>
                <a:off x="5659975" y="2555486"/>
                <a:ext cx="1834979" cy="1199476"/>
              </a:xfrm>
              <a:custGeom>
                <a:avLst/>
                <a:gdLst>
                  <a:gd name="connsiteX0" fmla="*/ 0 w 1376234"/>
                  <a:gd name="connsiteY0" fmla="*/ 0 h 899607"/>
                  <a:gd name="connsiteX1" fmla="*/ 1376234 w 1376234"/>
                  <a:gd name="connsiteY1" fmla="*/ 0 h 899607"/>
                  <a:gd name="connsiteX2" fmla="*/ 1376234 w 1376234"/>
                  <a:gd name="connsiteY2" fmla="*/ 899607 h 899607"/>
                  <a:gd name="connsiteX3" fmla="*/ 0 w 1376234"/>
                  <a:gd name="connsiteY3" fmla="*/ 899607 h 899607"/>
                  <a:gd name="connsiteX4" fmla="*/ 0 w 1376234"/>
                  <a:gd name="connsiteY4" fmla="*/ 0 h 899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234" h="899607">
                    <a:moveTo>
                      <a:pt x="0" y="0"/>
                    </a:moveTo>
                    <a:lnTo>
                      <a:pt x="1376234" y="0"/>
                    </a:lnTo>
                    <a:lnTo>
                      <a:pt x="1376234" y="899607"/>
                    </a:lnTo>
                    <a:lnTo>
                      <a:pt x="0" y="899607"/>
                    </a:lnTo>
                    <a:lnTo>
                      <a:pt x="0" y="0"/>
                    </a:lnTo>
                    <a:close/>
                  </a:path>
                </a:pathLst>
              </a:custGeom>
              <a:blipFill rotWithShape="1">
                <a:blip r:embed="rId4"/>
                <a:stretch>
                  <a:fillRect l="-12" t="-21" r="3" b="17"/>
                </a:stretch>
              </a:bli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r>
                  <a:rPr lang="zh-CN" altLang="en-US">
                    <a:noFill/>
                  </a:rPr>
                  <a:t> </a:t>
                </a:r>
              </a:p>
            </p:txBody>
          </p:sp>
        </mc:Fallback>
      </mc:AlternateContent>
      <p:sp>
        <p:nvSpPr>
          <p:cNvPr id="25" name="矩形 24"/>
          <p:cNvSpPr/>
          <p:nvPr/>
        </p:nvSpPr>
        <p:spPr>
          <a:xfrm>
            <a:off x="2942722" y="2495435"/>
            <a:ext cx="2097049" cy="379656"/>
          </a:xfrm>
          <a:prstGeom prst="rect">
            <a:avLst/>
          </a:prstGeom>
        </p:spPr>
        <p:txBody>
          <a:bodyPr wrap="none">
            <a:spAutoFit/>
          </a:bodyPr>
          <a:lstStyle/>
          <a:p>
            <a:pPr defTabSz="914400"/>
            <a:r>
              <a:rPr lang="zh-CN" altLang="zh-CN" sz="1865" dirty="0">
                <a:solidFill>
                  <a:srgbClr val="FF0000"/>
                </a:solidFill>
                <a:cs typeface="+mn-ea"/>
                <a:sym typeface="+mn-lt"/>
              </a:rPr>
              <a:t>年平均增长率为</a:t>
            </a:r>
            <a:r>
              <a:rPr lang="zh-CN" altLang="en-US" sz="1865" dirty="0">
                <a:solidFill>
                  <a:srgbClr val="FF0000"/>
                </a:solidFill>
                <a:cs typeface="+mn-ea"/>
                <a:sym typeface="+mn-lt"/>
              </a:rPr>
              <a:t> </a:t>
            </a:r>
            <a:r>
              <a:rPr lang="en-US" altLang="zh-CN" sz="1865" i="1" dirty="0">
                <a:solidFill>
                  <a:srgbClr val="FF0000"/>
                </a:solidFill>
                <a:cs typeface="+mn-ea"/>
                <a:sym typeface="+mn-lt"/>
              </a:rPr>
              <a:t>x</a:t>
            </a:r>
            <a:endParaRPr lang="zh-CN" altLang="en-US" dirty="0">
              <a:solidFill>
                <a:srgbClr val="FF0000"/>
              </a:solidFill>
              <a:cs typeface="+mn-ea"/>
              <a:sym typeface="+mn-lt"/>
            </a:endParaRPr>
          </a:p>
        </p:txBody>
      </p:sp>
      <p:sp>
        <p:nvSpPr>
          <p:cNvPr id="23" name="TextBox 6"/>
          <p:cNvSpPr txBox="1"/>
          <p:nvPr/>
        </p:nvSpPr>
        <p:spPr>
          <a:xfrm>
            <a:off x="554787" y="332307"/>
            <a:ext cx="4191384" cy="523220"/>
          </a:xfrm>
          <a:prstGeom prst="rect">
            <a:avLst/>
          </a:prstGeom>
          <a:noFill/>
          <a:effectLst>
            <a:outerShdw blurRad="12700" dist="12700" dir="2700000" algn="tl" rotWithShape="0">
              <a:prstClr val="black">
                <a:alpha val="40000"/>
              </a:prstClr>
            </a:outerShdw>
          </a:effectLst>
        </p:spPr>
        <p:txBody>
          <a:bodyPr wrap="square">
            <a:spAutoFit/>
          </a:bodyPr>
          <a:lstStyle/>
          <a:p>
            <a:pPr lvl="0">
              <a:defRPr/>
            </a:pPr>
            <a:r>
              <a:rPr lang="zh-CN" altLang="en-US" sz="2800" b="1" dirty="0">
                <a:ln w="6350">
                  <a:noFill/>
                </a:ln>
                <a:solidFill>
                  <a:prstClr val="black"/>
                </a:solidFill>
                <a:cs typeface="+mn-ea"/>
                <a:sym typeface="+mn-lt"/>
              </a:rPr>
              <a:t>情景思考（增长率问题）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4" grpId="0"/>
      <p:bldP spid="29" grpId="0"/>
      <p:bldP spid="31" grpId="0"/>
      <p:bldP spid="3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70408" y="1210509"/>
            <a:ext cx="11273547" cy="142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None/>
            </a:pPr>
            <a:r>
              <a:rPr lang="en-US" altLang="zh-CN" sz="2000" b="1" dirty="0">
                <a:solidFill>
                  <a:prstClr val="black"/>
                </a:solidFill>
                <a:latin typeface="+mn-lt"/>
                <a:ea typeface="+mn-ea"/>
                <a:cs typeface="+mn-ea"/>
                <a:sym typeface="+mn-lt"/>
              </a:rPr>
              <a:t>     </a:t>
            </a:r>
            <a:r>
              <a:rPr lang="zh-CN" altLang="zh-CN" sz="2000" b="1" dirty="0">
                <a:solidFill>
                  <a:prstClr val="black"/>
                </a:solidFill>
                <a:latin typeface="+mn-lt"/>
                <a:ea typeface="+mn-ea"/>
                <a:cs typeface="+mn-ea"/>
                <a:sym typeface="+mn-lt"/>
              </a:rPr>
              <a:t>两年前生产</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1 t </a:t>
            </a:r>
            <a:r>
              <a:rPr lang="zh-CN" altLang="zh-CN" sz="2000" b="1" dirty="0">
                <a:solidFill>
                  <a:prstClr val="black"/>
                </a:solidFill>
                <a:latin typeface="+mn-lt"/>
                <a:ea typeface="+mn-ea"/>
                <a:cs typeface="+mn-ea"/>
                <a:sym typeface="+mn-lt"/>
              </a:rPr>
              <a:t>甲种药品的成本是</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5 000</a:t>
            </a:r>
            <a:r>
              <a:rPr lang="zh-CN" altLang="zh-CN" sz="2000" b="1" dirty="0">
                <a:solidFill>
                  <a:prstClr val="black"/>
                </a:solidFill>
                <a:latin typeface="+mn-lt"/>
                <a:ea typeface="+mn-ea"/>
                <a:cs typeface="+mn-ea"/>
                <a:sym typeface="+mn-lt"/>
              </a:rPr>
              <a:t>元，生产</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1 t </a:t>
            </a:r>
            <a:r>
              <a:rPr lang="zh-CN" altLang="zh-CN" sz="2000" b="1" dirty="0">
                <a:solidFill>
                  <a:prstClr val="black"/>
                </a:solidFill>
                <a:latin typeface="+mn-lt"/>
                <a:ea typeface="+mn-ea"/>
                <a:cs typeface="+mn-ea"/>
                <a:sym typeface="+mn-lt"/>
              </a:rPr>
              <a:t>乙种药品的成本是</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6 000 </a:t>
            </a:r>
            <a:r>
              <a:rPr lang="zh-CN" altLang="zh-CN" sz="2000" b="1" dirty="0">
                <a:solidFill>
                  <a:prstClr val="black"/>
                </a:solidFill>
                <a:latin typeface="+mn-lt"/>
                <a:ea typeface="+mn-ea"/>
                <a:cs typeface="+mn-ea"/>
                <a:sym typeface="+mn-lt"/>
              </a:rPr>
              <a:t>元，随着生产技术的进步，现在生产</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1 t </a:t>
            </a:r>
            <a:r>
              <a:rPr lang="zh-CN" altLang="zh-CN" sz="2000" b="1" dirty="0">
                <a:solidFill>
                  <a:prstClr val="black"/>
                </a:solidFill>
                <a:latin typeface="+mn-lt"/>
                <a:ea typeface="+mn-ea"/>
                <a:cs typeface="+mn-ea"/>
                <a:sym typeface="+mn-lt"/>
              </a:rPr>
              <a:t>甲种药品的成本是</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3 000 </a:t>
            </a:r>
            <a:r>
              <a:rPr lang="zh-CN" altLang="zh-CN" sz="2000" b="1" dirty="0">
                <a:solidFill>
                  <a:prstClr val="black"/>
                </a:solidFill>
                <a:latin typeface="+mn-lt"/>
                <a:ea typeface="+mn-ea"/>
                <a:cs typeface="+mn-ea"/>
                <a:sym typeface="+mn-lt"/>
              </a:rPr>
              <a:t>元，生产</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1 t </a:t>
            </a:r>
            <a:r>
              <a:rPr lang="zh-CN" altLang="zh-CN" sz="2000" b="1" dirty="0">
                <a:solidFill>
                  <a:prstClr val="black"/>
                </a:solidFill>
                <a:latin typeface="+mn-lt"/>
                <a:ea typeface="+mn-ea"/>
                <a:cs typeface="+mn-ea"/>
                <a:sym typeface="+mn-lt"/>
              </a:rPr>
              <a:t>乙种药品的成本是</a:t>
            </a:r>
            <a:r>
              <a:rPr lang="zh-CN" altLang="en-US" sz="2000" b="1" dirty="0">
                <a:solidFill>
                  <a:prstClr val="black"/>
                </a:solidFill>
                <a:latin typeface="+mn-lt"/>
                <a:ea typeface="+mn-ea"/>
                <a:cs typeface="+mn-ea"/>
                <a:sym typeface="+mn-lt"/>
              </a:rPr>
              <a:t> </a:t>
            </a:r>
            <a:r>
              <a:rPr lang="en-US" altLang="zh-CN" sz="2000" dirty="0">
                <a:solidFill>
                  <a:prstClr val="black"/>
                </a:solidFill>
                <a:latin typeface="+mn-lt"/>
                <a:ea typeface="+mn-ea"/>
                <a:cs typeface="+mn-ea"/>
                <a:sym typeface="+mn-lt"/>
              </a:rPr>
              <a:t>3 600 </a:t>
            </a:r>
            <a:r>
              <a:rPr lang="zh-CN" altLang="zh-CN" sz="2000" b="1" dirty="0">
                <a:solidFill>
                  <a:prstClr val="black"/>
                </a:solidFill>
                <a:latin typeface="+mn-lt"/>
                <a:ea typeface="+mn-ea"/>
                <a:cs typeface="+mn-ea"/>
                <a:sym typeface="+mn-lt"/>
              </a:rPr>
              <a:t>元，哪种药品成本的年平均下降率较大</a:t>
            </a:r>
            <a:r>
              <a:rPr lang="zh-CN" altLang="en-US" sz="2000" b="1" dirty="0">
                <a:solidFill>
                  <a:prstClr val="black"/>
                </a:solidFill>
                <a:latin typeface="+mn-lt"/>
                <a:ea typeface="+mn-ea"/>
                <a:cs typeface="+mn-ea"/>
                <a:sym typeface="+mn-lt"/>
              </a:rPr>
              <a:t>？</a:t>
            </a:r>
          </a:p>
        </p:txBody>
      </p:sp>
      <p:sp>
        <p:nvSpPr>
          <p:cNvPr id="14" name="Text Box 8"/>
          <p:cNvSpPr txBox="1">
            <a:spLocks noChangeArrowheads="1"/>
          </p:cNvSpPr>
          <p:nvPr/>
        </p:nvSpPr>
        <p:spPr bwMode="auto">
          <a:xfrm>
            <a:off x="998263" y="4436797"/>
            <a:ext cx="12048067"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None/>
            </a:pPr>
            <a:r>
              <a:rPr lang="zh-CN" altLang="en-US" sz="2400" b="1" dirty="0">
                <a:latin typeface="+mn-lt"/>
                <a:ea typeface="+mn-ea"/>
                <a:cs typeface="+mn-ea"/>
                <a:sym typeface="+mn-lt"/>
              </a:rPr>
              <a:t>乙</a:t>
            </a:r>
            <a:r>
              <a:rPr lang="zh-CN" altLang="zh-CN" sz="2400" b="1" dirty="0">
                <a:latin typeface="+mn-lt"/>
                <a:ea typeface="+mn-ea"/>
                <a:cs typeface="+mn-ea"/>
                <a:sym typeface="+mn-lt"/>
              </a:rPr>
              <a:t>种药品成本的年平均下降额为</a:t>
            </a:r>
            <a:r>
              <a:rPr lang="zh-CN" altLang="en-US" sz="2400" b="1" dirty="0">
                <a:latin typeface="+mn-lt"/>
                <a:ea typeface="+mn-ea"/>
                <a:cs typeface="+mn-ea"/>
                <a:sym typeface="+mn-lt"/>
              </a:rPr>
              <a:t/>
            </a:r>
            <a:br>
              <a:rPr lang="zh-CN" altLang="en-US" sz="2400" b="1" dirty="0">
                <a:latin typeface="+mn-lt"/>
                <a:ea typeface="+mn-ea"/>
                <a:cs typeface="+mn-ea"/>
                <a:sym typeface="+mn-lt"/>
              </a:rPr>
            </a:br>
            <a:r>
              <a:rPr lang="zh-CN" altLang="en-US" sz="2400" dirty="0">
                <a:latin typeface="+mn-lt"/>
                <a:ea typeface="+mn-ea"/>
                <a:cs typeface="+mn-ea"/>
                <a:sym typeface="+mn-lt"/>
              </a:rPr>
              <a:t>（</a:t>
            </a:r>
            <a:r>
              <a:rPr lang="en-US" altLang="zh-CN" sz="2400" dirty="0">
                <a:latin typeface="+mn-lt"/>
                <a:ea typeface="+mn-ea"/>
                <a:cs typeface="+mn-ea"/>
                <a:sym typeface="+mn-lt"/>
              </a:rPr>
              <a:t>6 000 - 3 600</a:t>
            </a:r>
            <a:r>
              <a:rPr lang="zh-CN" altLang="en-US" sz="2400" dirty="0">
                <a:latin typeface="+mn-lt"/>
                <a:ea typeface="+mn-ea"/>
                <a:cs typeface="+mn-ea"/>
                <a:sym typeface="+mn-lt"/>
              </a:rPr>
              <a:t> ）</a:t>
            </a:r>
            <a:r>
              <a:rPr lang="en-US" altLang="zh-CN" sz="2400" dirty="0">
                <a:latin typeface="+mn-lt"/>
                <a:ea typeface="+mn-ea"/>
                <a:cs typeface="+mn-ea"/>
                <a:sym typeface="+mn-lt"/>
              </a:rPr>
              <a:t>÷ 2 = 1 200</a:t>
            </a:r>
            <a:r>
              <a:rPr lang="zh-CN" altLang="zh-CN" sz="2400" b="1" dirty="0">
                <a:latin typeface="+mn-lt"/>
                <a:ea typeface="+mn-ea"/>
                <a:cs typeface="+mn-ea"/>
                <a:sym typeface="+mn-lt"/>
              </a:rPr>
              <a:t>（元）</a:t>
            </a:r>
            <a:r>
              <a:rPr lang="zh-CN" altLang="en-US" sz="2400" b="1" dirty="0">
                <a:latin typeface="+mn-lt"/>
                <a:ea typeface="+mn-ea"/>
                <a:cs typeface="+mn-ea"/>
                <a:sym typeface="+mn-lt"/>
              </a:rPr>
              <a:t>．</a:t>
            </a:r>
            <a:endParaRPr lang="en-US" altLang="zh-CN" sz="2400" b="1" dirty="0">
              <a:latin typeface="+mn-lt"/>
              <a:ea typeface="+mn-ea"/>
              <a:cs typeface="+mn-ea"/>
              <a:sym typeface="+mn-lt"/>
            </a:endParaRPr>
          </a:p>
        </p:txBody>
      </p:sp>
      <p:sp>
        <p:nvSpPr>
          <p:cNvPr id="17" name="Text Box 8"/>
          <p:cNvSpPr txBox="1">
            <a:spLocks noChangeArrowheads="1"/>
          </p:cNvSpPr>
          <p:nvPr/>
        </p:nvSpPr>
        <p:spPr bwMode="auto">
          <a:xfrm>
            <a:off x="998263" y="2927351"/>
            <a:ext cx="12048067"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tabLst>
                <a:tab pos="5830570" algn="l"/>
              </a:tabLst>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tabLst>
                <a:tab pos="5830570" algn="l"/>
              </a:tabLst>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tabLst>
                <a:tab pos="5830570" algn="l"/>
              </a:tabLst>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tabLst>
                <a:tab pos="5830570" algn="l"/>
              </a:tabLst>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tabLst>
                <a:tab pos="5830570" algn="l"/>
              </a:tabLst>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tabLst>
                <a:tab pos="5830570" algn="l"/>
              </a:tabLst>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tabLst>
                <a:tab pos="5830570" algn="l"/>
              </a:tabLst>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tabLst>
                <a:tab pos="5830570" algn="l"/>
              </a:tabLst>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tabLst>
                <a:tab pos="5830570" algn="l"/>
              </a:tabLst>
              <a:defRPr sz="2000">
                <a:solidFill>
                  <a:schemeClr val="tx1"/>
                </a:solidFill>
                <a:latin typeface="Calibri" panose="020F0502020204030204" pitchFamily="34" charset="0"/>
                <a:ea typeface="宋体" panose="02010600030101010101" pitchFamily="2" charset="-122"/>
              </a:defRPr>
            </a:lvl9pPr>
          </a:lstStyle>
          <a:p>
            <a:pPr defTabSz="914400" eaLnBrk="1" hangingPunct="1">
              <a:lnSpc>
                <a:spcPct val="150000"/>
              </a:lnSpc>
              <a:spcBef>
                <a:spcPct val="0"/>
              </a:spcBef>
              <a:buNone/>
              <a:tabLst>
                <a:tab pos="7774305" algn="l"/>
              </a:tabLst>
            </a:pPr>
            <a:r>
              <a:rPr lang="zh-CN" altLang="zh-CN" sz="2400" b="1" dirty="0">
                <a:latin typeface="+mn-lt"/>
                <a:ea typeface="+mn-ea"/>
                <a:cs typeface="+mn-ea"/>
                <a:sym typeface="+mn-lt"/>
              </a:rPr>
              <a:t>甲种药品成本的年平均下降额为</a:t>
            </a:r>
            <a:r>
              <a:rPr lang="zh-CN" altLang="en-US" sz="2400" b="1" dirty="0">
                <a:latin typeface="+mn-lt"/>
                <a:ea typeface="+mn-ea"/>
                <a:cs typeface="+mn-ea"/>
                <a:sym typeface="+mn-lt"/>
              </a:rPr>
              <a:t/>
            </a:r>
            <a:br>
              <a:rPr lang="zh-CN" altLang="en-US" sz="2400" b="1" dirty="0">
                <a:latin typeface="+mn-lt"/>
                <a:ea typeface="+mn-ea"/>
                <a:cs typeface="+mn-ea"/>
                <a:sym typeface="+mn-lt"/>
              </a:rPr>
            </a:br>
            <a:r>
              <a:rPr lang="zh-CN" altLang="en-US" sz="2400" dirty="0">
                <a:latin typeface="+mn-lt"/>
                <a:ea typeface="+mn-ea"/>
                <a:cs typeface="+mn-ea"/>
                <a:sym typeface="+mn-lt"/>
              </a:rPr>
              <a:t>（</a:t>
            </a:r>
            <a:r>
              <a:rPr lang="en-US" altLang="zh-CN" sz="2400" dirty="0">
                <a:latin typeface="+mn-lt"/>
                <a:ea typeface="+mn-ea"/>
                <a:cs typeface="+mn-ea"/>
                <a:sym typeface="+mn-lt"/>
              </a:rPr>
              <a:t>5 000 - 3 000 </a:t>
            </a:r>
            <a:r>
              <a:rPr lang="zh-CN" altLang="en-US" sz="2400" dirty="0">
                <a:latin typeface="+mn-lt"/>
                <a:ea typeface="+mn-ea"/>
                <a:cs typeface="+mn-ea"/>
                <a:sym typeface="+mn-lt"/>
              </a:rPr>
              <a:t>）</a:t>
            </a:r>
            <a:r>
              <a:rPr lang="en-US" altLang="zh-CN" sz="2400" dirty="0">
                <a:latin typeface="+mn-lt"/>
                <a:ea typeface="+mn-ea"/>
                <a:cs typeface="+mn-ea"/>
                <a:sym typeface="+mn-lt"/>
              </a:rPr>
              <a:t>÷ 2 = 1 000</a:t>
            </a:r>
            <a:r>
              <a:rPr lang="zh-CN" altLang="zh-CN" sz="2400" b="1" dirty="0">
                <a:latin typeface="+mn-lt"/>
                <a:ea typeface="+mn-ea"/>
                <a:cs typeface="+mn-ea"/>
                <a:sym typeface="+mn-lt"/>
              </a:rPr>
              <a:t>（元）</a:t>
            </a:r>
            <a:r>
              <a:rPr lang="zh-CN" altLang="en-US" sz="2400" b="1" dirty="0">
                <a:latin typeface="+mn-lt"/>
                <a:ea typeface="+mn-ea"/>
                <a:cs typeface="+mn-ea"/>
                <a:sym typeface="+mn-lt"/>
              </a:rPr>
              <a:t>，</a:t>
            </a:r>
            <a:endParaRPr lang="en-US" altLang="zh-CN" sz="2400" b="1" dirty="0">
              <a:latin typeface="+mn-lt"/>
              <a:ea typeface="+mn-ea"/>
              <a:cs typeface="+mn-ea"/>
              <a:sym typeface="+mn-lt"/>
            </a:endParaRPr>
          </a:p>
        </p:txBody>
      </p:sp>
      <p:sp>
        <p:nvSpPr>
          <p:cNvPr id="9" name="TextBox 6"/>
          <p:cNvSpPr txBox="1"/>
          <p:nvPr/>
        </p:nvSpPr>
        <p:spPr>
          <a:xfrm>
            <a:off x="554787" y="332307"/>
            <a:ext cx="4191384" cy="523220"/>
          </a:xfrm>
          <a:prstGeom prst="rect">
            <a:avLst/>
          </a:prstGeom>
          <a:noFill/>
          <a:effectLst>
            <a:outerShdw blurRad="12700" dist="12700" dir="2700000" algn="tl" rotWithShape="0">
              <a:prstClr val="black">
                <a:alpha val="40000"/>
              </a:prstClr>
            </a:outerShdw>
          </a:effectLst>
        </p:spPr>
        <p:txBody>
          <a:bodyPr wrap="square">
            <a:spAutoFit/>
          </a:bodyPr>
          <a:lstStyle/>
          <a:p>
            <a:pPr lvl="0">
              <a:defRPr/>
            </a:pPr>
            <a:r>
              <a:rPr lang="zh-CN" altLang="en-US" sz="2800" b="1" dirty="0">
                <a:ln w="6350">
                  <a:noFill/>
                </a:ln>
                <a:solidFill>
                  <a:prstClr val="black"/>
                </a:solidFill>
                <a:cs typeface="+mn-ea"/>
                <a:sym typeface="+mn-lt"/>
              </a:rPr>
              <a:t>情景思考（增长率问题）</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762" y="3148805"/>
            <a:ext cx="3863975" cy="257598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theme/theme1.xml><?xml version="1.0" encoding="utf-8"?>
<a:theme xmlns:a="http://schemas.openxmlformats.org/drawingml/2006/main" name="www.2ppt.com">
  <a:themeElements>
    <a:clrScheme name="Non AQR - Orange">
      <a:dk1>
        <a:sysClr val="windowText" lastClr="000000"/>
      </a:dk1>
      <a:lt1>
        <a:sysClr val="window" lastClr="FFFFFF"/>
      </a:lt1>
      <a:dk2>
        <a:srgbClr val="464646"/>
      </a:dk2>
      <a:lt2>
        <a:srgbClr val="FFFFFF"/>
      </a:lt2>
      <a:accent1>
        <a:srgbClr val="FF5C00"/>
      </a:accent1>
      <a:accent2>
        <a:srgbClr val="FF8100"/>
      </a:accent2>
      <a:accent3>
        <a:srgbClr val="FF9F00"/>
      </a:accent3>
      <a:accent4>
        <a:srgbClr val="FFA74C"/>
      </a:accent4>
      <a:accent5>
        <a:srgbClr val="FFC34D"/>
      </a:accent5>
      <a:accent6>
        <a:srgbClr val="B44010"/>
      </a:accent6>
      <a:hlink>
        <a:srgbClr val="A05024"/>
      </a:hlink>
      <a:folHlink>
        <a:srgbClr val="FEC037"/>
      </a:folHlink>
    </a:clrScheme>
    <a:fontScheme name="kgrwfz0r">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1918</Words>
  <Application>Microsoft Office PowerPoint</Application>
  <PresentationFormat>宽屏</PresentationFormat>
  <Paragraphs>183</Paragraphs>
  <Slides>18</Slides>
  <Notes>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FandolFang R</vt:lpstr>
      <vt:lpstr>思源黑体 CN Regular</vt:lpstr>
      <vt:lpstr>宋体</vt:lpstr>
      <vt:lpstr>Arial</vt:lpstr>
      <vt:lpstr>Calibri</vt:lpstr>
      <vt:lpstr>Cambria Math</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6</cp:revision>
  <dcterms:created xsi:type="dcterms:W3CDTF">2020-04-09T06:56:00Z</dcterms:created>
  <dcterms:modified xsi:type="dcterms:W3CDTF">2023-01-17T01:54:29Z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E4595BBCF4E64672B8AAF63B41E61FDC</vt:lpwstr>
  </property>
  <property fmtid="{A09F084E-AD41-489F-8076-AA5BE3082BCA}" pid="100">
    <vt:ui4>5</vt:ui4>
  </property>
  <property fmtid="{64440492-4C8B-11D1-8B70-080036B11A03}" pid="11">
    <vt:lpwstr>www.2ppt.com-爱PPT提供资源下载</vt:lpwstr>
  </property>
</Properties>
</file>