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522" r:id="rId2"/>
    <p:sldId id="258" r:id="rId3"/>
    <p:sldId id="523" r:id="rId4"/>
    <p:sldId id="604" r:id="rId5"/>
    <p:sldId id="684" r:id="rId6"/>
    <p:sldId id="685" r:id="rId7"/>
    <p:sldId id="686" r:id="rId8"/>
    <p:sldId id="687" r:id="rId9"/>
    <p:sldId id="688" r:id="rId10"/>
    <p:sldId id="689" r:id="rId11"/>
    <p:sldId id="725" r:id="rId12"/>
    <p:sldId id="726" r:id="rId13"/>
    <p:sldId id="727" r:id="rId14"/>
    <p:sldId id="728" r:id="rId15"/>
    <p:sldId id="513" r:id="rId16"/>
    <p:sldId id="602" r:id="rId17"/>
    <p:sldId id="692" r:id="rId18"/>
    <p:sldId id="693" r:id="rId19"/>
    <p:sldId id="694" r:id="rId20"/>
    <p:sldId id="695" r:id="rId21"/>
    <p:sldId id="696" r:id="rId22"/>
    <p:sldId id="697" r:id="rId23"/>
    <p:sldId id="698" r:id="rId24"/>
    <p:sldId id="699" r:id="rId25"/>
    <p:sldId id="700" r:id="rId26"/>
    <p:sldId id="701" r:id="rId27"/>
    <p:sldId id="702" r:id="rId28"/>
    <p:sldId id="703" r:id="rId29"/>
    <p:sldId id="704" r:id="rId30"/>
    <p:sldId id="705" r:id="rId31"/>
    <p:sldId id="706" r:id="rId32"/>
    <p:sldId id="707" r:id="rId33"/>
    <p:sldId id="708" r:id="rId34"/>
    <p:sldId id="656" r:id="rId35"/>
    <p:sldId id="710" r:id="rId36"/>
    <p:sldId id="711" r:id="rId37"/>
    <p:sldId id="712" r:id="rId38"/>
    <p:sldId id="516" r:id="rId39"/>
    <p:sldId id="729" r:id="rId40"/>
    <p:sldId id="730" r:id="rId41"/>
    <p:sldId id="731" r:id="rId42"/>
  </p:sldIdLst>
  <p:sldSz cx="9144000" cy="5143500" type="screen16x9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3429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6858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0287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0">
          <p15:clr>
            <a:srgbClr val="A4A3A4"/>
          </p15:clr>
        </p15:guide>
        <p15:guide id="2" pos="2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00"/>
    <a:srgbClr val="5C8DFA"/>
    <a:srgbClr val="1382E7"/>
    <a:srgbClr val="0099FF"/>
    <a:srgbClr val="6600FF"/>
    <a:srgbClr val="FF0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9" autoAdjust="0"/>
    <p:restoredTop sz="90949" autoAdjust="0"/>
  </p:normalViewPr>
  <p:slideViewPr>
    <p:cSldViewPr>
      <p:cViewPr>
        <p:scale>
          <a:sx n="150" d="100"/>
          <a:sy n="150" d="100"/>
        </p:scale>
        <p:origin x="-504" y="-162"/>
      </p:cViewPr>
      <p:guideLst>
        <p:guide orient="horz" pos="1670"/>
        <p:guide pos="2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页眉占位符 36044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0451" name="日期占位符 360450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0452" name="页脚占位符 360451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0453" name="灯片编号占位符 360452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E9F406D-3E57-4F33-87D8-B75BAEBE727B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1267" name="日期占位符 2"/>
          <p:cNvSpPr>
            <a:spLocks noGrp="1"/>
          </p:cNvSpPr>
          <p:nvPr>
            <p:ph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6148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9" name="备注占位符 4"/>
          <p:cNvSpPr>
            <a:spLocks noGrp="1" noRot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270" name="页脚占位符 5"/>
          <p:cNvSpPr>
            <a:spLocks noGrp="1"/>
          </p:cNvSpPr>
          <p:nvPr>
            <p:ph type="ftr" sz="quarte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1271" name="灯片编号占位符 6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BCAA4A8-04C0-46BE-81A7-D811FA03C95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342900" lvl="1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685800" lvl="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028700" lvl="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371600" lvl="4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1714500" lvl="5" indent="0" algn="l" defTabSz="6858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057400" lvl="6" indent="0" algn="l" defTabSz="6858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2400300" lvl="7" indent="0" algn="l" defTabSz="6858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2743200" lvl="8" indent="0" algn="l" defTabSz="6858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44" y="206168"/>
            <a:ext cx="6173004" cy="857052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-2617" y="1011798"/>
            <a:ext cx="8571470" cy="484696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31617" y="273856"/>
            <a:ext cx="1486689" cy="4359080"/>
          </a:xfrm>
          <a:prstGeom prst="rect">
            <a:avLst/>
          </a:prstGeom>
        </p:spPr>
        <p:txBody>
          <a:bodyPr vert="eaVert"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98879" y="273856"/>
            <a:ext cx="1846552" cy="435908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44" y="206168"/>
            <a:ext cx="6173004" cy="857052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426" y="1011798"/>
            <a:ext cx="8029429" cy="177735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79" y="1282364"/>
            <a:ext cx="5915795" cy="2139651"/>
          </a:xfrm>
          <a:prstGeom prst="rect">
            <a:avLst/>
          </a:prstGeom>
        </p:spPr>
        <p:txBody>
          <a:bodyPr lIns="68571" tIns="34285" rIns="68571" bIns="34285" anchor="b"/>
          <a:lstStyle>
            <a:lvl1pPr>
              <a:defRPr sz="3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79" y="3442258"/>
            <a:ext cx="5915795" cy="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44" y="206168"/>
            <a:ext cx="6173004" cy="857052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1088" y="1114167"/>
            <a:ext cx="2884736" cy="219285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533568" y="1114167"/>
            <a:ext cx="2884736" cy="219285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444" y="273856"/>
            <a:ext cx="5915795" cy="994218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7650" y="1423608"/>
            <a:ext cx="2741743" cy="43852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257175" indent="0">
              <a:buNone/>
              <a:defRPr sz="1400"/>
            </a:lvl2pPr>
            <a:lvl3pPr marL="514350" indent="0">
              <a:buNone/>
              <a:defRPr sz="1100"/>
            </a:lvl3pPr>
            <a:lvl4pPr marL="771525" indent="0">
              <a:buNone/>
              <a:defRPr sz="1000"/>
            </a:lvl4pPr>
            <a:lvl5pPr marL="1028700" indent="0">
              <a:buNone/>
              <a:defRPr sz="1000"/>
            </a:lvl5pPr>
            <a:lvl6pPr marL="1285875" indent="0">
              <a:buNone/>
              <a:defRPr sz="1000"/>
            </a:lvl6pPr>
            <a:lvl7pPr marL="1543050" indent="0">
              <a:buNone/>
              <a:defRPr sz="1000"/>
            </a:lvl7pPr>
            <a:lvl8pPr marL="1800225" indent="0">
              <a:buNone/>
              <a:defRPr sz="1000"/>
            </a:lvl8pPr>
            <a:lvl9pPr marL="20574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67650" y="1999127"/>
            <a:ext cx="2741743" cy="219285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519988" y="1423608"/>
            <a:ext cx="2755245" cy="43852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257175" indent="0">
              <a:buNone/>
              <a:defRPr sz="1400"/>
            </a:lvl2pPr>
            <a:lvl3pPr marL="514350" indent="0">
              <a:buNone/>
              <a:defRPr sz="1100"/>
            </a:lvl3pPr>
            <a:lvl4pPr marL="771525" indent="0">
              <a:buNone/>
              <a:defRPr sz="1000"/>
            </a:lvl4pPr>
            <a:lvl5pPr marL="1028700" indent="0">
              <a:buNone/>
              <a:defRPr sz="1000"/>
            </a:lvl5pPr>
            <a:lvl6pPr marL="1285875" indent="0">
              <a:buNone/>
              <a:defRPr sz="1000"/>
            </a:lvl6pPr>
            <a:lvl7pPr marL="1543050" indent="0">
              <a:buNone/>
              <a:defRPr sz="1000"/>
            </a:lvl7pPr>
            <a:lvl8pPr marL="1800225" indent="0">
              <a:buNone/>
              <a:defRPr sz="1000"/>
            </a:lvl8pPr>
            <a:lvl9pPr marL="20574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519988" y="1999127"/>
            <a:ext cx="2755245" cy="219285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44" y="206168"/>
            <a:ext cx="6173004" cy="857052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444" y="342916"/>
            <a:ext cx="2212171" cy="1200206"/>
          </a:xfrm>
          <a:prstGeom prst="rect">
            <a:avLst/>
          </a:prstGeom>
        </p:spPr>
        <p:txBody>
          <a:bodyPr lIns="68571" tIns="34285" rIns="68571" bIns="34285"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5923" y="740602"/>
            <a:ext cx="3472314" cy="144495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444" y="1543122"/>
            <a:ext cx="2212171" cy="27694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800"/>
            </a:lvl2pPr>
            <a:lvl3pPr marL="514350" indent="0">
              <a:buNone/>
              <a:defRPr sz="700"/>
            </a:lvl3pPr>
            <a:lvl4pPr marL="771525" indent="0">
              <a:buNone/>
              <a:defRPr sz="600"/>
            </a:lvl4pPr>
            <a:lvl5pPr marL="1028700" indent="0">
              <a:buNone/>
              <a:defRPr sz="600"/>
            </a:lvl5pPr>
            <a:lvl6pPr marL="1285875" indent="0">
              <a:buNone/>
              <a:defRPr sz="600"/>
            </a:lvl6pPr>
            <a:lvl7pPr marL="1543050" indent="0">
              <a:buNone/>
              <a:defRPr sz="600"/>
            </a:lvl7pPr>
            <a:lvl8pPr marL="1800225" indent="0">
              <a:buNone/>
              <a:defRPr sz="600"/>
            </a:lvl8pPr>
            <a:lvl9pPr marL="2057400" indent="0">
              <a:buNone/>
              <a:defRPr sz="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442" y="342916"/>
            <a:ext cx="2343314" cy="1200206"/>
          </a:xfrm>
          <a:prstGeom prst="rect">
            <a:avLst/>
          </a:prstGeom>
        </p:spPr>
        <p:txBody>
          <a:bodyPr lIns="68571" tIns="34285" rIns="68571" bIns="34285"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15923" y="342917"/>
            <a:ext cx="3472314" cy="484696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600"/>
            </a:lvl2pPr>
            <a:lvl3pPr marL="514350" indent="0">
              <a:buNone/>
              <a:defRPr sz="1400"/>
            </a:lvl3pPr>
            <a:lvl4pPr marL="771525" indent="0">
              <a:buNone/>
              <a:defRPr sz="1100"/>
            </a:lvl4pPr>
            <a:lvl5pPr marL="1028700" indent="0">
              <a:buNone/>
              <a:defRPr sz="1100"/>
            </a:lvl5pPr>
            <a:lvl6pPr marL="1285875" indent="0">
              <a:buNone/>
              <a:defRPr sz="1100"/>
            </a:lvl6pPr>
            <a:lvl7pPr marL="1543050" indent="0">
              <a:buNone/>
              <a:defRPr sz="1100"/>
            </a:lvl7pPr>
            <a:lvl8pPr marL="1800225" indent="0">
              <a:buNone/>
              <a:defRPr sz="1100"/>
            </a:lvl8pPr>
            <a:lvl9pPr marL="2057400" indent="0">
              <a:buNone/>
              <a:defRPr sz="11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442" y="1543123"/>
            <a:ext cx="2343314" cy="323113"/>
          </a:xfrm>
        </p:spPr>
        <p:txBody>
          <a:bodyPr/>
          <a:lstStyle>
            <a:lvl1pPr marL="0" indent="0">
              <a:buNone/>
              <a:defRPr sz="1100"/>
            </a:lvl1pPr>
            <a:lvl2pPr marL="257175" indent="0">
              <a:buNone/>
              <a:defRPr sz="1000"/>
            </a:lvl2pPr>
            <a:lvl3pPr marL="514350" indent="0">
              <a:buNone/>
              <a:defRPr sz="900"/>
            </a:lvl3pPr>
            <a:lvl4pPr marL="771525" indent="0">
              <a:buNone/>
              <a:defRPr sz="800"/>
            </a:lvl4pPr>
            <a:lvl5pPr marL="1028700" indent="0">
              <a:buNone/>
              <a:defRPr sz="800"/>
            </a:lvl5pPr>
            <a:lvl6pPr marL="1285875" indent="0">
              <a:buNone/>
              <a:defRPr sz="800"/>
            </a:lvl6pPr>
            <a:lvl7pPr marL="1543050" indent="0">
              <a:buNone/>
              <a:defRPr sz="800"/>
            </a:lvl7pPr>
            <a:lvl8pPr marL="1800225" indent="0">
              <a:buNone/>
              <a:defRPr sz="800"/>
            </a:lvl8pPr>
            <a:lvl9pPr marL="2057400" indent="0">
              <a:buNone/>
              <a:defRPr sz="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文本占位符 9318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426" y="1011797"/>
            <a:ext cx="8029429" cy="4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27" tIns="34264" rIns="68527" bIns="34264" numCol="1" anchor="t" anchorCtr="0" compatLnSpc="1">
            <a:sp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26" name="矩形 1032"/>
          <p:cNvSpPr>
            <a:spLocks noChangeArrowheads="1"/>
          </p:cNvSpPr>
          <p:nvPr userDrawn="1"/>
        </p:nvSpPr>
        <p:spPr bwMode="auto">
          <a:xfrm>
            <a:off x="3572" y="-5951"/>
            <a:ext cx="9149954" cy="498757"/>
          </a:xfrm>
          <a:prstGeom prst="rect">
            <a:avLst/>
          </a:prstGeom>
          <a:gradFill rotWithShape="1">
            <a:gsLst>
              <a:gs pos="0">
                <a:srgbClr val="F98BC5"/>
              </a:gs>
              <a:gs pos="100000">
                <a:srgbClr val="B65E8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/>
          <a:lstStyle/>
          <a:p>
            <a:pPr algn="l" defTabSz="386080"/>
            <a:endParaRPr lang="zh-CN" altLang="en-US" sz="800" b="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27" name="文本框 153621"/>
          <p:cNvSpPr txBox="1">
            <a:spLocks noChangeArrowheads="1"/>
          </p:cNvSpPr>
          <p:nvPr userDrawn="1"/>
        </p:nvSpPr>
        <p:spPr bwMode="auto">
          <a:xfrm>
            <a:off x="128605" y="76183"/>
            <a:ext cx="3471124" cy="346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>
            <a:spAutoFit/>
          </a:bodyPr>
          <a:lstStyle>
            <a:lvl1pPr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17830" indent="-16192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4325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900430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15760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6148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0720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5292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29864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chemeClr val="bg1"/>
                </a:solidFill>
                <a:latin typeface="方正大标宋_GBK" pitchFamily="65" charset="-122"/>
                <a:ea typeface="方正大标宋_GBK" pitchFamily="65" charset="-122"/>
              </a:rPr>
              <a:t>外研版英语</a:t>
            </a:r>
            <a:r>
              <a:rPr lang="en-US" altLang="zh-CN" sz="2000">
                <a:solidFill>
                  <a:schemeClr val="bg1"/>
                </a:solidFill>
                <a:latin typeface="方正大标宋_GBK" pitchFamily="65" charset="-122"/>
                <a:ea typeface="方正大标宋_GBK" pitchFamily="65" charset="-122"/>
              </a:rPr>
              <a:t>·</a:t>
            </a:r>
            <a:r>
              <a:rPr lang="zh-CN" altLang="en-US" sz="2000">
                <a:solidFill>
                  <a:schemeClr val="bg1"/>
                </a:solidFill>
                <a:latin typeface="方正大标宋_GBK" pitchFamily="65" charset="-122"/>
                <a:ea typeface="方正大标宋_GBK" pitchFamily="65" charset="-122"/>
              </a:rPr>
              <a:t>必修第三册</a:t>
            </a:r>
            <a:r>
              <a:rPr lang="en-US" altLang="zh-CN" sz="2000">
                <a:solidFill>
                  <a:schemeClr val="bg1"/>
                </a:solidFill>
                <a:latin typeface="方正大标宋_GBK" pitchFamily="65" charset="-122"/>
                <a:ea typeface="方正大标宋_GBK" pitchFamily="65" charset="-122"/>
              </a:rPr>
              <a:t> </a:t>
            </a:r>
          </a:p>
        </p:txBody>
      </p:sp>
      <p:sp>
        <p:nvSpPr>
          <p:cNvPr id="1029" name="TextBox 13">
            <a:hlinkClick r:id="rId13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6408780" y="141652"/>
            <a:ext cx="1149103" cy="285146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>
            <a:spAutoFit/>
          </a:bodyPr>
          <a:lstStyle>
            <a:lvl1pPr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17830" indent="-16192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4325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900430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15760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6148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0720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5292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29864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返回导航</a:t>
            </a:r>
          </a:p>
        </p:txBody>
      </p:sp>
      <p:sp>
        <p:nvSpPr>
          <p:cNvPr id="1028" name="TextBox 15">
            <a:hlinkClick r:id="" action="ppaction://hlinkshowjump?jump=nextslide"/>
          </p:cNvPr>
          <p:cNvSpPr txBox="1">
            <a:spLocks noChangeArrowheads="1"/>
          </p:cNvSpPr>
          <p:nvPr userDrawn="1"/>
        </p:nvSpPr>
        <p:spPr bwMode="auto">
          <a:xfrm>
            <a:off x="8435485" y="176172"/>
            <a:ext cx="619206" cy="254368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>
            <a:spAutoFit/>
          </a:bodyPr>
          <a:lstStyle>
            <a:lvl1pPr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17830" indent="-16192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4325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900430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15760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6148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0720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5292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29864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30" name="矩形 153609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526629" y="176172"/>
            <a:ext cx="436920" cy="25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547" tIns="19274" rIns="38547" bIns="19274">
            <a:spAutoFit/>
          </a:bodyPr>
          <a:lstStyle/>
          <a:p>
            <a:pPr defTabSz="386080"/>
            <a:r>
              <a:rPr lang="zh-CN" altLang="en-US" sz="1400">
                <a:solidFill>
                  <a:srgbClr val="000000"/>
                </a:solidFill>
                <a:ea typeface="方正楷体_GBK" pitchFamily="65" charset="-122"/>
              </a:rPr>
              <a:t>下页</a:t>
            </a:r>
          </a:p>
        </p:txBody>
      </p:sp>
      <p:sp>
        <p:nvSpPr>
          <p:cNvPr id="2" name="TextBox 15">
            <a:hlinkClick r:id="" action="ppaction://hlinkshowjump?jump=nextslide"/>
          </p:cNvPr>
          <p:cNvSpPr txBox="1">
            <a:spLocks noChangeArrowheads="1"/>
          </p:cNvSpPr>
          <p:nvPr userDrawn="1"/>
        </p:nvSpPr>
        <p:spPr bwMode="auto">
          <a:xfrm>
            <a:off x="7678149" y="176172"/>
            <a:ext cx="619206" cy="254368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>
            <a:spAutoFit/>
          </a:bodyPr>
          <a:lstStyle>
            <a:lvl1pPr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17830" indent="-16192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4325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900430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15760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6148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0720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5292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29864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153609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>
            <a:off x="7771674" y="176172"/>
            <a:ext cx="436920" cy="25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547" tIns="19274" rIns="38547" bIns="19274">
            <a:spAutoFit/>
          </a:bodyPr>
          <a:lstStyle/>
          <a:p>
            <a:pPr defTabSz="386080"/>
            <a:r>
              <a:rPr lang="zh-CN" altLang="en-US" sz="1400">
                <a:solidFill>
                  <a:srgbClr val="000000"/>
                </a:solidFill>
                <a:ea typeface="方正楷体_GBK" pitchFamily="65" charset="-122"/>
              </a:rPr>
              <a:t>上页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3429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6858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0287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3716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algn="l" rtl="0" fontAlgn="base" hangingPunct="0">
        <a:lnSpc>
          <a:spcPct val="15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b="1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20395" lvl="1" indent="-21526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27735" lvl="2" indent="-17272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31265" lvl="3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1450" algn="l" defTabSz="6858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0" i="0" u="none" kern="1200" baseline="0">
          <a:solidFill>
            <a:srgbClr val="FF0000"/>
          </a:solidFill>
          <a:latin typeface="+mn-lt"/>
          <a:ea typeface="+mn-ea"/>
          <a:cs typeface="+mn-cs"/>
        </a:defRPr>
      </a:lvl1pPr>
      <a:lvl2pPr marL="342900" lvl="1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2pPr>
      <a:lvl3pPr marL="685800" lvl="2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3pPr>
      <a:lvl4pPr marL="1028700" lvl="3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4pPr>
      <a:lvl5pPr marL="1371600" lvl="4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5pPr>
      <a:lvl6pPr marL="1714500" lvl="5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6pPr>
      <a:lvl7pPr marL="2057400" lvl="6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7pPr>
      <a:lvl8pPr marL="2400300" lvl="7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8pPr>
      <a:lvl9pPr marL="2743200" lvl="8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2.xml"/><Relationship Id="rId5" Type="http://schemas.openxmlformats.org/officeDocument/2006/relationships/slide" Target="slide3.xml"/><Relationship Id="rId4" Type="http://schemas.openxmlformats.org/officeDocument/2006/relationships/image" Target="../media/image3.png"/><Relationship Id="rId9" Type="http://schemas.openxmlformats.org/officeDocument/2006/relationships/slide" Target="slide3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7022" y="3077779"/>
            <a:ext cx="7848431" cy="623195"/>
          </a:xfrm>
        </p:spPr>
        <p:txBody>
          <a:bodyPr/>
          <a:lstStyle/>
          <a:p>
            <a:pPr algn="ctr"/>
            <a:r>
              <a:rPr lang="en-US" altLang="en-US" sz="2400" b="0" dirty="0">
                <a:solidFill>
                  <a:srgbClr val="FF00FF"/>
                </a:solidFill>
                <a:cs typeface="Times New Roman" panose="02020603050405020304" pitchFamily="18" charset="0"/>
              </a:rPr>
              <a:t>Section </a:t>
            </a:r>
            <a:r>
              <a:rPr lang="en-US" altLang="en-US" sz="2400" b="0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Ⅱ Integrating </a:t>
            </a:r>
            <a:r>
              <a:rPr lang="en-US" altLang="en-US" sz="2400" b="0" dirty="0">
                <a:solidFill>
                  <a:srgbClr val="FF00FF"/>
                </a:solidFill>
                <a:cs typeface="Times New Roman" panose="02020603050405020304" pitchFamily="18" charset="0"/>
              </a:rPr>
              <a:t>skills &amp;  Developing ideas</a:t>
            </a:r>
            <a:endParaRPr lang="zh-CN" altLang="en-US" sz="2400" b="0" dirty="0">
              <a:solidFill>
                <a:srgbClr val="FF00FF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6" descr="第五单元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480205" y="789965"/>
            <a:ext cx="8102067" cy="2289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3141273" y="422793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491509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7.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给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留下印象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8.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在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远的地方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9.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是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的原因；解释；导致；占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比例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10.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在大白天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11.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起航</a:t>
            </a:r>
          </a:p>
        </p:txBody>
      </p:sp>
      <p:sp>
        <p:nvSpPr>
          <p:cNvPr id="673795" name="Rectangle 3"/>
          <p:cNvSpPr>
            <a:spLocks noChangeArrowheads="1"/>
          </p:cNvSpPr>
          <p:nvPr/>
        </p:nvSpPr>
        <p:spPr bwMode="auto">
          <a:xfrm>
            <a:off x="845456" y="1489821"/>
            <a:ext cx="316870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leave an impression on/upon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73796" name="Rectangle 4"/>
          <p:cNvSpPr>
            <a:spLocks noChangeArrowheads="1"/>
          </p:cNvSpPr>
          <p:nvPr/>
        </p:nvSpPr>
        <p:spPr bwMode="auto">
          <a:xfrm>
            <a:off x="1000087" y="1923604"/>
            <a:ext cx="185200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at a distance of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73797" name="Rectangle 5"/>
          <p:cNvSpPr>
            <a:spLocks noChangeArrowheads="1"/>
          </p:cNvSpPr>
          <p:nvPr/>
        </p:nvSpPr>
        <p:spPr bwMode="auto">
          <a:xfrm>
            <a:off x="838464" y="2355702"/>
            <a:ext cx="149293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account for</a:t>
            </a:r>
            <a:r>
              <a:rPr lang="zh-CN" altLang="en-US"/>
              <a:t>　</a:t>
            </a:r>
          </a:p>
        </p:txBody>
      </p:sp>
      <p:sp>
        <p:nvSpPr>
          <p:cNvPr id="673798" name="Rectangle 6"/>
          <p:cNvSpPr>
            <a:spLocks noChangeArrowheads="1"/>
          </p:cNvSpPr>
          <p:nvPr/>
        </p:nvSpPr>
        <p:spPr bwMode="auto">
          <a:xfrm>
            <a:off x="1053694" y="2734233"/>
            <a:ext cx="207225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in broad daylight</a:t>
            </a:r>
            <a:r>
              <a:rPr lang="zh-CN" altLang="en-US"/>
              <a:t>　</a:t>
            </a:r>
          </a:p>
        </p:txBody>
      </p:sp>
      <p:sp>
        <p:nvSpPr>
          <p:cNvPr id="673799" name="Rectangle 7"/>
          <p:cNvSpPr>
            <a:spLocks noChangeArrowheads="1"/>
          </p:cNvSpPr>
          <p:nvPr/>
        </p:nvSpPr>
        <p:spPr bwMode="auto">
          <a:xfrm>
            <a:off x="1003920" y="3165139"/>
            <a:ext cx="79883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set sail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7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7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7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7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795" grpId="0"/>
      <p:bldP spid="673796" grpId="0"/>
      <p:bldP spid="673797" grpId="0"/>
      <p:bldP spid="673798" grpId="0"/>
      <p:bldP spid="6737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26" y="1085599"/>
            <a:ext cx="8029429" cy="2977686"/>
          </a:xfrm>
        </p:spPr>
        <p:txBody>
          <a:bodyPr/>
          <a:lstStyle/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重点句型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状语从句的省略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____________________ (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虽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然被认为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 the most dangerous road in the country, it is also known as the “heavenly road” for its amazing views.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as if 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</a:rPr>
              <a:t>引导方式状语从句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Shall I be believed when I say that, at the depth of thirty feet, I could see _____________________________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好像我在大白天一样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？</a:t>
            </a:r>
          </a:p>
        </p:txBody>
      </p:sp>
      <p:sp>
        <p:nvSpPr>
          <p:cNvPr id="710660" name="Rectangle 4"/>
          <p:cNvSpPr>
            <a:spLocks noChangeArrowheads="1"/>
          </p:cNvSpPr>
          <p:nvPr/>
        </p:nvSpPr>
        <p:spPr bwMode="auto">
          <a:xfrm>
            <a:off x="683508" y="1976673"/>
            <a:ext cx="250827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Although regarded as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710661" name="Rectangle 5"/>
          <p:cNvSpPr>
            <a:spLocks noChangeArrowheads="1"/>
          </p:cNvSpPr>
          <p:nvPr/>
        </p:nvSpPr>
        <p:spPr bwMode="auto">
          <a:xfrm>
            <a:off x="835110" y="3597236"/>
            <a:ext cx="287856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as if I was in broad daylight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60" grpId="0"/>
      <p:bldP spid="7106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2977686"/>
          </a:xfrm>
        </p:spPr>
        <p:txBody>
          <a:bodyPr/>
          <a:lstStyle/>
          <a:p>
            <a:pPr algn="ctr"/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课文阅读理解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Read the passage on Pages 56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57 and choose the best answers.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Who was found working on the terrible creature which  was a submarine?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Pierre </a:t>
            </a:r>
            <a:r>
              <a:rPr lang="en-US" altLang="zh-CN" dirty="0" err="1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Aronnax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the biologist professor.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err="1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Nemo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 Land, the captain.</a:t>
            </a:r>
            <a:endParaRPr lang="fr-FR" altLang="zh-CN" dirty="0" smtClean="0">
              <a:solidFill>
                <a:srgbClr val="000000"/>
              </a:solidFill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fr-FR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fr-FR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fr-FR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Conseil</a:t>
            </a:r>
            <a:r>
              <a:rPr lang="zh-CN" altLang="fr-FR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，</a:t>
            </a:r>
            <a:r>
              <a:rPr lang="fr-FR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the servant.</a:t>
            </a:r>
            <a:endParaRPr lang="en-US" altLang="zh-CN" dirty="0" smtClean="0">
              <a:solidFill>
                <a:srgbClr val="000000"/>
              </a:solidFill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Ned Land, the whale hunter.</a:t>
            </a:r>
            <a:endParaRPr lang="zh-CN" altLang="en-US" dirty="0" smtClean="0">
              <a:solidFill>
                <a:srgbClr val="000000"/>
              </a:solidFill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682071"/>
            <a:ext cx="8029429" cy="4224181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Why would the three passengers stay in the submarine?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To keep the secret.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To enjoy more undersea scenes.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To help the captain Nemo.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To take more adventures there.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Why was Ned different from the other two passengers?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enjoyed the adventures most.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thought of running away.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was in charge of the submarine.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was attacked by the terrible creature.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172497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What was not described in the words of Aronnax?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solar ray in the sea.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sand under the sea.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color of the sea water.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temperature of the sea.</a:t>
            </a:r>
            <a:endParaRPr lang="en-US" altLang="zh-CN" smtClean="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mtClean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答案：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1.B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2.A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3.B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4.D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035" name="Picture 11" descr="词汇精研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3491367" y="1384377"/>
            <a:ext cx="1730204" cy="48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5037" name="Picture 13" descr="课堂合作探究.TIF"/>
          <p:cNvPicPr>
            <a:picLocks noChangeAspect="1" noChangeArrowheads="1"/>
          </p:cNvPicPr>
          <p:nvPr/>
        </p:nvPicPr>
        <p:blipFill>
          <a:blip r:embed="rId4" r:link="rId3" cstate="email"/>
          <a:srcRect/>
          <a:stretch>
            <a:fillRect/>
          </a:stretch>
        </p:blipFill>
        <p:spPr bwMode="auto">
          <a:xfrm>
            <a:off x="228632" y="690404"/>
            <a:ext cx="8556945" cy="5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504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539426" y="1978363"/>
            <a:ext cx="8029429" cy="2562187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charge </a:t>
            </a:r>
            <a:r>
              <a:rPr lang="en-US" altLang="zh-CN" i="1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．主管，负责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P57)They are captured and taken inside the submarine, where they meet the man in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charge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Captain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Nemo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他们被俘虏并被带进潜艇，在那里他们遇到了负责人尼莫船长。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Any driver found drinking beyond the limit will be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charged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任何司机如被发现饮酒超限都会被指控。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2977686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ea typeface="IPAPANNEW" charset="0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(1)charge (sb.) for sth.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　为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ea typeface="IPAPANNEW" charset="0"/>
                <a:cs typeface="Times New Roman" panose="02020603050405020304" pitchFamily="18" charset="0"/>
              </a:rPr>
              <a:t>……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向某人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收费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/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要价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charge sb. with sth.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指控某人某事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(2)in charge (of...)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主管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/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楷体_GB2312" pitchFamily="49" charset="-122"/>
              </a:rPr>
              <a:t>看管</a:t>
            </a:r>
            <a:r>
              <a:rPr lang="en-US" altLang="zh-CN" smtClean="0">
                <a:solidFill>
                  <a:srgbClr val="000000"/>
                </a:solidFill>
              </a:rPr>
              <a:t>/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负责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(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)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in the charge of...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在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的掌管之下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take charge of ...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负责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/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看管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(3)free of charge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免费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682071"/>
            <a:ext cx="8029429" cy="4224181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单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I wonder how much you charge ________ your services.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first two are free while the third costs $30.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②The man arrested by the police was charged ____________ stealing. </a:t>
            </a:r>
            <a:endParaRPr lang="en-US" altLang="zh-CN" smtClean="0">
              <a:solidFill>
                <a:srgbClr val="000000"/>
              </a:solidFill>
              <a:latin typeface="IPAPANNEW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完成句子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③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shop was ____________________(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由他掌管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while the manager was away.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＝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was ____________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掌管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the shop while the manager was away.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＝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_______________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掌管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the shop while the manager was away.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④You can play football in the stadium _______________(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免费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if you are a member.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76867" name="Rectangle 3"/>
          <p:cNvSpPr>
            <a:spLocks noChangeArrowheads="1"/>
          </p:cNvSpPr>
          <p:nvPr/>
        </p:nvSpPr>
        <p:spPr bwMode="auto">
          <a:xfrm>
            <a:off x="4341586" y="1112481"/>
            <a:ext cx="71932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for 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76868" name="Rectangle 4"/>
          <p:cNvSpPr>
            <a:spLocks noChangeArrowheads="1"/>
          </p:cNvSpPr>
          <p:nvPr/>
        </p:nvSpPr>
        <p:spPr bwMode="auto">
          <a:xfrm>
            <a:off x="5550478" y="1959315"/>
            <a:ext cx="80684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with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76869" name="Rectangle 5"/>
          <p:cNvSpPr>
            <a:spLocks noChangeArrowheads="1"/>
          </p:cNvSpPr>
          <p:nvPr/>
        </p:nvSpPr>
        <p:spPr bwMode="auto">
          <a:xfrm>
            <a:off x="2291712" y="2787798"/>
            <a:ext cx="234572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in the charge of him</a:t>
            </a:r>
            <a:r>
              <a:rPr lang="zh-CN" altLang="en-US"/>
              <a:t>　</a:t>
            </a:r>
          </a:p>
        </p:txBody>
      </p:sp>
      <p:sp>
        <p:nvSpPr>
          <p:cNvPr id="676870" name="Rectangle 6"/>
          <p:cNvSpPr>
            <a:spLocks noChangeArrowheads="1"/>
          </p:cNvSpPr>
          <p:nvPr/>
        </p:nvSpPr>
        <p:spPr bwMode="auto">
          <a:xfrm>
            <a:off x="1649089" y="3200850"/>
            <a:ext cx="130537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in charge of</a:t>
            </a:r>
            <a:endParaRPr lang="zh-CN" altLang="en-US"/>
          </a:p>
        </p:txBody>
      </p:sp>
      <p:sp>
        <p:nvSpPr>
          <p:cNvPr id="676871" name="Rectangle 7"/>
          <p:cNvSpPr>
            <a:spLocks noChangeArrowheads="1"/>
          </p:cNvSpPr>
          <p:nvPr/>
        </p:nvSpPr>
        <p:spPr bwMode="auto">
          <a:xfrm>
            <a:off x="1222934" y="3595549"/>
            <a:ext cx="178147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took charge of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76872" name="Rectangle 8"/>
          <p:cNvSpPr>
            <a:spLocks noChangeArrowheads="1"/>
          </p:cNvSpPr>
          <p:nvPr/>
        </p:nvSpPr>
        <p:spPr bwMode="auto">
          <a:xfrm>
            <a:off x="4920733" y="4010287"/>
            <a:ext cx="149357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free of charge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7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7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7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7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7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7" grpId="0"/>
      <p:bldP spid="676868" grpId="0"/>
      <p:bldP spid="676869" grpId="0"/>
      <p:bldP spid="676870" grpId="0"/>
      <p:bldP spid="676871" grpId="0"/>
      <p:bldP spid="67687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5149" y="1280818"/>
            <a:ext cx="8029429" cy="2562187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permit </a:t>
            </a:r>
            <a:r>
              <a:rPr lang="en-US" altLang="zh-CN" i="1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v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．允许，准许，许可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P57)In order to keep this secret, Captain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Nemo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tells his three newest passengers that they are not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permitted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to leave the submarine.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为了保守这个秘密，尼莫船长告诉他的三名新乘客，他们不准离开潜艇。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Time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permitting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I may go to Shanghai with my friends.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如果时间允许，我可能和朋友们一起去上海。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2977686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(1)permit sb.to do sth.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　　　允许某人做某事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permit doing sth.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允许做某事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time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/weather permitting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楷体_GB2312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if time/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weather permits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如果时间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/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天气允许的话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(2)permission </a:t>
            </a:r>
            <a:r>
              <a:rPr lang="en-US" altLang="zh-CN" i="1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.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许可；允许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ask for permission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请求允许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without permission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未经允许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" name="矩形 16489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61292" y="773728"/>
            <a:ext cx="4159394" cy="8641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/>
          <a:p>
            <a:pPr algn="l"/>
            <a:endParaRPr lang="zh-CN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4878" name="圆角矩形 16487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20805" y="801106"/>
            <a:ext cx="4146296" cy="772536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35001" dir="2928847" algn="ctr" rotWithShape="0">
              <a:srgbClr val="000000">
                <a:alpha val="50000"/>
              </a:srgbClr>
            </a:outerShdw>
          </a:effectLst>
        </p:spPr>
        <p:txBody>
          <a:bodyPr lIns="68571" tIns="34285" rIns="68571" bIns="34285"/>
          <a:lstStyle/>
          <a:p>
            <a:pPr algn="l"/>
            <a:endParaRPr lang="zh-CN" altLang="en-US" sz="14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164879" name="组合 164878"/>
          <p:cNvGrpSpPr/>
          <p:nvPr/>
        </p:nvGrpSpPr>
        <p:grpSpPr bwMode="auto">
          <a:xfrm>
            <a:off x="2180319" y="777298"/>
            <a:ext cx="928808" cy="809438"/>
            <a:chOff x="1066" y="1298"/>
            <a:chExt cx="862" cy="862"/>
          </a:xfrm>
        </p:grpSpPr>
        <p:sp>
          <p:nvSpPr>
            <p:cNvPr id="7222" name="圆角矩形 164879"/>
            <p:cNvSpPr>
              <a:spLocks noChangeArrowheads="1"/>
            </p:cNvSpPr>
            <p:nvPr/>
          </p:nvSpPr>
          <p:spPr bwMode="auto">
            <a:xfrm>
              <a:off x="1177" y="1394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</a:ln>
          </p:spPr>
          <p:txBody>
            <a:bodyPr/>
            <a:lstStyle/>
            <a:p>
              <a:pPr algn="l"/>
              <a:endParaRPr lang="zh-CN" altLang="en-US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23" name="任意多边形 164880"/>
            <p:cNvSpPr>
              <a:spLocks noChangeArrowheads="1"/>
            </p:cNvSpPr>
            <p:nvPr/>
          </p:nvSpPr>
          <p:spPr bwMode="auto">
            <a:xfrm>
              <a:off x="1219" y="1437"/>
              <a:ext cx="337" cy="337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4ACE3"/>
                </a:gs>
                <a:gs pos="50000">
                  <a:srgbClr val="0066CC">
                    <a:alpha val="0"/>
                  </a:srgbClr>
                </a:gs>
                <a:gs pos="100000">
                  <a:srgbClr val="74ACE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l"/>
              <a:endParaRPr lang="zh-CN" altLang="en-US" sz="1400" b="0" i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7224" name="图片 16488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1066" y="1298"/>
              <a:ext cx="862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4883" name="文本框 164882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151996" y="1005846"/>
            <a:ext cx="3097218" cy="39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r>
              <a:rPr lang="zh-CN" altLang="en-US" sz="21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课前 自主学习  </a:t>
            </a:r>
          </a:p>
        </p:txBody>
      </p:sp>
      <p:sp>
        <p:nvSpPr>
          <p:cNvPr id="7226" name="矩形 16489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2726" y="1798618"/>
            <a:ext cx="4159394" cy="8641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/>
          <a:p>
            <a:pPr algn="l"/>
            <a:endParaRPr lang="zh-CN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圆角矩形 16487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242239" y="1825997"/>
            <a:ext cx="4146296" cy="772537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35001" dir="2928847" algn="ctr" rotWithShape="0">
              <a:srgbClr val="000000">
                <a:alpha val="50000"/>
              </a:srgbClr>
            </a:outerShdw>
          </a:effectLst>
        </p:spPr>
        <p:txBody>
          <a:bodyPr lIns="68571" tIns="34285" rIns="68571" bIns="34285"/>
          <a:lstStyle/>
          <a:p>
            <a:pPr algn="l"/>
            <a:endParaRPr lang="zh-CN" altLang="en-US" sz="14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3" name="组合 164878"/>
          <p:cNvGrpSpPr/>
          <p:nvPr/>
        </p:nvGrpSpPr>
        <p:grpSpPr bwMode="auto">
          <a:xfrm>
            <a:off x="2229140" y="1802190"/>
            <a:ext cx="928808" cy="809438"/>
            <a:chOff x="1066" y="1298"/>
            <a:chExt cx="862" cy="862"/>
          </a:xfrm>
        </p:grpSpPr>
        <p:sp>
          <p:nvSpPr>
            <p:cNvPr id="7229" name="圆角矩形 164879"/>
            <p:cNvSpPr>
              <a:spLocks noChangeArrowheads="1"/>
            </p:cNvSpPr>
            <p:nvPr/>
          </p:nvSpPr>
          <p:spPr bwMode="auto">
            <a:xfrm>
              <a:off x="1177" y="1394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</a:ln>
          </p:spPr>
          <p:txBody>
            <a:bodyPr/>
            <a:lstStyle/>
            <a:p>
              <a:pPr algn="l"/>
              <a:endParaRPr lang="zh-CN" altLang="en-US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30" name="任意多边形 164880"/>
            <p:cNvSpPr>
              <a:spLocks noChangeArrowheads="1"/>
            </p:cNvSpPr>
            <p:nvPr/>
          </p:nvSpPr>
          <p:spPr bwMode="auto">
            <a:xfrm>
              <a:off x="1219" y="1437"/>
              <a:ext cx="337" cy="337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4ACE3"/>
                </a:gs>
                <a:gs pos="50000">
                  <a:srgbClr val="0066CC">
                    <a:alpha val="0"/>
                  </a:srgbClr>
                </a:gs>
                <a:gs pos="100000">
                  <a:srgbClr val="74ACE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l"/>
              <a:endParaRPr lang="zh-CN" altLang="en-US" sz="1400" b="0" i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7231" name="图片 16488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1066" y="1298"/>
              <a:ext cx="862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文本框 164882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3173430" y="2030737"/>
            <a:ext cx="3097218" cy="39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r>
              <a:rPr lang="zh-CN" altLang="en-US" sz="21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课堂  合作探究</a:t>
            </a:r>
          </a:p>
        </p:txBody>
      </p:sp>
      <p:sp>
        <p:nvSpPr>
          <p:cNvPr id="7233" name="矩形 16489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2726" y="2824701"/>
            <a:ext cx="4159394" cy="8641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/>
          <a:p>
            <a:pPr algn="l"/>
            <a:endParaRPr lang="zh-CN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" name="圆角矩形 16487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242239" y="2852078"/>
            <a:ext cx="4146296" cy="772537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35001" dir="2928847" algn="ctr" rotWithShape="0">
              <a:srgbClr val="000000">
                <a:alpha val="50000"/>
              </a:srgbClr>
            </a:outerShdw>
          </a:effectLst>
        </p:spPr>
        <p:txBody>
          <a:bodyPr lIns="68571" tIns="34285" rIns="68571" bIns="34285"/>
          <a:lstStyle/>
          <a:p>
            <a:pPr algn="l"/>
            <a:endParaRPr lang="zh-CN" altLang="en-US" sz="14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6" name="组合 164878"/>
          <p:cNvGrpSpPr/>
          <p:nvPr/>
        </p:nvGrpSpPr>
        <p:grpSpPr bwMode="auto">
          <a:xfrm>
            <a:off x="2229140" y="2828271"/>
            <a:ext cx="928808" cy="809438"/>
            <a:chOff x="1066" y="1298"/>
            <a:chExt cx="862" cy="862"/>
          </a:xfrm>
        </p:grpSpPr>
        <p:sp>
          <p:nvSpPr>
            <p:cNvPr id="7236" name="圆角矩形 164879"/>
            <p:cNvSpPr>
              <a:spLocks noChangeArrowheads="1"/>
            </p:cNvSpPr>
            <p:nvPr/>
          </p:nvSpPr>
          <p:spPr bwMode="auto">
            <a:xfrm>
              <a:off x="1177" y="1394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</a:ln>
          </p:spPr>
          <p:txBody>
            <a:bodyPr/>
            <a:lstStyle/>
            <a:p>
              <a:pPr algn="l"/>
              <a:endParaRPr lang="zh-CN" altLang="en-US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37" name="任意多边形 164880"/>
            <p:cNvSpPr>
              <a:spLocks noChangeArrowheads="1"/>
            </p:cNvSpPr>
            <p:nvPr/>
          </p:nvSpPr>
          <p:spPr bwMode="auto">
            <a:xfrm>
              <a:off x="1219" y="1437"/>
              <a:ext cx="337" cy="337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4ACE3"/>
                </a:gs>
                <a:gs pos="50000">
                  <a:srgbClr val="0066CC">
                    <a:alpha val="0"/>
                  </a:srgbClr>
                </a:gs>
                <a:gs pos="100000">
                  <a:srgbClr val="74ACE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l"/>
              <a:endParaRPr lang="zh-CN" altLang="en-US" sz="1400" b="0" i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7238" name="图片 16488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1066" y="1298"/>
              <a:ext cx="862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164882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3162714" y="3056818"/>
            <a:ext cx="3097219" cy="39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随堂</a:t>
            </a:r>
            <a:r>
              <a:rPr lang="en-US" altLang="zh-CN" sz="21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zh-CN" altLang="en-US" sz="21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即时巩固</a:t>
            </a:r>
          </a:p>
        </p:txBody>
      </p:sp>
      <p:sp>
        <p:nvSpPr>
          <p:cNvPr id="7261" name="矩形 16489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339884" y="3867447"/>
            <a:ext cx="4159394" cy="8641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/>
          <a:p>
            <a:pPr algn="l"/>
            <a:endParaRPr lang="zh-CN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圆角矩形 16487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299397" y="3840068"/>
            <a:ext cx="4146296" cy="772537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35001" dir="2928847" algn="ctr" rotWithShape="0">
              <a:srgbClr val="000000">
                <a:alpha val="50000"/>
              </a:srgbClr>
            </a:outerShdw>
          </a:effectLst>
        </p:spPr>
        <p:txBody>
          <a:bodyPr lIns="68571" tIns="34285" rIns="68571" bIns="34285"/>
          <a:lstStyle/>
          <a:p>
            <a:pPr algn="l"/>
            <a:endParaRPr lang="zh-CN" altLang="en-US" sz="14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9" name="组合 164878"/>
          <p:cNvGrpSpPr/>
          <p:nvPr/>
        </p:nvGrpSpPr>
        <p:grpSpPr bwMode="auto">
          <a:xfrm>
            <a:off x="2286298" y="3816261"/>
            <a:ext cx="928808" cy="809438"/>
            <a:chOff x="1066" y="1298"/>
            <a:chExt cx="862" cy="862"/>
          </a:xfrm>
        </p:grpSpPr>
        <p:sp>
          <p:nvSpPr>
            <p:cNvPr id="7264" name="圆角矩形 164879"/>
            <p:cNvSpPr>
              <a:spLocks noChangeArrowheads="1"/>
            </p:cNvSpPr>
            <p:nvPr/>
          </p:nvSpPr>
          <p:spPr bwMode="auto">
            <a:xfrm>
              <a:off x="1177" y="1394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</a:ln>
          </p:spPr>
          <p:txBody>
            <a:bodyPr/>
            <a:lstStyle/>
            <a:p>
              <a:pPr algn="l"/>
              <a:endParaRPr lang="zh-CN" altLang="en-US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65" name="任意多边形 164880"/>
            <p:cNvSpPr>
              <a:spLocks noChangeArrowheads="1"/>
            </p:cNvSpPr>
            <p:nvPr/>
          </p:nvSpPr>
          <p:spPr bwMode="auto">
            <a:xfrm>
              <a:off x="1219" y="1437"/>
              <a:ext cx="337" cy="337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4ACE3"/>
                </a:gs>
                <a:gs pos="50000">
                  <a:srgbClr val="0066CC">
                    <a:alpha val="0"/>
                  </a:srgbClr>
                </a:gs>
                <a:gs pos="100000">
                  <a:srgbClr val="74ACE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l"/>
              <a:endParaRPr lang="zh-CN" altLang="en-US" sz="1400" b="0" i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7266" name="图片 16488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1066" y="1298"/>
              <a:ext cx="862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16488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219870" y="4082900"/>
            <a:ext cx="3097219" cy="39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r>
              <a:rPr lang="zh-CN" altLang="en-US" sz="21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课后 限时训练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648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648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16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751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751"/>
                            </p:stCondLst>
                            <p:childTnLst>
                              <p:par>
                                <p:cTn id="4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251"/>
                            </p:stCondLst>
                            <p:childTnLst>
                              <p:par>
                                <p:cTn id="4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751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753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753"/>
                            </p:stCondLst>
                            <p:childTnLst>
                              <p:par>
                                <p:cTn id="5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253"/>
                            </p:stCondLst>
                            <p:childTnLst>
                              <p:par>
                                <p:cTn id="6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753"/>
                            </p:stCondLst>
                            <p:childTnLst>
                              <p:par>
                                <p:cTn id="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83" grpId="0"/>
      <p:bldP spid="4" grpId="0"/>
      <p:bldP spid="7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421279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单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owners don't permit  ____________ (park) cars in front of the shops.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②His parents don't permit him ____________ (tell) lies.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③Time ____________  (permit), Joe will be able to finish the project very successfully.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79939" name="Rectangle 3"/>
          <p:cNvSpPr>
            <a:spLocks noChangeArrowheads="1"/>
          </p:cNvSpPr>
          <p:nvPr/>
        </p:nvSpPr>
        <p:spPr bwMode="auto">
          <a:xfrm>
            <a:off x="3653313" y="1813596"/>
            <a:ext cx="115309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parking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79940" name="Rectangle 4"/>
          <p:cNvSpPr>
            <a:spLocks noChangeArrowheads="1"/>
          </p:cNvSpPr>
          <p:nvPr/>
        </p:nvSpPr>
        <p:spPr bwMode="auto">
          <a:xfrm>
            <a:off x="4027288" y="2302135"/>
            <a:ext cx="92867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to tell</a:t>
            </a:r>
            <a:r>
              <a:rPr lang="zh-CN" altLang="en-US"/>
              <a:t>　</a:t>
            </a:r>
          </a:p>
        </p:txBody>
      </p:sp>
      <p:sp>
        <p:nvSpPr>
          <p:cNvPr id="679941" name="Rectangle 5"/>
          <p:cNvSpPr>
            <a:spLocks noChangeArrowheads="1"/>
          </p:cNvSpPr>
          <p:nvPr/>
        </p:nvSpPr>
        <p:spPr bwMode="auto">
          <a:xfrm>
            <a:off x="1541279" y="2679477"/>
            <a:ext cx="118996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permitting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7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7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39" grpId="0"/>
      <p:bldP spid="679940" grpId="0"/>
      <p:bldP spid="6799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735637"/>
            <a:ext cx="8029429" cy="4224181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relate </a:t>
            </a:r>
            <a:r>
              <a:rPr lang="en-US" altLang="zh-CN" i="1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v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．相联系，有关联；讲述</a:t>
            </a:r>
            <a:endParaRPr lang="zh-CN" altLang="en-US" dirty="0" smtClean="0">
              <a:solidFill>
                <a:srgbClr val="000000"/>
              </a:solidFill>
              <a:ea typeface="楷体_GB2312" pitchFamily="49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教材</a:t>
            </a:r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P57)Words are not enough to</a:t>
            </a:r>
            <a:r>
              <a:rPr lang="en-US" altLang="zh-CN" dirty="0" smtClean="0">
                <a:solidFill>
                  <a:srgbClr val="FF00FF"/>
                </a:solidFill>
                <a:ea typeface="楷体_GB2312" pitchFamily="49" charset="-122"/>
                <a:cs typeface="Times New Roman" panose="02020603050405020304" pitchFamily="18" charset="0"/>
              </a:rPr>
              <a:t> relate</a:t>
            </a:r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 such wonders!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言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语不足以形容这种奇迹！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He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related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how the accident happened when the police asked.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当警察问的时候，他叙述了事故发生的经过。</a:t>
            </a:r>
            <a:endParaRPr lang="zh-CN" altLang="en-US" dirty="0" smtClean="0">
              <a:solidFill>
                <a:srgbClr val="000000"/>
              </a:solidFill>
              <a:latin typeface="IPAPANNEW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IPAPANNEW" charset="0"/>
              </a:rPr>
              <a:t>[</a:t>
            </a:r>
            <a:r>
              <a:rPr lang="zh-CN" altLang="en-US" dirty="0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归纳拓展</a:t>
            </a:r>
            <a:r>
              <a:rPr lang="en-US" altLang="zh-CN" dirty="0" smtClean="0">
                <a:solidFill>
                  <a:srgbClr val="000000"/>
                </a:solidFill>
                <a:latin typeface="IPAPANNEW" charset="0"/>
              </a:rPr>
              <a:t>]</a:t>
            </a:r>
            <a:endParaRPr lang="en-US" altLang="zh-CN" dirty="0" smtClean="0">
              <a:solidFill>
                <a:srgbClr val="000000"/>
              </a:solidFill>
              <a:ea typeface="楷体_GB2312" pitchFamily="49" charset="-122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(1)relate...to/with...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　把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与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联系起来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relate to...  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涉及；与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相关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(2)relation  </a:t>
            </a:r>
            <a:r>
              <a:rPr lang="en-US" altLang="zh-CN" i="1" dirty="0" smtClean="0">
                <a:solidFill>
                  <a:srgbClr val="000000"/>
                </a:solidFill>
                <a:ea typeface="楷体_GB2312" pitchFamily="49" charset="-122"/>
              </a:rPr>
              <a:t>n</a:t>
            </a:r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.  </a:t>
            </a:r>
            <a:r>
              <a:rPr lang="en-US" altLang="zh-CN" dirty="0" smtClean="0">
                <a:solidFill>
                  <a:srgbClr val="000000"/>
                </a:solidFill>
                <a:latin typeface="IPAPANNEW" charset="0"/>
              </a:rPr>
              <a:t>[U]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关系； </a:t>
            </a:r>
            <a:r>
              <a:rPr lang="en-US" altLang="zh-CN" dirty="0" smtClean="0">
                <a:solidFill>
                  <a:srgbClr val="000000"/>
                </a:solidFill>
                <a:latin typeface="IPAPANNEW" charset="0"/>
              </a:rPr>
              <a:t>[C]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亲属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relationship </a:t>
            </a:r>
            <a:r>
              <a:rPr lang="en-US" altLang="zh-CN" i="1" dirty="0" smtClean="0">
                <a:solidFill>
                  <a:srgbClr val="000000"/>
                </a:solidFill>
                <a:ea typeface="楷体_GB2312" pitchFamily="49" charset="-122"/>
              </a:rPr>
              <a:t>n</a:t>
            </a:r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.  (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人际</a:t>
            </a:r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)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关系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843958"/>
            <a:ext cx="8029429" cy="3808682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单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professor told his students to relate theory ____________ practice.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②You must write down all the information ____________ (relate) to the problem.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③We try to improve ____________  (relate) between our two countries.</a:t>
            </a:r>
            <a:endParaRPr lang="en-US" altLang="zh-CN" smtClean="0">
              <a:solidFill>
                <a:srgbClr val="000000"/>
              </a:solidFill>
              <a:latin typeface="IPAPANNEW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一句多译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对话的主题应该与文章的主题相关。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④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theme of the dialogue should ______________ the theme of the passage.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⑤The theme of the dialogue should ______________ the theme of the passage.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81987" name="Rectangle 3"/>
          <p:cNvSpPr>
            <a:spLocks noChangeArrowheads="1"/>
          </p:cNvSpPr>
          <p:nvPr/>
        </p:nvSpPr>
        <p:spPr bwMode="auto">
          <a:xfrm>
            <a:off x="5678831" y="1308888"/>
            <a:ext cx="106332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with/to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81988" name="Rectangle 4"/>
          <p:cNvSpPr>
            <a:spLocks noChangeArrowheads="1"/>
          </p:cNvSpPr>
          <p:nvPr/>
        </p:nvSpPr>
        <p:spPr bwMode="auto">
          <a:xfrm>
            <a:off x="5785131" y="1742671"/>
            <a:ext cx="105915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related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81989" name="Rectangle 5"/>
          <p:cNvSpPr>
            <a:spLocks noChangeArrowheads="1"/>
          </p:cNvSpPr>
          <p:nvPr/>
        </p:nvSpPr>
        <p:spPr bwMode="auto">
          <a:xfrm>
            <a:off x="2863548" y="2517589"/>
            <a:ext cx="122587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relations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81990" name="Rectangle 6"/>
          <p:cNvSpPr>
            <a:spLocks noChangeArrowheads="1"/>
          </p:cNvSpPr>
          <p:nvPr/>
        </p:nvSpPr>
        <p:spPr bwMode="auto">
          <a:xfrm>
            <a:off x="4405425" y="3759123"/>
            <a:ext cx="118098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relate to</a:t>
            </a:r>
            <a:r>
              <a:rPr lang="zh-CN" altLang="en-US"/>
              <a:t>　</a:t>
            </a:r>
          </a:p>
        </p:txBody>
      </p:sp>
      <p:sp>
        <p:nvSpPr>
          <p:cNvPr id="681991" name="Rectangle 7"/>
          <p:cNvSpPr>
            <a:spLocks noChangeArrowheads="1"/>
          </p:cNvSpPr>
          <p:nvPr/>
        </p:nvSpPr>
        <p:spPr bwMode="auto">
          <a:xfrm>
            <a:off x="4242998" y="4191220"/>
            <a:ext cx="136533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be related to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8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8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8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8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8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7" grpId="0"/>
      <p:bldP spid="681988" grpId="0"/>
      <p:bldP spid="681989" grpId="0"/>
      <p:bldP spid="681990" grpId="0"/>
      <p:bldP spid="68199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226062"/>
            <a:ext cx="8029429" cy="2562187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astonish </a:t>
            </a:r>
            <a:r>
              <a:rPr lang="en-US" altLang="zh-CN" i="1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v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．使吃惊，使惊讶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P57)The light, which lit the soil thirty feet below the surface of the ocean,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astonished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me by its power.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那光照亮了海面下三十英尺的海底，它的强度使我吃惊。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 sports meeting was put off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which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astonished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us.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运动会推迟了，这让我们很吃惊。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2977686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(1) astonishing </a:t>
            </a:r>
            <a:r>
              <a:rPr lang="en-US" altLang="zh-CN" i="1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　　　　　　令人惊讶的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(2)astonished  </a:t>
            </a:r>
            <a:r>
              <a:rPr lang="en-US" altLang="zh-CN" i="1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.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吃惊的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be astonished to do sth./that...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某人惊讶于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做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)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某事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(3)astonishment  </a:t>
            </a:r>
            <a:r>
              <a:rPr lang="en-US" altLang="zh-CN" i="1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.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惊异，惊讶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to one's astonishment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令人吃惊的是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多用于插入语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)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in astonishment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吃惊地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465428"/>
            <a:ext cx="8029429" cy="463967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单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____________ look on his face told us that he felt ____________ to be asked such a question. (astonish)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②It was  ____________ (astonish) that she should accept such a hard job.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③We were astonished ____________ (find) the temple still in its original condition.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④After hearing the news, she stared at me in ____________  (astonish)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句式升级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⑤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boy lifted the big rock without effort and this astonished me.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→_____________________________________ the boy lifted the big rock without effort.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主语从句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85059" name="Rectangle 3"/>
          <p:cNvSpPr>
            <a:spLocks noChangeArrowheads="1"/>
          </p:cNvSpPr>
          <p:nvPr/>
        </p:nvSpPr>
        <p:spPr bwMode="auto">
          <a:xfrm>
            <a:off x="1439654" y="949402"/>
            <a:ext cx="140957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astonished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85060" name="Rectangle 4"/>
          <p:cNvSpPr>
            <a:spLocks noChangeArrowheads="1"/>
          </p:cNvSpPr>
          <p:nvPr/>
        </p:nvSpPr>
        <p:spPr bwMode="auto">
          <a:xfrm>
            <a:off x="6679240" y="897523"/>
            <a:ext cx="140957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astonished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85061" name="Rectangle 5"/>
          <p:cNvSpPr>
            <a:spLocks noChangeArrowheads="1"/>
          </p:cNvSpPr>
          <p:nvPr/>
        </p:nvSpPr>
        <p:spPr bwMode="auto">
          <a:xfrm>
            <a:off x="1578763" y="1706961"/>
            <a:ext cx="148651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astonishing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85062" name="Rectangle 6"/>
          <p:cNvSpPr>
            <a:spLocks noChangeArrowheads="1"/>
          </p:cNvSpPr>
          <p:nvPr/>
        </p:nvSpPr>
        <p:spPr bwMode="auto">
          <a:xfrm>
            <a:off x="3324817" y="2139058"/>
            <a:ext cx="107614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to  find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85063" name="Rectangle 7"/>
          <p:cNvSpPr>
            <a:spLocks noChangeArrowheads="1"/>
          </p:cNvSpPr>
          <p:nvPr/>
        </p:nvSpPr>
        <p:spPr bwMode="auto">
          <a:xfrm>
            <a:off x="5051351" y="3003252"/>
            <a:ext cx="167887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astonishment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85064" name="Rectangle 8"/>
          <p:cNvSpPr>
            <a:spLocks noChangeArrowheads="1"/>
          </p:cNvSpPr>
          <p:nvPr/>
        </p:nvSpPr>
        <p:spPr bwMode="auto">
          <a:xfrm>
            <a:off x="881147" y="4191220"/>
            <a:ext cx="415231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What made me astonished most was that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8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8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8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8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8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8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59" grpId="0"/>
      <p:bldP spid="685060" grpId="0"/>
      <p:bldP spid="685061" grpId="0"/>
      <p:bldP spid="685062" grpId="0"/>
      <p:bldP spid="685063" grpId="0"/>
      <p:bldP spid="68506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2977686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distinguish </a:t>
            </a:r>
            <a:r>
              <a:rPr lang="en-US" altLang="zh-CN" i="1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v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．看清；认出；使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</a:rPr>
              <a:t>有所不同；辨别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P57)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..and I clearly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distinguished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objects at a distance of a hundred and fifty yards.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我清楚地分辨出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150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码外的物体。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 man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distinguished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himself for a major breakthrough in the treatment of cancer.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这个人因其在治疗癌症方面有了重大突破而扬名。</a:t>
            </a:r>
            <a:endParaRPr lang="zh-CN" altLang="en-US" dirty="0" smtClean="0">
              <a:solidFill>
                <a:srgbClr val="00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312957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(1)distinguish A from B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　　　　区分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A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B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distinguish (between) A and B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区别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/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区分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A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B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(2)distinguish oneself in...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使自己在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方面出名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(3)distinguished  </a:t>
            </a:r>
            <a:r>
              <a:rPr lang="en-US" altLang="zh-CN" i="1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. 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卓越的；杰出的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226062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单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Reading good books can not only enrich our minds but also teach us _______________  (distinguish) between right and wrong.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②Honestly speaking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I admire your ____________(distinguish) achievements.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③Before birth, babies can distinguish their mother's voice ________ that of a female stranger.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88131" name="Rectangle 3"/>
          <p:cNvSpPr>
            <a:spLocks noChangeArrowheads="1"/>
          </p:cNvSpPr>
          <p:nvPr/>
        </p:nvSpPr>
        <p:spPr bwMode="auto">
          <a:xfrm>
            <a:off x="683510" y="2083806"/>
            <a:ext cx="169811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to distinguish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88132" name="Rectangle 4"/>
          <p:cNvSpPr>
            <a:spLocks noChangeArrowheads="1"/>
          </p:cNvSpPr>
          <p:nvPr/>
        </p:nvSpPr>
        <p:spPr bwMode="auto">
          <a:xfrm>
            <a:off x="4249956" y="2498544"/>
            <a:ext cx="167887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distinguished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88133" name="Rectangle 5"/>
          <p:cNvSpPr>
            <a:spLocks noChangeArrowheads="1"/>
          </p:cNvSpPr>
          <p:nvPr/>
        </p:nvSpPr>
        <p:spPr bwMode="auto">
          <a:xfrm>
            <a:off x="6759489" y="2896120"/>
            <a:ext cx="62153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from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8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8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8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1" grpId="0"/>
      <p:bldP spid="688132" grpId="0"/>
      <p:bldP spid="68813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9"/>
            <a:ext cx="8029429" cy="2562187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6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surround</a:t>
            </a:r>
            <a:r>
              <a:rPr lang="en-US" altLang="zh-CN" i="1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 v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．环绕，围绕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P57)Truly this water which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surrounded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me was but another air heavier than the Earth's atmosphere, but almost as clear.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事实上，环绕我的水不过是比地球大气层重的另一种空气，但几乎同样清澈。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We stood at the edge of the lake, which is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surrounded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by/with trees.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我们站在湖边，湖的四周树木环绕。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4363" name="Picture 11" descr="课前自主学习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251257" y="897524"/>
            <a:ext cx="8556945" cy="5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4391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539426" y="1508172"/>
            <a:ext cx="8029429" cy="2977686"/>
          </a:xfrm>
        </p:spPr>
        <p:txBody>
          <a:bodyPr/>
          <a:lstStyle/>
          <a:p>
            <a:pPr algn="ctr"/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基础知识自测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重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点词汇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写作词汇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en-US" altLang="zh-CN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．主管，负责　　　　　　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2.</a:t>
            </a:r>
            <a:r>
              <a:rPr lang="en-US" altLang="zh-CN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ad</a:t>
            </a:r>
            <a:r>
              <a:rPr lang="en-US" altLang="zh-CN" i="1" dirty="0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在前面  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3.</a:t>
            </a:r>
            <a:r>
              <a:rPr lang="en-US" altLang="zh-CN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宽的，阔的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4.</a:t>
            </a:r>
            <a:r>
              <a:rPr lang="en-US" altLang="zh-CN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prep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在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之下，在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正下方</a:t>
            </a:r>
          </a:p>
        </p:txBody>
      </p:sp>
      <p:sp>
        <p:nvSpPr>
          <p:cNvPr id="484392" name="Rectangle 40"/>
          <p:cNvSpPr>
            <a:spLocks noChangeArrowheads="1"/>
          </p:cNvSpPr>
          <p:nvPr/>
        </p:nvSpPr>
        <p:spPr bwMode="auto">
          <a:xfrm>
            <a:off x="845454" y="2732547"/>
            <a:ext cx="80524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charge</a:t>
            </a:r>
          </a:p>
        </p:txBody>
      </p:sp>
      <p:sp>
        <p:nvSpPr>
          <p:cNvPr id="484393" name="Rectangle 41"/>
          <p:cNvSpPr>
            <a:spLocks noChangeArrowheads="1"/>
          </p:cNvSpPr>
          <p:nvPr/>
        </p:nvSpPr>
        <p:spPr bwMode="auto">
          <a:xfrm>
            <a:off x="575148" y="3165139"/>
            <a:ext cx="119316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/>
              <a:t>　</a:t>
            </a:r>
            <a:r>
              <a:rPr lang="en-US" altLang="zh-CN"/>
              <a:t>ahead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484394" name="Rectangle 42"/>
          <p:cNvSpPr>
            <a:spLocks noChangeArrowheads="1"/>
          </p:cNvSpPr>
          <p:nvPr/>
        </p:nvSpPr>
        <p:spPr bwMode="auto">
          <a:xfrm>
            <a:off x="899041" y="3597236"/>
            <a:ext cx="95656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broad</a:t>
            </a:r>
            <a:r>
              <a:rPr lang="zh-CN" altLang="en-US"/>
              <a:t>　</a:t>
            </a:r>
          </a:p>
        </p:txBody>
      </p:sp>
      <p:sp>
        <p:nvSpPr>
          <p:cNvPr id="484395" name="Rectangle 43"/>
          <p:cNvSpPr>
            <a:spLocks noChangeArrowheads="1"/>
          </p:cNvSpPr>
          <p:nvPr/>
        </p:nvSpPr>
        <p:spPr bwMode="auto">
          <a:xfrm>
            <a:off x="737093" y="4029333"/>
            <a:ext cx="92065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beneath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8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8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8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8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92" grpId="0"/>
      <p:bldP spid="484393" grpId="0"/>
      <p:bldP spid="484394" grpId="0"/>
      <p:bldP spid="48439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367713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(1)surround sb.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/sth.with sb./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sth.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使某人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/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楷体_GB2312" pitchFamily="49" charset="-122"/>
                <a:cs typeface="Times New Roman" panose="02020603050405020304" pitchFamily="18" charset="0"/>
              </a:rPr>
              <a:t>某物被某人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/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某物包围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be surrounded by/with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被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围绕着；周围是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(2)surrounding  </a:t>
            </a:r>
            <a:r>
              <a:rPr lang="en-US" altLang="zh-CN" i="1" smtClean="0">
                <a:solidFill>
                  <a:srgbClr val="000000"/>
                </a:solidFill>
                <a:ea typeface="楷体_GB2312" pitchFamily="49" charset="-122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.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周围的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(3)surroundings  </a:t>
            </a:r>
            <a:r>
              <a:rPr lang="en-US" altLang="zh-CN" i="1" smtClean="0">
                <a:solidFill>
                  <a:srgbClr val="000000"/>
                </a:solidFill>
                <a:ea typeface="楷体_GB2312" pitchFamily="49" charset="-122"/>
              </a:rPr>
              <a:t>n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.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环境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(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通常用复数形式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)</a:t>
            </a:r>
            <a:r>
              <a:rPr lang="en-US" altLang="zh-CN" smtClean="0"/>
              <a:t> </a:t>
            </a:r>
            <a:endParaRPr lang="zh-CN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172497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单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small village ________________  (surround) by/with green mountains and clear rivers, attracting visitors from every corner.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②They all went out to look for the lost child in the ____________ (surround) villages.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③It took me a few weeks to get used to my new ____________   (surround)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691203" name="Rectangle 3"/>
          <p:cNvSpPr>
            <a:spLocks noChangeArrowheads="1"/>
          </p:cNvSpPr>
          <p:nvPr/>
        </p:nvSpPr>
        <p:spPr bwMode="auto">
          <a:xfrm>
            <a:off x="2628054" y="1598142"/>
            <a:ext cx="184783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is   surrounded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91205" name="Rectangle 5"/>
          <p:cNvSpPr>
            <a:spLocks noChangeArrowheads="1"/>
          </p:cNvSpPr>
          <p:nvPr/>
        </p:nvSpPr>
        <p:spPr bwMode="auto">
          <a:xfrm>
            <a:off x="6008676" y="2407581"/>
            <a:ext cx="159776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surrounding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91206" name="Rectangle 6"/>
          <p:cNvSpPr>
            <a:spLocks noChangeArrowheads="1"/>
          </p:cNvSpPr>
          <p:nvPr/>
        </p:nvSpPr>
        <p:spPr bwMode="auto">
          <a:xfrm>
            <a:off x="5281129" y="3219895"/>
            <a:ext cx="145509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surroundings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9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9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9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203" grpId="0"/>
      <p:bldP spid="691205" grpId="0"/>
      <p:bldP spid="69120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3393184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7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account for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是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</a:rPr>
              <a:t>的原因；解释；导致；占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</a:rPr>
              <a:t>比例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</a:rPr>
              <a:t>)</a:t>
            </a:r>
            <a:endParaRPr lang="en-US" altLang="zh-CN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P57)This dazzling carpet, really a reflector, drove away the rays of the sun with wonderful intensity, which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accounted for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 vibration which passed through every atom of liquid.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这条耀眼的地毯，实际上是一个反射器，以惊人的强度驱走了太阳光，它解释了穿过每一个液体原子的振动。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Tom's careless driving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accounted for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 accident.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汤姆的粗心驾驶引发了这起事故。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790393"/>
            <a:ext cx="8029429" cy="3808682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on account of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　　　　　　由于，因为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take account of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take...into account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考虑到，顾及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on no account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决不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(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置于句首时，句子用部分倒装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)</a:t>
            </a:r>
            <a:endParaRPr lang="en-US" altLang="zh-CN" smtClean="0">
              <a:solidFill>
                <a:srgbClr val="000000"/>
              </a:solidFill>
              <a:latin typeface="IPAPANNEW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单句语法填空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Good suggestions are worth adopting _______ account of their benefit to us all. _______ no account will you ignore them.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②His exam results were not good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but we must take the fact that he was ill for a long time _______account.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93251" name="Rectangle 3"/>
          <p:cNvSpPr>
            <a:spLocks noChangeArrowheads="1"/>
          </p:cNvSpPr>
          <p:nvPr/>
        </p:nvSpPr>
        <p:spPr bwMode="auto">
          <a:xfrm>
            <a:off x="4881010" y="2894433"/>
            <a:ext cx="61448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on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93252" name="Rectangle 4"/>
          <p:cNvSpPr>
            <a:spLocks noChangeArrowheads="1"/>
          </p:cNvSpPr>
          <p:nvPr/>
        </p:nvSpPr>
        <p:spPr bwMode="auto">
          <a:xfrm>
            <a:off x="1058081" y="3328217"/>
            <a:ext cx="67860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On</a:t>
            </a:r>
            <a:r>
              <a:rPr lang="zh-CN" altLang="en-US"/>
              <a:t>　</a:t>
            </a:r>
          </a:p>
        </p:txBody>
      </p:sp>
      <p:sp>
        <p:nvSpPr>
          <p:cNvPr id="693253" name="Rectangle 5"/>
          <p:cNvSpPr>
            <a:spLocks noChangeArrowheads="1"/>
          </p:cNvSpPr>
          <p:nvPr/>
        </p:nvSpPr>
        <p:spPr bwMode="auto">
          <a:xfrm>
            <a:off x="1706805" y="4118609"/>
            <a:ext cx="52311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into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9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9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9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3251" grpId="0"/>
      <p:bldP spid="693252" grpId="0"/>
      <p:bldP spid="69325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6691" name="Picture 3" descr="句型精析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3384197" y="682071"/>
            <a:ext cx="1730204" cy="48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66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426" y="1042747"/>
            <a:ext cx="8029429" cy="3808682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as if 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引导方式状语从句</a:t>
            </a:r>
            <a:endParaRPr lang="zh-CN" altLang="en-US" smtClean="0">
              <a:solidFill>
                <a:srgbClr val="000000"/>
              </a:solidFill>
              <a:ea typeface="黑体" panose="02010609060101010101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教材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P57)Shall I be believed when I say that, at the depth of thirty feet, I could see </a:t>
            </a:r>
            <a:r>
              <a:rPr lang="en-US" altLang="zh-CN" u="sng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as if I was in broad daylight?</a:t>
            </a:r>
            <a:endParaRPr lang="en-US" altLang="zh-CN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当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我说，在三十英尺深的地方，我能看见仿佛是在大白天一样，我会被相信吗？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It looks </a:t>
            </a:r>
            <a:r>
              <a:rPr lang="en-US" altLang="zh-CN" smtClean="0">
                <a:solidFill>
                  <a:srgbClr val="FF00FF"/>
                </a:solidFill>
                <a:cs typeface="Times New Roman" panose="02020603050405020304" pitchFamily="18" charset="0"/>
              </a:rPr>
              <a:t>as if it isn't clean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enough to swim here.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看起来这里的水好像不干净，不能游泳。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陈述语气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talks to them </a:t>
            </a:r>
            <a:r>
              <a:rPr lang="en-US" altLang="zh-CN" smtClean="0">
                <a:solidFill>
                  <a:srgbClr val="FF00FF"/>
                </a:solidFill>
                <a:cs typeface="Times New Roman" panose="02020603050405020304" pitchFamily="18" charset="0"/>
              </a:rPr>
              <a:t>as if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they </a:t>
            </a:r>
            <a:r>
              <a:rPr lang="en-US" altLang="zh-CN" smtClean="0">
                <a:solidFill>
                  <a:srgbClr val="FF00FF"/>
                </a:solidFill>
                <a:cs typeface="Times New Roman" panose="02020603050405020304" pitchFamily="18" charset="0"/>
              </a:rPr>
              <a:t>were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children.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他同他们说话，就当他们是孩子一样。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与现在事实相反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5299" name="Object 3"/>
          <p:cNvGraphicFramePr>
            <a:graphicFrameLocks noChangeAspect="1"/>
          </p:cNvGraphicFramePr>
          <p:nvPr/>
        </p:nvGraphicFramePr>
        <p:xfrm>
          <a:off x="470359" y="858243"/>
          <a:ext cx="8112784" cy="425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305" name="文档" r:id="rId3" imgW="10960100" imgH="5758180" progId="Word.Document.8">
                  <p:embed/>
                </p:oleObj>
              </mc:Choice>
              <mc:Fallback>
                <p:oleObj name="文档" r:id="rId3" imgW="10960100" imgH="57581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59" y="858243"/>
                        <a:ext cx="8112784" cy="425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3393184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单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talks about Rome as if he ____________ (be) there before.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②He opened his mouth as if he ____________  (say) something.</a:t>
            </a:r>
            <a:endParaRPr lang="en-US" altLang="zh-CN" smtClean="0">
              <a:solidFill>
                <a:srgbClr val="000000"/>
              </a:solidFill>
              <a:latin typeface="IPAPANNEW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句式升级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③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She walked here and there on the playground as if she was looking for something.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→She walked here and there on the playground __________________________.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省略句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96323" name="Rectangle 3"/>
          <p:cNvSpPr>
            <a:spLocks noChangeArrowheads="1"/>
          </p:cNvSpPr>
          <p:nvPr/>
        </p:nvSpPr>
        <p:spPr bwMode="auto">
          <a:xfrm>
            <a:off x="3914094" y="1436256"/>
            <a:ext cx="126209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had been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96324" name="Rectangle 4"/>
          <p:cNvSpPr>
            <a:spLocks noChangeArrowheads="1"/>
          </p:cNvSpPr>
          <p:nvPr/>
        </p:nvSpPr>
        <p:spPr bwMode="auto">
          <a:xfrm>
            <a:off x="3865819" y="1870039"/>
            <a:ext cx="111943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would say</a:t>
            </a:r>
            <a:endParaRPr lang="zh-CN" altLang="en-US"/>
          </a:p>
        </p:txBody>
      </p:sp>
      <p:sp>
        <p:nvSpPr>
          <p:cNvPr id="696325" name="Rectangle 5"/>
          <p:cNvSpPr>
            <a:spLocks noChangeArrowheads="1"/>
          </p:cNvSpPr>
          <p:nvPr/>
        </p:nvSpPr>
        <p:spPr bwMode="auto">
          <a:xfrm>
            <a:off x="5404951" y="3488418"/>
            <a:ext cx="280803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as if looking for something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9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9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9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3" grpId="0"/>
      <p:bldP spid="696324" grpId="0"/>
      <p:bldP spid="69632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508175"/>
            <a:ext cx="8029429" cy="1731191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温馨提示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如果</a:t>
            </a:r>
            <a:r>
              <a:rPr lang="en-US" altLang="zh-CN" smtClean="0">
                <a:solidFill>
                  <a:srgbClr val="000000"/>
                </a:solidFill>
                <a:ea typeface="仿宋_GB2312" pitchFamily="49" charset="-122"/>
                <a:cs typeface="Courier New" panose="02070309020205020404" pitchFamily="49" charset="0"/>
              </a:rPr>
              <a:t>as if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引导的从句的主语和主句的主语一致，并且从句中有</a:t>
            </a:r>
            <a:r>
              <a:rPr lang="en-US" altLang="zh-CN" smtClean="0">
                <a:solidFill>
                  <a:srgbClr val="000000"/>
                </a:solidFill>
                <a:ea typeface="仿宋_GB2312" pitchFamily="49" charset="-122"/>
                <a:cs typeface="Courier New" panose="02070309020205020404" pitchFamily="49" charset="0"/>
              </a:rPr>
              <a:t>be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的某种形式，这时从句中的主语和系动词可省略。</a:t>
            </a:r>
            <a:r>
              <a:rPr lang="en-US" altLang="zh-CN" smtClean="0">
                <a:solidFill>
                  <a:srgbClr val="000000"/>
                </a:solidFill>
                <a:ea typeface="仿宋_GB2312" pitchFamily="49" charset="-122"/>
                <a:cs typeface="Courier New" panose="02070309020205020404" pitchFamily="49" charset="0"/>
              </a:rPr>
              <a:t>as if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后面除了接句子外，还可以跟名词、形容词</a:t>
            </a:r>
            <a:r>
              <a:rPr lang="en-US" altLang="zh-CN" smtClean="0">
                <a:solidFill>
                  <a:srgbClr val="000000"/>
                </a:solidFill>
                <a:ea typeface="仿宋_GB2312" pitchFamily="49" charset="-122"/>
                <a:cs typeface="Courier New" panose="02070309020205020404" pitchFamily="49" charset="0"/>
              </a:rPr>
              <a:t>(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短语</a:t>
            </a:r>
            <a:r>
              <a:rPr lang="en-US" altLang="zh-CN" smtClean="0">
                <a:solidFill>
                  <a:srgbClr val="000000"/>
                </a:solidFill>
                <a:ea typeface="仿宋_GB2312" pitchFamily="49" charset="-122"/>
                <a:cs typeface="Courier New" panose="02070309020205020404" pitchFamily="49" charset="0"/>
              </a:rPr>
              <a:t>)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、不定式、分词或介词短语。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7192" name="Picture 8" descr="随堂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413203" y="636837"/>
            <a:ext cx="8556945" cy="5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719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539426" y="1215347"/>
            <a:ext cx="8029429" cy="3393184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Ⅰ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单词拼写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Water was found at a(n) ____________(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深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度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of 30 metres.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There is much chance that Bill will recover from his ____________ 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损伤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old couple love being ____________(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围绕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by their grandchildren.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twins are so alike that no one can ____________(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辨别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one from the other.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After climbing to the top of Mount Tai, Allan ____________(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消耗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all his energy and decided to have a rest.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77199" name="Rectangle 15"/>
          <p:cNvSpPr>
            <a:spLocks noChangeArrowheads="1"/>
          </p:cNvSpPr>
          <p:nvPr/>
        </p:nvSpPr>
        <p:spPr bwMode="auto">
          <a:xfrm>
            <a:off x="3694991" y="1651708"/>
            <a:ext cx="99279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depth 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477200" name="Rectangle 16"/>
          <p:cNvSpPr>
            <a:spLocks noChangeArrowheads="1"/>
          </p:cNvSpPr>
          <p:nvPr/>
        </p:nvSpPr>
        <p:spPr bwMode="auto">
          <a:xfrm>
            <a:off x="6344865" y="2031927"/>
            <a:ext cx="98638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injury</a:t>
            </a:r>
            <a:r>
              <a:rPr lang="zh-CN" altLang="en-US"/>
              <a:t>　</a:t>
            </a:r>
          </a:p>
        </p:txBody>
      </p:sp>
      <p:sp>
        <p:nvSpPr>
          <p:cNvPr id="477201" name="Rectangle 17"/>
          <p:cNvSpPr>
            <a:spLocks noChangeArrowheads="1"/>
          </p:cNvSpPr>
          <p:nvPr/>
        </p:nvSpPr>
        <p:spPr bwMode="auto">
          <a:xfrm>
            <a:off x="3541602" y="2498544"/>
            <a:ext cx="157853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surrounded </a:t>
            </a:r>
            <a:r>
              <a:rPr lang="zh-CN" altLang="en-US"/>
              <a:t>　</a:t>
            </a:r>
          </a:p>
        </p:txBody>
      </p:sp>
      <p:sp>
        <p:nvSpPr>
          <p:cNvPr id="477202" name="Rectangle 18"/>
          <p:cNvSpPr>
            <a:spLocks noChangeArrowheads="1"/>
          </p:cNvSpPr>
          <p:nvPr/>
        </p:nvSpPr>
        <p:spPr bwMode="auto">
          <a:xfrm>
            <a:off x="5215705" y="2896120"/>
            <a:ext cx="121561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distinguish</a:t>
            </a:r>
            <a:endParaRPr lang="zh-CN" altLang="en-US"/>
          </a:p>
        </p:txBody>
      </p:sp>
      <p:sp>
        <p:nvSpPr>
          <p:cNvPr id="477203" name="Rectangle 19"/>
          <p:cNvSpPr>
            <a:spLocks noChangeArrowheads="1"/>
          </p:cNvSpPr>
          <p:nvPr/>
        </p:nvSpPr>
        <p:spPr bwMode="auto">
          <a:xfrm>
            <a:off x="5921749" y="3703872"/>
            <a:ext cx="141598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consumed </a:t>
            </a:r>
            <a:r>
              <a:rPr lang="zh-CN" altLang="en-US"/>
              <a:t>　</a:t>
            </a:r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7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7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7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7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7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99" grpId="0"/>
      <p:bldP spid="477200" grpId="0"/>
      <p:bldP spid="477201" grpId="0"/>
      <p:bldP spid="477202" grpId="0"/>
      <p:bldP spid="47720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2977686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6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Unfortunately, most people were ____________ 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未意识到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of the danger.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7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Visitors are not ____________(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允许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to touch anything without permission.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8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To our great joy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boy is ____________(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逐渐地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recovering from his illness.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9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____________(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队长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ordered the players to get the training done by two o'clock.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was standing on the tower looking at the lake ____________(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在下面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715779" name="Rectangle 3"/>
          <p:cNvSpPr>
            <a:spLocks noChangeArrowheads="1"/>
          </p:cNvSpPr>
          <p:nvPr/>
        </p:nvSpPr>
        <p:spPr bwMode="auto">
          <a:xfrm>
            <a:off x="4375243" y="1059411"/>
            <a:ext cx="122587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unaware</a:t>
            </a:r>
            <a:r>
              <a:rPr lang="zh-CN" altLang="en-US"/>
              <a:t>　</a:t>
            </a:r>
          </a:p>
        </p:txBody>
      </p:sp>
      <p:sp>
        <p:nvSpPr>
          <p:cNvPr id="715780" name="Rectangle 4"/>
          <p:cNvSpPr>
            <a:spLocks noChangeArrowheads="1"/>
          </p:cNvSpPr>
          <p:nvPr/>
        </p:nvSpPr>
        <p:spPr bwMode="auto">
          <a:xfrm>
            <a:off x="2635580" y="1437942"/>
            <a:ext cx="140316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permitted </a:t>
            </a:r>
            <a:r>
              <a:rPr lang="zh-CN" altLang="en-US"/>
              <a:t>　</a:t>
            </a:r>
          </a:p>
        </p:txBody>
      </p:sp>
      <p:sp>
        <p:nvSpPr>
          <p:cNvPr id="715781" name="Rectangle 5"/>
          <p:cNvSpPr>
            <a:spLocks noChangeArrowheads="1"/>
          </p:cNvSpPr>
          <p:nvPr/>
        </p:nvSpPr>
        <p:spPr bwMode="auto">
          <a:xfrm>
            <a:off x="4299813" y="1870039"/>
            <a:ext cx="108737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gradually</a:t>
            </a:r>
            <a:endParaRPr lang="zh-CN" altLang="en-US"/>
          </a:p>
        </p:txBody>
      </p:sp>
      <p:sp>
        <p:nvSpPr>
          <p:cNvPr id="715782" name="Rectangle 6"/>
          <p:cNvSpPr>
            <a:spLocks noChangeArrowheads="1"/>
          </p:cNvSpPr>
          <p:nvPr/>
        </p:nvSpPr>
        <p:spPr bwMode="auto">
          <a:xfrm>
            <a:off x="1589692" y="2677791"/>
            <a:ext cx="110179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captain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715783" name="Rectangle 7"/>
          <p:cNvSpPr>
            <a:spLocks noChangeArrowheads="1"/>
          </p:cNvSpPr>
          <p:nvPr/>
        </p:nvSpPr>
        <p:spPr bwMode="auto">
          <a:xfrm>
            <a:off x="6081222" y="3490104"/>
            <a:ext cx="92065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beneath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1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5779" grpId="0"/>
      <p:bldP spid="715780" grpId="0"/>
      <p:bldP spid="715781" grpId="0"/>
      <p:bldP spid="715782" grpId="0"/>
      <p:bldP spid="7157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426" y="1059411"/>
            <a:ext cx="8029429" cy="3393184"/>
          </a:xfrm>
        </p:spPr>
        <p:txBody>
          <a:bodyPr/>
          <a:lstStyle/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拓展词汇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5.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未察觉到的，未意识到的→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意识到的；知道的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．知道，认识；意识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6.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．布→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．衣服→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总称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衣服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7.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．伤，伤害→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t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损害；伤害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8.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．允许，准许，许可→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．许可；允许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9.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．相联系，有关联；讲述→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．亲属；亲戚→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．关系；关联</a:t>
            </a:r>
          </a:p>
        </p:txBody>
      </p:sp>
      <p:sp>
        <p:nvSpPr>
          <p:cNvPr id="573445" name="Rectangle 5"/>
          <p:cNvSpPr>
            <a:spLocks noChangeArrowheads="1"/>
          </p:cNvSpPr>
          <p:nvPr/>
        </p:nvSpPr>
        <p:spPr bwMode="auto">
          <a:xfrm>
            <a:off x="845456" y="1489821"/>
            <a:ext cx="121935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27" tIns="34264" rIns="68527" bIns="34264" anchor="ctr">
            <a:spAutoFit/>
          </a:bodyPr>
          <a:lstStyle/>
          <a:p>
            <a:pPr algn="l"/>
            <a:r>
              <a:rPr lang="en-US" altLang="zh-CN"/>
              <a:t>unaware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573446" name="Rectangle 6"/>
          <p:cNvSpPr>
            <a:spLocks noChangeArrowheads="1"/>
          </p:cNvSpPr>
          <p:nvPr/>
        </p:nvSpPr>
        <p:spPr bwMode="auto">
          <a:xfrm>
            <a:off x="5112019" y="1491508"/>
            <a:ext cx="96453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27" tIns="34264" rIns="68527" bIns="34264">
            <a:spAutoFit/>
          </a:bodyPr>
          <a:lstStyle/>
          <a:p>
            <a:pPr algn="l"/>
            <a:r>
              <a:rPr lang="en-US" altLang="zh-CN"/>
              <a:t>aware</a:t>
            </a:r>
            <a:r>
              <a:rPr lang="zh-CN" altLang="en-US"/>
              <a:t>　</a:t>
            </a:r>
          </a:p>
        </p:txBody>
      </p:sp>
      <p:sp>
        <p:nvSpPr>
          <p:cNvPr id="573447" name="Rectangle 7"/>
          <p:cNvSpPr>
            <a:spLocks noChangeArrowheads="1"/>
          </p:cNvSpPr>
          <p:nvPr/>
        </p:nvSpPr>
        <p:spPr bwMode="auto">
          <a:xfrm>
            <a:off x="891894" y="1923604"/>
            <a:ext cx="114195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27" tIns="34264" rIns="68527" bIns="34264">
            <a:spAutoFit/>
          </a:bodyPr>
          <a:lstStyle/>
          <a:p>
            <a:pPr algn="l"/>
            <a:r>
              <a:rPr lang="en-US" altLang="zh-CN"/>
              <a:t>awareness</a:t>
            </a:r>
            <a:endParaRPr lang="zh-CN" altLang="en-US"/>
          </a:p>
        </p:txBody>
      </p:sp>
      <p:sp>
        <p:nvSpPr>
          <p:cNvPr id="573448" name="Rectangle 8"/>
          <p:cNvSpPr>
            <a:spLocks noChangeArrowheads="1"/>
          </p:cNvSpPr>
          <p:nvPr/>
        </p:nvSpPr>
        <p:spPr bwMode="auto">
          <a:xfrm>
            <a:off x="790680" y="2354016"/>
            <a:ext cx="85021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27" tIns="34264" rIns="68527" bIns="34264" anchor="ctr">
            <a:spAutoFit/>
          </a:bodyPr>
          <a:lstStyle/>
          <a:p>
            <a:pPr algn="l"/>
            <a:r>
              <a:rPr lang="en-US" altLang="zh-CN"/>
              <a:t>cloth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573449" name="Rectangle 9"/>
          <p:cNvSpPr>
            <a:spLocks noChangeArrowheads="1"/>
          </p:cNvSpPr>
          <p:nvPr/>
        </p:nvSpPr>
        <p:spPr bwMode="auto">
          <a:xfrm>
            <a:off x="2450625" y="2336656"/>
            <a:ext cx="104074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27" tIns="34264" rIns="68527" bIns="34264">
            <a:spAutoFit/>
          </a:bodyPr>
          <a:lstStyle/>
          <a:p>
            <a:pPr algn="l"/>
            <a:r>
              <a:rPr lang="en-US" altLang="zh-CN"/>
              <a:t>clothes</a:t>
            </a:r>
            <a:r>
              <a:rPr lang="zh-CN" altLang="en-US"/>
              <a:t>　</a:t>
            </a:r>
          </a:p>
        </p:txBody>
      </p:sp>
      <p:sp>
        <p:nvSpPr>
          <p:cNvPr id="573450" name="Rectangle 10"/>
          <p:cNvSpPr>
            <a:spLocks noChangeArrowheads="1"/>
          </p:cNvSpPr>
          <p:nvPr/>
        </p:nvSpPr>
        <p:spPr bwMode="auto">
          <a:xfrm>
            <a:off x="4565451" y="2302135"/>
            <a:ext cx="92523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27" tIns="34264" rIns="68527" bIns="34264">
            <a:spAutoFit/>
          </a:bodyPr>
          <a:lstStyle/>
          <a:p>
            <a:pPr algn="l"/>
            <a:r>
              <a:rPr lang="en-US" altLang="zh-CN"/>
              <a:t>clothing</a:t>
            </a:r>
            <a:endParaRPr lang="zh-CN" altLang="en-US"/>
          </a:p>
        </p:txBody>
      </p:sp>
      <p:sp>
        <p:nvSpPr>
          <p:cNvPr id="573451" name="Rectangle 11"/>
          <p:cNvSpPr>
            <a:spLocks noChangeArrowheads="1"/>
          </p:cNvSpPr>
          <p:nvPr/>
        </p:nvSpPr>
        <p:spPr bwMode="auto">
          <a:xfrm>
            <a:off x="839501" y="2677791"/>
            <a:ext cx="97763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27" tIns="34264" rIns="68527" bIns="34264" anchor="ctr">
            <a:spAutoFit/>
          </a:bodyPr>
          <a:lstStyle/>
          <a:p>
            <a:pPr algn="l"/>
            <a:r>
              <a:rPr lang="en-US" altLang="zh-CN"/>
              <a:t>injury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573452" name="Rectangle 12"/>
          <p:cNvSpPr>
            <a:spLocks noChangeArrowheads="1"/>
          </p:cNvSpPr>
          <p:nvPr/>
        </p:nvSpPr>
        <p:spPr bwMode="auto">
          <a:xfrm>
            <a:off x="3282981" y="2679477"/>
            <a:ext cx="96453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27" tIns="34264" rIns="68527" bIns="34264">
            <a:spAutoFit/>
          </a:bodyPr>
          <a:lstStyle/>
          <a:p>
            <a:pPr algn="l"/>
            <a:r>
              <a:rPr lang="en-US" altLang="zh-CN"/>
              <a:t>injure</a:t>
            </a:r>
            <a:r>
              <a:rPr lang="zh-CN" altLang="en-US"/>
              <a:t>　</a:t>
            </a:r>
          </a:p>
        </p:txBody>
      </p:sp>
      <p:sp>
        <p:nvSpPr>
          <p:cNvPr id="573453" name="Rectangle 13"/>
          <p:cNvSpPr>
            <a:spLocks noChangeArrowheads="1"/>
          </p:cNvSpPr>
          <p:nvPr/>
        </p:nvSpPr>
        <p:spPr bwMode="auto">
          <a:xfrm>
            <a:off x="845454" y="3111573"/>
            <a:ext cx="102764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27" tIns="34264" rIns="68527" bIns="34264">
            <a:spAutoFit/>
          </a:bodyPr>
          <a:lstStyle/>
          <a:p>
            <a:pPr algn="l"/>
            <a:r>
              <a:rPr lang="en-US" altLang="zh-CN"/>
              <a:t>permit</a:t>
            </a:r>
            <a:r>
              <a:rPr lang="zh-CN" altLang="en-US"/>
              <a:t>　</a:t>
            </a:r>
          </a:p>
        </p:txBody>
      </p:sp>
      <p:sp>
        <p:nvSpPr>
          <p:cNvPr id="573454" name="Rectangle 14"/>
          <p:cNvSpPr>
            <a:spLocks noChangeArrowheads="1"/>
          </p:cNvSpPr>
          <p:nvPr/>
        </p:nvSpPr>
        <p:spPr bwMode="auto">
          <a:xfrm>
            <a:off x="4230844" y="3111573"/>
            <a:ext cx="120506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27" tIns="34264" rIns="68527" bIns="34264">
            <a:spAutoFit/>
          </a:bodyPr>
          <a:lstStyle/>
          <a:p>
            <a:pPr algn="l"/>
            <a:r>
              <a:rPr lang="en-US" altLang="zh-CN"/>
              <a:t>permission</a:t>
            </a:r>
            <a:endParaRPr lang="zh-CN" altLang="en-US"/>
          </a:p>
        </p:txBody>
      </p:sp>
      <p:sp>
        <p:nvSpPr>
          <p:cNvPr id="573455" name="Rectangle 15"/>
          <p:cNvSpPr>
            <a:spLocks noChangeArrowheads="1"/>
          </p:cNvSpPr>
          <p:nvPr/>
        </p:nvSpPr>
        <p:spPr bwMode="auto">
          <a:xfrm>
            <a:off x="838309" y="3576504"/>
            <a:ext cx="92523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27" tIns="34264" rIns="68527" bIns="34264" anchor="ctr">
            <a:spAutoFit/>
          </a:bodyPr>
          <a:lstStyle/>
          <a:p>
            <a:pPr algn="l"/>
            <a:r>
              <a:rPr lang="en-US" altLang="zh-CN"/>
              <a:t>relate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573456" name="Rectangle 16"/>
          <p:cNvSpPr>
            <a:spLocks noChangeArrowheads="1"/>
          </p:cNvSpPr>
          <p:nvPr/>
        </p:nvSpPr>
        <p:spPr bwMode="auto">
          <a:xfrm>
            <a:off x="4523776" y="3543670"/>
            <a:ext cx="112885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27" tIns="34264" rIns="68527" bIns="34264">
            <a:spAutoFit/>
          </a:bodyPr>
          <a:lstStyle/>
          <a:p>
            <a:pPr algn="l"/>
            <a:r>
              <a:rPr lang="en-US" altLang="zh-CN"/>
              <a:t>relation</a:t>
            </a:r>
            <a:r>
              <a:rPr lang="zh-CN" altLang="en-US"/>
              <a:t>　</a:t>
            </a:r>
          </a:p>
        </p:txBody>
      </p:sp>
      <p:sp>
        <p:nvSpPr>
          <p:cNvPr id="573457" name="Rectangle 17"/>
          <p:cNvSpPr>
            <a:spLocks noChangeArrowheads="1"/>
          </p:cNvSpPr>
          <p:nvPr/>
        </p:nvSpPr>
        <p:spPr bwMode="auto">
          <a:xfrm>
            <a:off x="7326872" y="3543670"/>
            <a:ext cx="130628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27" tIns="34264" rIns="68527" bIns="34264">
            <a:spAutoFit/>
          </a:bodyPr>
          <a:lstStyle/>
          <a:p>
            <a:pPr algn="l"/>
            <a:r>
              <a:rPr lang="en-US" altLang="zh-CN"/>
              <a:t>relationship</a:t>
            </a:r>
            <a:endParaRPr lang="zh-CN" altLang="en-US"/>
          </a:p>
        </p:txBody>
      </p:sp>
      <p:sp>
        <p:nvSpPr>
          <p:cNvPr id="573458" name="Line 18"/>
          <p:cNvSpPr>
            <a:spLocks noChangeShapeType="1"/>
          </p:cNvSpPr>
          <p:nvPr/>
        </p:nvSpPr>
        <p:spPr bwMode="auto">
          <a:xfrm>
            <a:off x="7218511" y="3921011"/>
            <a:ext cx="151229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27" tIns="34264" rIns="68527" bIns="34264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7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7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7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7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73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7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7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73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73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73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573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573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573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5" grpId="0"/>
      <p:bldP spid="573446" grpId="0"/>
      <p:bldP spid="573447" grpId="0"/>
      <p:bldP spid="573448" grpId="0"/>
      <p:bldP spid="573449" grpId="0"/>
      <p:bldP spid="573450" grpId="0"/>
      <p:bldP spid="573451" grpId="0"/>
      <p:bldP spid="573452" grpId="0"/>
      <p:bldP spid="573453" grpId="0"/>
      <p:bldP spid="573454" grpId="0"/>
      <p:bldP spid="573455" grpId="0"/>
      <p:bldP spid="573456" grpId="0"/>
      <p:bldP spid="57345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3393184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Ⅱ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完成句子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那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女孩倾听着，一动也不动，像已经变成了石头似的。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girl listened as if she ________________________.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．在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英里范围之内，您的订货将免费送货上门。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Your order will be delivered ________________ within a ten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mile limit.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．为了解决这个问题，这些中心有时允许孩子们做完家务后晚来。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To deal with this problem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centers sometimes _________________________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after doing housework.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16803" name="Rectangle 3"/>
          <p:cNvSpPr>
            <a:spLocks noChangeArrowheads="1"/>
          </p:cNvSpPr>
          <p:nvPr/>
        </p:nvSpPr>
        <p:spPr bwMode="auto">
          <a:xfrm>
            <a:off x="3113892" y="1868352"/>
            <a:ext cx="263266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had been turned to stone </a:t>
            </a:r>
          </a:p>
        </p:txBody>
      </p:sp>
      <p:sp>
        <p:nvSpPr>
          <p:cNvPr id="716804" name="Rectangle 4"/>
          <p:cNvSpPr>
            <a:spLocks noChangeArrowheads="1"/>
          </p:cNvSpPr>
          <p:nvPr/>
        </p:nvSpPr>
        <p:spPr bwMode="auto">
          <a:xfrm>
            <a:off x="3546143" y="2677791"/>
            <a:ext cx="155128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free of charge </a:t>
            </a:r>
          </a:p>
        </p:txBody>
      </p:sp>
      <p:sp>
        <p:nvSpPr>
          <p:cNvPr id="716805" name="Rectangle 5"/>
          <p:cNvSpPr>
            <a:spLocks noChangeArrowheads="1"/>
          </p:cNvSpPr>
          <p:nvPr/>
        </p:nvSpPr>
        <p:spPr bwMode="auto">
          <a:xfrm>
            <a:off x="5512121" y="3488418"/>
            <a:ext cx="297474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permit children to come late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03" grpId="0"/>
      <p:bldP spid="716804" grpId="0"/>
      <p:bldP spid="71680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491509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．约翰通常开会都会迟到。但是这次令我惊讶的是，他按时到了。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Usually John would be late for meetings. But this time, ____________________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arrived on time.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．人少可能是因为糟糕的天气。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bad weather may have ____________________ the small crowd.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17827" name="Rectangle 3"/>
          <p:cNvSpPr>
            <a:spLocks noChangeArrowheads="1"/>
          </p:cNvSpPr>
          <p:nvPr/>
        </p:nvSpPr>
        <p:spPr bwMode="auto">
          <a:xfrm>
            <a:off x="737093" y="2334969"/>
            <a:ext cx="229443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to my astonishment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717828" name="Rectangle 4"/>
          <p:cNvSpPr>
            <a:spLocks noChangeArrowheads="1"/>
          </p:cNvSpPr>
          <p:nvPr/>
        </p:nvSpPr>
        <p:spPr bwMode="auto">
          <a:xfrm>
            <a:off x="3681064" y="3165139"/>
            <a:ext cx="149132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accounted for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27" grpId="0"/>
      <p:bldP spid="7178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2977686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10.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．使吃惊，使惊讶→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感到惊讶的→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令人感到惊讶的→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．惊讶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11.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．看清；认出→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卓越的；杰出的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12.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ad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逐渐地，逐步地→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逐渐的；逐步的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13.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环绕，围绕→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复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周围的事物；环境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周围的；附近的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14.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．深，深度→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深的→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．加深</a:t>
            </a:r>
          </a:p>
        </p:txBody>
      </p:sp>
      <p:sp>
        <p:nvSpPr>
          <p:cNvPr id="668676" name="Rectangle 4"/>
          <p:cNvSpPr>
            <a:spLocks noChangeArrowheads="1"/>
          </p:cNvSpPr>
          <p:nvPr/>
        </p:nvSpPr>
        <p:spPr bwMode="auto">
          <a:xfrm>
            <a:off x="899040" y="1057725"/>
            <a:ext cx="117874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astonish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68677" name="Rectangle 5"/>
          <p:cNvSpPr>
            <a:spLocks noChangeArrowheads="1"/>
          </p:cNvSpPr>
          <p:nvPr/>
        </p:nvSpPr>
        <p:spPr bwMode="auto">
          <a:xfrm>
            <a:off x="4026182" y="1041556"/>
            <a:ext cx="140957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astonished</a:t>
            </a:r>
            <a:r>
              <a:rPr lang="zh-CN" altLang="en-US"/>
              <a:t>　</a:t>
            </a:r>
          </a:p>
        </p:txBody>
      </p:sp>
      <p:sp>
        <p:nvSpPr>
          <p:cNvPr id="668678" name="Rectangle 6"/>
          <p:cNvSpPr>
            <a:spLocks noChangeArrowheads="1"/>
          </p:cNvSpPr>
          <p:nvPr/>
        </p:nvSpPr>
        <p:spPr bwMode="auto">
          <a:xfrm>
            <a:off x="6926555" y="1005845"/>
            <a:ext cx="148651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astonishing</a:t>
            </a:r>
            <a:r>
              <a:rPr lang="zh-CN" altLang="en-US"/>
              <a:t>　</a:t>
            </a:r>
          </a:p>
        </p:txBody>
      </p:sp>
      <p:sp>
        <p:nvSpPr>
          <p:cNvPr id="668679" name="Rectangle 7"/>
          <p:cNvSpPr>
            <a:spLocks noChangeArrowheads="1"/>
          </p:cNvSpPr>
          <p:nvPr/>
        </p:nvSpPr>
        <p:spPr bwMode="auto">
          <a:xfrm>
            <a:off x="2459141" y="1437942"/>
            <a:ext cx="144644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astonishment</a:t>
            </a:r>
            <a:endParaRPr lang="zh-CN" altLang="en-US"/>
          </a:p>
        </p:txBody>
      </p:sp>
      <p:sp>
        <p:nvSpPr>
          <p:cNvPr id="668680" name="Rectangle 8"/>
          <p:cNvSpPr>
            <a:spLocks noChangeArrowheads="1"/>
          </p:cNvSpPr>
          <p:nvPr/>
        </p:nvSpPr>
        <p:spPr bwMode="auto">
          <a:xfrm>
            <a:off x="975249" y="1849306"/>
            <a:ext cx="144804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distinguish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68681" name="Rectangle 9"/>
          <p:cNvSpPr>
            <a:spLocks noChangeArrowheads="1"/>
          </p:cNvSpPr>
          <p:nvPr/>
        </p:nvSpPr>
        <p:spPr bwMode="auto">
          <a:xfrm>
            <a:off x="4133260" y="1850993"/>
            <a:ext cx="167887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distinguished</a:t>
            </a:r>
            <a:r>
              <a:rPr lang="zh-CN" altLang="en-US"/>
              <a:t>　</a:t>
            </a:r>
          </a:p>
        </p:txBody>
      </p:sp>
      <p:sp>
        <p:nvSpPr>
          <p:cNvPr id="668682" name="Rectangle 10"/>
          <p:cNvSpPr>
            <a:spLocks noChangeArrowheads="1"/>
          </p:cNvSpPr>
          <p:nvPr/>
        </p:nvSpPr>
        <p:spPr bwMode="auto">
          <a:xfrm>
            <a:off x="892875" y="2247379"/>
            <a:ext cx="131980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gradually</a:t>
            </a:r>
            <a:r>
              <a:rPr lang="zh-CN" altLang="en-US"/>
              <a:t>　</a:t>
            </a:r>
          </a:p>
        </p:txBody>
      </p:sp>
      <p:sp>
        <p:nvSpPr>
          <p:cNvPr id="668683" name="Rectangle 11"/>
          <p:cNvSpPr>
            <a:spLocks noChangeArrowheads="1"/>
          </p:cNvSpPr>
          <p:nvPr/>
        </p:nvSpPr>
        <p:spPr bwMode="auto">
          <a:xfrm>
            <a:off x="4355528" y="2247379"/>
            <a:ext cx="114026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gradual</a:t>
            </a:r>
            <a:r>
              <a:rPr lang="zh-CN" altLang="en-US"/>
              <a:t>　</a:t>
            </a:r>
          </a:p>
        </p:txBody>
      </p:sp>
      <p:sp>
        <p:nvSpPr>
          <p:cNvPr id="668684" name="Rectangle 12"/>
          <p:cNvSpPr>
            <a:spLocks noChangeArrowheads="1"/>
          </p:cNvSpPr>
          <p:nvPr/>
        </p:nvSpPr>
        <p:spPr bwMode="auto">
          <a:xfrm>
            <a:off x="950768" y="2679477"/>
            <a:ext cx="105755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surround</a:t>
            </a:r>
            <a:endParaRPr lang="zh-CN" altLang="en-US"/>
          </a:p>
        </p:txBody>
      </p:sp>
      <p:sp>
        <p:nvSpPr>
          <p:cNvPr id="668685" name="Rectangle 13"/>
          <p:cNvSpPr>
            <a:spLocks noChangeArrowheads="1"/>
          </p:cNvSpPr>
          <p:nvPr/>
        </p:nvSpPr>
        <p:spPr bwMode="auto">
          <a:xfrm>
            <a:off x="3485200" y="2606865"/>
            <a:ext cx="191996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　</a:t>
            </a:r>
            <a:r>
              <a:rPr lang="en-US" altLang="zh-CN"/>
              <a:t>surroundings</a:t>
            </a:r>
            <a:r>
              <a:rPr lang="zh-CN" altLang="en-US"/>
              <a:t>　</a:t>
            </a:r>
          </a:p>
        </p:txBody>
      </p:sp>
      <p:sp>
        <p:nvSpPr>
          <p:cNvPr id="668686" name="Rectangle 14"/>
          <p:cNvSpPr>
            <a:spLocks noChangeArrowheads="1"/>
          </p:cNvSpPr>
          <p:nvPr/>
        </p:nvSpPr>
        <p:spPr bwMode="auto">
          <a:xfrm>
            <a:off x="995740" y="3092527"/>
            <a:ext cx="136533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surrounding</a:t>
            </a:r>
            <a:endParaRPr lang="zh-CN" altLang="en-US"/>
          </a:p>
        </p:txBody>
      </p:sp>
      <p:sp>
        <p:nvSpPr>
          <p:cNvPr id="668687" name="Rectangle 15"/>
          <p:cNvSpPr>
            <a:spLocks noChangeArrowheads="1"/>
          </p:cNvSpPr>
          <p:nvPr/>
        </p:nvSpPr>
        <p:spPr bwMode="auto">
          <a:xfrm>
            <a:off x="952626" y="3488418"/>
            <a:ext cx="93508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depth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68688" name="Rectangle 16"/>
          <p:cNvSpPr>
            <a:spLocks noChangeArrowheads="1"/>
          </p:cNvSpPr>
          <p:nvPr/>
        </p:nvSpPr>
        <p:spPr bwMode="auto">
          <a:xfrm>
            <a:off x="3365078" y="3435348"/>
            <a:ext cx="83249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deep</a:t>
            </a:r>
            <a:r>
              <a:rPr lang="zh-CN" altLang="en-US"/>
              <a:t>　</a:t>
            </a:r>
          </a:p>
        </p:txBody>
      </p:sp>
      <p:sp>
        <p:nvSpPr>
          <p:cNvPr id="668689" name="Rectangle 17"/>
          <p:cNvSpPr>
            <a:spLocks noChangeArrowheads="1"/>
          </p:cNvSpPr>
          <p:nvPr/>
        </p:nvSpPr>
        <p:spPr bwMode="auto">
          <a:xfrm>
            <a:off x="5270530" y="3435348"/>
            <a:ext cx="83089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deepen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6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6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6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6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6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6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6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6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6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66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66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66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66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66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6" grpId="0"/>
      <p:bldP spid="668677" grpId="0"/>
      <p:bldP spid="668678" grpId="0"/>
      <p:bldP spid="668679" grpId="0"/>
      <p:bldP spid="668680" grpId="0"/>
      <p:bldP spid="668681" grpId="0"/>
      <p:bldP spid="668682" grpId="0"/>
      <p:bldP spid="668683" grpId="0"/>
      <p:bldP spid="668684" grpId="0"/>
      <p:bldP spid="668685" grpId="0"/>
      <p:bldP spid="668686" grpId="0"/>
      <p:bldP spid="668687" grpId="0"/>
      <p:bldP spid="668688" grpId="0"/>
      <p:bldP spid="6686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3393184"/>
          </a:xfrm>
        </p:spPr>
        <p:txBody>
          <a:bodyPr/>
          <a:lstStyle/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阅读词汇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15.port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　　　　　　　　　　　　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16.alcohol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17.rubber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18.cotton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19.wool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20.guideline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21.bleeding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mtClean="0"/>
              <a:t> </a:t>
            </a:r>
          </a:p>
        </p:txBody>
      </p:sp>
      <p:sp>
        <p:nvSpPr>
          <p:cNvPr id="669700" name="Rectangle 4"/>
          <p:cNvSpPr>
            <a:spLocks noChangeArrowheads="1"/>
          </p:cNvSpPr>
          <p:nvPr/>
        </p:nvSpPr>
        <p:spPr bwMode="auto">
          <a:xfrm>
            <a:off x="1708770" y="1489821"/>
            <a:ext cx="130057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港，港口　</a:t>
            </a:r>
          </a:p>
        </p:txBody>
      </p:sp>
      <p:sp>
        <p:nvSpPr>
          <p:cNvPr id="669701" name="Rectangle 5"/>
          <p:cNvSpPr>
            <a:spLocks noChangeArrowheads="1"/>
          </p:cNvSpPr>
          <p:nvPr/>
        </p:nvSpPr>
        <p:spPr bwMode="auto">
          <a:xfrm>
            <a:off x="1975026" y="1923604"/>
            <a:ext cx="83569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酒精　</a:t>
            </a:r>
          </a:p>
        </p:txBody>
      </p:sp>
      <p:sp>
        <p:nvSpPr>
          <p:cNvPr id="669702" name="Rectangle 6"/>
          <p:cNvSpPr>
            <a:spLocks noChangeArrowheads="1"/>
          </p:cNvSpPr>
          <p:nvPr/>
        </p:nvSpPr>
        <p:spPr bwMode="auto">
          <a:xfrm>
            <a:off x="1882750" y="2355702"/>
            <a:ext cx="199787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橡胶，合成橡胶　</a:t>
            </a:r>
          </a:p>
        </p:txBody>
      </p:sp>
      <p:sp>
        <p:nvSpPr>
          <p:cNvPr id="669703" name="Rectangle 7"/>
          <p:cNvSpPr>
            <a:spLocks noChangeArrowheads="1"/>
          </p:cNvSpPr>
          <p:nvPr/>
        </p:nvSpPr>
        <p:spPr bwMode="auto">
          <a:xfrm>
            <a:off x="1808882" y="2768752"/>
            <a:ext cx="159071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棉布，脱脂棉 </a:t>
            </a:r>
          </a:p>
        </p:txBody>
      </p:sp>
      <p:sp>
        <p:nvSpPr>
          <p:cNvPr id="669704" name="Rectangle 8"/>
          <p:cNvSpPr>
            <a:spLocks noChangeArrowheads="1"/>
          </p:cNvSpPr>
          <p:nvPr/>
        </p:nvSpPr>
        <p:spPr bwMode="auto">
          <a:xfrm>
            <a:off x="1690910" y="3163452"/>
            <a:ext cx="176544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羊毛，毛织物　</a:t>
            </a:r>
          </a:p>
        </p:txBody>
      </p:sp>
      <p:sp>
        <p:nvSpPr>
          <p:cNvPr id="669705" name="Rectangle 9"/>
          <p:cNvSpPr>
            <a:spLocks noChangeArrowheads="1"/>
          </p:cNvSpPr>
          <p:nvPr/>
        </p:nvSpPr>
        <p:spPr bwMode="auto">
          <a:xfrm>
            <a:off x="2029099" y="3578190"/>
            <a:ext cx="223031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指导方针，指导原则</a:t>
            </a:r>
          </a:p>
        </p:txBody>
      </p:sp>
      <p:sp>
        <p:nvSpPr>
          <p:cNvPr id="669706" name="Rectangle 10"/>
          <p:cNvSpPr>
            <a:spLocks noChangeArrowheads="1"/>
          </p:cNvSpPr>
          <p:nvPr/>
        </p:nvSpPr>
        <p:spPr bwMode="auto">
          <a:xfrm>
            <a:off x="2087438" y="3974080"/>
            <a:ext cx="135827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流血，失血 </a:t>
            </a:r>
          </a:p>
        </p:txBody>
      </p:sp>
      <p:sp>
        <p:nvSpPr>
          <p:cNvPr id="669707" name="Line 11"/>
          <p:cNvSpPr>
            <a:spLocks noChangeShapeType="1"/>
          </p:cNvSpPr>
          <p:nvPr/>
        </p:nvSpPr>
        <p:spPr bwMode="auto">
          <a:xfrm>
            <a:off x="1655185" y="1815283"/>
            <a:ext cx="102645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69708" name="Line 12"/>
          <p:cNvSpPr>
            <a:spLocks noChangeShapeType="1"/>
          </p:cNvSpPr>
          <p:nvPr/>
        </p:nvSpPr>
        <p:spPr bwMode="auto">
          <a:xfrm>
            <a:off x="1979077" y="2258093"/>
            <a:ext cx="54061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69709" name="Line 13"/>
          <p:cNvSpPr>
            <a:spLocks noChangeShapeType="1"/>
          </p:cNvSpPr>
          <p:nvPr/>
        </p:nvSpPr>
        <p:spPr bwMode="auto">
          <a:xfrm>
            <a:off x="1904060" y="2690190"/>
            <a:ext cx="178259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69710" name="Line 14"/>
          <p:cNvSpPr>
            <a:spLocks noChangeShapeType="1"/>
          </p:cNvSpPr>
          <p:nvPr/>
        </p:nvSpPr>
        <p:spPr bwMode="auto">
          <a:xfrm>
            <a:off x="1817132" y="3111573"/>
            <a:ext cx="151229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69711" name="Line 15"/>
          <p:cNvSpPr>
            <a:spLocks noChangeShapeType="1"/>
          </p:cNvSpPr>
          <p:nvPr/>
        </p:nvSpPr>
        <p:spPr bwMode="auto">
          <a:xfrm>
            <a:off x="1655185" y="3490104"/>
            <a:ext cx="17278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69712" name="Line 16"/>
          <p:cNvSpPr>
            <a:spLocks noChangeShapeType="1"/>
          </p:cNvSpPr>
          <p:nvPr/>
        </p:nvSpPr>
        <p:spPr bwMode="auto">
          <a:xfrm>
            <a:off x="2033855" y="3954341"/>
            <a:ext cx="2160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69713" name="Line 17"/>
          <p:cNvSpPr>
            <a:spLocks noChangeShapeType="1"/>
          </p:cNvSpPr>
          <p:nvPr/>
        </p:nvSpPr>
        <p:spPr bwMode="auto">
          <a:xfrm>
            <a:off x="2087440" y="4299542"/>
            <a:ext cx="129675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6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6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6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6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6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6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6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700" grpId="0"/>
      <p:bldP spid="669701" grpId="0"/>
      <p:bldP spid="669702" grpId="0"/>
      <p:bldP spid="669703" grpId="0"/>
      <p:bldP spid="669704" grpId="0"/>
      <p:bldP spid="669705" grpId="0"/>
      <p:bldP spid="6697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843958"/>
            <a:ext cx="8029429" cy="3808682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22.liquid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23.stretch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24.league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25.servant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26.captain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27.chapter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28.nut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en-US" altLang="zh-CN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29.ray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30.consume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70723" name="Rectangle 3"/>
          <p:cNvSpPr>
            <a:spLocks noChangeArrowheads="1"/>
          </p:cNvSpPr>
          <p:nvPr/>
        </p:nvSpPr>
        <p:spPr bwMode="auto">
          <a:xfrm>
            <a:off x="1744495" y="950592"/>
            <a:ext cx="176544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液体，液态物　</a:t>
            </a:r>
          </a:p>
        </p:txBody>
      </p:sp>
      <p:sp>
        <p:nvSpPr>
          <p:cNvPr id="670724" name="Rectangle 4"/>
          <p:cNvSpPr>
            <a:spLocks noChangeArrowheads="1"/>
          </p:cNvSpPr>
          <p:nvPr/>
        </p:nvSpPr>
        <p:spPr bwMode="auto">
          <a:xfrm>
            <a:off x="1809158" y="1365331"/>
            <a:ext cx="153300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延伸，绵延　</a:t>
            </a:r>
          </a:p>
        </p:txBody>
      </p:sp>
      <p:sp>
        <p:nvSpPr>
          <p:cNvPr id="670725" name="Rectangle 5"/>
          <p:cNvSpPr>
            <a:spLocks noChangeArrowheads="1"/>
          </p:cNvSpPr>
          <p:nvPr/>
        </p:nvSpPr>
        <p:spPr bwMode="auto">
          <a:xfrm>
            <a:off x="1867856" y="1761717"/>
            <a:ext cx="83569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里格　</a:t>
            </a:r>
          </a:p>
        </p:txBody>
      </p:sp>
      <p:sp>
        <p:nvSpPr>
          <p:cNvPr id="670726" name="Rectangle 6"/>
          <p:cNvSpPr>
            <a:spLocks noChangeArrowheads="1"/>
          </p:cNvSpPr>
          <p:nvPr/>
        </p:nvSpPr>
        <p:spPr bwMode="auto">
          <a:xfrm>
            <a:off x="1918825" y="2140248"/>
            <a:ext cx="130056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仆人，佣人</a:t>
            </a:r>
          </a:p>
        </p:txBody>
      </p:sp>
      <p:sp>
        <p:nvSpPr>
          <p:cNvPr id="670727" name="Rectangle 7"/>
          <p:cNvSpPr>
            <a:spLocks noChangeArrowheads="1"/>
          </p:cNvSpPr>
          <p:nvPr/>
        </p:nvSpPr>
        <p:spPr bwMode="auto">
          <a:xfrm>
            <a:off x="2015993" y="2570658"/>
            <a:ext cx="83569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船长　</a:t>
            </a:r>
          </a:p>
        </p:txBody>
      </p:sp>
      <p:sp>
        <p:nvSpPr>
          <p:cNvPr id="670728" name="Rectangle 8"/>
          <p:cNvSpPr>
            <a:spLocks noChangeArrowheads="1"/>
          </p:cNvSpPr>
          <p:nvPr/>
        </p:nvSpPr>
        <p:spPr bwMode="auto">
          <a:xfrm>
            <a:off x="1921440" y="3003252"/>
            <a:ext cx="83569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章节　</a:t>
            </a:r>
          </a:p>
        </p:txBody>
      </p:sp>
      <p:sp>
        <p:nvSpPr>
          <p:cNvPr id="670729" name="Rectangle 9"/>
          <p:cNvSpPr>
            <a:spLocks noChangeArrowheads="1"/>
          </p:cNvSpPr>
          <p:nvPr/>
        </p:nvSpPr>
        <p:spPr bwMode="auto">
          <a:xfrm>
            <a:off x="1487143" y="3416302"/>
            <a:ext cx="122202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坚果</a:t>
            </a:r>
            <a:r>
              <a:rPr lang="en-US" altLang="zh-CN"/>
              <a:t>(</a:t>
            </a:r>
            <a:r>
              <a:rPr lang="zh-CN" altLang="en-US"/>
              <a:t>仁</a:t>
            </a:r>
            <a:r>
              <a:rPr lang="en-US" altLang="zh-CN"/>
              <a:t>)</a:t>
            </a:r>
            <a:r>
              <a:rPr lang="zh-CN" altLang="en-US"/>
              <a:t>　</a:t>
            </a:r>
          </a:p>
        </p:txBody>
      </p:sp>
      <p:sp>
        <p:nvSpPr>
          <p:cNvPr id="670730" name="Rectangle 10"/>
          <p:cNvSpPr>
            <a:spLocks noChangeArrowheads="1"/>
          </p:cNvSpPr>
          <p:nvPr/>
        </p:nvSpPr>
        <p:spPr bwMode="auto">
          <a:xfrm>
            <a:off x="1538851" y="3848400"/>
            <a:ext cx="153300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光线，光束　</a:t>
            </a:r>
          </a:p>
        </p:txBody>
      </p:sp>
      <p:sp>
        <p:nvSpPr>
          <p:cNvPr id="670731" name="Rectangle 11"/>
          <p:cNvSpPr>
            <a:spLocks noChangeArrowheads="1"/>
          </p:cNvSpPr>
          <p:nvPr/>
        </p:nvSpPr>
        <p:spPr bwMode="auto">
          <a:xfrm>
            <a:off x="2084694" y="4172175"/>
            <a:ext cx="60326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消耗</a:t>
            </a:r>
          </a:p>
        </p:txBody>
      </p:sp>
      <p:sp>
        <p:nvSpPr>
          <p:cNvPr id="670732" name="Line 12"/>
          <p:cNvSpPr>
            <a:spLocks noChangeShapeType="1"/>
          </p:cNvSpPr>
          <p:nvPr/>
        </p:nvSpPr>
        <p:spPr bwMode="auto">
          <a:xfrm>
            <a:off x="1676620" y="1318907"/>
            <a:ext cx="1674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70733" name="Line 13"/>
          <p:cNvSpPr>
            <a:spLocks noChangeShapeType="1"/>
          </p:cNvSpPr>
          <p:nvPr/>
        </p:nvSpPr>
        <p:spPr bwMode="auto">
          <a:xfrm>
            <a:off x="1763548" y="1761717"/>
            <a:ext cx="151229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70734" name="Line 14"/>
          <p:cNvSpPr>
            <a:spLocks noChangeShapeType="1"/>
          </p:cNvSpPr>
          <p:nvPr/>
        </p:nvSpPr>
        <p:spPr bwMode="auto">
          <a:xfrm>
            <a:off x="1871907" y="2096206"/>
            <a:ext cx="59300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70735" name="Line 15"/>
          <p:cNvSpPr>
            <a:spLocks noChangeShapeType="1"/>
          </p:cNvSpPr>
          <p:nvPr/>
        </p:nvSpPr>
        <p:spPr bwMode="auto">
          <a:xfrm>
            <a:off x="1925494" y="2496163"/>
            <a:ext cx="124198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70736" name="Line 16"/>
          <p:cNvSpPr>
            <a:spLocks noChangeShapeType="1"/>
          </p:cNvSpPr>
          <p:nvPr/>
        </p:nvSpPr>
        <p:spPr bwMode="auto">
          <a:xfrm>
            <a:off x="1990984" y="2949686"/>
            <a:ext cx="70137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70737" name="Line 17"/>
          <p:cNvSpPr>
            <a:spLocks noChangeShapeType="1"/>
          </p:cNvSpPr>
          <p:nvPr/>
        </p:nvSpPr>
        <p:spPr bwMode="auto">
          <a:xfrm>
            <a:off x="1925494" y="3360357"/>
            <a:ext cx="64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70738" name="Line 18"/>
          <p:cNvSpPr>
            <a:spLocks noChangeShapeType="1"/>
          </p:cNvSpPr>
          <p:nvPr/>
        </p:nvSpPr>
        <p:spPr bwMode="auto">
          <a:xfrm>
            <a:off x="1439655" y="3801976"/>
            <a:ext cx="10800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70739" name="Line 19"/>
          <p:cNvSpPr>
            <a:spLocks noChangeShapeType="1"/>
          </p:cNvSpPr>
          <p:nvPr/>
        </p:nvSpPr>
        <p:spPr bwMode="auto">
          <a:xfrm>
            <a:off x="1503958" y="4191221"/>
            <a:ext cx="135034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70740" name="Line 20"/>
          <p:cNvSpPr>
            <a:spLocks noChangeShapeType="1"/>
          </p:cNvSpPr>
          <p:nvPr/>
        </p:nvSpPr>
        <p:spPr bwMode="auto">
          <a:xfrm>
            <a:off x="2087440" y="4514996"/>
            <a:ext cx="59419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7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7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7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7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7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7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7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7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3" grpId="0"/>
      <p:bldP spid="670724" grpId="0"/>
      <p:bldP spid="670725" grpId="0"/>
      <p:bldP spid="670726" grpId="0"/>
      <p:bldP spid="670727" grpId="0"/>
      <p:bldP spid="670728" grpId="0"/>
      <p:bldP spid="670729" grpId="0"/>
      <p:bldP spid="670730" grpId="0"/>
      <p:bldP spid="6707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334383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31.wrinkled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32.shore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33.carpet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34.intensity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35.resident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36.male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71747" name="Rectangle 3"/>
          <p:cNvSpPr>
            <a:spLocks noChangeArrowheads="1"/>
          </p:cNvSpPr>
          <p:nvPr/>
        </p:nvSpPr>
        <p:spPr bwMode="auto">
          <a:xfrm>
            <a:off x="2258910" y="1436256"/>
            <a:ext cx="130057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有褶皱的　</a:t>
            </a:r>
          </a:p>
        </p:txBody>
      </p:sp>
      <p:sp>
        <p:nvSpPr>
          <p:cNvPr id="671748" name="Rectangle 4"/>
          <p:cNvSpPr>
            <a:spLocks noChangeArrowheads="1"/>
          </p:cNvSpPr>
          <p:nvPr/>
        </p:nvSpPr>
        <p:spPr bwMode="auto">
          <a:xfrm>
            <a:off x="1703409" y="1850993"/>
            <a:ext cx="106813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岸，滨　</a:t>
            </a:r>
          </a:p>
        </p:txBody>
      </p:sp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1796409" y="2247379"/>
            <a:ext cx="83569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地毯　</a:t>
            </a:r>
          </a:p>
        </p:txBody>
      </p:sp>
      <p:sp>
        <p:nvSpPr>
          <p:cNvPr id="671750" name="Rectangle 6"/>
          <p:cNvSpPr>
            <a:spLocks noChangeArrowheads="1"/>
          </p:cNvSpPr>
          <p:nvPr/>
        </p:nvSpPr>
        <p:spPr bwMode="auto">
          <a:xfrm>
            <a:off x="1967752" y="2679477"/>
            <a:ext cx="215176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(</a:t>
            </a:r>
            <a:r>
              <a:rPr lang="zh-CN" altLang="en-US"/>
              <a:t>光、声等的</a:t>
            </a:r>
            <a:r>
              <a:rPr lang="en-US" altLang="zh-CN"/>
              <a:t>)</a:t>
            </a:r>
            <a:r>
              <a:rPr lang="zh-CN" altLang="en-US"/>
              <a:t>强度　</a:t>
            </a:r>
          </a:p>
        </p:txBody>
      </p:sp>
      <p:sp>
        <p:nvSpPr>
          <p:cNvPr id="671751" name="Rectangle 7"/>
          <p:cNvSpPr>
            <a:spLocks noChangeArrowheads="1"/>
          </p:cNvSpPr>
          <p:nvPr/>
        </p:nvSpPr>
        <p:spPr bwMode="auto">
          <a:xfrm>
            <a:off x="1966340" y="3058008"/>
            <a:ext cx="153300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居民，住户　</a:t>
            </a:r>
          </a:p>
        </p:txBody>
      </p:sp>
      <p:sp>
        <p:nvSpPr>
          <p:cNvPr id="671752" name="Rectangle 8"/>
          <p:cNvSpPr>
            <a:spLocks noChangeArrowheads="1"/>
          </p:cNvSpPr>
          <p:nvPr/>
        </p:nvSpPr>
        <p:spPr bwMode="auto">
          <a:xfrm>
            <a:off x="1811770" y="3471059"/>
            <a:ext cx="106813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雄性动物</a:t>
            </a:r>
          </a:p>
        </p:txBody>
      </p:sp>
      <p:sp>
        <p:nvSpPr>
          <p:cNvPr id="671753" name="Line 9"/>
          <p:cNvSpPr>
            <a:spLocks noChangeShapeType="1"/>
          </p:cNvSpPr>
          <p:nvPr/>
        </p:nvSpPr>
        <p:spPr bwMode="auto">
          <a:xfrm>
            <a:off x="2152931" y="1793857"/>
            <a:ext cx="124198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71754" name="Line 10"/>
          <p:cNvSpPr>
            <a:spLocks noChangeShapeType="1"/>
          </p:cNvSpPr>
          <p:nvPr/>
        </p:nvSpPr>
        <p:spPr bwMode="auto">
          <a:xfrm>
            <a:off x="1655184" y="2193814"/>
            <a:ext cx="91809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71755" name="Line 11"/>
          <p:cNvSpPr>
            <a:spLocks noChangeShapeType="1"/>
          </p:cNvSpPr>
          <p:nvPr/>
        </p:nvSpPr>
        <p:spPr bwMode="auto">
          <a:xfrm>
            <a:off x="1763546" y="2625911"/>
            <a:ext cx="7025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71756" name="Line 12"/>
          <p:cNvSpPr>
            <a:spLocks noChangeShapeType="1"/>
          </p:cNvSpPr>
          <p:nvPr/>
        </p:nvSpPr>
        <p:spPr bwMode="auto">
          <a:xfrm>
            <a:off x="1979076" y="3058008"/>
            <a:ext cx="194454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71757" name="Line 13"/>
          <p:cNvSpPr>
            <a:spLocks noChangeShapeType="1"/>
          </p:cNvSpPr>
          <p:nvPr/>
        </p:nvSpPr>
        <p:spPr bwMode="auto">
          <a:xfrm>
            <a:off x="1979077" y="3435348"/>
            <a:ext cx="118839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71758" name="Line 14"/>
          <p:cNvSpPr>
            <a:spLocks noChangeShapeType="1"/>
          </p:cNvSpPr>
          <p:nvPr/>
        </p:nvSpPr>
        <p:spPr bwMode="auto">
          <a:xfrm>
            <a:off x="1763548" y="3813879"/>
            <a:ext cx="11348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7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7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7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7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7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47" grpId="0"/>
      <p:bldP spid="671748" grpId="0"/>
      <p:bldP spid="671749" grpId="0"/>
      <p:bldP spid="671750" grpId="0"/>
      <p:bldP spid="671751" grpId="0"/>
      <p:bldP spid="6717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2977686"/>
          </a:xfrm>
        </p:spPr>
        <p:txBody>
          <a:bodyPr/>
          <a:lstStyle/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重点短语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量体温　　　　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成为现实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主管；负责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4.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保密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5.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根据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改编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6.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回忆，回顾</a:t>
            </a:r>
          </a:p>
        </p:txBody>
      </p:sp>
      <p:sp>
        <p:nvSpPr>
          <p:cNvPr id="672771" name="Rectangle 3"/>
          <p:cNvSpPr>
            <a:spLocks noChangeArrowheads="1"/>
          </p:cNvSpPr>
          <p:nvPr/>
        </p:nvSpPr>
        <p:spPr bwMode="auto">
          <a:xfrm>
            <a:off x="790678" y="1436256"/>
            <a:ext cx="256598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take sb.'s temperature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72772" name="Rectangle 4"/>
          <p:cNvSpPr>
            <a:spLocks noChangeArrowheads="1"/>
          </p:cNvSpPr>
          <p:nvPr/>
        </p:nvSpPr>
        <p:spPr bwMode="auto">
          <a:xfrm>
            <a:off x="837202" y="1870039"/>
            <a:ext cx="198248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become a reality</a:t>
            </a:r>
            <a:r>
              <a:rPr lang="zh-CN" altLang="en-US"/>
              <a:t>　</a:t>
            </a:r>
          </a:p>
        </p:txBody>
      </p:sp>
      <p:sp>
        <p:nvSpPr>
          <p:cNvPr id="672773" name="Rectangle 5"/>
          <p:cNvSpPr>
            <a:spLocks noChangeArrowheads="1"/>
          </p:cNvSpPr>
          <p:nvPr/>
        </p:nvSpPr>
        <p:spPr bwMode="auto">
          <a:xfrm>
            <a:off x="839245" y="2302135"/>
            <a:ext cx="128774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in charge</a:t>
            </a:r>
            <a:r>
              <a:rPr lang="zh-CN" altLang="en-US"/>
              <a:t>　</a:t>
            </a:r>
          </a:p>
        </p:txBody>
      </p:sp>
      <p:sp>
        <p:nvSpPr>
          <p:cNvPr id="672774" name="Rectangle 6"/>
          <p:cNvSpPr>
            <a:spLocks noChangeArrowheads="1"/>
          </p:cNvSpPr>
          <p:nvPr/>
        </p:nvSpPr>
        <p:spPr bwMode="auto">
          <a:xfrm>
            <a:off x="840756" y="2679477"/>
            <a:ext cx="140380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keep a secret</a:t>
            </a:r>
            <a:endParaRPr lang="zh-CN" altLang="en-US"/>
          </a:p>
        </p:txBody>
      </p:sp>
      <p:sp>
        <p:nvSpPr>
          <p:cNvPr id="672775" name="Rectangle 7"/>
          <p:cNvSpPr>
            <a:spLocks noChangeArrowheads="1"/>
          </p:cNvSpPr>
          <p:nvPr/>
        </p:nvSpPr>
        <p:spPr bwMode="auto">
          <a:xfrm>
            <a:off x="845456" y="3109887"/>
            <a:ext cx="176447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adapt...from...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72776" name="Rectangle 8"/>
          <p:cNvSpPr>
            <a:spLocks noChangeArrowheads="1"/>
          </p:cNvSpPr>
          <p:nvPr/>
        </p:nvSpPr>
        <p:spPr bwMode="auto">
          <a:xfrm>
            <a:off x="819846" y="3490104"/>
            <a:ext cx="165162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look back upon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7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7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7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7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7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71" grpId="0"/>
      <p:bldP spid="672772" grpId="0"/>
      <p:bldP spid="672773" grpId="0"/>
      <p:bldP spid="672774" grpId="0"/>
      <p:bldP spid="672775" grpId="0"/>
      <p:bldP spid="672776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2554</Words>
  <Application>Microsoft Office PowerPoint</Application>
  <PresentationFormat>全屏显示(16:9)</PresentationFormat>
  <Paragraphs>357</Paragraphs>
  <Slides>41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57" baseType="lpstr">
      <vt:lpstr>IPAPANNEW</vt:lpstr>
      <vt:lpstr>方正大标宋_GBK</vt:lpstr>
      <vt:lpstr>方正楷体_GBK</vt:lpstr>
      <vt:lpstr>仿宋_GB2312</vt:lpstr>
      <vt:lpstr>黑体</vt:lpstr>
      <vt:lpstr>华文新魏</vt:lpstr>
      <vt:lpstr>楷体_GB2312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
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2016-01-26T01:00:00Z</dcterms:created>
  <dcterms:modified xsi:type="dcterms:W3CDTF">2023-01-17T01:54:35Z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5FBB0B87CE7E49ACAA095E2C09022D78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