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8" r:id="rId2"/>
    <p:sldId id="480" r:id="rId3"/>
    <p:sldId id="531" r:id="rId4"/>
    <p:sldId id="481" r:id="rId5"/>
    <p:sldId id="587" r:id="rId6"/>
    <p:sldId id="588" r:id="rId7"/>
    <p:sldId id="589" r:id="rId8"/>
    <p:sldId id="591" r:id="rId9"/>
    <p:sldId id="555" r:id="rId10"/>
    <p:sldId id="487" r:id="rId11"/>
    <p:sldId id="568" r:id="rId12"/>
    <p:sldId id="496" r:id="rId13"/>
    <p:sldId id="488" r:id="rId14"/>
    <p:sldId id="535" r:id="rId15"/>
    <p:sldId id="492" r:id="rId16"/>
  </p:sldIdLst>
  <p:sldSz cx="9144000" cy="5143500" type="screen16x9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36">
          <p15:clr>
            <a:srgbClr val="A4A3A4"/>
          </p15:clr>
        </p15:guide>
        <p15:guide id="2" pos="26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54" autoAdjust="0"/>
  </p:normalViewPr>
  <p:slideViewPr>
    <p:cSldViewPr snapToGrid="0">
      <p:cViewPr>
        <p:scale>
          <a:sx n="110" d="100"/>
          <a:sy n="110" d="100"/>
        </p:scale>
        <p:origin x="-1644" y="-702"/>
      </p:cViewPr>
      <p:guideLst>
        <p:guide orient="horz" pos="1736"/>
        <p:guide pos="26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5C6F0-B5B9-4E5B-BE48-682C293DE26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F86D4-CD65-4638-B5DE-85256906A7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70" y="342978"/>
            <a:ext cx="2949315" cy="1200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571" y="740736"/>
            <a:ext cx="4629365" cy="365604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447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70" y="1543399"/>
            <a:ext cx="2949315" cy="2859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447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79" y="273906"/>
            <a:ext cx="7887066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79" y="1369528"/>
            <a:ext cx="7887066" cy="326424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979" y="273906"/>
            <a:ext cx="1971766" cy="435986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79" y="273906"/>
            <a:ext cx="5800994" cy="435986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79" y="273906"/>
            <a:ext cx="7887066" cy="99439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79" y="273906"/>
            <a:ext cx="7887066" cy="99439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79" y="273906"/>
            <a:ext cx="7887066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28679" y="1369528"/>
            <a:ext cx="7887066" cy="326424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16" y="1282594"/>
            <a:ext cx="7887066" cy="21400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916" y="3442876"/>
            <a:ext cx="7887066" cy="112539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44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79" y="273906"/>
            <a:ext cx="7887066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79" y="1369528"/>
            <a:ext cx="3886380" cy="326424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365" y="1369528"/>
            <a:ext cx="3886380" cy="326424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70" y="273906"/>
            <a:ext cx="7887066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70" y="1261158"/>
            <a:ext cx="3868520" cy="618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447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70" y="1879232"/>
            <a:ext cx="3868520" cy="276406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365" y="1261158"/>
            <a:ext cx="3887571" cy="618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447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365" y="1879232"/>
            <a:ext cx="3887571" cy="276406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79" y="273906"/>
            <a:ext cx="7887066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70" y="342978"/>
            <a:ext cx="2949315" cy="1200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571" y="740736"/>
            <a:ext cx="4629365" cy="365604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70" y="1543399"/>
            <a:ext cx="2949315" cy="2859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447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79" y="4768341"/>
            <a:ext cx="2057495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29097-F538-4996-AD85-B9AE779776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090" y="4768341"/>
            <a:ext cx="3086243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250" y="4768341"/>
            <a:ext cx="2057495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F4F00-204B-4839-91A5-AB7ACB763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92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447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jpe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2794" y="1385229"/>
            <a:ext cx="9156795" cy="1835677"/>
          </a:xfrm>
          <a:prstGeom prst="rect">
            <a:avLst/>
          </a:prstGeom>
          <a:solidFill>
            <a:srgbClr val="22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68567" tIns="34283" rIns="68567" bIns="3428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2793" y="1449354"/>
            <a:ext cx="9156794" cy="170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68567" tIns="34283" rIns="68567" bIns="3428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500" y="1476725"/>
            <a:ext cx="8649970" cy="1505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20000"/>
              </a:lnSpc>
            </a:pPr>
            <a:r>
              <a:rPr lang="en-US" altLang="zh-CN" sz="4000" b="1" dirty="0" smtClean="0">
                <a:solidFill>
                  <a:srgbClr val="1EBED4"/>
                </a:solidFill>
                <a:effectLst/>
                <a:latin typeface="Times New Roman" panose="02020603050405020304" pitchFamily="18" charset="0"/>
                <a:ea typeface="方正粗黑宋简体" panose="02000000000000000000" charset="-122"/>
                <a:cs typeface="Times New Roman" panose="02020603050405020304" pitchFamily="18" charset="0"/>
                <a:sym typeface="+mn-ea"/>
              </a:rPr>
              <a:t>Unit2  It seemed that they were speaking to me in person.</a:t>
            </a:r>
            <a:endParaRPr lang="en-US" sz="4000" b="1" dirty="0" smtClean="0">
              <a:solidFill>
                <a:srgbClr val="1EBED4"/>
              </a:solidFill>
              <a:effectLst/>
              <a:latin typeface="Times New Roman" panose="02020603050405020304" pitchFamily="18" charset="0"/>
              <a:ea typeface="方正粗黑宋简体" panose="02000000000000000000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2794" y="4329549"/>
            <a:ext cx="915679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3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29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5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250" b="1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话题分析</a:t>
            </a:r>
          </a:p>
        </p:txBody>
      </p:sp>
      <p:sp>
        <p:nvSpPr>
          <p:cNvPr id="48" name="圆角矩形 11"/>
          <p:cNvSpPr>
            <a:spLocks noChangeArrowheads="1"/>
          </p:cNvSpPr>
          <p:nvPr/>
        </p:nvSpPr>
        <p:spPr bwMode="auto">
          <a:xfrm>
            <a:off x="794385" y="1187450"/>
            <a:ext cx="7266940" cy="1810448"/>
          </a:xfrm>
          <a:prstGeom prst="roundRect">
            <a:avLst>
              <a:gd name="adj" fmla="val 9113"/>
            </a:avLst>
          </a:prstGeom>
          <a:solidFill>
            <a:srgbClr val="9FE6FF"/>
          </a:solidFill>
          <a:ln w="9525">
            <a:noFill/>
            <a:rou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lnSpc>
                <a:spcPct val="140000"/>
              </a:lnSpc>
              <a:buClrTx/>
              <a:buSzTx/>
              <a:buNone/>
            </a:pP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zh-C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本模块以“广播”为话题,具体涉及对电台的简单介绍、收听广播和播音员的职业生活等内容。这一话题能激发学生的学习兴趣。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3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29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5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l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250" b="1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典型例题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9870" y="749300"/>
            <a:ext cx="8684260" cy="4292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假设你是李雷,请用英语给电台节目Heart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-to- Heart Talk 的主持人写一封信,告诉他你最喜欢他主持的这个谈心节目,从该节目中你学到了很多有用的知识,并且长大了也想当一名像他一样的电台节目主持人。但是,你的汉语说得不标准,在别人面前讲话时很紧张,你很苦恼,请他帮助你。</a:t>
            </a:r>
          </a:p>
          <a:p>
            <a:pPr>
              <a:lnSpc>
                <a:spcPct val="15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　   要求:1.包含所有的内容要点,语句通顺,行文连贯; </a:t>
            </a:r>
          </a:p>
          <a:p>
            <a:pPr>
              <a:lnSpc>
                <a:spcPct val="15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2.70词左右。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7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8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9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50" b="1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思路点拨</a:t>
            </a:r>
          </a:p>
        </p:txBody>
      </p:sp>
      <p:pic>
        <p:nvPicPr>
          <p:cNvPr id="3" name="18WY25.EPS" descr="id:2147495641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1386840" y="1095375"/>
            <a:ext cx="6089015" cy="3876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7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8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9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50" b="1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范文示例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399415" y="946785"/>
            <a:ext cx="8085455" cy="3907155"/>
          </a:xfrm>
          <a:prstGeom prst="roundRect">
            <a:avLst/>
          </a:prstGeom>
          <a:solidFill>
            <a:srgbClr val="FFFFFF"/>
          </a:solidFill>
          <a:ln w="25400">
            <a:noFill/>
          </a:ln>
        </p:spPr>
        <p:style>
          <a:lnRef idx="2">
            <a:srgbClr val="FFC000"/>
          </a:lnRef>
          <a:fillRef idx="1">
            <a:srgbClr val="FFFFFF"/>
          </a:fillRef>
          <a:effectRef idx="0">
            <a:srgbClr val="FFC000"/>
          </a:effectRef>
          <a:fontRef idx="minor">
            <a:srgbClr val="000000"/>
          </a:fontRef>
        </p:style>
        <p:txBody>
          <a:bodyPr rtlCol="0" anchor="ctr"/>
          <a:lstStyle/>
          <a:p>
            <a:pPr algn="l" fontAlgn="base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Dear presenter,</a:t>
            </a:r>
            <a:br>
              <a:rPr lang="en-US" altLang="zh-CN" sz="2800" dirty="0">
                <a:latin typeface="Times New Roman" panose="02020603050405020304" pitchFamily="18" charset="0"/>
                <a:sym typeface="+mn-ea"/>
              </a:rPr>
            </a:b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    I’m a middle school student now. I like your radio </a:t>
            </a:r>
            <a:r>
              <a:rPr lang="en-US" altLang="zh-CN" sz="2800" dirty="0" err="1">
                <a:latin typeface="Times New Roman" panose="02020603050405020304" pitchFamily="18" charset="0"/>
                <a:sym typeface="+mn-ea"/>
              </a:rPr>
              <a:t>programme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sym typeface="+mn-ea"/>
              </a:rPr>
              <a:t>Heart-to-Heart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 Talk best. I’ve listened to it for many years. I have learnt a lot from it. I want to be a famous radio presenter like you when I grow up. But I can’t speak Chinese very well. I feel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528320" y="967105"/>
            <a:ext cx="7973060" cy="3434080"/>
          </a:xfrm>
          <a:prstGeom prst="roundRect">
            <a:avLst/>
          </a:prstGeom>
          <a:solidFill>
            <a:srgbClr val="FFFFFF"/>
          </a:solidFill>
          <a:ln w="25400">
            <a:noFill/>
          </a:ln>
        </p:spPr>
        <p:style>
          <a:lnRef idx="2">
            <a:srgbClr val="FFC000"/>
          </a:lnRef>
          <a:fillRef idx="1">
            <a:srgbClr val="FFFFFF"/>
          </a:fillRef>
          <a:effectRef idx="0">
            <a:srgbClr val="FFC000"/>
          </a:effectRef>
          <a:fontRef idx="minor">
            <a:srgbClr val="000000"/>
          </a:fontRef>
        </p:style>
        <p:txBody>
          <a:bodyPr rtlCol="0" anchor="ctr"/>
          <a:lstStyle/>
          <a:p>
            <a:pPr algn="l" fontAlgn="base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very nervous when I speak in front of others. I am very sad now. Can you tell me how to improve my Putonghua? Please write to me soon.</a:t>
            </a:r>
          </a:p>
          <a:p>
            <a:pPr algn="r" fontAlgn="base">
              <a:lnSpc>
                <a:spcPct val="130000"/>
              </a:lnSpc>
            </a:pPr>
            <a:r>
              <a:rPr lang="en-US" altLang="zh-CN" sz="2600">
                <a:latin typeface="Times New Roman" panose="02020603050405020304" pitchFamily="18" charset="0"/>
                <a:sym typeface="+mn-ea"/>
              </a:rPr>
              <a:t>Yours, </a:t>
            </a:r>
            <a:br>
              <a:rPr lang="en-US" altLang="zh-CN" sz="2600">
                <a:latin typeface="Times New Roman" panose="02020603050405020304" pitchFamily="18" charset="0"/>
                <a:sym typeface="+mn-ea"/>
              </a:rPr>
            </a:br>
            <a:r>
              <a:rPr lang="en-US" altLang="zh-CN" sz="2600">
                <a:latin typeface="Times New Roman" panose="02020603050405020304" pitchFamily="18" charset="0"/>
                <a:sym typeface="+mn-ea"/>
              </a:rPr>
              <a:t>Li Lei</a:t>
            </a:r>
            <a:br>
              <a:rPr lang="en-US" altLang="zh-CN" sz="2600">
                <a:latin typeface="Times New Roman" panose="02020603050405020304" pitchFamily="18" charset="0"/>
                <a:sym typeface="+mn-ea"/>
              </a:rPr>
            </a:br>
            <a:endParaRPr lang="en-US" altLang="zh-CN" sz="2600"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6" name="MH_Other_5"/>
            <p:cNvSpPr/>
            <p:nvPr>
              <p:custDataLst>
                <p:tags r:id="rId1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7" name="MH_SubTitle_3"/>
            <p:cNvSpPr/>
            <p:nvPr>
              <p:custDataLst>
                <p:tags r:id="rId2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8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250" b="1" dirty="0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作文讲评</a:t>
            </a:r>
          </a:p>
        </p:txBody>
      </p:sp>
      <p:sp>
        <p:nvSpPr>
          <p:cNvPr id="11" name="矩形 10"/>
          <p:cNvSpPr/>
          <p:nvPr/>
        </p:nvSpPr>
        <p:spPr>
          <a:xfrm>
            <a:off x="-73660" y="2519680"/>
            <a:ext cx="9291320" cy="2366010"/>
          </a:xfrm>
          <a:prstGeom prst="rect">
            <a:avLst/>
          </a:prstGeom>
          <a:solidFill>
            <a:srgbClr val="EEA7E8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2880" y="2697480"/>
            <a:ext cx="866965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latin typeface="+mj-ea"/>
                <a:ea typeface="+mj-ea"/>
              </a:rPr>
              <a:t>第一步：让学生先在小组内分享各自的作文，小组成员相互纠错，润色，修改。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+mj-ea"/>
                <a:ea typeface="+mj-ea"/>
              </a:rPr>
              <a:t>第二步：请部分同学朗读自己的作文。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+mj-ea"/>
                <a:ea typeface="+mj-ea"/>
              </a:rPr>
              <a:t>第三步：组内选出一些优秀的作品张贴于墙报上。</a:t>
            </a:r>
          </a:p>
        </p:txBody>
      </p:sp>
      <p:pic>
        <p:nvPicPr>
          <p:cNvPr id="2" name="图片 1" descr="F:\1.ppt\pictures\writing.pngwriti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75910" y="273050"/>
            <a:ext cx="2635250" cy="2417445"/>
          </a:xfrm>
          <a:prstGeom prst="rect">
            <a:avLst/>
          </a:prstGeom>
        </p:spPr>
      </p:pic>
      <p:pic>
        <p:nvPicPr>
          <p:cNvPr id="13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947400" y="108331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68960" y="257175"/>
            <a:ext cx="5649595" cy="657860"/>
            <a:chOff x="1177" y="555"/>
            <a:chExt cx="11032" cy="1812"/>
          </a:xfrm>
        </p:grpSpPr>
        <p:grpSp>
          <p:nvGrpSpPr>
            <p:cNvPr id="14" name="组合 13"/>
            <p:cNvGrpSpPr/>
            <p:nvPr/>
          </p:nvGrpSpPr>
          <p:grpSpPr>
            <a:xfrm>
              <a:off x="1177" y="555"/>
              <a:ext cx="10454" cy="1812"/>
              <a:chOff x="2003" y="739"/>
              <a:chExt cx="9202" cy="201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46" y="829"/>
                <a:ext cx="9159" cy="19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003" y="739"/>
                <a:ext cx="9159" cy="19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1770" y="726"/>
              <a:ext cx="10439" cy="1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Clr>
                  <a:srgbClr val="000000"/>
                </a:buClr>
                <a:buSzTx/>
                <a:defRPr/>
              </a:pPr>
              <a:r>
                <a:rPr lang="zh-CN" altLang="en-US" sz="2600" b="1" dirty="0">
                  <a:solidFill>
                    <a:schemeClr val="bg1"/>
                  </a:solidFill>
                  <a:latin typeface="+mn-ea"/>
                  <a:sym typeface="+mn-ea"/>
                </a:rPr>
                <a:t>根据汉语意思和提示完成句子</a:t>
              </a:r>
            </a:p>
          </p:txBody>
        </p:sp>
      </p:grpSp>
      <p:pic>
        <p:nvPicPr>
          <p:cNvPr id="38" name="Picture 2" descr="F:\文件\png（数学）\feather.pn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10845" y="124460"/>
            <a:ext cx="591820" cy="591820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132715" y="1126490"/>
            <a:ext cx="8879205" cy="344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谢谢你带我们参观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_____ ________ us around.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感觉好像他们不是在和广大听众说话；而是在亲自和我说话。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_______ ____ they were speaking not to lots of listeners but to me in person.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847911" y="1749106"/>
            <a:ext cx="567690" cy="49149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l"/>
            <a:r>
              <a:rPr lang="en-US" sz="2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84206" y="1749106"/>
            <a:ext cx="1301750" cy="49149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l"/>
            <a:r>
              <a:rPr lang="en-US" sz="2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696" y="3410266"/>
            <a:ext cx="2364105" cy="49149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l"/>
            <a:r>
              <a:rPr lang="en-US" sz="2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 seemed   that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2715" y="735330"/>
            <a:ext cx="8879205" cy="233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随着年龄的增长，我们对收音机的兴趣日益增长。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I ____ ____, my interest in radio grew.</a:t>
            </a:r>
          </a:p>
          <a:p>
            <a:pPr>
              <a:lnSpc>
                <a:spcPct val="14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我已经收看这个节目许多年了。。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____ ________ the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many years.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6911" y="1363661"/>
            <a:ext cx="2301240" cy="49149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l"/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   grew older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52486" y="2457131"/>
            <a:ext cx="1989455" cy="49149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l"/>
            <a:r>
              <a:rPr lang="en-US" altLang="zh-CN" sz="2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watched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896620" y="252095"/>
            <a:ext cx="7332980" cy="6927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21" name="组合 20"/>
          <p:cNvGrpSpPr/>
          <p:nvPr/>
        </p:nvGrpSpPr>
        <p:grpSpPr>
          <a:xfrm>
            <a:off x="350303" y="117101"/>
            <a:ext cx="746245" cy="703385"/>
            <a:chOff x="581" y="3015"/>
            <a:chExt cx="1567" cy="1477"/>
          </a:xfrm>
        </p:grpSpPr>
        <p:sp>
          <p:nvSpPr>
            <p:cNvPr id="19" name="圆角矩形 18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1141095" y="298450"/>
            <a:ext cx="76523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Tx/>
              <a:defRPr/>
            </a:pPr>
            <a:r>
              <a:rPr lang="en-US" altLang="zh-CN" sz="2800" b="1" dirty="0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Look at the sentences from the passage.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2985" y="4138295"/>
            <a:ext cx="6635115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describing an important event in the past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9095" y="1126490"/>
            <a:ext cx="8368030" cy="233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“How old are you?” The manager looked at me.</a:t>
            </a:r>
          </a:p>
          <a:p>
            <a:pPr>
              <a:lnSpc>
                <a:spcPct val="14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“Fifteen,” I said.</a:t>
            </a:r>
          </a:p>
          <a:p>
            <a:pPr>
              <a:lnSpc>
                <a:spcPct val="14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“And you want a job in radio? Shouldn’t you be at school?” he asked.</a:t>
            </a:r>
          </a:p>
        </p:txBody>
      </p:sp>
      <p:sp>
        <p:nvSpPr>
          <p:cNvPr id="64584" name="下箭头 64583"/>
          <p:cNvSpPr/>
          <p:nvPr/>
        </p:nvSpPr>
        <p:spPr>
          <a:xfrm>
            <a:off x="4022725" y="3528695"/>
            <a:ext cx="228600" cy="609600"/>
          </a:xfrm>
          <a:prstGeom prst="downArrow">
            <a:avLst>
              <a:gd name="adj1" fmla="val 50000"/>
              <a:gd name="adj2" fmla="val 66666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678305" y="4138295"/>
            <a:ext cx="5078095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giving background information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7985" y="652145"/>
            <a:ext cx="8368030" cy="250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have always loved the radio. I still remember, when I was four years old, I sat close to the radio in the living room, listening to my favorite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to the voices of my favorite presenters.</a:t>
            </a:r>
          </a:p>
        </p:txBody>
      </p:sp>
      <p:sp>
        <p:nvSpPr>
          <p:cNvPr id="64584" name="下箭头 64583"/>
          <p:cNvSpPr/>
          <p:nvPr/>
        </p:nvSpPr>
        <p:spPr>
          <a:xfrm>
            <a:off x="3844925" y="3298825"/>
            <a:ext cx="228600" cy="609600"/>
          </a:xfrm>
          <a:prstGeom prst="downArrow">
            <a:avLst>
              <a:gd name="adj1" fmla="val 50000"/>
              <a:gd name="adj2" fmla="val 66666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57530" y="832485"/>
            <a:ext cx="8029575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Now find sentences in the passage in Activity 2 which show:</a:t>
            </a:r>
          </a:p>
        </p:txBody>
      </p:sp>
      <p:sp>
        <p:nvSpPr>
          <p:cNvPr id="126979" name="文本框 126978"/>
          <p:cNvSpPr txBox="1"/>
          <p:nvPr/>
        </p:nvSpPr>
        <p:spPr>
          <a:xfrm>
            <a:off x="1245870" y="2462530"/>
            <a:ext cx="5867400" cy="1124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Char char="•"/>
            </a:pPr>
            <a:r>
              <a:rPr lang="en-US" altLang="zh-CN" sz="2800" dirty="0">
                <a:latin typeface="Times New Roman" panose="02020603050405020304" pitchFamily="18" charset="0"/>
              </a:rPr>
              <a:t>important events in the past</a:t>
            </a:r>
          </a:p>
          <a:p>
            <a:pPr marL="342900" indent="-342900">
              <a:lnSpc>
                <a:spcPct val="120000"/>
              </a:lnSpc>
              <a:buChar char="•"/>
            </a:pPr>
            <a:r>
              <a:rPr lang="en-US" altLang="zh-CN" sz="2800" dirty="0">
                <a:latin typeface="Times New Roman" panose="02020603050405020304" pitchFamily="18" charset="0"/>
              </a:rPr>
              <a:t>background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aphicFrame>
        <p:nvGraphicFramePr>
          <p:cNvPr id="141338" name="表格 14133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8625" y="438150"/>
          <a:ext cx="8292465" cy="3784600"/>
        </p:xfrm>
        <a:graphic>
          <a:graphicData uri="http://schemas.openxmlformats.org/drawingml/2006/table">
            <a:tbl>
              <a:tblPr/>
              <a:tblGrid>
                <a:gridCol w="325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50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Times New Roman" panose="02020603050405020304" pitchFamily="18" charset="0"/>
                        </a:rPr>
                        <a:t>Important events in the past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Times New Roman" panose="02020603050405020304" pitchFamily="18" charset="0"/>
                        </a:rPr>
                        <a:t>Background information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4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800" b="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800" b="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685540" y="1555115"/>
            <a:ext cx="5027930" cy="267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Once a week, I played my favorite music from my father’s computer, talked about life at school, and hoped someone might be listening.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2120" y="2112010"/>
            <a:ext cx="3233420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One day I learnt about internet radio.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aphicFrame>
        <p:nvGraphicFramePr>
          <p:cNvPr id="141338" name="表格 14133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8625" y="438150"/>
          <a:ext cx="8292465" cy="3784600"/>
        </p:xfrm>
        <a:graphic>
          <a:graphicData uri="http://schemas.openxmlformats.org/drawingml/2006/table">
            <a:tbl>
              <a:tblPr/>
              <a:tblGrid>
                <a:gridCol w="325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50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Times New Roman" panose="02020603050405020304" pitchFamily="18" charset="0"/>
                        </a:rPr>
                        <a:t>Important events in the past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>
                          <a:latin typeface="Times New Roman" panose="02020603050405020304" pitchFamily="18" charset="0"/>
                        </a:rPr>
                        <a:t>Background information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54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800" b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800" b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685540" y="1555115"/>
            <a:ext cx="5027930" cy="267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We prepared a programme once a week, doing research on articles about music, sports news, jokes and the weather report ( I did this by looking out of the window).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2120" y="1813560"/>
            <a:ext cx="3233420" cy="2158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Soon my friends at school started to listen, and then they wanted to help.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165" y="1686560"/>
            <a:ext cx="8148955" cy="1770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sym typeface="+mn-ea"/>
              </a:rPr>
              <a:t>I first appeared on TV at the age of thirteen. A television presenter stopped me in the street, and started to interview me…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896620" y="252095"/>
            <a:ext cx="7660005" cy="1085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21" name="组合 20"/>
          <p:cNvGrpSpPr/>
          <p:nvPr/>
        </p:nvGrpSpPr>
        <p:grpSpPr>
          <a:xfrm>
            <a:off x="350303" y="117101"/>
            <a:ext cx="746245" cy="703385"/>
            <a:chOff x="581" y="3015"/>
            <a:chExt cx="1567" cy="1477"/>
          </a:xfrm>
        </p:grpSpPr>
        <p:sp>
          <p:nvSpPr>
            <p:cNvPr id="19" name="圆角矩形 18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1096645" y="298450"/>
            <a:ext cx="732599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Tx/>
              <a:defRPr/>
            </a:pPr>
            <a:r>
              <a:rPr lang="en-US" altLang="zh-CN" sz="28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Write a passage describing an important event in the past and giving background information.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99352e-f35e-461c-8c80-d650689d9011}"/>
  <p:tag name="TABLE_ENDDRAG_ORIGIN_RECT" val="652*282"/>
  <p:tag name="TABLE_ENDDRAG_RECT" val="33*34*652*28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99352e-f35e-461c-8c80-d650689d9011}"/>
  <p:tag name="TABLE_ENDDRAG_ORIGIN_RECT" val="652*282"/>
  <p:tag name="TABLE_ENDDRAG_RECT" val="33*34*652*2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heme/theme1.xml><?xml version="1.0" encoding="utf-8"?>
<a:theme xmlns:a="http://schemas.openxmlformats.org/drawingml/2006/main" name="WWW.2PPT.COM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m2lx4w1">
      <a:majorFont>
        <a:latin typeface="Agency FB"/>
        <a:ea typeface="微软雅黑"/>
        <a:cs typeface="Arial"/>
      </a:majorFont>
      <a:minorFont>
        <a:latin typeface="Agency FB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2A346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>
            <a:solidFill>
              <a:schemeClr val="tx1">
                <a:lumMod val="65000"/>
                <a:lumOff val="35000"/>
              </a:schemeClr>
            </a:solidFill>
            <a:cs typeface="+mn-ea"/>
            <a:sym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全屏显示(16:9)</PresentationFormat>
  <Paragraphs>67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等线</vt:lpstr>
      <vt:lpstr>方正粗黑宋简体</vt:lpstr>
      <vt:lpstr>宋体</vt:lpstr>
      <vt:lpstr>微软雅黑</vt:lpstr>
      <vt:lpstr>Agency FB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2021-04-02T15:06:00Z</cp:lastPrinted>
  <dcterms:created xsi:type="dcterms:W3CDTF">2021-04-02T15:06:00Z</dcterms:created>
  <dcterms:modified xsi:type="dcterms:W3CDTF">2023-01-17T01:54:41Z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258B2AF82C64496482BCF7F4B93796BA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