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478" r:id="rId3"/>
    <p:sldId id="524" r:id="rId4"/>
    <p:sldId id="525" r:id="rId5"/>
    <p:sldId id="526" r:id="rId6"/>
    <p:sldId id="527" r:id="rId7"/>
    <p:sldId id="528" r:id="rId8"/>
    <p:sldId id="511" r:id="rId9"/>
    <p:sldId id="510" r:id="rId10"/>
    <p:sldId id="529" r:id="rId11"/>
    <p:sldId id="502" r:id="rId12"/>
    <p:sldId id="530" r:id="rId13"/>
    <p:sldId id="508" r:id="rId14"/>
    <p:sldId id="455" r:id="rId15"/>
    <p:sldId id="532" r:id="rId16"/>
    <p:sldId id="531" r:id="rId17"/>
    <p:sldId id="535" r:id="rId18"/>
    <p:sldId id="534" r:id="rId19"/>
    <p:sldId id="538" r:id="rId20"/>
    <p:sldId id="543" r:id="rId21"/>
    <p:sldId id="544" r:id="rId22"/>
    <p:sldId id="545" r:id="rId23"/>
    <p:sldId id="547" r:id="rId24"/>
    <p:sldId id="551" r:id="rId25"/>
    <p:sldId id="552" r:id="rId26"/>
  </p:sldIdLst>
  <p:sldSz cx="12192000" cy="6858000"/>
  <p:notesSz cx="6858000" cy="9144000"/>
  <p:embeddedFontLst>
    <p:embeddedFont>
      <p:font typeface="OPPOSans R" panose="02010600030101010101" charset="-122"/>
      <p:regular r:id="rId28"/>
    </p:embeddedFont>
    <p:embeddedFont>
      <p:font typeface="OPPOSans B" panose="02010600030101010101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2973"/>
    <a:srgbClr val="DD6AAA"/>
    <a:srgbClr val="862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36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活动建议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阅读材料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1447800" y="-2195173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7000">
                <a:srgbClr val="FFFFFF">
                  <a:alpha val="90000"/>
                </a:srgbClr>
              </a:gs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304800" y="2397948"/>
            <a:ext cx="7863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综合性学习 </a:t>
            </a:r>
            <a:endParaRPr lang="en-US" altLang="zh-CN" sz="4000" b="1" dirty="0">
              <a:solidFill>
                <a:srgbClr val="7030A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汉字真有趣</a:t>
            </a:r>
            <a:endParaRPr lang="zh-CN" altLang="en-US" sz="9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33704" y="1387190"/>
            <a:ext cx="3386832" cy="735747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71600" y="4562844"/>
            <a:ext cx="4511040" cy="562630"/>
          </a:xfrm>
          <a:prstGeom prst="roundRect">
            <a:avLst>
              <a:gd name="adj" fmla="val 50000"/>
            </a:avLst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3834635" y="1810327"/>
            <a:ext cx="4522729" cy="646986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“枇杷”和“琵琶”</a:t>
            </a:r>
          </a:p>
        </p:txBody>
      </p:sp>
      <p:sp>
        <p:nvSpPr>
          <p:cNvPr id="2" name="矩形 1"/>
          <p:cNvSpPr/>
          <p:nvPr/>
        </p:nvSpPr>
        <p:spPr>
          <a:xfrm>
            <a:off x="962312" y="2793336"/>
            <a:ext cx="10421968" cy="2259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“枇（pí）杷（pá）”与“琵（pí）琶（pá）</a:t>
            </a:r>
            <a:r>
              <a:rPr lang="zh-CN" altLang="zh-CN" sz="2400" dirty="0">
                <a:solidFill>
                  <a:srgbClr val="7A001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古时候，</a:t>
            </a: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有人送枇杷给予一个县官，可他在礼单上把“枇杷”错写成了“琵琶”。县官笑道：“‘枇杷’不是此‘琵琶’，只恨当年识字差！”有个客人应声道：“若使琵琶能结果，满城箫（xiāo）管尽开花。”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80453" y="1288164"/>
            <a:ext cx="2431094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谐音笑话</a:t>
            </a:r>
          </a:p>
        </p:txBody>
      </p:sp>
      <p:sp>
        <p:nvSpPr>
          <p:cNvPr id="4" name="矩形 3"/>
          <p:cNvSpPr/>
          <p:nvPr/>
        </p:nvSpPr>
        <p:spPr>
          <a:xfrm>
            <a:off x="839470" y="2013060"/>
            <a:ext cx="10679430" cy="439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一个口音很重的县长到村里作报告：“兔子们，虾米们，猪尾巴！不要酱瓜，咸菜太贵啦！！” </a:t>
            </a:r>
            <a:b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翻译：同志们，乡民们，注意吧！不要讲话，现在开会啦！！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县长讲完以后，主持人说：“咸菜请香肠酱瓜！” </a:t>
            </a:r>
            <a:b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翻译：现在请乡长讲话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！）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乡长说：“兔子们，今天的饭狗吃了，大家都是大王八！” </a:t>
            </a:r>
            <a:b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翻译：同志们，今天的饭够吃了，大家都是大碗吧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！）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不要酱瓜，我捡个狗屎给你们舔舔．．． </a:t>
            </a:r>
            <a:b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翻译：不要讲话，我讲个故事给你们听听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．．）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/>
          <p:cNvSpPr/>
          <p:nvPr/>
        </p:nvSpPr>
        <p:spPr>
          <a:xfrm>
            <a:off x="3889587" y="1296035"/>
            <a:ext cx="3539913" cy="646986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有趣的形声字</a:t>
            </a:r>
          </a:p>
        </p:txBody>
      </p:sp>
      <p:sp>
        <p:nvSpPr>
          <p:cNvPr id="2" name="矩形 1"/>
          <p:cNvSpPr/>
          <p:nvPr/>
        </p:nvSpPr>
        <p:spPr>
          <a:xfrm>
            <a:off x="959876" y="2054539"/>
            <a:ext cx="9911324" cy="36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  在汉字王国里,形声字是重要的一员。我们的祖先创造了许多形声字,它们在数千年的汉字发展史中不断变化,还藏着许多秘密呢!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    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这个字是星星的“星”。在甲骨文里,开始用三个圈表示“星”，它的字形必须和日、月相区别:太阳是圆的,月亮是缺的,星星的特征是众多，所以画三个圈来表示。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" y="3632200"/>
            <a:ext cx="1216660" cy="60198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4130040" y="2531676"/>
            <a:ext cx="7269480" cy="2813142"/>
          </a:xfrm>
          <a:prstGeom prst="rect">
            <a:avLst/>
          </a:prstGeom>
          <a:ln w="41275"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  但问题是,三个圈表示的事物太多了,可以是三块石头三个果子、三个拳头······谁说它一定就是星星呢?为了与其他的事物加以区别,古人就在字形里加了一个声符“生”。由于强化了字音,人们把“星”和其他圆形的物体区分开来。</a:t>
            </a:r>
          </a:p>
        </p:txBody>
      </p:sp>
      <p:sp>
        <p:nvSpPr>
          <p:cNvPr id="44" name="矩形 43"/>
          <p:cNvSpPr/>
          <p:nvPr/>
        </p:nvSpPr>
        <p:spPr>
          <a:xfrm>
            <a:off x="4396276" y="1428413"/>
            <a:ext cx="3005951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你知道吗？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1" y="2662578"/>
            <a:ext cx="3382529" cy="2682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6749" y="1289130"/>
            <a:ext cx="3759200" cy="1389598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3122" y="2875281"/>
            <a:ext cx="1785145" cy="2495972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17378" y="1939965"/>
            <a:ext cx="2363834" cy="231986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1E1E1">
                  <a:alpha val="100000"/>
                </a:srgbClr>
              </a:clrFrom>
              <a:clrTo>
                <a:srgbClr val="E1E1E1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0586" y="3831740"/>
            <a:ext cx="4146126" cy="2054711"/>
          </a:xfrm>
          <a:prstGeom prst="rect">
            <a:avLst/>
          </a:prstGeom>
        </p:spPr>
      </p:pic>
      <p:sp>
        <p:nvSpPr>
          <p:cNvPr id="58" name="圆角矩形 57"/>
          <p:cNvSpPr/>
          <p:nvPr/>
        </p:nvSpPr>
        <p:spPr>
          <a:xfrm>
            <a:off x="5376439" y="2875281"/>
            <a:ext cx="1074420" cy="578882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匾额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1528484" y="5476373"/>
            <a:ext cx="1074420" cy="578882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剪纸</a:t>
            </a:r>
          </a:p>
        </p:txBody>
      </p:sp>
      <p:sp>
        <p:nvSpPr>
          <p:cNvPr id="60" name="圆角矩形 59"/>
          <p:cNvSpPr/>
          <p:nvPr/>
        </p:nvSpPr>
        <p:spPr>
          <a:xfrm>
            <a:off x="9124803" y="4511002"/>
            <a:ext cx="1074420" cy="578882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印章</a:t>
            </a:r>
          </a:p>
        </p:txBody>
      </p:sp>
      <p:sp>
        <p:nvSpPr>
          <p:cNvPr id="61" name="圆角矩形 60"/>
          <p:cNvSpPr/>
          <p:nvPr/>
        </p:nvSpPr>
        <p:spPr>
          <a:xfrm>
            <a:off x="5389139" y="5916286"/>
            <a:ext cx="1074420" cy="578882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扇面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bldLvl="0" animBg="1"/>
      <p:bldP spid="59" grpId="1" animBg="1"/>
      <p:bldP spid="60" grpId="0" bldLvl="0" animBg="1"/>
      <p:bldP spid="60" grpId="1" animBg="1"/>
      <p:bldP spid="61" grpId="0" bldLvl="0" animBg="1"/>
      <p:bldP spid="6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4192375" y="1350302"/>
            <a:ext cx="3807251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我爱你，汉字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1069563" y="4133205"/>
            <a:ext cx="0" cy="5139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544855" y="4168979"/>
            <a:ext cx="0" cy="5139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30145" y="2224683"/>
            <a:ext cx="10688752" cy="328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  汉字有着悠久的历史，蕴含着丰富的文化。我们每天都在学习和使用汉字，应该增进对汉字的了解，为汉字的规范使用做点儿力所能及的事。从下面的内容中选择一项开展活动，尝试着写份简单的研究报告。活动前，先认真阅读提供的材料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活动建议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※</a:t>
            </a:r>
            <a:r>
              <a:rPr lang="zh-CN" altLang="en-US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搜集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更多的资料，围绕汉字的历史、汉字书法或其他感兴趣的汉子内容，开展简单的研究。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※</a:t>
            </a:r>
            <a:r>
              <a:rPr lang="zh-CN" altLang="en-US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学校、社会用字不规范的情况，如，</a:t>
            </a:r>
            <a:endParaRPr lang="en-US" altLang="zh-CN" sz="2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调查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同学的作业本、街头招牌、书籍报刊。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圆角矩形 53"/>
          <p:cNvSpPr/>
          <p:nvPr/>
        </p:nvSpPr>
        <p:spPr>
          <a:xfrm>
            <a:off x="4625352" y="1255889"/>
            <a:ext cx="3116568" cy="6223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1.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汉字字体的演变</a:t>
            </a:r>
          </a:p>
        </p:txBody>
      </p:sp>
      <p:sp>
        <p:nvSpPr>
          <p:cNvPr id="55" name="椭圆形标注 54"/>
          <p:cNvSpPr/>
          <p:nvPr/>
        </p:nvSpPr>
        <p:spPr>
          <a:xfrm>
            <a:off x="7741920" y="2122105"/>
            <a:ext cx="3351370" cy="2015913"/>
          </a:xfrm>
          <a:prstGeom prst="wedgeEllipseCallout">
            <a:avLst>
              <a:gd name="adj1" fmla="val -83133"/>
              <a:gd name="adj2" fmla="val 391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从这样的演变中，你发现了什么？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 cstate="print"/>
          <a:srcRect b="29966"/>
          <a:stretch>
            <a:fillRect/>
          </a:stretch>
        </p:blipFill>
        <p:spPr>
          <a:xfrm>
            <a:off x="1143860" y="2122105"/>
            <a:ext cx="5298574" cy="3480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45147" y="1575896"/>
            <a:ext cx="10773753" cy="370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汉字已经有三四千年的历史。在漫长的发展演变过程中，字体发生了很大变化，其中以甲骨文、金文、小篆、隶书、楷书五种字体最为典型。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甲骨文是刻在龟甲或兽骨上的文字，主要在商周时期使用。它是我们目前所能见到的最早的成熟汉字，单字有四千多个，其中已经认出的有一千多个左右，主要记录祭祀、战争、狩猎、农事、气象等内容。字形图画性较强，字体也不固定，如“田”字可以写作                           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由于是刀刻，字形线条比较纤细。 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8272" y="4713143"/>
            <a:ext cx="2799927" cy="599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对角圆角矩形 52"/>
          <p:cNvSpPr/>
          <p:nvPr/>
        </p:nvSpPr>
        <p:spPr>
          <a:xfrm>
            <a:off x="510540" y="1429344"/>
            <a:ext cx="7312660" cy="4441906"/>
          </a:xfrm>
          <a:prstGeom prst="round2DiagRect">
            <a:avLst/>
          </a:prstGeom>
          <a:grpFill/>
          <a:ln w="38100">
            <a:solidFill>
              <a:srgbClr val="00B05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隶书形成于战国晚期，通行于两汉。它将篆书圆转的线条改为直笔或方笔，象形意味已基本消失，笔画简化，书写方便，汉字的点、横、撇、捺等基本笔画已经形成，成为汉字发展史上古今文字的分水岭。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魏晋以后有了楷书。“楷”是规矩、楷模的意思。楷书字形方正，笔画规整平直，比隶书更加便于书写和认读。进入南北朝之后，楷书成为占主导地位的字体，一直通行至今。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2098" y="1429344"/>
            <a:ext cx="1673112" cy="3660264"/>
          </a:xfrm>
          <a:prstGeom prst="rect">
            <a:avLst/>
          </a:prstGeom>
        </p:spPr>
      </p:pic>
      <p:sp>
        <p:nvSpPr>
          <p:cNvPr id="55" name="圆角矩形 54"/>
          <p:cNvSpPr/>
          <p:nvPr/>
        </p:nvSpPr>
        <p:spPr>
          <a:xfrm>
            <a:off x="8381444" y="5471754"/>
            <a:ext cx="1074420" cy="43010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lt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隶书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4" cstate="print"/>
          <a:srcRect l="12552" t="2434" r="9670" b="3301"/>
          <a:stretch>
            <a:fillRect/>
          </a:stretch>
        </p:blipFill>
        <p:spPr>
          <a:xfrm>
            <a:off x="10138642" y="1386246"/>
            <a:ext cx="1722729" cy="3703362"/>
          </a:xfrm>
          <a:prstGeom prst="rect">
            <a:avLst/>
          </a:prstGeom>
        </p:spPr>
      </p:pic>
      <p:sp>
        <p:nvSpPr>
          <p:cNvPr id="57" name="圆角矩形 56"/>
          <p:cNvSpPr/>
          <p:nvPr/>
        </p:nvSpPr>
        <p:spPr>
          <a:xfrm>
            <a:off x="10580202" y="5471754"/>
            <a:ext cx="1074420" cy="43010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lt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楷书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5" grpId="0" bldLvl="0" animBg="1"/>
      <p:bldP spid="55" grpId="1" animBg="1"/>
      <p:bldP spid="57" grpId="0" bldLvl="0" animBg="1"/>
      <p:bldP spid="5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39470" y="2427999"/>
            <a:ext cx="10544810" cy="2821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从甲骨文、金文、篆书、隶书、草书、楷书、六种汉字的演变过程，我们可以看到：汉字字体的演变大约分为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三个阶段，一是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从商周甲骨文、金文变为小篆，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二是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从小篆变为隶书，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三是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隶书变为楷书。其中小篆变为隶书是最大的一次变化，它标志着由古文字阶段进入了今文字阶段。汉字字形的总变化是由繁到简，每一种新字的出现，都改变着前一种字形难写、难记的特点；同时，汉字不断趋于定型化、规范化。汉字的发展是逐步从象形走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向符号化，从笔画较多走向笔画简单，使书写更加快速便捷！</a:t>
            </a:r>
            <a:endParaRPr lang="zh-CN" altLang="en-US" sz="1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4523125" y="1608651"/>
            <a:ext cx="3145750" cy="6223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甲骨文的发现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25685"/>
          <a:stretch>
            <a:fillRect/>
          </a:stretch>
        </p:blipFill>
        <p:spPr>
          <a:xfrm>
            <a:off x="185377" y="0"/>
            <a:ext cx="5928360" cy="6858000"/>
          </a:xfrm>
          <a:prstGeom prst="rect">
            <a:avLst/>
          </a:prstGeom>
        </p:spPr>
      </p:pic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7404144" y="219725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zh-CN" sz="3200" spc="300" dirty="0" smtClea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32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前导读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0" y="6192520"/>
            <a:ext cx="12192000" cy="27863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30091" y="980340"/>
            <a:ext cx="2687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6600" spc="300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5" name="文本框 66"/>
          <p:cNvSpPr txBox="1">
            <a:spLocks noChangeArrowheads="1"/>
          </p:cNvSpPr>
          <p:nvPr/>
        </p:nvSpPr>
        <p:spPr bwMode="auto">
          <a:xfrm>
            <a:off x="7404144" y="3092195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zh-CN" sz="3200" spc="300" dirty="0" smtClea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3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活动</a:t>
            </a: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建议</a:t>
            </a:r>
          </a:p>
        </p:txBody>
      </p:sp>
      <p:sp>
        <p:nvSpPr>
          <p:cNvPr id="18" name="文本框 66"/>
          <p:cNvSpPr txBox="1">
            <a:spLocks noChangeArrowheads="1"/>
          </p:cNvSpPr>
          <p:nvPr/>
        </p:nvSpPr>
        <p:spPr bwMode="auto">
          <a:xfrm>
            <a:off x="7404144" y="4882080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en-US" altLang="zh-CN" sz="3200" spc="300" dirty="0" smtClea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32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课堂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小结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7404144" y="3987137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 smtClean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r>
              <a:rPr lang="en-US" altLang="zh-CN" sz="3200" spc="300" dirty="0" smtClean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阅读材料</a:t>
            </a:r>
            <a:endParaRPr lang="zh-CN" altLang="en-US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5" grpId="0" animBg="1"/>
      <p:bldP spid="18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对角圆角矩形 52"/>
          <p:cNvSpPr/>
          <p:nvPr/>
        </p:nvSpPr>
        <p:spPr>
          <a:xfrm>
            <a:off x="957351" y="2147730"/>
            <a:ext cx="6421349" cy="3918070"/>
          </a:xfrm>
          <a:prstGeom prst="round2DiagRect">
            <a:avLst/>
          </a:prstGeom>
          <a:grpFill/>
          <a:ln w="38100">
            <a:solidFill>
              <a:srgbClr val="00B05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十九世纪七八十年代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河南安阳小屯村的村民在田间劳作时，经常发现些带有刻痕的龟甲、兽骨，称它们为龙骨。他们不知道这些龟甲、兽骨是古代的遗物，将较大的龙骨卖给了药铺，将小的丢弃了。药铺将龙骨碾粉末用作治疗创伤的药材。龙骨上的刻痕因无人知道是极有价值的殷商时期的刀刻文字，而常被村民打磨掉。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 cstate="print"/>
          <a:srcRect l="7286" t="3461" r="6786"/>
          <a:stretch>
            <a:fillRect/>
          </a:stretch>
        </p:blipFill>
        <p:spPr>
          <a:xfrm>
            <a:off x="8643641" y="2336580"/>
            <a:ext cx="2134355" cy="3035054"/>
          </a:xfrm>
          <a:prstGeom prst="roundRect">
            <a:avLst/>
          </a:prstGeom>
        </p:spPr>
      </p:pic>
      <p:sp>
        <p:nvSpPr>
          <p:cNvPr id="55" name="圆角矩形 54"/>
          <p:cNvSpPr/>
          <p:nvPr/>
        </p:nvSpPr>
        <p:spPr>
          <a:xfrm>
            <a:off x="5068610" y="1131957"/>
            <a:ext cx="2719030" cy="6223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甲骨文的发现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对角圆角矩形 52"/>
          <p:cNvSpPr/>
          <p:nvPr/>
        </p:nvSpPr>
        <p:spPr>
          <a:xfrm>
            <a:off x="675628" y="1873256"/>
            <a:ext cx="7294666" cy="3517888"/>
          </a:xfrm>
          <a:prstGeom prst="round2DiagRect">
            <a:avLst/>
          </a:prstGeom>
          <a:grpFill/>
          <a:ln w="38100">
            <a:solidFill>
              <a:srgbClr val="00B05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直到1899年，一次偶然的机会，这些龟甲和兽骨上的刻痕，引起了清朝国子监主管官员王懿荣的注意。王懿荣平时酷爱收藏古董，精通金石之学。经过仔细研究，他认为这些龙骨上的刻痕是一种比篆书更早的文字。</a:t>
            </a:r>
          </a:p>
          <a:p>
            <a:pPr fontAlgn="auto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后来，人们把刻在龟甲和兽骨上的文字叫作甲骨文，我国文化领域由此又多了一门新学科，叫“甲骨学”。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 cstate="print"/>
          <a:srcRect r="55473"/>
          <a:stretch>
            <a:fillRect/>
          </a:stretch>
        </p:blipFill>
        <p:spPr>
          <a:xfrm>
            <a:off x="8596995" y="1925320"/>
            <a:ext cx="2921905" cy="1503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96995" y="3780523"/>
            <a:ext cx="2917081" cy="1513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579" y="2405417"/>
            <a:ext cx="7902843" cy="368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圆角矩形 53"/>
          <p:cNvSpPr/>
          <p:nvPr/>
        </p:nvSpPr>
        <p:spPr>
          <a:xfrm>
            <a:off x="4541732" y="1347797"/>
            <a:ext cx="3108536" cy="71528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3.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书法欣赏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52"/>
          <p:cNvSpPr/>
          <p:nvPr/>
        </p:nvSpPr>
        <p:spPr>
          <a:xfrm>
            <a:off x="2529840" y="1719617"/>
            <a:ext cx="7132320" cy="67835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4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、制定国家通用语言文字法的必要性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9471" y="2654642"/>
            <a:ext cx="6063724" cy="370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 我国是一个多民族、多语言、多文种的国家……制定国家通用语言文字法，用法律的形式确定普通话和规范汉字作为国家通用语言文字的地位,规定国家通用语言文字的使用范围,有利于语言文字的社会应用,有利于各民族之间的交往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有利于促进民族团结,维护国家统一。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274" y="2910840"/>
            <a:ext cx="3517062" cy="2788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1016000"/>
            <a:ext cx="3413760" cy="34137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09768" y="3880563"/>
            <a:ext cx="10572466" cy="147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本次综合性学习学习按照板块依次进行教学，版块内容难度适宜。这次综合性学习内容按照课内知识与课外知识相结合，注重举一反三，实践运用。</a:t>
            </a:r>
            <a:endParaRPr lang="zh-CN" altLang="zh-CN" sz="2400" dirty="0">
              <a:effectLst/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1447800" y="-2195173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7000">
                <a:srgbClr val="FFFFFF">
                  <a:alpha val="90000"/>
                </a:srgbClr>
              </a:gs>
              <a:gs pos="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304800" y="2655227"/>
            <a:ext cx="7863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8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谢谢观看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33704" y="1387190"/>
            <a:ext cx="3386832" cy="735747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71600" y="4562844"/>
            <a:ext cx="4511040" cy="562630"/>
          </a:xfrm>
          <a:prstGeom prst="roundRect">
            <a:avLst>
              <a:gd name="adj" fmla="val 50000"/>
            </a:avLst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660400" y="2077928"/>
            <a:ext cx="5530849" cy="3367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横竖撇捺有乾坤，一笔一画成文章。汉字不光神奇、有趣，还有着悠久的历史，蕴含着丰富的文化呢！让我们进行综合性学习，增加对汉字的了解，加深对汉字的热爱，为汉字的规范使用做点儿力所能及的事。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/>
          <a:stretch>
            <a:fillRect/>
          </a:stretch>
        </p:blipFill>
        <p:spPr>
          <a:xfrm>
            <a:off x="6395719" y="1810778"/>
            <a:ext cx="5237479" cy="3901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对角圆角矩形 52"/>
          <p:cNvSpPr/>
          <p:nvPr/>
        </p:nvSpPr>
        <p:spPr>
          <a:xfrm>
            <a:off x="389901" y="2119433"/>
            <a:ext cx="3710093" cy="4144434"/>
          </a:xfrm>
          <a:prstGeom prst="round2DiagRect">
            <a:avLst/>
          </a:prstGeom>
          <a:grpFill/>
          <a:ln w="38100">
            <a:solidFill>
              <a:srgbClr val="00B05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查找图书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在学校阅览室、图书馆或书店，可以按类别去找书。如，查找汉字故事，就可以到语言类或文化类的书柜上去找。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2.书名、目录、内容简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介等，能帮助我们判断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书中是否有自己需要的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内容。</a:t>
            </a:r>
          </a:p>
        </p:txBody>
      </p:sp>
      <p:sp>
        <p:nvSpPr>
          <p:cNvPr id="54" name="对角圆角矩形 53"/>
          <p:cNvSpPr/>
          <p:nvPr/>
        </p:nvSpPr>
        <p:spPr>
          <a:xfrm>
            <a:off x="4305301" y="2090337"/>
            <a:ext cx="3846842" cy="4144434"/>
          </a:xfrm>
          <a:prstGeom prst="round2DiagRect">
            <a:avLst/>
          </a:prstGeom>
          <a:grpFill/>
          <a:ln w="38100">
            <a:solidFill>
              <a:srgbClr val="00B05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网络搜索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在网上查找资料，关键词很重要。如，搜集汉字故事，可以检索关键词“汉字故事”，不能仅仅检索“故事”。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2.检索后的条目很多，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可以根据题目、引用的片段等，判断哪些是需要的材料。</a:t>
            </a:r>
          </a:p>
        </p:txBody>
      </p:sp>
      <p:sp>
        <p:nvSpPr>
          <p:cNvPr id="55" name="对角圆角矩形 54"/>
          <p:cNvSpPr/>
          <p:nvPr/>
        </p:nvSpPr>
        <p:spPr>
          <a:xfrm>
            <a:off x="8396301" y="2039000"/>
            <a:ext cx="2497667" cy="4165543"/>
          </a:xfrm>
          <a:prstGeom prst="round2DiagRect">
            <a:avLst/>
          </a:prstGeom>
          <a:grpFill/>
          <a:ln w="38100">
            <a:solidFill>
              <a:srgbClr val="00B05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请教别人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1.想想谁可能会有自已需要的资料。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2.想好问题，请教合适的人。</a:t>
            </a:r>
          </a:p>
          <a:p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4663012" y="1047619"/>
            <a:ext cx="2591647" cy="510778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搜集资料</a:t>
            </a:r>
          </a:p>
        </p:txBody>
      </p:sp>
      <p:sp>
        <p:nvSpPr>
          <p:cNvPr id="59" name="左大括号 58"/>
          <p:cNvSpPr/>
          <p:nvPr/>
        </p:nvSpPr>
        <p:spPr>
          <a:xfrm rot="5400000">
            <a:off x="6000986" y="-2104260"/>
            <a:ext cx="186848" cy="789262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 bldLvl="0" animBg="1"/>
      <p:bldP spid="55" grpId="0" bldLvl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1575906" y="2598003"/>
            <a:ext cx="83922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字谜1：</a:t>
            </a:r>
          </a:p>
          <a:p>
            <a:pPr eaLnBrk="1" hangingPunct="1"/>
            <a:r>
              <a:rPr lang="zh-CN" altLang="zh-CN" sz="2400" dirty="0">
                <a:solidFill>
                  <a:schemeClr val="tx2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画时圆，写时方；冬时短，夏时长。</a:t>
            </a:r>
            <a:r>
              <a:rPr lang="zh-CN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7352260" y="3228944"/>
            <a:ext cx="1985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谜底：日</a:t>
            </a:r>
            <a:r>
              <a:rPr lang="zh-CN" altLang="zh-CN" sz="1600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576978" y="3877562"/>
            <a:ext cx="796052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字谜2：</a:t>
            </a:r>
          </a:p>
          <a:p>
            <a:pPr eaLnBrk="1" hangingPunct="1"/>
            <a:r>
              <a:rPr lang="zh-CN" altLang="en-US" sz="2400" dirty="0">
                <a:solidFill>
                  <a:schemeClr val="tx2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四座山来山对山，四个川来川对川，四个日字连环套，四个口字紧相连。</a:t>
            </a:r>
          </a:p>
          <a:p>
            <a:pPr eaLnBrk="1" hangingPunct="1"/>
            <a:endParaRPr lang="zh-CN" altLang="zh-CN" sz="28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7352261" y="4907945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谜底：</a:t>
            </a:r>
            <a:r>
              <a:rPr lang="zh-CN" altLang="en-US" sz="2800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田</a:t>
            </a:r>
            <a:endParaRPr lang="zh-CN" altLang="zh-CN" sz="2800" dirty="0">
              <a:solidFill>
                <a:srgbClr val="00B05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4394200" y="1408105"/>
            <a:ext cx="4310379" cy="646986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字谜七则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utoUpdateAnimBg="0"/>
      <p:bldP spid="54" grpId="0" autoUpdateAnimBg="0"/>
      <p:bldP spid="55" grpId="0"/>
      <p:bldP spid="56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1880706" y="3614354"/>
            <a:ext cx="86376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字谜4：</a:t>
            </a:r>
          </a:p>
          <a:p>
            <a:pPr eaLnBrk="1" hangingPunct="1"/>
            <a:r>
              <a:rPr lang="zh-CN" altLang="en-US" sz="2400" dirty="0">
                <a:solidFill>
                  <a:schemeClr val="tx2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有人不是我，有马飞跑过，有水能养鱼，有土庄稼活。</a:t>
            </a:r>
            <a:endParaRPr lang="zh-CN" altLang="zh-CN" sz="2400" dirty="0">
              <a:solidFill>
                <a:schemeClr val="tx2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7514700" y="4750823"/>
            <a:ext cx="2339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谜底：</a:t>
            </a:r>
            <a:r>
              <a:rPr lang="zh-CN" altLang="en-US" sz="2400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也</a:t>
            </a:r>
            <a:endParaRPr lang="zh-CN" altLang="zh-CN" sz="2400" dirty="0">
              <a:solidFill>
                <a:srgbClr val="00B05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1900090" y="2168604"/>
            <a:ext cx="78576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字谜3：</a:t>
            </a:r>
          </a:p>
          <a:p>
            <a:pPr eaLnBrk="1" hangingPunct="1"/>
            <a:r>
              <a:rPr lang="zh-CN" altLang="zh-CN" sz="2400" dirty="0">
                <a:solidFill>
                  <a:schemeClr val="tx2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一点一横长，两点一横长。你若猜不出，站着想一想。</a:t>
            </a:r>
            <a:r>
              <a:rPr lang="zh-CN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7514700" y="3126759"/>
            <a:ext cx="2339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谜底：立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圆角矩形 60"/>
          <p:cNvSpPr/>
          <p:nvPr/>
        </p:nvSpPr>
        <p:spPr>
          <a:xfrm>
            <a:off x="4140197" y="1627504"/>
            <a:ext cx="3586484" cy="578882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门内添“活”字</a:t>
            </a:r>
          </a:p>
        </p:txBody>
      </p:sp>
      <p:sp>
        <p:nvSpPr>
          <p:cNvPr id="4" name="矩形 3"/>
          <p:cNvSpPr/>
          <p:nvPr/>
        </p:nvSpPr>
        <p:spPr>
          <a:xfrm>
            <a:off x="859789" y="2741093"/>
            <a:ext cx="7110731" cy="2821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三国时的杨修是猜谜高手。有一次，曹操命人造一座花园，花园造好之后，曹操去看，也没说好坏，随手在花园的门上写了一个“活”字。众人不解其意，于是去请教杨修。杨修心领神会，对众人说:“门内添“活”字，乃“阔字也，丞相是嫌你们把花园门造得太宽大了。”众人听后便把花园的门重修了，曹操见后非常高兴。</a:t>
            </a: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740" y="2936518"/>
            <a:ext cx="2953471" cy="2199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47946" y="2479387"/>
            <a:ext cx="6096000" cy="27300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（1）外甥打灯笼----</a:t>
            </a:r>
          </a:p>
          <a:p>
            <a:pPr>
              <a:lnSpc>
                <a:spcPct val="120000"/>
              </a:lnSpc>
            </a:pP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（2）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梁山泊军师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----</a:t>
            </a:r>
          </a:p>
          <a:p>
            <a:pPr>
              <a:lnSpc>
                <a:spcPct val="120000"/>
              </a:lnSpc>
            </a:pP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（3）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孔夫子搬家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----</a:t>
            </a:r>
          </a:p>
          <a:p>
            <a:pPr>
              <a:lnSpc>
                <a:spcPct val="120000"/>
              </a:lnSpc>
            </a:pP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（4）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四月的冰河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----</a:t>
            </a:r>
            <a:endParaRPr lang="zh-CN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（5）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咸菜烧豆腐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----</a:t>
            </a:r>
          </a:p>
          <a:p>
            <a:pPr>
              <a:lnSpc>
                <a:spcPct val="120000"/>
              </a:lnSpc>
            </a:pP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（6）隔着门缝吹喇叭---</a:t>
            </a:r>
          </a:p>
        </p:txBody>
      </p:sp>
      <p:sp>
        <p:nvSpPr>
          <p:cNvPr id="9" name="矩形 8"/>
          <p:cNvSpPr/>
          <p:nvPr/>
        </p:nvSpPr>
        <p:spPr>
          <a:xfrm>
            <a:off x="4907385" y="2470170"/>
            <a:ext cx="3466148" cy="2730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照旧(舅)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吴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</a:t>
            </a:r>
            <a:endParaRPr lang="zh-CN" altLang="zh-CN" sz="24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净是输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开动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冻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</a:t>
            </a:r>
            <a:endParaRPr lang="zh-CN" altLang="zh-CN" sz="24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有言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盐</a:t>
            </a: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在先</a:t>
            </a:r>
            <a:endParaRPr lang="zh-CN" altLang="zh-CN" sz="24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名(鸣)声在外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3310466" y="1501238"/>
            <a:ext cx="5245947" cy="646986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有趣的谐音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54" y="2209800"/>
            <a:ext cx="2844800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1021715" y="2205641"/>
            <a:ext cx="419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zh-CN" altLang="zh-CN" sz="2400" dirty="0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▲ </a:t>
            </a:r>
            <a:r>
              <a:rPr lang="zh-CN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石头落水</a:t>
            </a:r>
            <a:r>
              <a:rPr lang="zh-CN" altLang="zh-CN" sz="2400" dirty="0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zh-CN" altLang="zh-CN" sz="2400" dirty="0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▲</a:t>
            </a:r>
            <a:r>
              <a:rPr lang="zh-CN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腊月天气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zh-CN" altLang="zh-CN" sz="2400" dirty="0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▲</a:t>
            </a:r>
            <a:r>
              <a:rPr lang="zh-CN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秃子打伞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zh-CN" altLang="zh-CN" sz="2400" dirty="0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▲</a:t>
            </a:r>
            <a:r>
              <a:rPr lang="zh-CN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打架揪胡子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zh-CN" altLang="zh-CN" sz="2400" dirty="0">
                <a:solidFill>
                  <a:srgbClr val="0000FF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▲</a:t>
            </a:r>
            <a:r>
              <a:rPr lang="zh-CN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三九天穿裙子</a:t>
            </a:r>
            <a:endParaRPr lang="zh-CN" altLang="zh-CN" sz="2400" dirty="0">
              <a:solidFill>
                <a:srgbClr val="0000FF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3074897" y="2205641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400" dirty="0">
                <a:solidFill>
                  <a:srgbClr val="7A001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沉默（没）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2371304" y="2880000"/>
            <a:ext cx="5759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400" dirty="0">
                <a:solidFill>
                  <a:srgbClr val="7A001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动手动脚（冻手冻脚 ）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2371304" y="3562070"/>
            <a:ext cx="583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400" dirty="0">
                <a:solidFill>
                  <a:srgbClr val="7A001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无法无天（无发无天）</a:t>
            </a: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2371304" y="4175254"/>
            <a:ext cx="4679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400" dirty="0">
                <a:solidFill>
                  <a:srgbClr val="7A001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谦虚（牵须）</a:t>
            </a:r>
            <a:r>
              <a:rPr lang="zh-CN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2371304" y="4871432"/>
            <a:ext cx="5184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400" dirty="0">
                <a:solidFill>
                  <a:srgbClr val="7A001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美丽动（冻）人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541" y="2008544"/>
            <a:ext cx="3901440" cy="309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1" grpId="0"/>
      <p:bldP spid="63" grpId="0"/>
      <p:bldP spid="64" grpId="0"/>
      <p:bldP spid="65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1778</Words>
  <Application>Microsoft Office PowerPoint</Application>
  <PresentationFormat>宽屏</PresentationFormat>
  <Paragraphs>132</Paragraphs>
  <Slides>25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Arial</vt:lpstr>
      <vt:lpstr>OPPOSans R</vt:lpstr>
      <vt:lpstr>OPPOSans L</vt:lpstr>
      <vt:lpstr>OPPOSans B</vt:lpstr>
      <vt:lpstr>思源黑体 CN Regular</vt:lpstr>
      <vt:lpstr>Monotype Sorts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2021-05-12T00:55:16Z</dcterms:created>
  <dcterms:modified xsi:type="dcterms:W3CDTF">2023-01-10T07:12:59Z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0CF2CB1018374E609642A97409459BEB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