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8.xml" ContentType="application/vnd.openxmlformats-officedocument.presentationml.tags+xml"/>
  <Override PartName="/ppt/notesSlides/notesSlide1.xml" ContentType="application/vnd.openxmlformats-officedocument.presentationml.notesSlide+xml"/>
  <Override PartName="/ppt/tags/tag59.xml" ContentType="application/vnd.openxmlformats-officedocument.presentationml.tags+xml"/>
  <Override PartName="/ppt/notesSlides/notesSlide2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3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4.xml" ContentType="application/vnd.openxmlformats-officedocument.presentationml.notesSlide+xml"/>
  <Override PartName="/ppt/tags/tag6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5715000" type="screen16x1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20" d="100"/>
          <a:sy n="120" d="100"/>
        </p:scale>
        <p:origin x="-1452" y="-438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60120" y="1143000"/>
            <a:ext cx="493776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F2252-EC96-42F0-B436-20CA7AF8E71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645000"/>
            <a:ext cx="8229600" cy="4569000"/>
          </a:xfrm>
        </p:spPr>
        <p:txBody>
          <a:bodyPr/>
          <a:lstStyle>
            <a:lvl1pPr marL="190500" indent="-1905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2070000"/>
            <a:ext cx="7349400" cy="8490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300" normalizeH="0" baseline="0" noProof="1" dirty="0"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967000"/>
            <a:ext cx="7349400" cy="3930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spc="200" baseline="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507000"/>
            <a:ext cx="8226900" cy="588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242000"/>
            <a:ext cx="8226900" cy="3966000"/>
          </a:xfrm>
        </p:spPr>
        <p:txBody>
          <a:bodyPr vert="horz" lIns="90000" tIns="46800" rIns="90000" bIns="4680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kumimoji="0" lang="zh-CN" altLang="en-US" sz="15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905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3207000"/>
            <a:ext cx="5826600" cy="6390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665" b="1" i="0" u="none" strike="noStrike" kern="1200" cap="none" spc="300" normalizeH="0" baseline="0"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3846000"/>
            <a:ext cx="5826600" cy="7230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5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>
              <a:buNone/>
              <a:defRPr sz="1665"/>
            </a:lvl2pPr>
            <a:lvl3pPr marL="762000" indent="0">
              <a:buNone/>
              <a:defRPr sz="1500"/>
            </a:lvl3pPr>
            <a:lvl4pPr marL="1143000" indent="0">
              <a:buNone/>
              <a:defRPr sz="1335"/>
            </a:lvl4pPr>
            <a:lvl5pPr marL="1524000" indent="0">
              <a:buNone/>
              <a:defRPr sz="1335"/>
            </a:lvl5pPr>
            <a:lvl6pPr marL="1905000" indent="0">
              <a:buNone/>
              <a:defRPr sz="1335"/>
            </a:lvl6pPr>
            <a:lvl7pPr marL="2286000" indent="0">
              <a:buNone/>
              <a:defRPr sz="1335"/>
            </a:lvl7pPr>
            <a:lvl8pPr marL="2667000" indent="0">
              <a:buNone/>
              <a:defRPr sz="1335"/>
            </a:lvl8pPr>
            <a:lvl9pPr marL="3048000" indent="0">
              <a:buNone/>
              <a:defRPr sz="1335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507000"/>
            <a:ext cx="8226900" cy="588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251000"/>
            <a:ext cx="3882600" cy="3957000"/>
          </a:xfrm>
        </p:spPr>
        <p:txBody>
          <a:bodyPr vert="horz" lIns="90000" tIns="46800" rIns="90000" bIns="4680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251000"/>
            <a:ext cx="3882600" cy="3957000"/>
          </a:xfrm>
        </p:spPr>
        <p:txBody>
          <a:bodyPr lIns="90000" tIns="46800" rIns="90000" bIns="46800">
            <a:normAutofit/>
          </a:bodyPr>
          <a:lstStyle>
            <a:lvl1pPr marL="190500" indent="-190500" eaLnBrk="1" fontAlgn="auto" latinLnBrk="0" hangingPunct="1">
              <a:lnSpc>
                <a:spcPct val="130000"/>
              </a:lnSpc>
              <a:spcAft>
                <a:spcPts val="600"/>
              </a:spcAft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sz="116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65" u="none" strike="noStrike" kern="1200" cap="none" spc="150" normalizeH="0"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507000"/>
            <a:ext cx="8226900" cy="588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191000"/>
            <a:ext cx="4006800" cy="3180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665" b="1" u="none" strike="noStrike" kern="1200" cap="none" spc="200" normalizeH="0" baseline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545000"/>
            <a:ext cx="4006800" cy="3663000"/>
          </a:xfrm>
        </p:spPr>
        <p:txBody>
          <a:bodyPr vert="horz" lIns="101600" tIns="0" rIns="82550" bIns="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184774"/>
            <a:ext cx="4006800" cy="3180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zh-CN" altLang="en-US" sz="1665" b="1" i="0" u="none" strike="noStrike" kern="1200" cap="none" spc="2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545000"/>
            <a:ext cx="4006800" cy="3663000"/>
          </a:xfrm>
        </p:spPr>
        <p:txBody>
          <a:bodyPr vert="horz" lIns="101600" tIns="0" rIns="82550" bIns="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507000"/>
            <a:ext cx="8226900" cy="588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296000"/>
            <a:ext cx="3924808" cy="3840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296000"/>
            <a:ext cx="3920400" cy="3840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762000"/>
            <a:ext cx="783000" cy="41910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335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762000"/>
            <a:ext cx="6876900" cy="4191000"/>
          </a:xfrm>
        </p:spPr>
        <p:txBody>
          <a:bodyPr vert="eaVert" lIns="46800" tIns="46800" rIns="46800" bIns="46800"/>
          <a:lstStyle>
            <a:lvl1pPr marL="190500" indent="-190500" eaLnBrk="1" fontAlgn="auto" latinLnBrk="0" hangingPunct="1">
              <a:lnSpc>
                <a:spcPct val="130000"/>
              </a:lnSpc>
              <a:spcAft>
                <a:spcPts val="1000"/>
              </a:spcAft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spcAft>
                <a:spcPts val="600"/>
              </a:spcAft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spcAft>
                <a:spcPts val="600"/>
              </a:spcAft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6300" y="507000"/>
            <a:ext cx="8226900" cy="5880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6300" y="1242000"/>
            <a:ext cx="8226900" cy="39660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59000" y="5262000"/>
            <a:ext cx="2025000" cy="2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087000" y="5262000"/>
            <a:ext cx="2970000" cy="2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658200" y="5262000"/>
            <a:ext cx="2025000" cy="2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2000" rtl="0" eaLnBrk="1" fontAlgn="auto" latinLnBrk="0" hangingPunct="1">
        <a:lnSpc>
          <a:spcPct val="100000"/>
        </a:lnSpc>
        <a:spcBef>
          <a:spcPct val="0"/>
        </a:spcBef>
        <a:buNone/>
        <a:defRPr sz="30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90500" indent="-190500" algn="l" defTabSz="7620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5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71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341120" algn="l"/>
          <a:tab pos="1341120" algn="l"/>
          <a:tab pos="1341120" algn="l"/>
          <a:tab pos="1341120" algn="l"/>
        </a:tabLst>
        <a:defRPr sz="13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952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3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333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1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714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1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095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4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5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7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8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9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3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5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6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2604" y="575578"/>
            <a:ext cx="2145983" cy="41690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rgbClr val="2089F4"/>
                </a:solidFill>
                <a:latin typeface="Century Gothic" panose="020B0502020202020204" pitchFamily="34" charset="0"/>
                <a:ea typeface="冬青黑体简体中文 W3" panose="020B0300000000000000" pitchFamily="34" charset="-122"/>
              </a:rPr>
              <a:t>三年级</a:t>
            </a:r>
            <a:r>
              <a:rPr lang="en-US" altLang="zh-CN" dirty="0">
                <a:solidFill>
                  <a:srgbClr val="2089F4"/>
                </a:solidFill>
                <a:latin typeface="Century Gothic" panose="020B0502020202020204" pitchFamily="34" charset="0"/>
                <a:ea typeface="冬青黑体简体中文 W3" panose="020B0300000000000000" pitchFamily="34" charset="-122"/>
              </a:rPr>
              <a:t>-</a:t>
            </a:r>
            <a:r>
              <a:rPr lang="zh-CN" altLang="en-US" dirty="0">
                <a:solidFill>
                  <a:srgbClr val="2089F4"/>
                </a:solidFill>
                <a:latin typeface="Century Gothic" panose="020B0502020202020204" pitchFamily="34" charset="0"/>
                <a:ea typeface="冬青黑体简体中文 W3" panose="020B0300000000000000" pitchFamily="34" charset="-122"/>
              </a:rPr>
              <a:t>下</a:t>
            </a:r>
            <a:r>
              <a:rPr lang="zh-CN" altLang="en-US" dirty="0" smtClean="0">
                <a:solidFill>
                  <a:srgbClr val="2089F4"/>
                </a:solidFill>
                <a:latin typeface="Century Gothic" panose="020B0502020202020204" pitchFamily="34" charset="0"/>
                <a:ea typeface="冬青黑体简体中文 W3" panose="020B0300000000000000" pitchFamily="34" charset="-122"/>
              </a:rPr>
              <a:t>册</a:t>
            </a:r>
            <a:endParaRPr lang="zh-CN" altLang="en-US" dirty="0">
              <a:solidFill>
                <a:srgbClr val="2089F4"/>
              </a:solidFill>
              <a:latin typeface="Century Gothic" panose="020B0502020202020204" pitchFamily="34" charset="0"/>
              <a:ea typeface="冬青黑体简体中文 W3" panose="020B0300000000000000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1454517"/>
            <a:ext cx="9068373" cy="176503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4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冬青黑体简体中文 W3" panose="020B0300000000000000" pitchFamily="34" charset="-122"/>
                <a:cs typeface="Times New Roman" panose="02020603050405020304" pitchFamily="18" charset="0"/>
              </a:rPr>
              <a:t>Unit 1</a:t>
            </a:r>
          </a:p>
          <a:p>
            <a:pPr algn="ctr">
              <a:lnSpc>
                <a:spcPct val="130000"/>
              </a:lnSpc>
            </a:pPr>
            <a:r>
              <a:rPr lang="en-US" altLang="zh-CN" sz="4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冬青黑体简体中文 W3" panose="020B0300000000000000" pitchFamily="34" charset="-122"/>
                <a:cs typeface="Times New Roman" panose="02020603050405020304" pitchFamily="18" charset="0"/>
              </a:rPr>
              <a:t>Let's </a:t>
            </a:r>
            <a:r>
              <a:rPr lang="en-US" altLang="zh-CN" sz="4400" b="1" dirty="0">
                <a:solidFill>
                  <a:schemeClr val="tx1"/>
                </a:solidFill>
                <a:latin typeface="Times New Roman" panose="02020603050405020304" pitchFamily="18" charset="0"/>
                <a:ea typeface="冬青黑体简体中文 W3" panose="020B0300000000000000" pitchFamily="34" charset="-122"/>
                <a:cs typeface="Times New Roman" panose="02020603050405020304" pitchFamily="18" charset="0"/>
              </a:rPr>
              <a:t>go to school .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457821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0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222183" y="504349"/>
            <a:ext cx="4867275" cy="10968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300" b="1" dirty="0"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Can you </a:t>
            </a:r>
            <a:r>
              <a:rPr lang="en-US" altLang="zh-CN" sz="3300" b="1" dirty="0"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choose</a:t>
            </a:r>
            <a:r>
              <a:rPr lang="zh-CN" altLang="en-US" sz="3300" b="1" dirty="0"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 ?</a:t>
            </a:r>
          </a:p>
          <a:p>
            <a:pPr algn="ctr"/>
            <a:r>
              <a:rPr lang="zh-CN" altLang="en-US" sz="3300" b="1" dirty="0"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选择  或者   填空</a:t>
            </a:r>
          </a:p>
        </p:txBody>
      </p:sp>
      <p:sp>
        <p:nvSpPr>
          <p:cNvPr id="28" name="PA_圆角矩形 9"/>
          <p:cNvSpPr/>
          <p:nvPr>
            <p:custDataLst>
              <p:tags r:id="rId1"/>
            </p:custDataLst>
          </p:nvPr>
        </p:nvSpPr>
        <p:spPr>
          <a:xfrm>
            <a:off x="0" y="513176"/>
            <a:ext cx="365878" cy="375285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" name="文本框 28"/>
          <p:cNvSpPr txBox="1"/>
          <p:nvPr/>
        </p:nvSpPr>
        <p:spPr>
          <a:xfrm>
            <a:off x="425053" y="504612"/>
            <a:ext cx="139065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课堂练习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89823" y="966628"/>
            <a:ext cx="1257652" cy="50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华文彩云" panose="02010800040101010101" pitchFamily="2" charset="-122"/>
                <a:ea typeface="华文彩云" panose="02010800040101010101" pitchFamily="2" charset="-122"/>
              </a:rPr>
              <a:t>难点巩固</a:t>
            </a:r>
            <a:endParaRPr lang="zh-CN" altLang="zh-CN" dirty="0"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62514" y="1650206"/>
            <a:ext cx="721137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000" dirty="0"/>
              <a:t>1.I have </a:t>
            </a:r>
            <a:r>
              <a:rPr lang="en-US" altLang="zh-CN" sz="3000" u="sng" dirty="0"/>
              <a:t>          </a:t>
            </a:r>
            <a:r>
              <a:rPr lang="en-US" altLang="zh-CN" sz="3000" dirty="0"/>
              <a:t> apple. </a:t>
            </a:r>
          </a:p>
          <a:p>
            <a:pPr algn="l"/>
            <a:r>
              <a:rPr lang="en-US" altLang="zh-CN" sz="3000" dirty="0"/>
              <a:t>2.</a:t>
            </a:r>
            <a:r>
              <a:rPr lang="en-US" altLang="zh-CN" sz="3000" dirty="0">
                <a:sym typeface="+mn-ea"/>
              </a:rPr>
              <a:t>I have </a:t>
            </a:r>
            <a:r>
              <a:rPr lang="en-US" altLang="zh-CN" sz="3000" u="sng" dirty="0">
                <a:sym typeface="+mn-ea"/>
              </a:rPr>
              <a:t>          </a:t>
            </a:r>
            <a:r>
              <a:rPr lang="en-US" altLang="zh-CN" sz="3000" dirty="0">
                <a:sym typeface="+mn-ea"/>
              </a:rPr>
              <a:t> storybook.</a:t>
            </a:r>
            <a:r>
              <a:rPr lang="zh-CN" altLang="en-US" sz="3300" b="1" dirty="0">
                <a:solidFill>
                  <a:srgbClr val="FFFF00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>  </a:t>
            </a:r>
            <a:endParaRPr lang="en-US" altLang="zh-CN" sz="3000" u="sng" dirty="0"/>
          </a:p>
          <a:p>
            <a:pPr algn="l"/>
            <a:r>
              <a:rPr lang="en-US" altLang="zh-CN" sz="3000" dirty="0"/>
              <a:t>3.</a:t>
            </a:r>
            <a:r>
              <a:rPr lang="en-US" altLang="zh-CN" sz="3000" dirty="0">
                <a:sym typeface="+mn-ea"/>
              </a:rPr>
              <a:t>I have </a:t>
            </a:r>
            <a:r>
              <a:rPr lang="en-US" altLang="zh-CN" sz="3000" u="sng" dirty="0">
                <a:sym typeface="+mn-ea"/>
              </a:rPr>
              <a:t>          </a:t>
            </a:r>
            <a:r>
              <a:rPr lang="en-US" altLang="zh-CN" sz="3000" dirty="0">
                <a:sym typeface="+mn-ea"/>
              </a:rPr>
              <a:t> orange.</a:t>
            </a:r>
            <a:r>
              <a:rPr lang="en-US" altLang="zh-CN" sz="3000" u="sng" dirty="0">
                <a:sym typeface="+mn-ea"/>
              </a:rPr>
              <a:t> </a:t>
            </a:r>
            <a:r>
              <a:rPr lang="en-US" altLang="zh-CN" sz="3000" u="sng" dirty="0"/>
              <a:t> </a:t>
            </a:r>
            <a:endParaRPr lang="en-US" altLang="zh-CN" sz="3000" u="sng" dirty="0">
              <a:sym typeface="+mn-ea"/>
            </a:endParaRPr>
          </a:p>
          <a:p>
            <a:pPr algn="l"/>
            <a:r>
              <a:rPr lang="en-US" altLang="zh-CN" sz="3000" dirty="0">
                <a:sym typeface="+mn-ea"/>
              </a:rPr>
              <a:t>4.I have </a:t>
            </a:r>
            <a:r>
              <a:rPr lang="en-US" altLang="zh-CN" sz="3000" u="sng" dirty="0">
                <a:sym typeface="+mn-ea"/>
              </a:rPr>
              <a:t>          </a:t>
            </a:r>
            <a:r>
              <a:rPr lang="en-US" altLang="zh-CN" sz="3000" dirty="0">
                <a:sym typeface="+mn-ea"/>
              </a:rPr>
              <a:t> textbook.</a:t>
            </a:r>
          </a:p>
          <a:p>
            <a:pPr algn="l"/>
            <a:r>
              <a:rPr lang="en-US" altLang="zh-CN" sz="3000" dirty="0">
                <a:sym typeface="+mn-ea"/>
              </a:rPr>
              <a:t>5.I have </a:t>
            </a:r>
            <a:r>
              <a:rPr lang="en-US" altLang="zh-CN" sz="3000" u="sng" dirty="0">
                <a:sym typeface="+mn-ea"/>
              </a:rPr>
              <a:t>          </a:t>
            </a:r>
            <a:r>
              <a:rPr lang="en-US" altLang="zh-CN" sz="3000" dirty="0">
                <a:sym typeface="+mn-ea"/>
              </a:rPr>
              <a:t> Chinese book.</a:t>
            </a:r>
            <a:r>
              <a:rPr lang="en-US" altLang="zh-CN" sz="3000" u="sng" dirty="0">
                <a:sym typeface="+mn-ea"/>
              </a:rPr>
              <a:t>   </a:t>
            </a:r>
          </a:p>
          <a:p>
            <a:pPr algn="l"/>
            <a:r>
              <a:rPr lang="en-US" altLang="zh-CN" sz="3000" dirty="0">
                <a:sym typeface="+mn-ea"/>
              </a:rPr>
              <a:t>6.I have </a:t>
            </a:r>
            <a:r>
              <a:rPr lang="en-US" altLang="zh-CN" sz="3000" u="sng" dirty="0">
                <a:sym typeface="+mn-ea"/>
              </a:rPr>
              <a:t>          </a:t>
            </a:r>
            <a:r>
              <a:rPr lang="en-US" altLang="zh-CN" sz="3000" dirty="0">
                <a:sym typeface="+mn-ea"/>
              </a:rPr>
              <a:t> English book.</a:t>
            </a:r>
            <a:r>
              <a:rPr lang="en-US" altLang="zh-CN" sz="3000" u="sng" dirty="0">
                <a:sym typeface="+mn-ea"/>
              </a:rPr>
              <a:t> </a:t>
            </a:r>
            <a:r>
              <a:rPr lang="en-US" altLang="zh-CN" sz="3000" dirty="0">
                <a:sym typeface="+mn-ea"/>
              </a:rPr>
              <a:t>   </a:t>
            </a:r>
          </a:p>
          <a:p>
            <a:pPr algn="l"/>
            <a:r>
              <a:rPr lang="en-US" altLang="zh-CN" sz="3000" dirty="0">
                <a:sym typeface="+mn-ea"/>
              </a:rPr>
              <a:t>7.I have </a:t>
            </a:r>
            <a:r>
              <a:rPr lang="en-US" altLang="zh-CN" sz="3000" u="sng" dirty="0">
                <a:sym typeface="+mn-ea"/>
              </a:rPr>
              <a:t>          </a:t>
            </a:r>
            <a:r>
              <a:rPr lang="en-US" altLang="zh-CN" sz="3000" dirty="0">
                <a:sym typeface="+mn-ea"/>
              </a:rPr>
              <a:t> notebook.</a:t>
            </a:r>
            <a:r>
              <a:rPr lang="en-US" altLang="zh-CN" sz="3000" u="sng" dirty="0">
                <a:sym typeface="+mn-ea"/>
              </a:rPr>
              <a:t> </a:t>
            </a:r>
            <a:r>
              <a:rPr lang="en-US" altLang="zh-CN" sz="3000" dirty="0">
                <a:sym typeface="+mn-ea"/>
              </a:rPr>
              <a:t> </a:t>
            </a:r>
          </a:p>
          <a:p>
            <a:pPr algn="l"/>
            <a:r>
              <a:rPr lang="en-US" altLang="zh-CN" sz="3000" dirty="0">
                <a:sym typeface="+mn-ea"/>
              </a:rPr>
              <a:t>8.I have </a:t>
            </a:r>
            <a:r>
              <a:rPr lang="en-US" altLang="zh-CN" sz="3000" u="sng" dirty="0">
                <a:sym typeface="+mn-ea"/>
              </a:rPr>
              <a:t>          </a:t>
            </a:r>
            <a:r>
              <a:rPr lang="en-US" altLang="zh-CN" sz="3000" dirty="0">
                <a:sym typeface="+mn-ea"/>
              </a:rPr>
              <a:t> exercise book.</a:t>
            </a:r>
            <a:r>
              <a:rPr lang="en-US" altLang="zh-CN" sz="3000" u="sng" dirty="0">
                <a:sym typeface="+mn-ea"/>
              </a:rPr>
              <a:t> </a:t>
            </a:r>
            <a:r>
              <a:rPr lang="en-US" altLang="zh-CN" sz="3000" dirty="0">
                <a:sym typeface="+mn-ea"/>
              </a:rPr>
              <a:t>        </a:t>
            </a:r>
            <a:endParaRPr lang="en-US" altLang="zh-CN" sz="3000" u="sng" dirty="0"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80473" y="954881"/>
            <a:ext cx="520065" cy="598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300" b="1" dirty="0">
                <a:solidFill>
                  <a:srgbClr val="FFFF00"/>
                </a:solidFill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a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903470" y="966788"/>
            <a:ext cx="68605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300" b="1" dirty="0">
                <a:solidFill>
                  <a:srgbClr val="FFFF00"/>
                </a:solidFill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a</a:t>
            </a:r>
            <a:r>
              <a:rPr lang="en-US" altLang="zh-CN" sz="3300" b="1" dirty="0">
                <a:solidFill>
                  <a:srgbClr val="FFFF00"/>
                </a:solidFill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n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908935" y="1601153"/>
            <a:ext cx="628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a</a:t>
            </a:r>
            <a:r>
              <a:rPr lang="en-US" altLang="zh-CN" sz="32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n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944654" y="2105978"/>
            <a:ext cx="520065" cy="598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a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836069" y="2569369"/>
            <a:ext cx="628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a</a:t>
            </a:r>
            <a:r>
              <a:rPr lang="en-US" altLang="zh-CN" sz="32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n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907506" y="3034665"/>
            <a:ext cx="520065" cy="598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a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907506" y="3498056"/>
            <a:ext cx="628650" cy="598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a</a:t>
            </a:r>
            <a:endParaRPr lang="en-US" altLang="zh-CN" sz="32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2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807018" y="3908108"/>
            <a:ext cx="628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a</a:t>
            </a:r>
            <a:r>
              <a:rPr lang="en-US" altLang="zh-CN" sz="32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n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890361" y="4364831"/>
            <a:ext cx="628650" cy="598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a</a:t>
            </a:r>
            <a:endParaRPr lang="en-US" altLang="zh-CN" sz="32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2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798921" y="4852988"/>
            <a:ext cx="628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a</a:t>
            </a:r>
            <a:r>
              <a:rPr lang="en-US" altLang="zh-CN" sz="32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5" grpId="2"/>
      <p:bldP spid="16" grpId="0"/>
      <p:bldP spid="18" grpId="0"/>
      <p:bldP spid="18" grpId="2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3"/>
          <p:cNvSpPr>
            <a:spLocks noGrp="1"/>
          </p:cNvSpPr>
          <p:nvPr>
            <p:ph type="title"/>
          </p:nvPr>
        </p:nvSpPr>
        <p:spPr>
          <a:xfrm>
            <a:off x="1710235" y="1088666"/>
            <a:ext cx="5528310" cy="3951923"/>
          </a:xfrm>
        </p:spPr>
        <p:txBody>
          <a:bodyPr vert="horz" lIns="68580" tIns="34290" rIns="68580" bIns="34290" anchor="ctr">
            <a:noAutofit/>
          </a:bodyPr>
          <a:lstStyle/>
          <a:p>
            <a:pPr algn="ctr" defTabSz="685800"/>
            <a:r>
              <a:rPr lang="zh-CN" altLang="en-US" sz="2800" kern="1200" dirty="0">
                <a:solidFill>
                  <a:schemeClr val="accent1">
                    <a:lumMod val="75000"/>
                  </a:schemeClr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  <a:t>a和an用法口诀：</a:t>
            </a:r>
            <a:r>
              <a:rPr lang="zh-CN" altLang="en-US" sz="1800" kern="1200" dirty="0">
                <a:solidFill>
                  <a:srgbClr val="81B9F9"/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  <a:t/>
            </a:r>
            <a:br>
              <a:rPr lang="zh-CN" altLang="en-US" sz="1800" kern="1200" dirty="0">
                <a:solidFill>
                  <a:srgbClr val="81B9F9"/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</a:br>
            <a:r>
              <a:rPr lang="zh-CN" altLang="en-US" sz="1800" kern="1200" dirty="0">
                <a:solidFill>
                  <a:srgbClr val="81B9F9"/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  <a:t/>
            </a:r>
            <a:br>
              <a:rPr lang="zh-CN" altLang="en-US" sz="1800" kern="1200" dirty="0">
                <a:solidFill>
                  <a:srgbClr val="81B9F9"/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</a:br>
            <a:r>
              <a:rPr lang="zh-CN" altLang="en-US" sz="2800" kern="1200" dirty="0">
                <a:solidFill>
                  <a:schemeClr val="accent2">
                    <a:lumMod val="75000"/>
                  </a:schemeClr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  <a:t>冠词</a:t>
            </a:r>
            <a:r>
              <a:rPr lang="en-US" altLang="zh-CN" sz="2800" kern="1200" dirty="0">
                <a:solidFill>
                  <a:schemeClr val="accent2">
                    <a:lumMod val="75000"/>
                  </a:schemeClr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  <a:t>a/an</a:t>
            </a:r>
            <a:r>
              <a:rPr sz="2800" kern="1200" dirty="0">
                <a:solidFill>
                  <a:schemeClr val="accent2">
                    <a:lumMod val="75000"/>
                  </a:schemeClr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  <a:t>两顶帽，</a:t>
            </a:r>
            <a:br>
              <a:rPr sz="2800" kern="1200" dirty="0">
                <a:solidFill>
                  <a:schemeClr val="accent2">
                    <a:lumMod val="75000"/>
                  </a:schemeClr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</a:br>
            <a:r>
              <a:rPr sz="2800" kern="1200" dirty="0">
                <a:solidFill>
                  <a:schemeClr val="accent2">
                    <a:lumMod val="75000"/>
                  </a:schemeClr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  <a:t>单数名词常需要，</a:t>
            </a:r>
            <a:br>
              <a:rPr sz="2800" kern="1200" dirty="0">
                <a:solidFill>
                  <a:schemeClr val="accent2">
                    <a:lumMod val="75000"/>
                  </a:schemeClr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</a:br>
            <a:r>
              <a:rPr sz="2800" kern="1200" dirty="0">
                <a:solidFill>
                  <a:schemeClr val="accent2">
                    <a:lumMod val="75000"/>
                  </a:schemeClr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  <a:t>开头单词发元音，</a:t>
            </a:r>
            <a:br>
              <a:rPr sz="2800" kern="1200" dirty="0">
                <a:solidFill>
                  <a:schemeClr val="accent2">
                    <a:lumMod val="75000"/>
                  </a:schemeClr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</a:br>
            <a:r>
              <a:rPr lang="en-US" altLang="zh-CN" sz="2800" kern="1200" dirty="0">
                <a:solidFill>
                  <a:schemeClr val="accent2">
                    <a:lumMod val="75000"/>
                  </a:schemeClr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  <a:t>an</a:t>
            </a:r>
            <a:r>
              <a:rPr sz="2800" kern="1200" dirty="0">
                <a:solidFill>
                  <a:schemeClr val="accent2">
                    <a:lumMod val="75000"/>
                  </a:schemeClr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  <a:t>帽儿戴在前，</a:t>
            </a:r>
            <a:br>
              <a:rPr sz="2800" kern="1200" dirty="0">
                <a:solidFill>
                  <a:schemeClr val="accent2">
                    <a:lumMod val="75000"/>
                  </a:schemeClr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</a:br>
            <a:r>
              <a:rPr sz="2800" kern="1200" dirty="0">
                <a:solidFill>
                  <a:schemeClr val="accent2">
                    <a:lumMod val="75000"/>
                  </a:schemeClr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  <a:t>辅音起首戴</a:t>
            </a:r>
            <a:r>
              <a:rPr lang="en-US" altLang="zh-CN" sz="2800" kern="1200" dirty="0">
                <a:solidFill>
                  <a:schemeClr val="accent2">
                    <a:lumMod val="75000"/>
                  </a:schemeClr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  <a:t>a</a:t>
            </a:r>
            <a:r>
              <a:rPr sz="2800" kern="1200" dirty="0">
                <a:solidFill>
                  <a:schemeClr val="accent2">
                    <a:lumMod val="75000"/>
                  </a:schemeClr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  <a:t>帽，</a:t>
            </a:r>
            <a:br>
              <a:rPr sz="2800" kern="1200" dirty="0">
                <a:solidFill>
                  <a:schemeClr val="accent2">
                    <a:lumMod val="75000"/>
                  </a:schemeClr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</a:br>
            <a:r>
              <a:rPr sz="2800" kern="1200" dirty="0">
                <a:solidFill>
                  <a:schemeClr val="accent2">
                    <a:lumMod val="75000"/>
                  </a:schemeClr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  <a:t>记住规律莫乱套。</a:t>
            </a:r>
            <a:br>
              <a:rPr sz="2800" kern="1200" dirty="0">
                <a:solidFill>
                  <a:schemeClr val="accent2">
                    <a:lumMod val="75000"/>
                  </a:schemeClr>
                </a:solidFill>
                <a:latin typeface="汉仪乐喵体W" pitchFamily="18" charset="-122"/>
                <a:ea typeface="汉仪乐喵体W" pitchFamily="18" charset="-122"/>
                <a:cs typeface="+mj-cs"/>
              </a:rPr>
            </a:br>
            <a:endParaRPr sz="2800" kern="1200" dirty="0">
              <a:solidFill>
                <a:schemeClr val="accent2">
                  <a:lumMod val="75000"/>
                </a:schemeClr>
              </a:solidFill>
              <a:latin typeface="汉仪乐喵体W" pitchFamily="18" charset="-122"/>
              <a:ea typeface="汉仪乐喵体W" pitchFamily="18" charset="-122"/>
              <a:cs typeface="+mj-cs"/>
            </a:endParaRPr>
          </a:p>
        </p:txBody>
      </p:sp>
      <p:pic>
        <p:nvPicPr>
          <p:cNvPr id="23554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436644" y="3961210"/>
            <a:ext cx="564356" cy="77866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PA_圆角矩形 9"/>
          <p:cNvSpPr/>
          <p:nvPr>
            <p:custDataLst>
              <p:tags r:id="rId1"/>
            </p:custDataLst>
          </p:nvPr>
        </p:nvSpPr>
        <p:spPr>
          <a:xfrm>
            <a:off x="0" y="513176"/>
            <a:ext cx="365878" cy="375285"/>
          </a:xfrm>
          <a:prstGeom prst="roundRect">
            <a:avLst>
              <a:gd name="adj" fmla="val 0"/>
            </a:avLst>
          </a:prstGeom>
          <a:solidFill>
            <a:srgbClr val="2AAE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9" name="文本框 18"/>
          <p:cNvSpPr txBox="1"/>
          <p:nvPr/>
        </p:nvSpPr>
        <p:spPr>
          <a:xfrm>
            <a:off x="425053" y="504612"/>
            <a:ext cx="139065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小结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A_圆角矩形 9"/>
          <p:cNvSpPr/>
          <p:nvPr>
            <p:custDataLst>
              <p:tags r:id="rId1"/>
            </p:custDataLst>
          </p:nvPr>
        </p:nvSpPr>
        <p:spPr>
          <a:xfrm>
            <a:off x="0" y="513176"/>
            <a:ext cx="365878" cy="375285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" name="文本框 28"/>
          <p:cNvSpPr txBox="1"/>
          <p:nvPr/>
        </p:nvSpPr>
        <p:spPr>
          <a:xfrm>
            <a:off x="425053" y="504612"/>
            <a:ext cx="139065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导入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5937672" y="4918264"/>
            <a:ext cx="2057400" cy="273844"/>
          </a:xfrm>
        </p:spPr>
        <p:txBody>
          <a:bodyPr/>
          <a:lstStyle/>
          <a:p>
            <a:fld id="{7733EF79-204E-44E9-9497-DC3F3763FC2D}" type="slidenum">
              <a:rPr lang="zh-CN" altLang="en-US" sz="625" smtClean="0"/>
              <a:t>2</a:t>
            </a:fld>
            <a:endParaRPr lang="zh-CN" altLang="en-US" sz="625" dirty="0"/>
          </a:p>
        </p:txBody>
      </p:sp>
      <p:sp>
        <p:nvSpPr>
          <p:cNvPr id="5128" name="圆角矩形标注 5127"/>
          <p:cNvSpPr/>
          <p:nvPr/>
        </p:nvSpPr>
        <p:spPr>
          <a:xfrm>
            <a:off x="3640931" y="1110615"/>
            <a:ext cx="4596765" cy="1811655"/>
          </a:xfrm>
          <a:prstGeom prst="wedgeRoundRectCallout">
            <a:avLst>
              <a:gd name="adj1" fmla="val -64681"/>
              <a:gd name="adj2" fmla="val 61903"/>
              <a:gd name="adj3" fmla="val 16667"/>
            </a:avLst>
          </a:prstGeom>
          <a:solidFill>
            <a:srgbClr val="CBF8F8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Hello! How are you?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344930" y="2436412"/>
            <a:ext cx="1573054" cy="184356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1" bldLvl="0" animBg="1"/>
      <p:bldP spid="5128" grpId="2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7169" descr="201402061034096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140619" y="316706"/>
            <a:ext cx="6858000" cy="5143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39" name="内容占位符 7170"/>
          <p:cNvPicPr>
            <a:picLocks noGrp="1" noChangeAspect="1"/>
          </p:cNvPicPr>
          <p:nvPr>
            <p:ph sz="half" idx="1"/>
          </p:nvPr>
        </p:nvPicPr>
        <p:blipFill>
          <a:blip r:embed="rId5" cstate="email">
            <a:clrChange>
              <a:clrFrom>
                <a:srgbClr val="98B04B"/>
              </a:clrFrom>
              <a:clrTo>
                <a:srgbClr val="98B04B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143000" y="1348979"/>
            <a:ext cx="6858000" cy="4111228"/>
          </a:xfrm>
          <a:noFill/>
          <a:ln>
            <a:noFill/>
          </a:ln>
        </p:spPr>
      </p:pic>
      <p:sp>
        <p:nvSpPr>
          <p:cNvPr id="7173" name="椭圆形标注 7172"/>
          <p:cNvSpPr/>
          <p:nvPr/>
        </p:nvSpPr>
        <p:spPr>
          <a:xfrm>
            <a:off x="2240280" y="350044"/>
            <a:ext cx="5112544" cy="1085850"/>
          </a:xfrm>
          <a:prstGeom prst="wedgeEllipseCallout">
            <a:avLst>
              <a:gd name="adj1" fmla="val 43449"/>
              <a:gd name="adj2" fmla="val 86579"/>
            </a:avLst>
          </a:prstGeom>
          <a:solidFill>
            <a:schemeClr val="accent3">
              <a:lumMod val="40000"/>
              <a:lumOff val="60000"/>
            </a:schemeClr>
          </a:solidFill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为什么物品前</a:t>
            </a:r>
          </a:p>
          <a:p>
            <a:pPr algn="ctr"/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有时用a，有时用an呢？</a:t>
            </a:r>
            <a:endParaRPr lang="zh-CN" altLang="en-US" sz="27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5" name="流程图: 联系 7174"/>
          <p:cNvSpPr/>
          <p:nvPr/>
        </p:nvSpPr>
        <p:spPr>
          <a:xfrm>
            <a:off x="4077891" y="2458641"/>
            <a:ext cx="330994" cy="357188"/>
          </a:xfrm>
          <a:prstGeom prst="flowChartConnector">
            <a:avLst/>
          </a:prstGeom>
          <a:noFill/>
          <a:ln w="412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 sz="13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6" name="流程图: 联系 7175"/>
          <p:cNvSpPr/>
          <p:nvPr/>
        </p:nvSpPr>
        <p:spPr>
          <a:xfrm>
            <a:off x="4148138" y="4650581"/>
            <a:ext cx="330994" cy="357188"/>
          </a:xfrm>
          <a:prstGeom prst="flowChartConnector">
            <a:avLst/>
          </a:prstGeom>
          <a:noFill/>
          <a:ln w="412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 sz="13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7" name="流程图: 联系 7176"/>
          <p:cNvSpPr/>
          <p:nvPr/>
        </p:nvSpPr>
        <p:spPr>
          <a:xfrm>
            <a:off x="4064794" y="3914775"/>
            <a:ext cx="330994" cy="357188"/>
          </a:xfrm>
          <a:prstGeom prst="flowChartConnector">
            <a:avLst/>
          </a:prstGeom>
          <a:noFill/>
          <a:ln w="412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 sz="13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8" name="流程图: 联系 7177"/>
          <p:cNvSpPr/>
          <p:nvPr/>
        </p:nvSpPr>
        <p:spPr>
          <a:xfrm>
            <a:off x="4079081" y="3178969"/>
            <a:ext cx="330994" cy="357188"/>
          </a:xfrm>
          <a:prstGeom prst="flowChartConnector">
            <a:avLst/>
          </a:prstGeom>
          <a:noFill/>
          <a:ln w="412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 sz="13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email"/>
          <a:stretch>
            <a:fillRect/>
          </a:stretch>
        </p:blipFill>
        <p:spPr>
          <a:xfrm>
            <a:off x="7004685" y="1435894"/>
            <a:ext cx="1243965" cy="1212056"/>
          </a:xfrm>
          <a:prstGeom prst="rect">
            <a:avLst/>
          </a:prstGeom>
        </p:spPr>
      </p:pic>
      <p:sp>
        <p:nvSpPr>
          <p:cNvPr id="28" name="PA_圆角矩形 9"/>
          <p:cNvSpPr/>
          <p:nvPr>
            <p:custDataLst>
              <p:tags r:id="rId2"/>
            </p:custDataLst>
          </p:nvPr>
        </p:nvSpPr>
        <p:spPr>
          <a:xfrm>
            <a:off x="0" y="513176"/>
            <a:ext cx="365878" cy="375285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" name="文本框 28"/>
          <p:cNvSpPr txBox="1"/>
          <p:nvPr/>
        </p:nvSpPr>
        <p:spPr>
          <a:xfrm>
            <a:off x="425053" y="504612"/>
            <a:ext cx="139065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导入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6" name="TextBox 109"/>
          <p:cNvSpPr txBox="1">
            <a:spLocks noChangeArrowheads="1"/>
          </p:cNvSpPr>
          <p:nvPr/>
        </p:nvSpPr>
        <p:spPr bwMode="auto">
          <a:xfrm>
            <a:off x="1202532" y="285751"/>
            <a:ext cx="5780485" cy="110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3600" b="1">
                <a:solidFill>
                  <a:schemeClr val="bg1"/>
                </a:solidFill>
              </a:rPr>
              <a:t>活动与探究</a:t>
            </a:r>
            <a:r>
              <a:rPr lang="zh-CN" altLang="en-US" sz="1800" b="1">
                <a:solidFill>
                  <a:schemeClr val="bg1"/>
                </a:solidFill>
              </a:rPr>
              <a:t>（</a:t>
            </a:r>
            <a:r>
              <a:rPr lang="zh-CN" altLang="en-US" sz="1500" b="1">
                <a:solidFill>
                  <a:schemeClr val="bg1"/>
                </a:solidFill>
              </a:rPr>
              <a:t>温馨提示：规范操作、注意安全</a:t>
            </a:r>
            <a:r>
              <a:rPr lang="zh-CN" altLang="en-US" sz="1800" b="1">
                <a:solidFill>
                  <a:schemeClr val="bg1"/>
                </a:solidFill>
              </a:rPr>
              <a:t>）</a:t>
            </a:r>
            <a:endParaRPr lang="zh-CN" altLang="en-US" sz="3000" b="1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CN" altLang="en-US" sz="3000" b="1">
              <a:solidFill>
                <a:schemeClr val="bg1"/>
              </a:solidFill>
            </a:endParaRPr>
          </a:p>
        </p:txBody>
      </p:sp>
      <p:sp>
        <p:nvSpPr>
          <p:cNvPr id="68" name="PA_圆角矩形 9"/>
          <p:cNvSpPr/>
          <p:nvPr>
            <p:custDataLst>
              <p:tags r:id="rId1"/>
            </p:custDataLst>
          </p:nvPr>
        </p:nvSpPr>
        <p:spPr>
          <a:xfrm>
            <a:off x="0" y="513176"/>
            <a:ext cx="365878" cy="375285"/>
          </a:xfrm>
          <a:prstGeom prst="roundRect">
            <a:avLst>
              <a:gd name="adj" fmla="val 0"/>
            </a:avLst>
          </a:prstGeom>
          <a:solidFill>
            <a:srgbClr val="36E0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9" name="文本框 68"/>
          <p:cNvSpPr txBox="1"/>
          <p:nvPr/>
        </p:nvSpPr>
        <p:spPr>
          <a:xfrm>
            <a:off x="425053" y="504612"/>
            <a:ext cx="139065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知识讲解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89823" y="966628"/>
            <a:ext cx="1257652" cy="50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华文彩云" panose="02010800040101010101" pitchFamily="2" charset="-122"/>
                <a:ea typeface="华文彩云" panose="02010800040101010101" pitchFamily="2" charset="-122"/>
              </a:rPr>
              <a:t>难点突破</a:t>
            </a:r>
            <a:endParaRPr lang="zh-CN" altLang="zh-CN" dirty="0"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5124" name="矩形 5123"/>
          <p:cNvSpPr/>
          <p:nvPr/>
        </p:nvSpPr>
        <p:spPr>
          <a:xfrm>
            <a:off x="1763554" y="1292066"/>
            <a:ext cx="3008948" cy="4271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87500" lnSpcReduction="10000"/>
          </a:bodyPr>
          <a:lstStyle/>
          <a:p>
            <a:pPr algn="ctr"/>
            <a:r>
              <a:rPr lang="zh-CN" altLang="en-US" sz="2700" dirty="0">
                <a:ln w="19050" cap="flat" cmpd="sng">
                  <a:solidFill>
                    <a:srgbClr val="FFCC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1、不定冠词 a 的用法:</a:t>
            </a:r>
          </a:p>
        </p:txBody>
      </p:sp>
      <p:sp>
        <p:nvSpPr>
          <p:cNvPr id="5125" name="矩形 5124"/>
          <p:cNvSpPr/>
          <p:nvPr/>
        </p:nvSpPr>
        <p:spPr>
          <a:xfrm>
            <a:off x="1002506" y="1997869"/>
            <a:ext cx="6379369" cy="2328863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just" fontAlgn="base"/>
            <a:r>
              <a:rPr lang="en-US" altLang="zh-CN" sz="150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</a:t>
            </a:r>
            <a:r>
              <a:rPr lang="en-US" altLang="zh-CN" b="1" strike="noStrike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lang="zh-CN" altLang="en-US" b="1" strike="noStrike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是不定冠词，仅用在单数可数名词前面，表示“一”的意</a:t>
            </a:r>
            <a:endParaRPr lang="zh-CN" altLang="en-US" b="1" strike="noStrike" noProof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 fontAlgn="base"/>
            <a:r>
              <a:rPr lang="zh-CN" altLang="en-US" b="1" strike="noStrike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义，</a:t>
            </a:r>
            <a:r>
              <a:rPr lang="en-US" altLang="zh-CN" b="1" strike="noStrike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lang="zh-CN" altLang="en-US" b="1" strike="noStrike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用在以辅音（指辅音音素）开头的词前，</a:t>
            </a:r>
            <a:r>
              <a:rPr lang="en-US" altLang="zh-CN" b="1" strike="noStrike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a+</a:t>
            </a:r>
            <a:r>
              <a:rPr lang="zh-CN" altLang="en-US" b="1" strike="noStrike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名词单数，</a:t>
            </a:r>
          </a:p>
          <a:p>
            <a:pPr algn="just" fontAlgn="base"/>
            <a:r>
              <a:rPr lang="zh-CN" altLang="en-US" b="1" strike="noStrike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表示一个</a:t>
            </a:r>
            <a:r>
              <a:rPr lang="en-US" altLang="zh-CN" b="1" strike="noStrike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……</a:t>
            </a:r>
            <a:r>
              <a:rPr lang="zh-CN" altLang="en-US" b="1" strike="noStrike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，或者某一</a:t>
            </a:r>
            <a:r>
              <a:rPr lang="en-US" altLang="zh-CN" b="1" strike="noStrike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……</a:t>
            </a:r>
            <a:r>
              <a:rPr lang="zh-CN" altLang="en-US" b="1" strike="noStrike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。 </a:t>
            </a:r>
          </a:p>
          <a:p>
            <a:pPr algn="just" fontAlgn="base"/>
            <a:r>
              <a:rPr lang="zh-CN" altLang="en-US" b="1" strike="noStrike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例如：</a:t>
            </a:r>
            <a:endParaRPr lang="zh-CN" altLang="en-US" b="1" strike="noStrike" noProof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 fontAlgn="base"/>
            <a:r>
              <a:rPr lang="en-US" altLang="zh-CN" b="1" strike="noStrike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I have a pen.</a:t>
            </a:r>
          </a:p>
          <a:p>
            <a:pPr algn="just" fontAlgn="base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    </a:t>
            </a:r>
            <a:endParaRPr lang="zh-CN" altLang="en-US" b="1" strike="noStrike" noProof="1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>
          <a:xfrm>
            <a:off x="4177904" y="1439704"/>
            <a:ext cx="2418159" cy="660797"/>
          </a:xfrm>
        </p:spPr>
        <p:txBody>
          <a:bodyPr vert="horz" lIns="68580" tIns="34290" rIns="68580" bIns="34290" anchor="b"/>
          <a:lstStyle/>
          <a:p>
            <a:pPr defTabSz="685800"/>
            <a:r>
              <a:rPr lang="en-US" altLang="zh-CN" sz="3300" kern="1200">
                <a:solidFill>
                  <a:schemeClr val="tx1"/>
                </a:solidFill>
                <a:latin typeface="微软雅黑" panose="020B0503020204020204" pitchFamily="34" charset="-122"/>
                <a:ea typeface="+mj-ea"/>
                <a:cs typeface="+mj-cs"/>
              </a:rPr>
              <a:t>a banana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174331" y="3439240"/>
            <a:ext cx="2625230" cy="614363"/>
          </a:xfrm>
        </p:spPr>
        <p:txBody>
          <a:bodyPr>
            <a:noAutofit/>
          </a:bodyPr>
          <a:lstStyle/>
          <a:p>
            <a:pPr marL="0" marR="0" indent="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3300" b="1" i="0" u="none" strike="noStrike" kern="1200" cap="none" spc="300" normalizeH="0" baseline="0" noProof="1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+mj-ea"/>
                <a:cs typeface="+mj-cs"/>
              </a:rPr>
              <a:t>a mango</a:t>
            </a:r>
          </a:p>
        </p:txBody>
      </p:sp>
      <p:pic>
        <p:nvPicPr>
          <p:cNvPr id="16387" name="图片 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-185353">
            <a:off x="1439228" y="847725"/>
            <a:ext cx="1184672" cy="1338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8" name="图片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377791" y="2934176"/>
            <a:ext cx="1281113" cy="187999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9" name="文本框 68"/>
          <p:cNvSpPr txBox="1"/>
          <p:nvPr/>
        </p:nvSpPr>
        <p:spPr>
          <a:xfrm>
            <a:off x="425053" y="504612"/>
            <a:ext cx="139065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知识讲解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68" name="PA_圆角矩形 9"/>
          <p:cNvSpPr/>
          <p:nvPr>
            <p:custDataLst>
              <p:tags r:id="rId1"/>
            </p:custDataLst>
          </p:nvPr>
        </p:nvSpPr>
        <p:spPr>
          <a:xfrm>
            <a:off x="0" y="513176"/>
            <a:ext cx="365878" cy="375285"/>
          </a:xfrm>
          <a:prstGeom prst="roundRect">
            <a:avLst>
              <a:gd name="adj" fmla="val 0"/>
            </a:avLst>
          </a:prstGeom>
          <a:solidFill>
            <a:srgbClr val="36E0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矩形 6147"/>
          <p:cNvSpPr/>
          <p:nvPr/>
        </p:nvSpPr>
        <p:spPr>
          <a:xfrm>
            <a:off x="1815465" y="1174909"/>
            <a:ext cx="2972276" cy="5838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2700" dirty="0">
                <a:ln w="19050" cap="flat" cmpd="sng">
                  <a:solidFill>
                    <a:srgbClr val="FFCC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2、</a:t>
            </a:r>
            <a:r>
              <a:rPr lang="zh-CN" altLang="en-US" sz="2100" dirty="0">
                <a:ln w="19050" cap="flat" cmpd="sng">
                  <a:solidFill>
                    <a:srgbClr val="FFCC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不定冠词 an 的用法</a:t>
            </a:r>
            <a:r>
              <a:rPr lang="zh-CN" altLang="en-US" sz="2700" dirty="0">
                <a:ln w="19050" cap="flat" cmpd="sng">
                  <a:solidFill>
                    <a:srgbClr val="FFCC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6149" name="矩形 6148"/>
          <p:cNvSpPr/>
          <p:nvPr/>
        </p:nvSpPr>
        <p:spPr>
          <a:xfrm>
            <a:off x="1331243" y="2195243"/>
            <a:ext cx="6530579" cy="20955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l"/>
            <a:r>
              <a:rPr lang="en-US" altLang="zh-CN" sz="1350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</a:p>
          <a:p>
            <a:pPr algn="l"/>
            <a:r>
              <a:rPr lang="en-US" altLang="zh-CN" sz="1350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an</a:t>
            </a: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是</a:t>
            </a:r>
            <a:r>
              <a:rPr lang="zh-CN" altLang="en-US" sz="15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不定冠词，也仅用在单数可数名词前面，表示“一”的意义，</a:t>
            </a:r>
            <a:r>
              <a:rPr lang="en-US" altLang="zh-CN" sz="15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an</a:t>
            </a:r>
          </a:p>
          <a:p>
            <a:pPr algn="l"/>
            <a:r>
              <a:rPr lang="zh-CN" altLang="en-US" sz="15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一般用于元音字母开头的单词，翻译成“一个”。</a:t>
            </a:r>
            <a:endParaRPr lang="en-US" altLang="zh-CN" sz="1500" b="1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例如：</a:t>
            </a:r>
          </a:p>
          <a:p>
            <a:pPr algn="l"/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</a:t>
            </a:r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 have an eraser.</a:t>
            </a:r>
          </a:p>
          <a:p>
            <a:pPr algn="l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</a:t>
            </a:r>
          </a:p>
        </p:txBody>
      </p:sp>
      <p:sp>
        <p:nvSpPr>
          <p:cNvPr id="68" name="PA_圆角矩形 9"/>
          <p:cNvSpPr/>
          <p:nvPr>
            <p:custDataLst>
              <p:tags r:id="rId1"/>
            </p:custDataLst>
          </p:nvPr>
        </p:nvSpPr>
        <p:spPr>
          <a:xfrm>
            <a:off x="0" y="513176"/>
            <a:ext cx="365878" cy="375285"/>
          </a:xfrm>
          <a:prstGeom prst="roundRect">
            <a:avLst>
              <a:gd name="adj" fmla="val 0"/>
            </a:avLst>
          </a:prstGeom>
          <a:solidFill>
            <a:srgbClr val="36E0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9" name="文本框 68"/>
          <p:cNvSpPr txBox="1"/>
          <p:nvPr/>
        </p:nvSpPr>
        <p:spPr>
          <a:xfrm>
            <a:off x="425053" y="504612"/>
            <a:ext cx="139065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知识讲解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竖排内容占位符 12"/>
          <p:cNvPicPr>
            <a:picLocks noGrp="1"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728788" y="386954"/>
            <a:ext cx="1533525" cy="219313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35" name="图片 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77579" y="2819400"/>
            <a:ext cx="1835944" cy="180736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6" name="文本框 2"/>
          <p:cNvSpPr txBox="1"/>
          <p:nvPr/>
        </p:nvSpPr>
        <p:spPr>
          <a:xfrm>
            <a:off x="4055269" y="1339454"/>
            <a:ext cx="2786063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600" b="1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an apple</a:t>
            </a:r>
          </a:p>
        </p:txBody>
      </p:sp>
      <p:sp>
        <p:nvSpPr>
          <p:cNvPr id="18437" name="文本框 4"/>
          <p:cNvSpPr txBox="1"/>
          <p:nvPr/>
        </p:nvSpPr>
        <p:spPr>
          <a:xfrm>
            <a:off x="4129088" y="3500438"/>
            <a:ext cx="2786063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600" b="1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an orange</a:t>
            </a:r>
          </a:p>
        </p:txBody>
      </p:sp>
      <p:sp>
        <p:nvSpPr>
          <p:cNvPr id="68" name="PA_圆角矩形 9"/>
          <p:cNvSpPr/>
          <p:nvPr>
            <p:custDataLst>
              <p:tags r:id="rId1"/>
            </p:custDataLst>
          </p:nvPr>
        </p:nvSpPr>
        <p:spPr>
          <a:xfrm>
            <a:off x="0" y="513176"/>
            <a:ext cx="365878" cy="375285"/>
          </a:xfrm>
          <a:prstGeom prst="roundRect">
            <a:avLst>
              <a:gd name="adj" fmla="val 0"/>
            </a:avLst>
          </a:prstGeom>
          <a:solidFill>
            <a:srgbClr val="36E0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9" name="文本框 68"/>
          <p:cNvSpPr txBox="1"/>
          <p:nvPr/>
        </p:nvSpPr>
        <p:spPr>
          <a:xfrm>
            <a:off x="425053" y="504612"/>
            <a:ext cx="139065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知识讲解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矩形 11270"/>
          <p:cNvSpPr/>
          <p:nvPr/>
        </p:nvSpPr>
        <p:spPr>
          <a:xfrm>
            <a:off x="3864769" y="2335054"/>
            <a:ext cx="1697831" cy="1597819"/>
          </a:xfrm>
          <a:prstGeom prst="rect">
            <a:avLst/>
          </a:prstGeom>
        </p:spPr>
        <p:txBody>
          <a:bodyPr wrap="none" fromWordArt="1">
            <a:prstTxWarp prst="textInflate">
              <a:avLst/>
            </a:prstTxWarp>
            <a:normAutofit/>
          </a:bodyPr>
          <a:lstStyle/>
          <a:p>
            <a:pPr algn="ctr"/>
            <a:r>
              <a:rPr lang="zh-CN" altLang="en-US" sz="2700" b="1">
                <a:ln w="12700" cap="flat" cmpd="sng">
                  <a:solidFill>
                    <a:srgbClr val="000099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accent4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Comic Sans MS" panose="030F0702030302020204" pitchFamily="2" charset="0"/>
                <a:cs typeface="Times New Roman" panose="02020603050405020304" pitchFamily="18" charset="0"/>
              </a:rPr>
              <a:t>/o/</a:t>
            </a:r>
          </a:p>
        </p:txBody>
      </p:sp>
      <p:sp>
        <p:nvSpPr>
          <p:cNvPr id="11272" name="矩形 11271"/>
          <p:cNvSpPr/>
          <p:nvPr/>
        </p:nvSpPr>
        <p:spPr>
          <a:xfrm>
            <a:off x="3369469" y="338138"/>
            <a:ext cx="1866900" cy="1721644"/>
          </a:xfrm>
          <a:prstGeom prst="rect">
            <a:avLst/>
          </a:prstGeom>
        </p:spPr>
        <p:txBody>
          <a:bodyPr wrap="none" fromWordArt="1">
            <a:prstTxWarp prst="textInflate">
              <a:avLst/>
            </a:prstTxWarp>
            <a:normAutofit/>
          </a:bodyPr>
          <a:lstStyle/>
          <a:p>
            <a:pPr algn="ctr">
              <a:buClrTx/>
              <a:buSzTx/>
              <a:buFontTx/>
            </a:pPr>
            <a:r>
              <a:rPr lang="zh-CN" altLang="en-US" sz="2700" b="1">
                <a:ln w="12700" cap="flat" cmpd="sng">
                  <a:solidFill>
                    <a:srgbClr val="000099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Comic Sans MS" panose="030F0702030302020204" pitchFamily="2" charset="0"/>
                <a:cs typeface="Times New Roman" panose="02020603050405020304" pitchFamily="18" charset="0"/>
              </a:rPr>
              <a:t>/e/</a:t>
            </a:r>
          </a:p>
        </p:txBody>
      </p:sp>
      <p:sp>
        <p:nvSpPr>
          <p:cNvPr id="11273" name="矩形 11272"/>
          <p:cNvSpPr/>
          <p:nvPr/>
        </p:nvSpPr>
        <p:spPr>
          <a:xfrm>
            <a:off x="1851184" y="1881188"/>
            <a:ext cx="1687116" cy="1704975"/>
          </a:xfrm>
          <a:prstGeom prst="rect">
            <a:avLst/>
          </a:prstGeom>
        </p:spPr>
        <p:txBody>
          <a:bodyPr wrap="none" fromWordArt="1">
            <a:prstTxWarp prst="textInflate">
              <a:avLst/>
            </a:prstTxWarp>
            <a:normAutofit/>
          </a:bodyPr>
          <a:lstStyle/>
          <a:p>
            <a:pPr algn="ctr"/>
            <a:r>
              <a:rPr lang="zh-CN" altLang="en-US" sz="2700" b="1">
                <a:ln w="12700" cap="flat" cmpd="sng">
                  <a:solidFill>
                    <a:srgbClr val="000099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Comic Sans MS" panose="030F0702030302020204" pitchFamily="2" charset="0"/>
                <a:cs typeface="Times New Roman" panose="02020603050405020304" pitchFamily="18" charset="0"/>
              </a:rPr>
              <a:t>/i/</a:t>
            </a:r>
          </a:p>
        </p:txBody>
      </p:sp>
      <p:sp>
        <p:nvSpPr>
          <p:cNvPr id="11274" name="矩形 11273"/>
          <p:cNvSpPr/>
          <p:nvPr/>
        </p:nvSpPr>
        <p:spPr>
          <a:xfrm>
            <a:off x="6254115" y="2474119"/>
            <a:ext cx="1696641" cy="1565672"/>
          </a:xfrm>
          <a:prstGeom prst="rect">
            <a:avLst/>
          </a:prstGeom>
        </p:spPr>
        <p:txBody>
          <a:bodyPr wrap="none" fromWordArt="1">
            <a:prstTxWarp prst="textInflate">
              <a:avLst/>
            </a:prstTxWarp>
            <a:normAutofit/>
          </a:bodyPr>
          <a:lstStyle/>
          <a:p>
            <a:pPr algn="ctr"/>
            <a:r>
              <a:rPr lang="zh-CN" altLang="en-US" sz="2700" b="1">
                <a:ln w="12700" cap="flat" cmpd="sng">
                  <a:solidFill>
                    <a:srgbClr val="000099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7030A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omic Sans MS" panose="030F0702030302020204" pitchFamily="2" charset="0"/>
                <a:ea typeface="Comic Sans MS" panose="030F0702030302020204" pitchFamily="2" charset="0"/>
              </a:rPr>
              <a:t>/u/</a:t>
            </a:r>
          </a:p>
        </p:txBody>
      </p:sp>
      <p:sp>
        <p:nvSpPr>
          <p:cNvPr id="11275" name="矩形 11274"/>
          <p:cNvSpPr/>
          <p:nvPr/>
        </p:nvSpPr>
        <p:spPr>
          <a:xfrm>
            <a:off x="5684044" y="891779"/>
            <a:ext cx="1974056" cy="1471613"/>
          </a:xfrm>
          <a:prstGeom prst="rect">
            <a:avLst/>
          </a:prstGeom>
        </p:spPr>
        <p:txBody>
          <a:bodyPr wrap="none" fromWordArt="1">
            <a:prstTxWarp prst="textInflate">
              <a:avLst/>
            </a:prstTxWarp>
            <a:normAutofit/>
          </a:bodyPr>
          <a:lstStyle/>
          <a:p>
            <a:pPr algn="ctr">
              <a:buClrTx/>
              <a:buSzTx/>
              <a:buFontTx/>
            </a:pPr>
            <a:r>
              <a:rPr lang="zh-CN" altLang="en-US" sz="2700" b="1">
                <a:ln w="12700" cap="flat" cmpd="sng">
                  <a:solidFill>
                    <a:srgbClr val="000099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Comic Sans MS" panose="030F0702030302020204" pitchFamily="2" charset="0"/>
                <a:cs typeface="Times New Roman" panose="02020603050405020304" pitchFamily="18" charset="0"/>
              </a:rPr>
              <a:t>/a/</a:t>
            </a:r>
          </a:p>
        </p:txBody>
      </p:sp>
      <p:sp>
        <p:nvSpPr>
          <p:cNvPr id="11276" name="圆角矩形标注 11275"/>
          <p:cNvSpPr/>
          <p:nvPr/>
        </p:nvSpPr>
        <p:spPr>
          <a:xfrm>
            <a:off x="3128010" y="4120039"/>
            <a:ext cx="4714399" cy="1090613"/>
          </a:xfrm>
          <a:prstGeom prst="wedgeRoundRectCallout">
            <a:avLst>
              <a:gd name="adj1" fmla="val -80569"/>
              <a:gd name="adj2" fmla="val -48481"/>
              <a:gd name="adj3" fmla="val 16667"/>
            </a:avLst>
          </a:prstGeom>
          <a:solidFill>
            <a:srgbClr val="CBF8F8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just"/>
            <a:r>
              <a:rPr lang="zh-CN" altLang="en-US" sz="2100" b="1" dirty="0">
                <a:latin typeface="Arial" panose="020B0604020202020204" pitchFamily="34" charset="0"/>
                <a:ea typeface="宋体" panose="02010600030101010101" pitchFamily="2" charset="-122"/>
              </a:rPr>
              <a:t>元音字母有哪些呢？请同学们用</a:t>
            </a:r>
            <a:r>
              <a:rPr lang="en-US" altLang="zh-CN" sz="21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2100" b="1" dirty="0">
                <a:latin typeface="Arial" panose="020B0604020202020204" pitchFamily="34" charset="0"/>
                <a:ea typeface="宋体" panose="02010600030101010101" pitchFamily="2" charset="-122"/>
              </a:rPr>
              <a:t>秒钟</a:t>
            </a:r>
          </a:p>
          <a:p>
            <a:pPr algn="just"/>
            <a:r>
              <a:rPr lang="zh-CN" altLang="en-US" sz="2100" b="1" dirty="0">
                <a:latin typeface="Arial" panose="020B0604020202020204" pitchFamily="34" charset="0"/>
                <a:ea typeface="宋体" panose="02010600030101010101" pitchFamily="2" charset="-122"/>
              </a:rPr>
              <a:t>快速记住它们吧！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67164" y="3340418"/>
            <a:ext cx="1161574" cy="1361123"/>
          </a:xfrm>
          <a:prstGeom prst="rect">
            <a:avLst/>
          </a:prstGeom>
        </p:spPr>
      </p:pic>
      <p:sp>
        <p:nvSpPr>
          <p:cNvPr id="68" name="PA_圆角矩形 9"/>
          <p:cNvSpPr/>
          <p:nvPr>
            <p:custDataLst>
              <p:tags r:id="rId1"/>
            </p:custDataLst>
          </p:nvPr>
        </p:nvSpPr>
        <p:spPr>
          <a:xfrm>
            <a:off x="0" y="513176"/>
            <a:ext cx="365878" cy="375285"/>
          </a:xfrm>
          <a:prstGeom prst="roundRect">
            <a:avLst>
              <a:gd name="adj" fmla="val 0"/>
            </a:avLst>
          </a:prstGeom>
          <a:solidFill>
            <a:srgbClr val="36E0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9" name="文本框 68"/>
          <p:cNvSpPr txBox="1"/>
          <p:nvPr/>
        </p:nvSpPr>
        <p:spPr>
          <a:xfrm>
            <a:off x="425053" y="504612"/>
            <a:ext cx="139065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知识讲解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bldLvl="0" animBg="1"/>
      <p:bldP spid="11276" grpId="1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矩形 15363"/>
          <p:cNvSpPr>
            <a:spLocks noGrp="1"/>
          </p:cNvSpPr>
          <p:nvPr/>
        </p:nvSpPr>
        <p:spPr>
          <a:xfrm>
            <a:off x="1702118" y="3013472"/>
            <a:ext cx="1019175" cy="82629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/>
          <a:lstStyle/>
          <a:p>
            <a:pPr algn="ctr"/>
            <a:r>
              <a:rPr lang="zh-CN" altLang="en-US" sz="3600" b="1" dirty="0">
                <a:solidFill>
                  <a:schemeClr val="accent6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>an</a:t>
            </a:r>
          </a:p>
        </p:txBody>
      </p:sp>
      <p:sp>
        <p:nvSpPr>
          <p:cNvPr id="15366" name="矩形 15365"/>
          <p:cNvSpPr>
            <a:spLocks noGrp="1"/>
          </p:cNvSpPr>
          <p:nvPr/>
        </p:nvSpPr>
        <p:spPr>
          <a:xfrm>
            <a:off x="1572101" y="1999060"/>
            <a:ext cx="1019175" cy="82629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/>
          <a:lstStyle/>
          <a:p>
            <a:pPr algn="ctr"/>
            <a:r>
              <a:rPr lang="zh-CN" altLang="en-US" sz="3600" b="1" dirty="0">
                <a:solidFill>
                  <a:schemeClr val="accent6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5368" name="矩形 15367"/>
          <p:cNvSpPr>
            <a:spLocks noGrp="1"/>
          </p:cNvSpPr>
          <p:nvPr/>
        </p:nvSpPr>
        <p:spPr>
          <a:xfrm>
            <a:off x="3796665" y="1756410"/>
            <a:ext cx="4269105" cy="302180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/>
          <a:lstStyle/>
          <a:p>
            <a:pPr algn="l"/>
            <a:r>
              <a:rPr lang="en-US" altLang="zh-CN" sz="3600" b="1" dirty="0">
                <a:solidFill>
                  <a:srgbClr val="0000FF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>     </a:t>
            </a:r>
            <a:r>
              <a:rPr lang="zh-CN" altLang="en-US" sz="3600" b="1" dirty="0">
                <a:solidFill>
                  <a:srgbClr val="0000FF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>r</a:t>
            </a:r>
            <a:r>
              <a:rPr lang="zh-CN" altLang="en-US" sz="3600" b="1" dirty="0">
                <a:solidFill>
                  <a:schemeClr val="tx2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>uler</a:t>
            </a:r>
            <a:br>
              <a:rPr lang="zh-CN" altLang="en-US" sz="3600" b="1" dirty="0">
                <a:solidFill>
                  <a:schemeClr val="tx2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</a:br>
            <a:r>
              <a:rPr lang="zh-CN" altLang="en-US" sz="3600" b="1" dirty="0">
                <a:solidFill>
                  <a:schemeClr val="tx2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>     </a:t>
            </a:r>
            <a:r>
              <a:rPr lang="zh-CN" altLang="en-US" sz="3600" b="1" dirty="0">
                <a:solidFill>
                  <a:srgbClr val="0000FF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>e</a:t>
            </a:r>
            <a:r>
              <a:rPr lang="zh-CN" altLang="en-US" sz="3600" b="1" dirty="0">
                <a:solidFill>
                  <a:schemeClr val="tx2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>raser</a:t>
            </a:r>
            <a:br>
              <a:rPr lang="zh-CN" altLang="en-US" sz="3600" b="1" dirty="0">
                <a:solidFill>
                  <a:schemeClr val="tx2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</a:br>
            <a:r>
              <a:rPr lang="zh-CN" altLang="en-US" sz="3600" b="1" dirty="0">
                <a:solidFill>
                  <a:schemeClr val="tx2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>     </a:t>
            </a:r>
            <a:r>
              <a:rPr lang="zh-CN" altLang="en-US" sz="3600" b="1" dirty="0">
                <a:solidFill>
                  <a:srgbClr val="0000FF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>b</a:t>
            </a:r>
            <a:r>
              <a:rPr lang="zh-CN" altLang="en-US" sz="3600" b="1" dirty="0">
                <a:solidFill>
                  <a:schemeClr val="tx2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>ag</a:t>
            </a:r>
            <a:br>
              <a:rPr lang="zh-CN" altLang="en-US" sz="3600" b="1" dirty="0">
                <a:solidFill>
                  <a:schemeClr val="tx2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</a:br>
            <a:r>
              <a:rPr lang="zh-CN" altLang="en-US" sz="3600" b="1" dirty="0">
                <a:solidFill>
                  <a:schemeClr val="tx2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>     </a:t>
            </a:r>
            <a:r>
              <a:rPr lang="zh-CN" altLang="en-US" sz="3600" b="1" dirty="0">
                <a:solidFill>
                  <a:srgbClr val="0000FF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>e</a:t>
            </a:r>
            <a:r>
              <a:rPr lang="en-US" altLang="zh-CN" sz="3600" b="1" dirty="0">
                <a:solidFill>
                  <a:schemeClr val="tx2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>xercise book</a:t>
            </a:r>
            <a:r>
              <a:rPr lang="zh-CN" altLang="en-US" sz="3600" b="1" dirty="0">
                <a:solidFill>
                  <a:schemeClr val="tx2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/>
            </a:r>
            <a:br>
              <a:rPr lang="zh-CN" altLang="en-US" sz="3600" b="1" dirty="0">
                <a:solidFill>
                  <a:schemeClr val="tx2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</a:br>
            <a:r>
              <a:rPr lang="zh-CN" altLang="en-US" sz="3600" b="1" dirty="0">
                <a:solidFill>
                  <a:schemeClr val="tx2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>     </a:t>
            </a:r>
            <a:r>
              <a:rPr lang="zh-CN" altLang="en-US" sz="3600" b="1" dirty="0">
                <a:solidFill>
                  <a:srgbClr val="0000FF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>n</a:t>
            </a:r>
            <a:r>
              <a:rPr lang="en-US" altLang="zh-CN" sz="3600" b="1" dirty="0">
                <a:solidFill>
                  <a:schemeClr val="tx2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>otebook</a:t>
            </a:r>
            <a:r>
              <a:rPr lang="zh-CN" altLang="en-US" sz="3600" b="1" dirty="0">
                <a:solidFill>
                  <a:schemeClr val="tx2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  <a:t/>
            </a:r>
            <a:br>
              <a:rPr lang="zh-CN" altLang="en-US" sz="3600" b="1" dirty="0">
                <a:solidFill>
                  <a:schemeClr val="tx2"/>
                </a:solidFill>
                <a:latin typeface="Comic Sans MS" panose="030F0702030302020204" pitchFamily="2" charset="0"/>
                <a:ea typeface="宋体" panose="02010600030101010101" pitchFamily="2" charset="-122"/>
              </a:rPr>
            </a:br>
            <a:endParaRPr lang="zh-CN" altLang="en-US" sz="3600" b="1" dirty="0">
              <a:solidFill>
                <a:srgbClr val="FF0000"/>
              </a:solidFill>
              <a:latin typeface="Comic Sans MS" panose="030F0702030302020204" pitchFamily="2" charset="0"/>
              <a:ea typeface="宋体" panose="02010600030101010101" pitchFamily="2" charset="-122"/>
            </a:endParaRPr>
          </a:p>
        </p:txBody>
      </p:sp>
      <p:sp>
        <p:nvSpPr>
          <p:cNvPr id="15369" name="直接连接符 15368"/>
          <p:cNvSpPr/>
          <p:nvPr/>
        </p:nvSpPr>
        <p:spPr>
          <a:xfrm flipV="1">
            <a:off x="2452211" y="1819275"/>
            <a:ext cx="2205038" cy="713185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5370" name="直接连接符 15369"/>
          <p:cNvSpPr/>
          <p:nvPr/>
        </p:nvSpPr>
        <p:spPr>
          <a:xfrm>
            <a:off x="2442210" y="2532460"/>
            <a:ext cx="2206229" cy="482203"/>
          </a:xfrm>
          <a:prstGeom prst="line">
            <a:avLst/>
          </a:prstGeom>
          <a:ln w="28575" cap="flat" cmpd="sng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71" name="直接连接符 15370"/>
          <p:cNvSpPr/>
          <p:nvPr/>
        </p:nvSpPr>
        <p:spPr>
          <a:xfrm>
            <a:off x="2392204" y="2532460"/>
            <a:ext cx="2456260" cy="1571625"/>
          </a:xfrm>
          <a:prstGeom prst="line">
            <a:avLst/>
          </a:prstGeom>
          <a:ln w="28575" cap="flat" cmpd="sng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72" name="直接连接符 15371"/>
          <p:cNvSpPr/>
          <p:nvPr/>
        </p:nvSpPr>
        <p:spPr>
          <a:xfrm flipV="1">
            <a:off x="2483406" y="2453879"/>
            <a:ext cx="2205038" cy="1109663"/>
          </a:xfrm>
          <a:prstGeom prst="line">
            <a:avLst/>
          </a:prstGeom>
          <a:ln w="28575" cap="flat" cmpd="sng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73" name="直接连接符 15372"/>
          <p:cNvSpPr/>
          <p:nvPr/>
        </p:nvSpPr>
        <p:spPr>
          <a:xfrm>
            <a:off x="2483406" y="3563541"/>
            <a:ext cx="2300288" cy="1190"/>
          </a:xfrm>
          <a:prstGeom prst="line">
            <a:avLst/>
          </a:prstGeom>
          <a:ln w="28575" cap="flat" cmpd="sng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" name="流程图: 可选过程 2"/>
          <p:cNvSpPr/>
          <p:nvPr/>
        </p:nvSpPr>
        <p:spPr>
          <a:xfrm>
            <a:off x="2222183" y="514350"/>
            <a:ext cx="4433411" cy="83343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300" b="1" dirty="0">
                <a:latin typeface="Comic Sans MS" panose="030F0702030302020204" pitchFamily="2" charset="0"/>
                <a:ea typeface="宋体" panose="02010600030101010101" pitchFamily="2" charset="-122"/>
                <a:sym typeface="+mn-ea"/>
              </a:rPr>
              <a:t>Can you match ?</a:t>
            </a:r>
          </a:p>
        </p:txBody>
      </p:sp>
      <p:sp>
        <p:nvSpPr>
          <p:cNvPr id="28" name="PA_圆角矩形 9"/>
          <p:cNvSpPr/>
          <p:nvPr>
            <p:custDataLst>
              <p:tags r:id="rId1"/>
            </p:custDataLst>
          </p:nvPr>
        </p:nvSpPr>
        <p:spPr>
          <a:xfrm>
            <a:off x="0" y="513176"/>
            <a:ext cx="365878" cy="375285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" name="文本框 28"/>
          <p:cNvSpPr txBox="1"/>
          <p:nvPr/>
        </p:nvSpPr>
        <p:spPr>
          <a:xfrm>
            <a:off x="425053" y="504612"/>
            <a:ext cx="139065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课堂练习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89823" y="966628"/>
            <a:ext cx="1257652" cy="50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华文彩云" panose="02010800040101010101" pitchFamily="2" charset="-122"/>
                <a:ea typeface="华文彩云" panose="02010800040101010101" pitchFamily="2" charset="-122"/>
              </a:rPr>
              <a:t>难点巩固</a:t>
            </a:r>
            <a:endParaRPr lang="zh-CN" altLang="zh-CN" dirty="0"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ldLvl="0"/>
      <p:bldP spid="15366" grpId="0" bldLvl="0"/>
      <p:bldP spid="15366" grpId="1" bldLvl="0"/>
      <p:bldP spid="15368" grpId="0" bldLvl="0"/>
      <p:bldP spid="15368" grpId="1" bldLvl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305,&quot;width&quot;:7500}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全屏显示(16:10)</PresentationFormat>
  <Paragraphs>73</Paragraphs>
  <Slides>11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冬青黑体简体中文 W3</vt:lpstr>
      <vt:lpstr>汉仪乐喵体W</vt:lpstr>
      <vt:lpstr>黑体</vt:lpstr>
      <vt:lpstr>华文彩云</vt:lpstr>
      <vt:lpstr>宋体</vt:lpstr>
      <vt:lpstr>微软雅黑</vt:lpstr>
      <vt:lpstr>Arial</vt:lpstr>
      <vt:lpstr>Calibri</vt:lpstr>
      <vt:lpstr>Century Gothic</vt:lpstr>
      <vt:lpstr>Comic Sans MS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a banana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a和an用法口诀：  冠词a/an两顶帽， 单数名词常需要， 开头单词发元音， an帽儿戴在前， 辅音起首戴a帽， 记住规律莫乱套。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2019-06-19T02:08:00Z</dcterms:created>
  <dcterms:modified xsi:type="dcterms:W3CDTF">2023-01-17T01:54:57Z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D08F1008FE974C83B149E29F4AE6CA8E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