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9" r:id="rId4"/>
    <p:sldId id="290" r:id="rId5"/>
    <p:sldId id="291" r:id="rId6"/>
    <p:sldId id="259" r:id="rId7"/>
    <p:sldId id="292" r:id="rId8"/>
    <p:sldId id="268" r:id="rId9"/>
    <p:sldId id="307" r:id="rId10"/>
    <p:sldId id="282" r:id="rId11"/>
    <p:sldId id="274" r:id="rId12"/>
    <p:sldId id="283" r:id="rId13"/>
    <p:sldId id="275" r:id="rId14"/>
    <p:sldId id="285" r:id="rId15"/>
    <p:sldId id="284" r:id="rId16"/>
    <p:sldId id="288" r:id="rId17"/>
    <p:sldId id="293" r:id="rId18"/>
    <p:sldId id="295" r:id="rId19"/>
    <p:sldId id="320" r:id="rId20"/>
    <p:sldId id="297" r:id="rId21"/>
    <p:sldId id="30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66002" y="1249679"/>
            <a:ext cx="5009774" cy="2911489"/>
            <a:chOff x="4358594" y="1249679"/>
            <a:chExt cx="4050371" cy="2911489"/>
          </a:xfrm>
        </p:grpSpPr>
        <p:sp>
          <p:nvSpPr>
            <p:cNvPr id="7" name="椭圆 6"/>
            <p:cNvSpPr/>
            <p:nvPr/>
          </p:nvSpPr>
          <p:spPr>
            <a:xfrm>
              <a:off x="4589584" y="1444282"/>
              <a:ext cx="1202789" cy="1603718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5593985" y="1758460"/>
              <a:ext cx="1026000" cy="1368000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7976965" y="3252757"/>
              <a:ext cx="432000" cy="576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6510407" y="2878521"/>
              <a:ext cx="432000" cy="576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621821" y="3051422"/>
              <a:ext cx="432000" cy="576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592325" y="3083078"/>
              <a:ext cx="432000" cy="576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6086216" y="3388754"/>
              <a:ext cx="297000" cy="396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7618074" y="3496725"/>
              <a:ext cx="270000" cy="360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7873618" y="3801168"/>
              <a:ext cx="270000" cy="360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4692270" y="3723414"/>
              <a:ext cx="270000" cy="360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5061880" y="3443078"/>
              <a:ext cx="324000" cy="432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6940746" y="3352725"/>
              <a:ext cx="243000" cy="324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7266488" y="3298725"/>
              <a:ext cx="162000" cy="216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6473851" y="3521343"/>
              <a:ext cx="162000" cy="216000"/>
            </a:xfrm>
            <a:prstGeom prst="ellipse">
              <a:avLst/>
            </a:prstGeom>
            <a:solidFill>
              <a:srgbClr val="D7529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444989" y="2910460"/>
              <a:ext cx="162000" cy="216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4358594" y="3557343"/>
              <a:ext cx="108000" cy="144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457288" y="3975414"/>
              <a:ext cx="81000" cy="108000"/>
            </a:xfrm>
            <a:prstGeom prst="ellipse">
              <a:avLst/>
            </a:prstGeom>
            <a:solidFill>
              <a:srgbClr val="4093D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6393768" y="1249679"/>
              <a:ext cx="1160585" cy="1547447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248380" y="1744393"/>
              <a:ext cx="1160585" cy="1547447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6001" y="4908764"/>
            <a:ext cx="4649350" cy="910641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90550"/>
            <a:ext cx="7886700" cy="552450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413F40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lnSpc>
                <a:spcPct val="120000"/>
              </a:lnSpc>
              <a:defRPr sz="3600">
                <a:solidFill>
                  <a:srgbClr val="4093D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413F40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3600">
                <a:solidFill>
                  <a:srgbClr val="D7529E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413F40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413F40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31427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822028"/>
            <a:ext cx="3868340" cy="3367635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831427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822028"/>
            <a:ext cx="3887391" cy="3367635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>
            <a:spLocks noGrp="1"/>
          </p:cNvSpPr>
          <p:nvPr>
            <p:ph type="ctrTitle" hasCustomPrompt="1"/>
          </p:nvPr>
        </p:nvSpPr>
        <p:spPr>
          <a:xfrm>
            <a:off x="3866001" y="4908764"/>
            <a:ext cx="4649350" cy="91064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3600">
                <a:solidFill>
                  <a:srgbClr val="4093DA"/>
                </a:solidFill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413F4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862D-6DB7-47BA-BB5F-DF72982755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37_0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15739" y="3022734"/>
            <a:ext cx="4912519" cy="32394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41836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Unit 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</a:t>
            </a:r>
            <a:endParaRPr lang="en-US" altLang="zh-CN" sz="4400" b="1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How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we become good learners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Section A   (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第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课时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3828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60145" y="3087370"/>
            <a:ext cx="6826250" cy="68389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635" indent="0"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_____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1.Meiping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      ______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2.Peter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      _____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3.Tony</a:t>
            </a:r>
          </a:p>
          <a:p>
            <a:pPr marL="635" indent="0"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902970" y="2803525"/>
            <a:ext cx="7340600" cy="941070"/>
          </a:xfrm>
          <a:prstGeom prst="rect">
            <a:avLst/>
          </a:prstGeom>
          <a:noFill/>
          <a:ln w="349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3410" y="4185285"/>
            <a:ext cx="5800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Meiping :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 making word cards.</a:t>
            </a:r>
          </a:p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Peter: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 asking the teacher for help.</a:t>
            </a:r>
          </a:p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 :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By listening to tapes.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77328" y="2970371"/>
            <a:ext cx="2462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84333" y="2984659"/>
            <a:ext cx="2814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91751" y="2996565"/>
            <a:ext cx="2524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7" name=" 227"/>
          <p:cNvSpPr/>
          <p:nvPr/>
        </p:nvSpPr>
        <p:spPr>
          <a:xfrm>
            <a:off x="552450" y="89344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55750" y="666115"/>
            <a:ext cx="7205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Listen. How do these students study for a test?</a:t>
            </a:r>
            <a:r>
              <a:rPr lang="en-US" altLang="zh-CN" sz="3200" b="1" dirty="0">
                <a:solidFill>
                  <a:srgbClr val="4093DA"/>
                </a:solidFill>
                <a:latin typeface="Times New Roman" panose="02020603050405020304" pitchFamily="18" charset="0"/>
                <a:ea typeface="+mj-ea"/>
                <a:cs typeface="+mj-cs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Write letters from 1a above .      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小黄人问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4339" y="2937034"/>
            <a:ext cx="1906429" cy="2278856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>
            <a:off x="1490663" y="1970723"/>
            <a:ext cx="2388870" cy="123015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/>
        </p:nvSpPr>
        <p:spPr>
          <a:xfrm>
            <a:off x="1695926" y="2266474"/>
            <a:ext cx="27217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How do you study </a:t>
            </a:r>
          </a:p>
          <a:p>
            <a:r>
              <a:rPr lang="en-US" altLang="zh-CN" sz="2000">
                <a:latin typeface="Times New Roman" panose="02020603050405020304" pitchFamily="18" charset="0"/>
              </a:rPr>
              <a:t>for a test?</a:t>
            </a:r>
          </a:p>
        </p:txBody>
      </p:sp>
      <p:pic>
        <p:nvPicPr>
          <p:cNvPr id="17" name="图片 16" descr="小黄人答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-233"/>
          <a:stretch>
            <a:fillRect/>
          </a:stretch>
        </p:blipFill>
        <p:spPr>
          <a:xfrm>
            <a:off x="4330541" y="2976563"/>
            <a:ext cx="1501140" cy="2325053"/>
          </a:xfrm>
          <a:prstGeom prst="rect">
            <a:avLst/>
          </a:prstGeom>
        </p:spPr>
      </p:pic>
      <p:sp>
        <p:nvSpPr>
          <p:cNvPr id="18" name="云形标注 17"/>
          <p:cNvSpPr/>
          <p:nvPr/>
        </p:nvSpPr>
        <p:spPr>
          <a:xfrm>
            <a:off x="5393055" y="1934528"/>
            <a:ext cx="2410778" cy="131016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18"/>
          <p:cNvSpPr txBox="1"/>
          <p:nvPr/>
        </p:nvSpPr>
        <p:spPr>
          <a:xfrm>
            <a:off x="5567839" y="2245043"/>
            <a:ext cx="25407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</a:rPr>
              <a:t>I study by working</a:t>
            </a:r>
          </a:p>
          <a:p>
            <a:r>
              <a:rPr lang="en-US" altLang="zh-CN" sz="2000">
                <a:latin typeface="Times New Roman" panose="02020603050405020304" pitchFamily="18" charset="0"/>
              </a:rPr>
              <a:t>with a group.</a:t>
            </a:r>
          </a:p>
        </p:txBody>
      </p:sp>
      <p:sp>
        <p:nvSpPr>
          <p:cNvPr id="227" name=" 227"/>
          <p:cNvSpPr/>
          <p:nvPr/>
        </p:nvSpPr>
        <p:spPr>
          <a:xfrm>
            <a:off x="552450" y="89344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2425" y="612775"/>
            <a:ext cx="7205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Make conversation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s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about how you study for a test.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 227"/>
          <p:cNvSpPr/>
          <p:nvPr/>
        </p:nvSpPr>
        <p:spPr>
          <a:xfrm>
            <a:off x="457835" y="102806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6855" y="519430"/>
            <a:ext cx="723074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Listen and check (✔) the questions you hear.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358140" y="1939290"/>
          <a:ext cx="8213090" cy="321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Questions</a:t>
                      </a:r>
                      <a:endParaRPr lang="en-US" altLang="zh-CN" sz="2000" b="1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_____</a:t>
                      </a: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1. Do anyone learn English by watching videos?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_____2. Do you </a:t>
                      </a:r>
                      <a:r>
                        <a:rPr lang="en-US" altLang="zh-CN" sz="2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have </a:t>
                      </a: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conversations with friends in English?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 ____3. What about listening to tapes?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_____4. What about reading aloud to practice pronunciation?</a:t>
                      </a:r>
                      <a:r>
                        <a:rPr lang="en-US" altLang="zh-CN" sz="2000" b="1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_____5. Have you ever studied with a group?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08965" y="2197735"/>
            <a:ext cx="262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en-US" altLang="zh-CN" sz="1600" b="1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8965" y="2794318"/>
            <a:ext cx="26050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en-US" altLang="zh-CN" sz="1600" b="1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rot="10920000" flipV="1">
            <a:off x="605473" y="3850323"/>
            <a:ext cx="2752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en-US" altLang="zh-CN" sz="1600" b="1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 rot="10800000" flipV="1">
            <a:off x="594360" y="4438650"/>
            <a:ext cx="262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✔</a:t>
            </a:r>
            <a:endParaRPr lang="en-US" altLang="zh-CN" sz="1600" b="1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839595" y="4395470"/>
            <a:ext cx="5603875" cy="20072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buAutoNum type="alphaLcPeriod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Yes, I have. I’ve learned a lot that way.</a:t>
            </a:r>
          </a:p>
          <a:p>
            <a:pPr marL="342900" lvl="0" indent="-342900">
              <a:lnSpc>
                <a:spcPct val="80000"/>
              </a:lnSpc>
              <a:buAutoNum type="alphaLcPeriod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Oh, yes. It really improves my speaking skills.</a:t>
            </a:r>
          </a:p>
          <a:p>
            <a:pPr marL="342900" lvl="0" indent="-342900">
              <a:lnSpc>
                <a:spcPct val="80000"/>
              </a:lnSpc>
              <a:buAutoNum type="alphaLcPeriod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do that sometimes. I think it helps.</a:t>
            </a:r>
          </a:p>
          <a:p>
            <a:pPr marL="342900" lvl="0" indent="-342900">
              <a:lnSpc>
                <a:spcPct val="80000"/>
              </a:lnSpc>
              <a:buAutoNum type="alphaLcPeriod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No. It’s too hard to understand spoken English.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08698" y="1927860"/>
            <a:ext cx="7914799" cy="21164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56749" y="2058829"/>
            <a:ext cx="7792403" cy="192071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635" indent="0">
              <a:buNone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lang="en-US" altLang="zh-C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____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Does anyone learn English by watching videos?</a:t>
            </a:r>
          </a:p>
          <a:p>
            <a:pPr marL="635" lvl="0" indent="0" latinLnBrk="0"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_____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Do you have conversations with friends in English?</a:t>
            </a:r>
          </a:p>
          <a:p>
            <a:pPr marL="635" lvl="0" indent="0" latinLnBrk="0"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_____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What about listening to tapes?</a:t>
            </a:r>
          </a:p>
          <a:p>
            <a:pPr marL="635" lvl="0" indent="0" latinLnBrk="0"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_____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 What about reading aloud to practice pronunciation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？</a:t>
            </a:r>
          </a:p>
          <a:p>
            <a:pPr marL="635" lvl="0" indent="0" latinLnBrk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_____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5. Have you ever studied with a group?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6811" name="Text Box 11"/>
          <p:cNvSpPr txBox="1"/>
          <p:nvPr/>
        </p:nvSpPr>
        <p:spPr>
          <a:xfrm>
            <a:off x="1217057" y="2064782"/>
            <a:ext cx="323850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6812" name="Text Box 12"/>
          <p:cNvSpPr txBox="1"/>
          <p:nvPr/>
        </p:nvSpPr>
        <p:spPr>
          <a:xfrm>
            <a:off x="1253729" y="2509361"/>
            <a:ext cx="323850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76810" name="Text Box 10"/>
          <p:cNvSpPr txBox="1"/>
          <p:nvPr/>
        </p:nvSpPr>
        <p:spPr>
          <a:xfrm rot="10810892" flipV="1">
            <a:off x="1247775" y="3175635"/>
            <a:ext cx="377666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1265159" y="3506629"/>
            <a:ext cx="289322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27" name=" 227"/>
          <p:cNvSpPr/>
          <p:nvPr/>
        </p:nvSpPr>
        <p:spPr>
          <a:xfrm>
            <a:off x="552450" y="89344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0505" y="813435"/>
            <a:ext cx="709485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Listen again. Match each answer below </a:t>
            </a:r>
          </a:p>
          <a:p>
            <a:pPr defTabSz="914400">
              <a:lnSpc>
                <a:spcPct val="10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with a question above.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2" grpId="0"/>
      <p:bldP spid="76810" grpId="0"/>
      <p:bldP spid="768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3901" y="5294471"/>
            <a:ext cx="6119813" cy="43434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1418749" y="2000250"/>
            <a:ext cx="2945606" cy="142541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44968" y="2433638"/>
            <a:ext cx="27651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Have you ever studied with a grounp?</a:t>
            </a:r>
          </a:p>
        </p:txBody>
      </p:sp>
      <p:sp>
        <p:nvSpPr>
          <p:cNvPr id="18" name="云形标注 17"/>
          <p:cNvSpPr/>
          <p:nvPr/>
        </p:nvSpPr>
        <p:spPr>
          <a:xfrm>
            <a:off x="5386864" y="2142649"/>
            <a:ext cx="2938939" cy="13392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77853" y="2528888"/>
            <a:ext cx="258365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Yes, I have.I’ve learned</a:t>
            </a:r>
          </a:p>
          <a:p>
            <a:r>
              <a:rPr lang="en-US" altLang="zh-CN">
                <a:latin typeface="Times New Roman" panose="02020603050405020304" pitchFamily="18" charset="0"/>
              </a:rPr>
              <a:t>a lot that way.</a:t>
            </a:r>
          </a:p>
        </p:txBody>
      </p:sp>
      <p:sp>
        <p:nvSpPr>
          <p:cNvPr id="20" name="矩形 19"/>
          <p:cNvSpPr/>
          <p:nvPr/>
        </p:nvSpPr>
        <p:spPr>
          <a:xfrm>
            <a:off x="4417060" y="3086100"/>
            <a:ext cx="309880" cy="714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405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 l="-1891" t="-3282"/>
          <a:stretch>
            <a:fillRect/>
          </a:stretch>
        </p:blipFill>
        <p:spPr>
          <a:xfrm>
            <a:off x="4993481" y="3770471"/>
            <a:ext cx="2266474" cy="1982629"/>
          </a:xfrm>
          <a:prstGeom prst="round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36283" y="3709035"/>
            <a:ext cx="2286000" cy="1968818"/>
          </a:xfrm>
          <a:prstGeom prst="round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552450" y="89344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18590" y="626745"/>
            <a:ext cx="74231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sym typeface="+mn-ea"/>
              </a:rPr>
              <a:t>Make conversations using the information in 2a and 2b.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14979" y="411480"/>
            <a:ext cx="2112645" cy="1324928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552450" y="81343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5725" y="813435"/>
            <a:ext cx="6323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sym typeface="+mn-ea"/>
              </a:rPr>
              <a:t>Role-play the conversation.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3710" y="1667510"/>
            <a:ext cx="8453914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J</a:t>
            </a: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ack:Annie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, I’m a little nervous. I have to finish reading  a book and give a report next Monday.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Annie:That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doesn’t sound too bad.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Jack:But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I’m a very slow reader.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Annie:Just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read quickly to get the main ideas at first. Don’t read word by word. Read word groups.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Jack:But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I don’t understand many of the words. I have to use a dictionary.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Annie:Try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to guess a word’s meaning by reading the sentences before and after it. You probably understand more than you think.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Jack:That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 sounds difficult!</a:t>
            </a:r>
            <a:endParaRPr lang="en-US" altLang="zh-CN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635" algn="just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dirty="0" err="1">
                <a:effectLst/>
                <a:latin typeface="Times New Roman" panose="02020603050405020304" pitchFamily="18" charset="0"/>
                <a:sym typeface="+mn-ea"/>
              </a:rPr>
              <a:t>Annie:Well</a:t>
            </a:r>
            <a:r>
              <a:rPr lang="en-US" altLang="zh-CN" b="1" dirty="0">
                <a:effectLst/>
                <a:latin typeface="Times New Roman" panose="02020603050405020304" pitchFamily="18" charset="0"/>
                <a:sym typeface="+mn-ea"/>
              </a:rPr>
              <a:t>, be patient. It takes time. You can become better by reading something you enjoy every day. The more you read, the faster you’ll be.   </a:t>
            </a:r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   </a:t>
            </a:r>
            <a:endParaRPr lang="zh-CN" altLang="en-US" dirty="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7224" y="1813084"/>
            <a:ext cx="77038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y+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-ing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表示通过做某事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e.g.: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I study by working with a group.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9390" y="508000"/>
            <a:ext cx="67119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5640" y="3041015"/>
            <a:ext cx="81387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辨析：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aloud, loud与loudly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defTabSz="68580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aloud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出声地；大声地。常与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read/ call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等词连用, 不用于比较级。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 defTabSz="68580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loud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大声地；喧闹地。指说话声和笑声，常与t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alk/ speak/ 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algn="l" defTabSz="68580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   laugh/ sing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等词连用, 常用比较级。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 defTabSz="68580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loudly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高声地；喧闹地。可以和</a:t>
            </a:r>
            <a:r>
              <a:rPr lang="zh-CN" altLang="en-US" sz="2000" b="1" dirty="0">
                <a:latin typeface="Times New Roman" panose="02020603050405020304" pitchFamily="18" charset="0"/>
                <a:sym typeface="+mn-ea"/>
              </a:rPr>
              <a:t>loud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互换，含有“吵闹”的意思，不悦耳。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06279" y="799624"/>
            <a:ext cx="82410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It’s+too+</a:t>
            </a:r>
            <a:r>
              <a:rPr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/adv.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(for sb.)+to do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意</a:t>
            </a:r>
            <a:r>
              <a:rPr 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“(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对某人来说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做某事是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……的”。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</a:rPr>
              <a:t>too ... to ... 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结构常表示“太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……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而不能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……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”,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too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后面接形容词或副词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to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后面接动词原形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</a:rPr>
              <a:t>e.g.:It's</a:t>
            </a:r>
            <a:r>
              <a:rPr lang="en-US" sz="2400" b="1" dirty="0">
                <a:latin typeface="Times New Roman" panose="02020603050405020304" pitchFamily="18" charset="0"/>
              </a:rPr>
              <a:t> easy for a child to learn a new language.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255" y="3695065"/>
            <a:ext cx="77654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4.The more you read, the faster you’ll be.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你读得越多，你读得越快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（教材第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页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）</a:t>
            </a:r>
            <a:endParaRPr 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 defTabSz="685800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sym typeface="+mn-ea"/>
              </a:rPr>
              <a:t>t</a:t>
            </a:r>
            <a:r>
              <a:rPr sz="2400" b="1" dirty="0" err="1">
                <a:latin typeface="Times New Roman" panose="02020603050405020304" pitchFamily="18" charset="0"/>
                <a:sym typeface="+mn-ea"/>
              </a:rPr>
              <a:t>he+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比较级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... </a:t>
            </a:r>
            <a:r>
              <a:rPr sz="24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sym typeface="+mn-ea"/>
              </a:rPr>
              <a:t>the+</a:t>
            </a:r>
            <a:r>
              <a:rPr sz="2400" b="1" dirty="0" err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比较级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... </a:t>
            </a:r>
            <a:r>
              <a:rPr 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意为</a:t>
            </a:r>
            <a:r>
              <a:rPr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“越……越……”。</a:t>
            </a:r>
            <a:endParaRPr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 defTabSz="685800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sym typeface="+mn-ea"/>
              </a:rPr>
              <a:t>e.g.:The</a:t>
            </a:r>
            <a:r>
              <a:rPr lang="en-US" sz="2400" b="1" dirty="0">
                <a:latin typeface="Times New Roman" panose="02020603050405020304" pitchFamily="18" charset="0"/>
                <a:sym typeface="+mn-ea"/>
              </a:rPr>
              <a:t> more you learn, the more you will know.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08635" y="1784350"/>
            <a:ext cx="80911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一、根据汉语提示完成句子。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大声朗读来练习发音怎么样？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What about _____</a:t>
            </a:r>
            <a:r>
              <a:rPr lang="en-US" altLang="zh-CN" sz="2400" dirty="0">
                <a:latin typeface="Times New Roman" panose="02020603050405020304" pitchFamily="18" charset="0"/>
              </a:rPr>
              <a:t>___</a:t>
            </a:r>
            <a:r>
              <a:rPr lang="zh-CN" altLang="en-US" sz="2400" dirty="0">
                <a:latin typeface="Times New Roman" panose="02020603050405020304" pitchFamily="18" charset="0"/>
              </a:rPr>
              <a:t>_ _____</a:t>
            </a:r>
            <a:r>
              <a:rPr lang="en-US" altLang="zh-CN" sz="2400" dirty="0">
                <a:latin typeface="Times New Roman" panose="02020603050405020304" pitchFamily="18" charset="0"/>
              </a:rPr>
              <a:t>___</a:t>
            </a:r>
            <a:r>
              <a:rPr lang="zh-CN" altLang="en-US" sz="2400" dirty="0">
                <a:latin typeface="Times New Roman" panose="02020603050405020304" pitchFamily="18" charset="0"/>
              </a:rPr>
              <a:t>_ to practice pronunciation? 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她通过读课本来学习英语。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She studies English ___</a:t>
            </a:r>
            <a:r>
              <a:rPr lang="en-US" altLang="zh-CN" sz="2400" dirty="0">
                <a:latin typeface="Times New Roman" panose="02020603050405020304" pitchFamily="18" charset="0"/>
              </a:rPr>
              <a:t>____</a:t>
            </a:r>
            <a:r>
              <a:rPr lang="zh-CN" altLang="en-US" sz="2400" dirty="0">
                <a:latin typeface="Times New Roman" panose="02020603050405020304" pitchFamily="18" charset="0"/>
              </a:rPr>
              <a:t>__ __</a:t>
            </a:r>
            <a:r>
              <a:rPr lang="en-US" altLang="zh-CN" sz="2400" dirty="0">
                <a:latin typeface="Times New Roman" panose="02020603050405020304" pitchFamily="18" charset="0"/>
              </a:rPr>
              <a:t>____</a:t>
            </a:r>
            <a:r>
              <a:rPr lang="zh-CN" altLang="en-US" sz="2400" dirty="0">
                <a:latin typeface="Times New Roman" panose="02020603050405020304" pitchFamily="18" charset="0"/>
              </a:rPr>
              <a:t>___ the textbook.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她通过加入英语俱乐部提高英语（成绩）。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She improves her English _</a:t>
            </a:r>
            <a:r>
              <a:rPr lang="en-US" altLang="zh-CN" sz="2400" dirty="0">
                <a:latin typeface="Times New Roman" panose="02020603050405020304" pitchFamily="18" charset="0"/>
              </a:rPr>
              <a:t>___</a:t>
            </a:r>
            <a:r>
              <a:rPr lang="zh-CN" altLang="en-US" sz="2400" dirty="0">
                <a:latin typeface="Times New Roman" panose="02020603050405020304" pitchFamily="18" charset="0"/>
              </a:rPr>
              <a:t>____ __</a:t>
            </a:r>
            <a:r>
              <a:rPr lang="en-US" altLang="zh-CN" sz="2400" dirty="0">
                <a:latin typeface="Times New Roman" panose="02020603050405020304" pitchFamily="18" charset="0"/>
              </a:rPr>
              <a:t>___</a:t>
            </a:r>
            <a:r>
              <a:rPr lang="zh-CN" altLang="en-US" sz="2400" dirty="0">
                <a:latin typeface="Times New Roman" panose="02020603050405020304" pitchFamily="18" charset="0"/>
              </a:rPr>
              <a:t>___ ____</a:t>
            </a:r>
            <a:r>
              <a:rPr lang="en-US" altLang="zh-CN" sz="2400" dirty="0">
                <a:latin typeface="Times New Roman" panose="02020603050405020304" pitchFamily="18" charset="0"/>
              </a:rPr>
              <a:t>____ 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________ ________</a:t>
            </a:r>
            <a:r>
              <a:rPr lang="zh-CN" altLang="en-US" sz="2400" dirty="0">
                <a:latin typeface="Times New Roman" panose="02020603050405020304" pitchFamily="18" charset="0"/>
              </a:rPr>
              <a:t>.                                   </a:t>
            </a:r>
          </a:p>
        </p:txBody>
      </p:sp>
      <p:sp>
        <p:nvSpPr>
          <p:cNvPr id="14" name="矩形 13"/>
          <p:cNvSpPr/>
          <p:nvPr/>
        </p:nvSpPr>
        <p:spPr>
          <a:xfrm>
            <a:off x="2839403" y="347980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Exercise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1420" y="3094355"/>
            <a:ext cx="2721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reading         aloud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05860" y="4181475"/>
            <a:ext cx="248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by             reading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92930" y="5375910"/>
            <a:ext cx="3441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by            joining       the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7890" y="5923280"/>
            <a:ext cx="248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English      club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5670" y="973455"/>
            <a:ext cx="759142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二、汉译英。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1.老师要求我大声朗读课文。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____________________________________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                      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2.不要这么大声。婴儿在睡觉。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____________________________________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                           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3.我爸爸经常开车去上班。</a:t>
            </a:r>
          </a:p>
          <a:p>
            <a:pPr algn="l" defTabSz="68580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_____________________________________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                          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         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64260" y="2378075"/>
            <a:ext cx="660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The teacher asks me to read the text aloud.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4260" y="3630295"/>
            <a:ext cx="617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Don’t be so loud.  The baby is sleeping.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4260" y="4881880"/>
            <a:ext cx="4936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My father often drives to work.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506" y="698341"/>
            <a:ext cx="3268504" cy="504825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Lead in</a:t>
            </a:r>
          </a:p>
        </p:txBody>
      </p:sp>
      <p:pic>
        <p:nvPicPr>
          <p:cNvPr id="8" name="图片 7" descr="提问题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02703" y="3797644"/>
            <a:ext cx="3351128" cy="2227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75448" y="1666240"/>
            <a:ext cx="51936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Q:How do you study English?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4840" y="2540635"/>
            <a:ext cx="6831965" cy="19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* How do you study English?</a:t>
            </a:r>
          </a:p>
          <a:p>
            <a:pPr lvl="0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* What about physics and Chinese?</a:t>
            </a:r>
          </a:p>
          <a:p>
            <a:pPr lvl="0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* Make a list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2026285" y="988695"/>
            <a:ext cx="4857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5990" y="2829560"/>
            <a:ext cx="4732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/>
            </a:r>
            <a:br>
              <a:rPr lang="en-US" altLang="zh-CN" b="1" dirty="0">
                <a:latin typeface="Times New Roman" panose="02020603050405020304" pitchFamily="18" charset="0"/>
                <a:sym typeface="+mn-ea"/>
              </a:rPr>
            </a:b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How do you study English?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4951" y="5158264"/>
            <a:ext cx="540591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working with friends </a:t>
            </a:r>
          </a:p>
        </p:txBody>
      </p:sp>
      <p:pic>
        <p:nvPicPr>
          <p:cNvPr id="6" name="内容占位符 5" descr="合作写作业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7399" y="1691640"/>
            <a:ext cx="5073015" cy="3181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2500" y="5136833"/>
            <a:ext cx="73352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making word cards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</a:p>
        </p:txBody>
      </p:sp>
      <p:pic>
        <p:nvPicPr>
          <p:cNvPr id="6" name="内容占位符 5" descr="制作单词卡片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6001" t="8080" r="6083" b="7323"/>
          <a:stretch>
            <a:fillRect/>
          </a:stretch>
        </p:blipFill>
        <p:spPr>
          <a:xfrm>
            <a:off x="1781175" y="1866900"/>
            <a:ext cx="5644515" cy="30027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62953" y="5099685"/>
            <a:ext cx="73356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asking the teacher for help </a:t>
            </a:r>
          </a:p>
        </p:txBody>
      </p:sp>
      <p:pic>
        <p:nvPicPr>
          <p:cNvPr id="6" name="内容占位符 5" descr="问问题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5445" y="2005489"/>
            <a:ext cx="5774055" cy="2946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651" y="1916906"/>
            <a:ext cx="8676206" cy="3556397"/>
          </a:xfrm>
        </p:spPr>
        <p:txBody>
          <a:bodyPr/>
          <a:lstStyle/>
          <a:p>
            <a:endParaRPr lang="en-US" altLang="zh-CN" b="1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91578" y="5179695"/>
            <a:ext cx="61198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reading textbooks</a:t>
            </a:r>
          </a:p>
        </p:txBody>
      </p:sp>
      <p:pic>
        <p:nvPicPr>
          <p:cNvPr id="7" name="图片 6" descr="女孩儿读课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14" y="1764030"/>
            <a:ext cx="5566410" cy="31913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5345" y="5151596"/>
            <a:ext cx="61198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working with group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</a:p>
        </p:txBody>
      </p:sp>
      <p:pic>
        <p:nvPicPr>
          <p:cNvPr id="32771" name="Picture 8" descr="英语角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16393" y="1541029"/>
            <a:ext cx="5925503" cy="3326130"/>
          </a:xfrm>
          <a:prstGeom prst="rect">
            <a:avLst/>
          </a:prstGeom>
          <a:noFill/>
          <a:ln w="9525">
            <a:noFill/>
            <a:miter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3901" y="4427696"/>
            <a:ext cx="6119813" cy="43434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6314" y="2177415"/>
            <a:ext cx="7680008" cy="452310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______a.by working with friends	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2400" b="1" dirty="0">
                <a:latin typeface="Times New Roman" panose="02020603050405020304" pitchFamily="18" charset="0"/>
              </a:rPr>
              <a:t>b.by making word cards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2400" b="1" dirty="0">
                <a:latin typeface="Times New Roman" panose="02020603050405020304" pitchFamily="18" charset="0"/>
              </a:rPr>
              <a:t>c.by reading the textbook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2400" b="1" dirty="0">
                <a:latin typeface="Times New Roman" panose="02020603050405020304" pitchFamily="18" charset="0"/>
              </a:rPr>
              <a:t>d.by listening to tapes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______e.by asking the teacher for help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_______________________________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2380" y="4493578"/>
            <a:ext cx="5214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✔</a:t>
            </a:r>
          </a:p>
        </p:txBody>
      </p:sp>
      <p:sp>
        <p:nvSpPr>
          <p:cNvPr id="227" name=" 227"/>
          <p:cNvSpPr/>
          <p:nvPr/>
        </p:nvSpPr>
        <p:spPr>
          <a:xfrm>
            <a:off x="552450" y="893445"/>
            <a:ext cx="803275" cy="665480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57325" y="612775"/>
            <a:ext cx="7405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Check (✔) the ways you study English. Then add other ways you sometimes study.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586230"/>
            <a:ext cx="5909945" cy="2948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4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  <p:tag name="KSO_WM_TAG_VERSION" val="1.0"/>
  <p:tag name="KSO_WM_SLIDE_ID" val="basetag20164475_1"/>
  <p:tag name="KSO_WM_SLIDE_INDEX" val="1"/>
  <p:tag name="KSO_WM_SLIDE_ITEM_CNT" val="0"/>
  <p:tag name="KSO_WM_SLIDE_TYPE" val="title"/>
  <p:tag name="KSO_WM_TEMPLATE_THUMBS_INDEX" val="1、6、7、9、10、11、13、17、18、20、21、23、27、29、30、31、35、37、39、41、42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4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4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85"/>
  <p:tag name="KSO_WM_TAG_VERSION" val="1.0"/>
  <p:tag name="KSO_WM_TEMPLATE_THUMBS_INDEX" val="1、6、7、9、10、11、13、17、18、20、21、23、27、29、30、31、35、37、39、41、42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85"/>
  <p:tag name="KSO_WM_TAG_VERSION" val="1.0"/>
  <p:tag name="KSO_WM_TEMPLATE_THUMBS_INDEX" val="1、6、7、9、10、11、13、17、18、20、21、23、27、29、30、31、35、37、39、41、42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47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全屏显示(4:3)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黑体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Lead in</vt:lpstr>
      <vt:lpstr> How do you study English?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2016-01-11T06:31:00Z</dcterms:created>
  <dcterms:modified xsi:type="dcterms:W3CDTF">2023-01-17T01:55:02Z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2998EED38FA148B0B825FE88CAB44826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