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9" r:id="rId2"/>
    <p:sldId id="510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EE6E2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622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572412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4877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以内的加法和减法（一）两位数加整十数、一位数（不进位）（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1.xml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0"/>
            <a:ext cx="5299477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0" y="1635646"/>
            <a:ext cx="9144000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加一位</a:t>
            </a:r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、整十数（</a:t>
            </a:r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不进位）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96339" y="660235"/>
            <a:ext cx="400814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以内的加法和减法（一）</a:t>
            </a:r>
            <a:endParaRPr lang="zh-CN" altLang="en-US" sz="24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40292" y="2395108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74244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683568" y="547623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4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771550"/>
            <a:ext cx="2643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1571625" y="881088"/>
            <a:ext cx="2428875" cy="461962"/>
            <a:chOff x="3428996" y="3143762"/>
            <a:chExt cx="2428925" cy="461367"/>
          </a:xfrm>
        </p:grpSpPr>
        <p:sp>
          <p:nvSpPr>
            <p:cNvPr id="10261" name="TextBox 11"/>
            <p:cNvSpPr txBox="1">
              <a:spLocks noChangeArrowheads="1"/>
            </p:cNvSpPr>
            <p:nvPr/>
          </p:nvSpPr>
          <p:spPr bwMode="auto">
            <a:xfrm>
              <a:off x="3428996" y="3143762"/>
              <a:ext cx="2428925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60+20+7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917234" y="3167940"/>
              <a:ext cx="357194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987824" y="90529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1571625" y="1524025"/>
            <a:ext cx="2286000" cy="461963"/>
            <a:chOff x="3428996" y="3143764"/>
            <a:chExt cx="2286021" cy="461367"/>
          </a:xfrm>
        </p:grpSpPr>
        <p:sp>
          <p:nvSpPr>
            <p:cNvPr id="10259" name="TextBox 11"/>
            <p:cNvSpPr txBox="1">
              <a:spLocks noChangeArrowheads="1"/>
            </p:cNvSpPr>
            <p:nvPr/>
          </p:nvSpPr>
          <p:spPr bwMode="auto">
            <a:xfrm>
              <a:off x="3428996" y="3143764"/>
              <a:ext cx="2286021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67 + 20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920069" y="3183401"/>
              <a:ext cx="357191" cy="35672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2987824" y="155336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5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771550"/>
            <a:ext cx="2643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7"/>
          <p:cNvGrpSpPr/>
          <p:nvPr/>
        </p:nvGrpSpPr>
        <p:grpSpPr bwMode="auto">
          <a:xfrm>
            <a:off x="5286375" y="881088"/>
            <a:ext cx="2428875" cy="461962"/>
            <a:chOff x="3428996" y="3143762"/>
            <a:chExt cx="2428925" cy="461367"/>
          </a:xfrm>
        </p:grpSpPr>
        <p:sp>
          <p:nvSpPr>
            <p:cNvPr id="10257" name="TextBox 11"/>
            <p:cNvSpPr txBox="1">
              <a:spLocks noChangeArrowheads="1"/>
            </p:cNvSpPr>
            <p:nvPr/>
          </p:nvSpPr>
          <p:spPr bwMode="auto">
            <a:xfrm>
              <a:off x="3428996" y="3143762"/>
              <a:ext cx="2428925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1+5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874891" y="3183398"/>
              <a:ext cx="357195" cy="35672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6660232" y="88585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5286375" y="1524025"/>
            <a:ext cx="2286000" cy="461963"/>
            <a:chOff x="3428996" y="3143764"/>
            <a:chExt cx="2286021" cy="461367"/>
          </a:xfrm>
        </p:grpSpPr>
        <p:sp>
          <p:nvSpPr>
            <p:cNvPr id="10255" name="TextBox 11"/>
            <p:cNvSpPr txBox="1">
              <a:spLocks noChangeArrowheads="1"/>
            </p:cNvSpPr>
            <p:nvPr/>
          </p:nvSpPr>
          <p:spPr bwMode="auto">
            <a:xfrm>
              <a:off x="3428996" y="3143764"/>
              <a:ext cx="2286021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41 + 5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4857759" y="3183401"/>
              <a:ext cx="357191" cy="35672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6634163" y="153672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1540" y="2139702"/>
            <a:ext cx="7646844" cy="1510664"/>
            <a:chOff x="-118794" y="2315134"/>
            <a:chExt cx="7646844" cy="1510664"/>
          </a:xfrm>
        </p:grpSpPr>
        <p:sp>
          <p:nvSpPr>
            <p:cNvPr id="28" name="TextBox 27"/>
            <p:cNvSpPr txBox="1"/>
            <p:nvPr/>
          </p:nvSpPr>
          <p:spPr>
            <a:xfrm>
              <a:off x="1403648" y="2787774"/>
              <a:ext cx="6062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上下两题在计算的时候有什么相同的地方？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图片 28" descr="4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18794" y="2315134"/>
              <a:ext cx="1889930" cy="1510664"/>
            </a:xfrm>
            <a:prstGeom prst="rect">
              <a:avLst/>
            </a:prstGeom>
          </p:spPr>
        </p:pic>
        <p:sp>
          <p:nvSpPr>
            <p:cNvPr id="30" name="圆角矩形标注 29"/>
            <p:cNvSpPr/>
            <p:nvPr/>
          </p:nvSpPr>
          <p:spPr>
            <a:xfrm>
              <a:off x="1403648" y="2715766"/>
              <a:ext cx="6124402" cy="576064"/>
            </a:xfrm>
            <a:prstGeom prst="wedgeRoundRectCallout">
              <a:avLst>
                <a:gd name="adj1" fmla="val -52665"/>
                <a:gd name="adj2" fmla="val 709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71600" y="3291830"/>
            <a:ext cx="7451245" cy="1510663"/>
            <a:chOff x="487357" y="2355726"/>
            <a:chExt cx="7451245" cy="1510663"/>
          </a:xfrm>
        </p:grpSpPr>
        <p:sp>
          <p:nvSpPr>
            <p:cNvPr id="33" name="TextBox 32"/>
            <p:cNvSpPr txBox="1"/>
            <p:nvPr/>
          </p:nvSpPr>
          <p:spPr>
            <a:xfrm>
              <a:off x="487357" y="2785041"/>
              <a:ext cx="6318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它们先算什么、再算什么的过程是相同的。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4" name="图片 33" descr="4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8672" y="2355726"/>
              <a:ext cx="1889930" cy="1510663"/>
            </a:xfrm>
            <a:prstGeom prst="rect">
              <a:avLst/>
            </a:prstGeom>
          </p:spPr>
        </p:pic>
        <p:sp>
          <p:nvSpPr>
            <p:cNvPr id="35" name="圆角矩形标注 34"/>
            <p:cNvSpPr/>
            <p:nvPr/>
          </p:nvSpPr>
          <p:spPr>
            <a:xfrm>
              <a:off x="570929" y="2715766"/>
              <a:ext cx="5729263" cy="576064"/>
            </a:xfrm>
            <a:prstGeom prst="wedgeRoundRectCallout">
              <a:avLst>
                <a:gd name="adj1" fmla="val 58324"/>
                <a:gd name="adj2" fmla="val 1607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89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821531" y="635930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3440" y="339502"/>
            <a:ext cx="3888432" cy="23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矩形 12"/>
          <p:cNvSpPr>
            <a:spLocks noChangeArrowheads="1"/>
          </p:cNvSpPr>
          <p:nvPr/>
        </p:nvSpPr>
        <p:spPr bwMode="auto">
          <a:xfrm>
            <a:off x="2484177" y="1623647"/>
            <a:ext cx="11731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4773511" y="1518263"/>
            <a:ext cx="1041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sp>
        <p:nvSpPr>
          <p:cNvPr id="11272" name="矩形 12"/>
          <p:cNvSpPr>
            <a:spLocks noChangeArrowheads="1"/>
          </p:cNvSpPr>
          <p:nvPr/>
        </p:nvSpPr>
        <p:spPr bwMode="auto">
          <a:xfrm>
            <a:off x="1928072" y="2824162"/>
            <a:ext cx="47163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苹果和梨一共有多少个？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843810" y="3500441"/>
            <a:ext cx="2592288" cy="584776"/>
            <a:chOff x="5784718" y="3521817"/>
            <a:chExt cx="2590891" cy="58477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364064" cy="584773"/>
              <a:chOff x="3143170" y="3337447"/>
              <a:chExt cx="2364108" cy="584399"/>
            </a:xfrm>
          </p:grpSpPr>
          <p:sp>
            <p:nvSpPr>
              <p:cNvPr id="11283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47"/>
                <a:ext cx="2364108" cy="584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b="1" dirty="0">
                    <a:cs typeface="Arial" panose="020B0604020202020204" pitchFamily="34" charset="0"/>
                  </a:rPr>
                  <a:t>       </a:t>
                </a:r>
                <a:r>
                  <a:rPr lang="en-US" altLang="zh-CN" sz="3200" b="1" dirty="0" smtClean="0">
                    <a:cs typeface="Arial" panose="020B0604020202020204" pitchFamily="34" charset="0"/>
                  </a:rPr>
                  <a:t>=</a:t>
                </a:r>
                <a:endParaRPr lang="zh-CN" altLang="en-US" sz="32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87571" y="3408841"/>
                <a:ext cx="513881" cy="439744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784718" y="3593254"/>
              <a:ext cx="500785" cy="44003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78413" y="3499506"/>
            <a:ext cx="86409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52863" y="3519488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65527" y="3522022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29119" y="3435846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3851920" y="3576638"/>
            <a:ext cx="522041" cy="4352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/>
          </a:p>
        </p:txBody>
      </p:sp>
      <p:sp>
        <p:nvSpPr>
          <p:cNvPr id="20" name="椭圆 19"/>
          <p:cNvSpPr/>
          <p:nvPr/>
        </p:nvSpPr>
        <p:spPr>
          <a:xfrm>
            <a:off x="3429000" y="3552825"/>
            <a:ext cx="387350" cy="398463"/>
          </a:xfrm>
          <a:prstGeom prst="ellips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b="1"/>
          </a:p>
        </p:txBody>
      </p:sp>
      <p:sp>
        <p:nvSpPr>
          <p:cNvPr id="11280" name="矩形 20"/>
          <p:cNvSpPr>
            <a:spLocks noChangeArrowheads="1"/>
          </p:cNvSpPr>
          <p:nvPr/>
        </p:nvSpPr>
        <p:spPr bwMode="auto">
          <a:xfrm>
            <a:off x="4973090" y="3495493"/>
            <a:ext cx="14205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403648" y="2067694"/>
            <a:ext cx="6120680" cy="179279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今天我们一起来学习了两位数加整十数、一位数，我们不仅学会了算两位数加整十数、一位数，还知道了只有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相同数位上的数才能直接相加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707654"/>
            <a:ext cx="216024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748629"/>
            <a:ext cx="6240006" cy="26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339752" y="1776660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71576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5" y="1923678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9003" y="948410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停车场开来了三辆汽车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5400" y="1125773"/>
            <a:ext cx="5696225" cy="24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29557" y="11257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8125" y="1995686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613" y="1295771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503813" y="78073"/>
            <a:ext cx="6733645" cy="1714688"/>
            <a:chOff x="2411760" y="185616"/>
            <a:chExt cx="6733645" cy="17146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000227" y="185616"/>
              <a:ext cx="2145178" cy="171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组合 67"/>
            <p:cNvGrpSpPr/>
            <p:nvPr/>
          </p:nvGrpSpPr>
          <p:grpSpPr bwMode="auto">
            <a:xfrm>
              <a:off x="2411760" y="627534"/>
              <a:ext cx="4929187" cy="500063"/>
              <a:chOff x="2786046" y="3071816"/>
              <a:chExt cx="4786350" cy="500067"/>
            </a:xfrm>
          </p:grpSpPr>
          <p:grpSp>
            <p:nvGrpSpPr>
              <p:cNvPr id="30" name="组合 13"/>
              <p:cNvGrpSpPr/>
              <p:nvPr/>
            </p:nvGrpSpPr>
            <p:grpSpPr bwMode="auto">
              <a:xfrm>
                <a:off x="2786046" y="3071816"/>
                <a:ext cx="4786350" cy="500067"/>
                <a:chOff x="6380329" y="-1814070"/>
                <a:chExt cx="5077351" cy="581159"/>
              </a:xfrm>
              <a:solidFill>
                <a:srgbClr val="FFFFCC"/>
              </a:solidFill>
              <a:effectLst/>
            </p:grpSpPr>
            <p:sp>
              <p:nvSpPr>
                <p:cNvPr id="33" name="圆角矩形标注 32"/>
                <p:cNvSpPr/>
                <p:nvPr/>
              </p:nvSpPr>
              <p:spPr>
                <a:xfrm>
                  <a:off x="6380329" y="-1814069"/>
                  <a:ext cx="5077351" cy="581158"/>
                </a:xfrm>
                <a:prstGeom prst="wedgeRoundRectCallout">
                  <a:avLst>
                    <a:gd name="adj1" fmla="val 56815"/>
                    <a:gd name="adj2" fmla="val 16108"/>
                    <a:gd name="adj3" fmla="val 16667"/>
                  </a:avLst>
                </a:prstGeom>
                <a:noFill/>
                <a:ln w="1270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latin typeface="楷体_GB2312" panose="02010609030101010101" pitchFamily="49" charset="-122"/>
                    <a:ea typeface="楷体_GB2312" panose="02010609030101010101" pitchFamily="49" charset="-122"/>
                  </a:endParaRPr>
                </a:p>
              </p:txBody>
            </p:sp>
            <p:sp>
              <p:nvSpPr>
                <p:cNvPr id="3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7367687" y="-1814070"/>
                  <a:ext cx="4016409" cy="536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和     一共有多少个座位？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9559" y="3143254"/>
                <a:ext cx="928694" cy="404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45443" y="3143254"/>
                <a:ext cx="714380" cy="37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4" name="组合 17"/>
          <p:cNvGrpSpPr/>
          <p:nvPr/>
        </p:nvGrpSpPr>
        <p:grpSpPr bwMode="auto">
          <a:xfrm>
            <a:off x="2843808" y="3559228"/>
            <a:ext cx="4415973" cy="1077218"/>
            <a:chOff x="3000336" y="4197810"/>
            <a:chExt cx="3000421" cy="1074122"/>
          </a:xfrm>
        </p:grpSpPr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3000336" y="4197810"/>
              <a:ext cx="3000421" cy="10741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45+30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 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00546" y="4244472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48103" y="4155215"/>
            <a:ext cx="55876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你是怎样算的？和同学说一说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2640349" y="431713"/>
            <a:ext cx="3992264" cy="584775"/>
            <a:chOff x="2936534" y="4197808"/>
            <a:chExt cx="3000421" cy="583094"/>
          </a:xfrm>
        </p:grpSpPr>
        <p:sp>
          <p:nvSpPr>
            <p:cNvPr id="4142" name="TextBox 11"/>
            <p:cNvSpPr txBox="1">
              <a:spLocks noChangeArrowheads="1"/>
            </p:cNvSpPr>
            <p:nvPr/>
          </p:nvSpPr>
          <p:spPr bwMode="auto">
            <a:xfrm>
              <a:off x="2936534" y="4197808"/>
              <a:ext cx="3000421" cy="5830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45+30 = 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36745" y="4236517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428750"/>
            <a:ext cx="2071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143125"/>
            <a:ext cx="1428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1357313"/>
            <a:ext cx="928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8"/>
          <p:cNvGrpSpPr/>
          <p:nvPr/>
        </p:nvGrpSpPr>
        <p:grpSpPr bwMode="auto">
          <a:xfrm>
            <a:off x="6072188" y="1143000"/>
            <a:ext cx="1500187" cy="1857375"/>
            <a:chOff x="2762258" y="1071546"/>
            <a:chExt cx="2952750" cy="3819525"/>
          </a:xfrm>
        </p:grpSpPr>
        <p:pic>
          <p:nvPicPr>
            <p:cNvPr id="4138" name="Picture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1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1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1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5275" y="23669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6863" y="2214563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0669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191928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413" y="2376488"/>
            <a:ext cx="3444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2224088"/>
            <a:ext cx="333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2076450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1935163"/>
            <a:ext cx="323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1771650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646863" y="17875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643688" y="163988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6643688" y="1492250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617686" y="411509"/>
            <a:ext cx="7689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75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403648" y="3038475"/>
            <a:ext cx="30003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spc="18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en-US" altLang="zh-CN" sz="2400" b="1" spc="18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en-US" altLang="zh-CN" sz="2400" spc="18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</a:t>
            </a:r>
            <a:r>
              <a:rPr lang="en-US" altLang="zh-CN" sz="2400" spc="18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spc="18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1903711" y="3681413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2546648" y="3681413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2"/>
          <p:cNvGrpSpPr/>
          <p:nvPr/>
        </p:nvGrpSpPr>
        <p:grpSpPr bwMode="auto">
          <a:xfrm>
            <a:off x="2159298" y="3443288"/>
            <a:ext cx="547688" cy="295275"/>
            <a:chOff x="1252538" y="3100388"/>
            <a:chExt cx="547707" cy="295275"/>
          </a:xfrm>
        </p:grpSpPr>
        <p:cxnSp>
          <p:nvCxnSpPr>
            <p:cNvPr id="42" name="直接连接符 41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7962" y="3219822"/>
            <a:ext cx="17116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7"/>
          <p:cNvGrpSpPr/>
          <p:nvPr/>
        </p:nvGrpSpPr>
        <p:grpSpPr bwMode="auto">
          <a:xfrm>
            <a:off x="5004048" y="3359274"/>
            <a:ext cx="2357437" cy="814388"/>
            <a:chOff x="5987664" y="720820"/>
            <a:chExt cx="2357442" cy="1085087"/>
          </a:xfrm>
          <a:noFill/>
        </p:grpSpPr>
        <p:sp>
          <p:nvSpPr>
            <p:cNvPr id="46" name="圆角矩形标注 45"/>
            <p:cNvSpPr/>
            <p:nvPr/>
          </p:nvSpPr>
          <p:spPr>
            <a:xfrm>
              <a:off x="5987664" y="720820"/>
              <a:ext cx="2214567" cy="1085087"/>
            </a:xfrm>
            <a:prstGeom prst="wedgeRoundRectCallout">
              <a:avLst>
                <a:gd name="adj1" fmla="val 58919"/>
                <a:gd name="adj2" fmla="val 36405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35" name="TextBox 14"/>
            <p:cNvSpPr txBox="1">
              <a:spLocks noChangeArrowheads="1"/>
            </p:cNvSpPr>
            <p:nvPr/>
          </p:nvSpPr>
          <p:spPr bwMode="auto">
            <a:xfrm>
              <a:off x="6059102" y="771974"/>
              <a:ext cx="2286004" cy="61512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+30=70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2332336" y="4110038"/>
            <a:ext cx="6429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5004048" y="3754562"/>
            <a:ext cx="2286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+5=75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473748" y="3038475"/>
            <a:ext cx="5730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75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58900" y="1127125"/>
            <a:ext cx="3722688" cy="189071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078413" y="1123950"/>
            <a:ext cx="3278187" cy="189071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0" name="组合 74"/>
          <p:cNvGrpSpPr/>
          <p:nvPr/>
        </p:nvGrpSpPr>
        <p:grpSpPr bwMode="auto">
          <a:xfrm flipH="1">
            <a:off x="2123728" y="3363839"/>
            <a:ext cx="936104" cy="792088"/>
            <a:chOff x="3856826" y="2143916"/>
            <a:chExt cx="320171" cy="786615"/>
          </a:xfrm>
        </p:grpSpPr>
        <p:cxnSp>
          <p:nvCxnSpPr>
            <p:cNvPr id="62" name="直接连接符 61"/>
            <p:cNvCxnSpPr/>
            <p:nvPr/>
          </p:nvCxnSpPr>
          <p:spPr>
            <a:xfrm rot="5400000">
              <a:off x="3465025" y="2535717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3858249" y="29273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6200000" flipV="1">
              <a:off x="4122172" y="2875706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5" name="图片 64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6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52" grpId="0"/>
      <p:bldP spid="56" grpId="0"/>
      <p:bldP spid="57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14313"/>
            <a:ext cx="4775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矩形 35"/>
          <p:cNvSpPr>
            <a:spLocks noChangeArrowheads="1"/>
          </p:cNvSpPr>
          <p:nvPr/>
        </p:nvSpPr>
        <p:spPr bwMode="auto">
          <a:xfrm>
            <a:off x="2922588" y="411510"/>
            <a:ext cx="10102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座</a:t>
            </a:r>
          </a:p>
        </p:txBody>
      </p:sp>
      <p:sp>
        <p:nvSpPr>
          <p:cNvPr id="5125" name="矩形 35"/>
          <p:cNvSpPr>
            <a:spLocks noChangeArrowheads="1"/>
          </p:cNvSpPr>
          <p:nvPr/>
        </p:nvSpPr>
        <p:spPr bwMode="auto">
          <a:xfrm>
            <a:off x="4675565" y="831547"/>
            <a:ext cx="100700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座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3500438" y="3163455"/>
            <a:ext cx="3000375" cy="584775"/>
            <a:chOff x="2786019" y="4055116"/>
            <a:chExt cx="3000421" cy="583099"/>
          </a:xfrm>
        </p:grpSpPr>
        <p:sp>
          <p:nvSpPr>
            <p:cNvPr id="5135" name="TextBox 11"/>
            <p:cNvSpPr txBox="1">
              <a:spLocks noChangeArrowheads="1"/>
            </p:cNvSpPr>
            <p:nvPr/>
          </p:nvSpPr>
          <p:spPr bwMode="auto">
            <a:xfrm>
              <a:off x="2786019" y="4055116"/>
              <a:ext cx="3000421" cy="5830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 = 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343848" y="4113971"/>
              <a:ext cx="455620" cy="46538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28" name="矩形 35"/>
          <p:cNvSpPr>
            <a:spLocks noChangeArrowheads="1"/>
          </p:cNvSpPr>
          <p:nvPr/>
        </p:nvSpPr>
        <p:spPr bwMode="auto">
          <a:xfrm>
            <a:off x="6168231" y="267494"/>
            <a:ext cx="8034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座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116511" y="3939902"/>
            <a:ext cx="556431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你是怎样算的？和同学说一说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7818" y="2253247"/>
            <a:ext cx="6969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4"/>
          <p:cNvGrpSpPr/>
          <p:nvPr/>
        </p:nvGrpSpPr>
        <p:grpSpPr bwMode="auto">
          <a:xfrm>
            <a:off x="2714625" y="2428875"/>
            <a:ext cx="4970463" cy="500063"/>
            <a:chOff x="2714613" y="2428876"/>
            <a:chExt cx="4970801" cy="500066"/>
          </a:xfrm>
        </p:grpSpPr>
        <p:grpSp>
          <p:nvGrpSpPr>
            <p:cNvPr id="4" name="组合 13"/>
            <p:cNvGrpSpPr/>
            <p:nvPr/>
          </p:nvGrpSpPr>
          <p:grpSpPr bwMode="auto">
            <a:xfrm>
              <a:off x="2714613" y="2428876"/>
              <a:ext cx="4970801" cy="500066"/>
              <a:chOff x="5644481" y="-3723584"/>
              <a:chExt cx="5120178" cy="581157"/>
            </a:xfrm>
            <a:solidFill>
              <a:srgbClr val="FFFFCC"/>
            </a:solidFill>
            <a:effectLst/>
          </p:grpSpPr>
          <p:sp>
            <p:nvSpPr>
              <p:cNvPr id="26" name="圆角矩形标注 25"/>
              <p:cNvSpPr/>
              <p:nvPr/>
            </p:nvSpPr>
            <p:spPr>
              <a:xfrm>
                <a:off x="5644481" y="-3723584"/>
                <a:ext cx="5077351" cy="581157"/>
              </a:xfrm>
              <a:prstGeom prst="wedgeRoundRectCallout">
                <a:avLst>
                  <a:gd name="adj1" fmla="val -58514"/>
                  <a:gd name="adj2" fmla="val 4033"/>
                  <a:gd name="adj3" fmla="val 16667"/>
                </a:avLst>
              </a:prstGeom>
              <a:noFill/>
              <a:ln w="12700">
                <a:solidFill>
                  <a:srgbClr val="00B050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6748252" y="-3723584"/>
                <a:ext cx="4016407" cy="5365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     一共有多少个座位？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5133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D8EDDD"/>
                </a:clrFrom>
                <a:clrTo>
                  <a:srgbClr val="D8EDD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2874" y="2491327"/>
              <a:ext cx="931684" cy="38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D8EDDD"/>
                </a:clrFrom>
                <a:clrTo>
                  <a:srgbClr val="D8EDD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8493" y="2500313"/>
              <a:ext cx="71069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5072063" y="1143000"/>
            <a:ext cx="3571875" cy="1857375"/>
          </a:xfrm>
          <a:prstGeom prst="rect">
            <a:avLst/>
          </a:prstGeom>
          <a:solidFill>
            <a:srgbClr val="FFD1E8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500188" y="1143000"/>
            <a:ext cx="3571875" cy="1857375"/>
          </a:xfrm>
          <a:prstGeom prst="rect">
            <a:avLst/>
          </a:prstGeom>
          <a:solidFill>
            <a:srgbClr val="FFD1E8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42875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2588031" y="496791"/>
            <a:ext cx="3848276" cy="584775"/>
            <a:chOff x="3143214" y="4197808"/>
            <a:chExt cx="3000421" cy="583094"/>
          </a:xfrm>
        </p:grpSpPr>
        <p:sp>
          <p:nvSpPr>
            <p:cNvPr id="6190" name="TextBox 11"/>
            <p:cNvSpPr txBox="1">
              <a:spLocks noChangeArrowheads="1"/>
            </p:cNvSpPr>
            <p:nvPr/>
          </p:nvSpPr>
          <p:spPr bwMode="auto">
            <a:xfrm>
              <a:off x="3143214" y="4197808"/>
              <a:ext cx="3000421" cy="5830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)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529259" y="4221796"/>
              <a:ext cx="455620" cy="4653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428750"/>
            <a:ext cx="2071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357313"/>
            <a:ext cx="928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8"/>
          <p:cNvGrpSpPr/>
          <p:nvPr/>
        </p:nvGrpSpPr>
        <p:grpSpPr bwMode="auto">
          <a:xfrm>
            <a:off x="6072188" y="1143000"/>
            <a:ext cx="1500187" cy="1857375"/>
            <a:chOff x="2762258" y="1071546"/>
            <a:chExt cx="2952750" cy="3819525"/>
          </a:xfrm>
        </p:grpSpPr>
        <p:pic>
          <p:nvPicPr>
            <p:cNvPr id="6186" name="Picture 1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1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Picture 1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9" name="Picture 15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5275" y="23669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6863" y="2214563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0669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191928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413" y="2376488"/>
            <a:ext cx="3444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2224088"/>
            <a:ext cx="3333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2076450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1935163"/>
            <a:ext cx="323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1771650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343712" y="483518"/>
            <a:ext cx="80435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48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403648" y="3198465"/>
            <a:ext cx="30003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spc="5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en-US" altLang="zh-CN" sz="2400" b="1" spc="5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en-US" altLang="zh-CN" sz="2400" spc="5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1975148" y="3841402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2618085" y="3841402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2"/>
          <p:cNvGrpSpPr/>
          <p:nvPr/>
        </p:nvGrpSpPr>
        <p:grpSpPr bwMode="auto">
          <a:xfrm>
            <a:off x="2230735" y="3603277"/>
            <a:ext cx="547688" cy="295275"/>
            <a:chOff x="1252538" y="3100388"/>
            <a:chExt cx="547707" cy="295275"/>
          </a:xfrm>
        </p:grpSpPr>
        <p:cxnSp>
          <p:nvCxnSpPr>
            <p:cNvPr id="42" name="直接连接符 41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7"/>
          <p:cNvGrpSpPr/>
          <p:nvPr/>
        </p:nvGrpSpPr>
        <p:grpSpPr bwMode="auto">
          <a:xfrm>
            <a:off x="4904085" y="3269902"/>
            <a:ext cx="2306638" cy="819150"/>
            <a:chOff x="5916207" y="699810"/>
            <a:chExt cx="2306620" cy="1091038"/>
          </a:xfrm>
          <a:noFill/>
        </p:grpSpPr>
        <p:sp>
          <p:nvSpPr>
            <p:cNvPr id="46" name="圆角矩形标注 45"/>
            <p:cNvSpPr/>
            <p:nvPr/>
          </p:nvSpPr>
          <p:spPr>
            <a:xfrm>
              <a:off x="6008281" y="706154"/>
              <a:ext cx="2214546" cy="1084694"/>
            </a:xfrm>
            <a:prstGeom prst="wedgeRoundRectCallout">
              <a:avLst>
                <a:gd name="adj1" fmla="val 58919"/>
                <a:gd name="adj2" fmla="val 36405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83" name="TextBox 14"/>
            <p:cNvSpPr txBox="1">
              <a:spLocks noChangeArrowheads="1"/>
            </p:cNvSpPr>
            <p:nvPr/>
          </p:nvSpPr>
          <p:spPr bwMode="auto">
            <a:xfrm>
              <a:off x="5916207" y="699810"/>
              <a:ext cx="2286003" cy="6151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74"/>
          <p:cNvGrpSpPr/>
          <p:nvPr/>
        </p:nvGrpSpPr>
        <p:grpSpPr bwMode="auto">
          <a:xfrm flipH="1">
            <a:off x="2760960" y="3555652"/>
            <a:ext cx="298872" cy="785813"/>
            <a:chOff x="3856826" y="2143916"/>
            <a:chExt cx="320171" cy="786615"/>
          </a:xfrm>
        </p:grpSpPr>
        <p:cxnSp>
          <p:nvCxnSpPr>
            <p:cNvPr id="49" name="直接连接符 48"/>
            <p:cNvCxnSpPr/>
            <p:nvPr/>
          </p:nvCxnSpPr>
          <p:spPr>
            <a:xfrm rot="5400000">
              <a:off x="3465025" y="2535717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858249" y="29273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16200000" flipV="1">
              <a:off x="4122172" y="2875706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2618085" y="4270027"/>
            <a:ext cx="642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5046960" y="3660427"/>
            <a:ext cx="2286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403898" y="3198465"/>
            <a:ext cx="5730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48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2143125"/>
            <a:ext cx="584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119938" y="1624013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115175" y="1482725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115175" y="1319213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20272" y="3291830"/>
            <a:ext cx="16215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组合 6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7" name="图片 6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8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7" grpId="0" animBg="1"/>
      <p:bldP spid="37" grpId="0"/>
      <p:bldP spid="38" grpId="0"/>
      <p:bldP spid="39" grpId="0"/>
      <p:bldP spid="40" grpId="0"/>
      <p:bldP spid="52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1403648" y="2446898"/>
            <a:ext cx="52863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45+3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有什么不同？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58"/>
          <p:cNvGrpSpPr/>
          <p:nvPr/>
        </p:nvGrpSpPr>
        <p:grpSpPr bwMode="auto">
          <a:xfrm>
            <a:off x="4472608" y="718707"/>
            <a:ext cx="3000375" cy="1603339"/>
            <a:chOff x="2214546" y="2500312"/>
            <a:chExt cx="3000396" cy="1603346"/>
          </a:xfrm>
        </p:grpSpPr>
        <p:sp>
          <p:nvSpPr>
            <p:cNvPr id="7187" name="TextBox 11"/>
            <p:cNvSpPr txBox="1">
              <a:spLocks noChangeArrowheads="1"/>
            </p:cNvSpPr>
            <p:nvPr/>
          </p:nvSpPr>
          <p:spPr bwMode="auto">
            <a:xfrm>
              <a:off x="2214546" y="2500312"/>
              <a:ext cx="300039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88" name="TextBox 24"/>
            <p:cNvSpPr txBox="1">
              <a:spLocks noChangeArrowheads="1"/>
            </p:cNvSpPr>
            <p:nvPr/>
          </p:nvSpPr>
          <p:spPr bwMode="auto">
            <a:xfrm>
              <a:off x="2786050" y="3143254"/>
              <a:ext cx="571504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89" name="TextBox 24"/>
            <p:cNvSpPr txBox="1">
              <a:spLocks noChangeArrowheads="1"/>
            </p:cNvSpPr>
            <p:nvPr/>
          </p:nvSpPr>
          <p:spPr bwMode="auto">
            <a:xfrm>
              <a:off x="3428994" y="3143254"/>
              <a:ext cx="357188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3" name="组合 32"/>
            <p:cNvGrpSpPr/>
            <p:nvPr/>
          </p:nvGrpSpPr>
          <p:grpSpPr bwMode="auto">
            <a:xfrm>
              <a:off x="3041638" y="2905133"/>
              <a:ext cx="547688" cy="295275"/>
              <a:chOff x="1252538" y="3100388"/>
              <a:chExt cx="547707" cy="295275"/>
            </a:xfrm>
          </p:grpSpPr>
          <p:cxnSp>
            <p:nvCxnSpPr>
              <p:cNvPr id="42" name="直接连接符 41"/>
              <p:cNvCxnSpPr/>
              <p:nvPr/>
            </p:nvCxnSpPr>
            <p:spPr>
              <a:xfrm rot="5400000">
                <a:off x="1219206" y="3133716"/>
                <a:ext cx="295276" cy="22861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16200000" flipH="1">
                <a:off x="1566884" y="3162291"/>
                <a:ext cx="285751" cy="1809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2" name="TextBox 24"/>
            <p:cNvSpPr txBox="1">
              <a:spLocks noChangeArrowheads="1"/>
            </p:cNvSpPr>
            <p:nvPr/>
          </p:nvSpPr>
          <p:spPr bwMode="auto">
            <a:xfrm>
              <a:off x="3440973" y="3580436"/>
              <a:ext cx="642937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93" name="矩形 56"/>
            <p:cNvSpPr>
              <a:spLocks noChangeArrowheads="1"/>
            </p:cNvSpPr>
            <p:nvPr/>
          </p:nvSpPr>
          <p:spPr bwMode="auto">
            <a:xfrm>
              <a:off x="4214810" y="2500312"/>
              <a:ext cx="573168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48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73"/>
          <p:cNvGrpSpPr/>
          <p:nvPr/>
        </p:nvGrpSpPr>
        <p:grpSpPr bwMode="auto">
          <a:xfrm>
            <a:off x="1043608" y="627534"/>
            <a:ext cx="3000375" cy="1747356"/>
            <a:chOff x="2285984" y="2837766"/>
            <a:chExt cx="3000396" cy="1747363"/>
          </a:xfrm>
        </p:grpSpPr>
        <p:sp>
          <p:nvSpPr>
            <p:cNvPr id="7175" name="TextBox 11"/>
            <p:cNvSpPr txBox="1">
              <a:spLocks noChangeArrowheads="1"/>
            </p:cNvSpPr>
            <p:nvPr/>
          </p:nvSpPr>
          <p:spPr bwMode="auto">
            <a:xfrm>
              <a:off x="2285984" y="2856931"/>
              <a:ext cx="300039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spc="15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45+30 </a:t>
              </a:r>
              <a:r>
                <a:rPr lang="en-US" altLang="zh-CN" sz="2800" b="1" spc="15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spc="15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76" name="TextBox 24"/>
            <p:cNvSpPr txBox="1">
              <a:spLocks noChangeArrowheads="1"/>
            </p:cNvSpPr>
            <p:nvPr/>
          </p:nvSpPr>
          <p:spPr bwMode="auto">
            <a:xfrm>
              <a:off x="2692933" y="3577013"/>
              <a:ext cx="571504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77" name="TextBox 24"/>
            <p:cNvSpPr txBox="1">
              <a:spLocks noChangeArrowheads="1"/>
            </p:cNvSpPr>
            <p:nvPr/>
          </p:nvSpPr>
          <p:spPr bwMode="auto">
            <a:xfrm>
              <a:off x="3428994" y="3571882"/>
              <a:ext cx="357188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组合 32"/>
            <p:cNvGrpSpPr/>
            <p:nvPr/>
          </p:nvGrpSpPr>
          <p:grpSpPr bwMode="auto">
            <a:xfrm>
              <a:off x="3041638" y="3333761"/>
              <a:ext cx="547688" cy="295275"/>
              <a:chOff x="1252538" y="3100388"/>
              <a:chExt cx="547707" cy="295275"/>
            </a:xfrm>
          </p:grpSpPr>
          <p:cxnSp>
            <p:nvCxnSpPr>
              <p:cNvPr id="66" name="直接连接符 65"/>
              <p:cNvCxnSpPr/>
              <p:nvPr/>
            </p:nvCxnSpPr>
            <p:spPr>
              <a:xfrm rot="5400000">
                <a:off x="1219205" y="3133716"/>
                <a:ext cx="295276" cy="22861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16200000" flipH="1">
                <a:off x="1566884" y="3162291"/>
                <a:ext cx="285751" cy="1809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0" name="TextBox 24"/>
            <p:cNvSpPr txBox="1">
              <a:spLocks noChangeArrowheads="1"/>
            </p:cNvSpPr>
            <p:nvPr/>
          </p:nvSpPr>
          <p:spPr bwMode="auto">
            <a:xfrm>
              <a:off x="3214683" y="4061907"/>
              <a:ext cx="642937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70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81" name="矩形 72"/>
            <p:cNvSpPr>
              <a:spLocks noChangeArrowheads="1"/>
            </p:cNvSpPr>
            <p:nvPr/>
          </p:nvSpPr>
          <p:spPr bwMode="auto">
            <a:xfrm>
              <a:off x="4424037" y="2837766"/>
              <a:ext cx="573168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75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35696" y="3075806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45+30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先将几个十相加，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45+3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先将几个一相加。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74"/>
          <p:cNvGrpSpPr/>
          <p:nvPr/>
        </p:nvGrpSpPr>
        <p:grpSpPr bwMode="auto">
          <a:xfrm flipH="1">
            <a:off x="1810594" y="1152354"/>
            <a:ext cx="802928" cy="790489"/>
            <a:chOff x="3856826" y="2217015"/>
            <a:chExt cx="320171" cy="785027"/>
          </a:xfrm>
        </p:grpSpPr>
        <p:cxnSp>
          <p:nvCxnSpPr>
            <p:cNvPr id="35" name="直接连接符 34"/>
            <p:cNvCxnSpPr/>
            <p:nvPr/>
          </p:nvCxnSpPr>
          <p:spPr>
            <a:xfrm rot="5400000">
              <a:off x="3465025" y="2608816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858249" y="30004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6200000" flipV="1">
              <a:off x="4122172" y="2947214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74"/>
          <p:cNvGrpSpPr/>
          <p:nvPr/>
        </p:nvGrpSpPr>
        <p:grpSpPr bwMode="auto">
          <a:xfrm flipH="1">
            <a:off x="5843042" y="1150754"/>
            <a:ext cx="298872" cy="785813"/>
            <a:chOff x="3856826" y="2143916"/>
            <a:chExt cx="320171" cy="786615"/>
          </a:xfrm>
        </p:grpSpPr>
        <p:cxnSp>
          <p:nvCxnSpPr>
            <p:cNvPr id="41" name="直接连接符 40"/>
            <p:cNvCxnSpPr/>
            <p:nvPr/>
          </p:nvCxnSpPr>
          <p:spPr>
            <a:xfrm rot="5400000">
              <a:off x="3465025" y="2535717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3858249" y="29273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16200000" flipV="1">
              <a:off x="4122172" y="2875706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822331" y="3622253"/>
            <a:ext cx="606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小结：只有相同数位上的数才能直接相加。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612775" y="973202"/>
            <a:ext cx="7189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先在计数器上拨一拨，再填出结果。</a:t>
            </a: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500063" y="1609724"/>
            <a:ext cx="3423865" cy="584775"/>
            <a:chOff x="5286380" y="1500180"/>
            <a:chExt cx="3000396" cy="584398"/>
          </a:xfrm>
        </p:grpSpPr>
        <p:sp>
          <p:nvSpPr>
            <p:cNvPr id="8233" name="TextBox 11"/>
            <p:cNvSpPr txBox="1">
              <a:spLocks noChangeArrowheads="1"/>
            </p:cNvSpPr>
            <p:nvPr/>
          </p:nvSpPr>
          <p:spPr bwMode="auto">
            <a:xfrm>
              <a:off x="5286380" y="1500180"/>
              <a:ext cx="3000396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 =    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7655757" y="1580583"/>
              <a:ext cx="412753" cy="42359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131840" y="1626935"/>
            <a:ext cx="8115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4572000" y="1609724"/>
            <a:ext cx="3000375" cy="584775"/>
            <a:chOff x="5214942" y="1500180"/>
            <a:chExt cx="3000396" cy="584398"/>
          </a:xfrm>
        </p:grpSpPr>
        <p:sp>
          <p:nvSpPr>
            <p:cNvPr id="8231" name="TextBox 11"/>
            <p:cNvSpPr txBox="1">
              <a:spLocks noChangeArrowheads="1"/>
            </p:cNvSpPr>
            <p:nvPr/>
          </p:nvSpPr>
          <p:spPr bwMode="auto">
            <a:xfrm>
              <a:off x="5214942" y="1500180"/>
              <a:ext cx="3000396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=    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724798" y="1538256"/>
              <a:ext cx="412753" cy="42359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003157" y="1567368"/>
            <a:ext cx="116924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1357313" y="2214563"/>
            <a:ext cx="1500187" cy="1857375"/>
            <a:chOff x="2762258" y="1071546"/>
            <a:chExt cx="2952750" cy="3819525"/>
          </a:xfrm>
        </p:grpSpPr>
        <p:pic>
          <p:nvPicPr>
            <p:cNvPr id="8227" name="Picture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8" name="Picture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9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0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3438525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1988" y="32861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5538" y="3448050"/>
            <a:ext cx="3444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295650"/>
            <a:ext cx="3333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63" y="3148013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006725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2843213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63" y="2695575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314483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2992438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8"/>
          <p:cNvGrpSpPr/>
          <p:nvPr/>
        </p:nvGrpSpPr>
        <p:grpSpPr bwMode="auto">
          <a:xfrm>
            <a:off x="5500688" y="2214563"/>
            <a:ext cx="1500187" cy="1857375"/>
            <a:chOff x="2762258" y="1071546"/>
            <a:chExt cx="2952750" cy="3819525"/>
          </a:xfrm>
        </p:grpSpPr>
        <p:pic>
          <p:nvPicPr>
            <p:cNvPr id="8223" name="Picture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4" name="Picture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5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6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3775" y="3438525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363" y="32861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3448050"/>
            <a:ext cx="3444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3295650"/>
            <a:ext cx="3333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3148013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3006725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2843213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2695575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2538413"/>
            <a:ext cx="3381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2390775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4" name="图片 6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5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500063" y="1609724"/>
            <a:ext cx="3000375" cy="584775"/>
            <a:chOff x="5286380" y="1500180"/>
            <a:chExt cx="3000396" cy="584398"/>
          </a:xfrm>
        </p:grpSpPr>
        <p:sp>
          <p:nvSpPr>
            <p:cNvPr id="9261" name="TextBox 11"/>
            <p:cNvSpPr txBox="1">
              <a:spLocks noChangeArrowheads="1"/>
            </p:cNvSpPr>
            <p:nvPr/>
          </p:nvSpPr>
          <p:spPr bwMode="auto">
            <a:xfrm>
              <a:off x="5286380" y="1500180"/>
              <a:ext cx="3000396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 =    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7774158" y="1606227"/>
              <a:ext cx="512618" cy="42359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927801" y="1626935"/>
            <a:ext cx="8521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84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4572000" y="1609724"/>
            <a:ext cx="3000375" cy="584775"/>
            <a:chOff x="5214942" y="1500180"/>
            <a:chExt cx="3000396" cy="584398"/>
          </a:xfrm>
        </p:grpSpPr>
        <p:sp>
          <p:nvSpPr>
            <p:cNvPr id="9259" name="TextBox 11"/>
            <p:cNvSpPr txBox="1">
              <a:spLocks noChangeArrowheads="1"/>
            </p:cNvSpPr>
            <p:nvPr/>
          </p:nvSpPr>
          <p:spPr bwMode="auto">
            <a:xfrm>
              <a:off x="5214942" y="1500180"/>
              <a:ext cx="3000396" cy="5843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 =    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591223" y="1606227"/>
              <a:ext cx="458341" cy="42359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876256" y="1635646"/>
            <a:ext cx="12931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39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1357313" y="2214563"/>
            <a:ext cx="1500187" cy="1857375"/>
            <a:chOff x="2762258" y="1071546"/>
            <a:chExt cx="2952750" cy="3819525"/>
          </a:xfrm>
        </p:grpSpPr>
        <p:pic>
          <p:nvPicPr>
            <p:cNvPr id="9255" name="Picture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7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8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0" y="3438525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1988" y="32861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5538" y="3448050"/>
            <a:ext cx="3444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295650"/>
            <a:ext cx="3333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63" y="3148013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006725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8"/>
          <p:cNvGrpSpPr/>
          <p:nvPr/>
        </p:nvGrpSpPr>
        <p:grpSpPr bwMode="auto">
          <a:xfrm>
            <a:off x="5500688" y="2214563"/>
            <a:ext cx="1500187" cy="1857375"/>
            <a:chOff x="2762258" y="1071546"/>
            <a:chExt cx="2952750" cy="3819525"/>
          </a:xfrm>
        </p:grpSpPr>
        <p:pic>
          <p:nvPicPr>
            <p:cNvPr id="9251" name="Picture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4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3775" y="3438525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363" y="3286125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3448050"/>
            <a:ext cx="3444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3295650"/>
            <a:ext cx="3333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3148013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3006725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2843213"/>
            <a:ext cx="3381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2695575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2538413"/>
            <a:ext cx="3381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3675" y="2390775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5638" y="3128963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7225" y="29765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7225" y="28241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5638" y="2671763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7225" y="25193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7225" y="2366963"/>
            <a:ext cx="315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5838" y="3132138"/>
            <a:ext cx="315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088" y="2243138"/>
            <a:ext cx="32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矩形 12"/>
          <p:cNvSpPr>
            <a:spLocks noChangeArrowheads="1"/>
          </p:cNvSpPr>
          <p:nvPr/>
        </p:nvSpPr>
        <p:spPr bwMode="auto">
          <a:xfrm>
            <a:off x="612775" y="973202"/>
            <a:ext cx="71897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先在计数器上拨一拨，再填出结果。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1" name="图片 6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3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全屏显示(16:9)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EDD095A38AC1479FA8C53E653700270D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