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21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285" r:id="rId10"/>
    <p:sldId id="286" r:id="rId11"/>
    <p:sldId id="287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6" r:id="rId24"/>
    <p:sldId id="317" r:id="rId25"/>
    <p:sldId id="318" r:id="rId26"/>
    <p:sldId id="319" r:id="rId27"/>
    <p:sldId id="283" r:id="rId28"/>
  </p:sldIdLst>
  <p:sldSz cx="9144000" cy="6858000" type="screen4x3"/>
  <p:notesSz cx="6858000" cy="9144000"/>
  <p:defaultTextStyle>
    <a:defPPr>
      <a:defRPr lang="zh-CN"/>
    </a:defPPr>
    <a:lvl1pPr marL="0" lvl="0" indent="0" algn="ctr" defTabSz="914400" rtl="0" eaLnBrk="0" fontAlgn="base" latinLnBrk="0" hangingPunct="0">
      <a:lnSpc>
        <a:spcPct val="100000"/>
      </a:lnSpc>
      <a:spcBef>
        <a:spcPct val="5000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黑体" panose="02010609060101010101" pitchFamily="2" charset="-122"/>
        <a:ea typeface="黑体" panose="02010609060101010101" pitchFamily="2" charset="-122"/>
        <a:cs typeface="+mn-cs"/>
      </a:defRPr>
    </a:lvl1pPr>
    <a:lvl2pPr marL="457200" lvl="1" indent="0" algn="ctr" defTabSz="914400" rtl="0" eaLnBrk="0" fontAlgn="base" latinLnBrk="0" hangingPunct="0">
      <a:lnSpc>
        <a:spcPct val="100000"/>
      </a:lnSpc>
      <a:spcBef>
        <a:spcPct val="5000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黑体" panose="02010609060101010101" pitchFamily="2" charset="-122"/>
        <a:ea typeface="黑体" panose="02010609060101010101" pitchFamily="2" charset="-122"/>
        <a:cs typeface="+mn-cs"/>
      </a:defRPr>
    </a:lvl2pPr>
    <a:lvl3pPr marL="914400" lvl="2" indent="0" algn="ctr" defTabSz="914400" rtl="0" eaLnBrk="0" fontAlgn="base" latinLnBrk="0" hangingPunct="0">
      <a:lnSpc>
        <a:spcPct val="100000"/>
      </a:lnSpc>
      <a:spcBef>
        <a:spcPct val="5000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黑体" panose="02010609060101010101" pitchFamily="2" charset="-122"/>
        <a:ea typeface="黑体" panose="02010609060101010101" pitchFamily="2" charset="-122"/>
        <a:cs typeface="+mn-cs"/>
      </a:defRPr>
    </a:lvl3pPr>
    <a:lvl4pPr marL="1371600" lvl="3" indent="0" algn="ctr" defTabSz="914400" rtl="0" eaLnBrk="0" fontAlgn="base" latinLnBrk="0" hangingPunct="0">
      <a:lnSpc>
        <a:spcPct val="100000"/>
      </a:lnSpc>
      <a:spcBef>
        <a:spcPct val="5000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黑体" panose="02010609060101010101" pitchFamily="2" charset="-122"/>
        <a:ea typeface="黑体" panose="02010609060101010101" pitchFamily="2" charset="-122"/>
        <a:cs typeface="+mn-cs"/>
      </a:defRPr>
    </a:lvl4pPr>
    <a:lvl5pPr marL="1828800" lvl="4" indent="0" algn="ctr" defTabSz="914400" rtl="0" eaLnBrk="0" fontAlgn="base" latinLnBrk="0" hangingPunct="0">
      <a:lnSpc>
        <a:spcPct val="100000"/>
      </a:lnSpc>
      <a:spcBef>
        <a:spcPct val="5000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黑体" panose="02010609060101010101" pitchFamily="2" charset="-122"/>
        <a:ea typeface="黑体" panose="02010609060101010101" pitchFamily="2" charset="-122"/>
        <a:cs typeface="+mn-cs"/>
      </a:defRPr>
    </a:lvl5pPr>
    <a:lvl6pPr marL="2286000" lvl="5" indent="0" algn="ctr" defTabSz="914400" rtl="0" eaLnBrk="0" fontAlgn="base" latinLnBrk="0" hangingPunct="0">
      <a:lnSpc>
        <a:spcPct val="100000"/>
      </a:lnSpc>
      <a:spcBef>
        <a:spcPct val="5000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黑体" panose="02010609060101010101" pitchFamily="2" charset="-122"/>
        <a:ea typeface="黑体" panose="02010609060101010101" pitchFamily="2" charset="-122"/>
        <a:cs typeface="+mn-cs"/>
      </a:defRPr>
    </a:lvl6pPr>
    <a:lvl7pPr marL="2743200" lvl="6" indent="0" algn="ctr" defTabSz="914400" rtl="0" eaLnBrk="0" fontAlgn="base" latinLnBrk="0" hangingPunct="0">
      <a:lnSpc>
        <a:spcPct val="100000"/>
      </a:lnSpc>
      <a:spcBef>
        <a:spcPct val="5000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黑体" panose="02010609060101010101" pitchFamily="2" charset="-122"/>
        <a:ea typeface="黑体" panose="02010609060101010101" pitchFamily="2" charset="-122"/>
        <a:cs typeface="+mn-cs"/>
      </a:defRPr>
    </a:lvl7pPr>
    <a:lvl8pPr marL="3200400" lvl="7" indent="0" algn="ctr" defTabSz="914400" rtl="0" eaLnBrk="0" fontAlgn="base" latinLnBrk="0" hangingPunct="0">
      <a:lnSpc>
        <a:spcPct val="100000"/>
      </a:lnSpc>
      <a:spcBef>
        <a:spcPct val="5000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黑体" panose="02010609060101010101" pitchFamily="2" charset="-122"/>
        <a:ea typeface="黑体" panose="02010609060101010101" pitchFamily="2" charset="-122"/>
        <a:cs typeface="+mn-cs"/>
      </a:defRPr>
    </a:lvl8pPr>
    <a:lvl9pPr marL="3657600" lvl="8" indent="0" algn="ctr" defTabSz="914400" rtl="0" eaLnBrk="0" fontAlgn="base" latinLnBrk="0" hangingPunct="0">
      <a:lnSpc>
        <a:spcPct val="100000"/>
      </a:lnSpc>
      <a:spcBef>
        <a:spcPct val="5000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黑体" panose="02010609060101010101" pitchFamily="2" charset="-122"/>
        <a:ea typeface="黑体" panose="0201060906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DA1500"/>
    <a:srgbClr val="FF3300"/>
    <a:srgbClr val="7A0300"/>
    <a:srgbClr val="0000CC"/>
    <a:srgbClr val="CC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6"/>
    <p:restoredTop sz="94660"/>
  </p:normalViewPr>
  <p:slideViewPr>
    <p:cSldViewPr showGuides="1">
      <p:cViewPr varScale="1">
        <p:scale>
          <a:sx n="107" d="100"/>
          <a:sy n="107" d="100"/>
        </p:scale>
        <p:origin x="-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spcBef>
                <a:spcPct val="0"/>
              </a:spcBef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spcBef>
                <a:spcPct val="0"/>
              </a:spcBef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1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spcBef>
                <a:spcPct val="0"/>
              </a:spcBef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</a:rPr>
              <a:t>‹#›</a:t>
            </a:fld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28A550-93F2-463D-A0BB-70E3CB326DFF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spcBef>
                <a:spcPct val="0"/>
              </a:spcBef>
              <a:buNone/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b="1" dirty="0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5AEC3F-5870-4170-9F4D-9B7D2ACAF7F5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spcBef>
                <a:spcPct val="0"/>
              </a:spcBef>
              <a:buNone/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b="1" dirty="0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44999DE-1D37-4707-A920-C04DB49DD45F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spcBef>
                <a:spcPct val="0"/>
              </a:spcBef>
              <a:buNone/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b="1" dirty="0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F6B3FE-BF19-4FEA-9828-82A97D2E803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F6B3FE-BF19-4FEA-9828-82A97D2E803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F6B3FE-BF19-4FEA-9828-82A97D2E803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19783D-BCBA-4DEA-B5E1-31CF020F1F7C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spcBef>
                <a:spcPct val="0"/>
              </a:spcBef>
              <a:buNone/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b="1" dirty="0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58B2CE-35B9-4656-B128-4234BF7D0A6D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spcBef>
                <a:spcPct val="0"/>
              </a:spcBef>
              <a:buNone/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b="1" dirty="0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6E18F2-5238-4D1C-8807-84DD1D2352AA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spcBef>
                <a:spcPct val="0"/>
              </a:spcBef>
              <a:buNone/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b="1" dirty="0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E6CECA-3998-452A-BD8A-690CBD382CC3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spcBef>
                <a:spcPct val="0"/>
              </a:spcBef>
              <a:buNone/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b="1" dirty="0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180ED7-C8F8-4663-86DF-8E29029A23E1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spcBef>
                <a:spcPct val="0"/>
              </a:spcBef>
              <a:buNone/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b="1" dirty="0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E5EC-8C23-4277-891E-C049ACBAF411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spcBef>
                <a:spcPct val="0"/>
              </a:spcBef>
              <a:buNone/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b="1" dirty="0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19CF37-3F50-4726-BBC5-CCADD0726F4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spcBef>
                <a:spcPct val="0"/>
              </a:spcBef>
              <a:buNone/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b="1" dirty="0"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F6B3FE-BF19-4FEA-9828-82A97D2E803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9.png"/><Relationship Id="rId4" Type="http://schemas.openxmlformats.org/officeDocument/2006/relationships/image" Target="../media/image30.jpeg"/><Relationship Id="rId9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gmys.com/biao1big.htm" TargetMode="External"/><Relationship Id="rId3" Type="http://schemas.openxmlformats.org/officeDocument/2006/relationships/hyperlink" Target="http://gmys.com/big8.htm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Text Box 17"/>
          <p:cNvSpPr txBox="1">
            <a:spLocks noChangeArrowheads="1"/>
          </p:cNvSpPr>
          <p:nvPr/>
        </p:nvSpPr>
        <p:spPr bwMode="auto">
          <a:xfrm>
            <a:off x="1393795" y="1981200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44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1200" cap="none" spc="50" normalizeH="0" baseline="0" noProof="0" dirty="0" smtClean="0">
                <a:ln w="11430"/>
                <a:solidFill>
                  <a:schemeClr val="accent1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负数的认识</a:t>
            </a:r>
            <a:endParaRPr kumimoji="0" lang="en-US" altLang="zh-CN" sz="9600" b="1" i="0" u="none" strike="noStrike" kern="1200" cap="none" spc="50" normalizeH="0" baseline="0" noProof="0" dirty="0" smtClean="0">
              <a:ln w="11430"/>
              <a:solidFill>
                <a:schemeClr val="accent1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51886" y="5754688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810000" y="609600"/>
          <a:ext cx="1527175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3" imgW="1701800" imgH="6451600" progId="Photoshop.Image.6">
                  <p:embed/>
                </p:oleObj>
              </mc:Choice>
              <mc:Fallback>
                <p:oleObj r:id="rId3" imgW="1701800" imgH="6451600" progId="Photoshop.Image.6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0" y="609600"/>
                        <a:ext cx="1527175" cy="5791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0"/>
          <p:cNvGrpSpPr/>
          <p:nvPr/>
        </p:nvGrpSpPr>
        <p:grpSpPr>
          <a:xfrm>
            <a:off x="1524000" y="1143000"/>
            <a:ext cx="2971800" cy="2514600"/>
            <a:chOff x="960" y="720"/>
            <a:chExt cx="1872" cy="1584"/>
          </a:xfrm>
        </p:grpSpPr>
        <p:sp>
          <p:nvSpPr>
            <p:cNvPr id="23559" name="Rectangle 16"/>
            <p:cNvSpPr/>
            <p:nvPr/>
          </p:nvSpPr>
          <p:spPr>
            <a:xfrm>
              <a:off x="2352" y="720"/>
              <a:ext cx="480" cy="1584"/>
            </a:xfrm>
            <a:prstGeom prst="rect">
              <a:avLst/>
            </a:prstGeom>
            <a:solidFill>
              <a:srgbClr val="FF0000">
                <a:alpha val="43137"/>
              </a:srgbClr>
            </a:solidFill>
            <a:ln w="38100" cap="flat" cmpd="sng">
              <a:solidFill>
                <a:srgbClr val="000000"/>
              </a:solidFill>
              <a:prstDash val="sysDot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黑体" panose="02010609060101010101" pitchFamily="2" charset="-122"/>
              </a:endParaRPr>
            </a:p>
          </p:txBody>
        </p:sp>
        <p:sp>
          <p:nvSpPr>
            <p:cNvPr id="164882" name="Text Box 18"/>
            <p:cNvSpPr txBox="1">
              <a:spLocks noChangeArrowheads="1"/>
            </p:cNvSpPr>
            <p:nvPr/>
          </p:nvSpPr>
          <p:spPr bwMode="auto">
            <a:xfrm>
              <a:off x="960" y="1296"/>
              <a:ext cx="1344" cy="4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sz="3600" b="1" kern="1200" cap="none" spc="0" normalizeH="0" baseline="0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anose="02010609060101010101" pitchFamily="2" charset="-122"/>
                  <a:ea typeface="黑体" panose="02010609060101010101" pitchFamily="2" charset="-122"/>
                  <a:cs typeface="+mn-cs"/>
                </a:rPr>
                <a:t>零上温度</a:t>
              </a:r>
              <a:r>
                <a:rPr kumimoji="0" lang="zh-CN" altLang="en-US" sz="3600" b="1" kern="1200" cap="none" spc="0" normalizeH="0" baseline="0" noProof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anose="02010609060101010101" pitchFamily="2" charset="-122"/>
                  <a:ea typeface="黑体" panose="02010609060101010101" pitchFamily="2" charset="-122"/>
                  <a:cs typeface="+mn-cs"/>
                </a:rPr>
                <a:t> </a:t>
              </a: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1524000" y="3657600"/>
            <a:ext cx="2971800" cy="1828800"/>
            <a:chOff x="960" y="2304"/>
            <a:chExt cx="1872" cy="1152"/>
          </a:xfrm>
        </p:grpSpPr>
        <p:sp>
          <p:nvSpPr>
            <p:cNvPr id="23557" name="Rectangle 17"/>
            <p:cNvSpPr/>
            <p:nvPr/>
          </p:nvSpPr>
          <p:spPr>
            <a:xfrm>
              <a:off x="2352" y="2304"/>
              <a:ext cx="480" cy="1152"/>
            </a:xfrm>
            <a:prstGeom prst="rect">
              <a:avLst/>
            </a:prstGeom>
            <a:solidFill>
              <a:srgbClr val="0000CC">
                <a:alpha val="43137"/>
              </a:srgbClr>
            </a:solidFill>
            <a:ln w="38100" cap="flat" cmpd="sng">
              <a:solidFill>
                <a:srgbClr val="000000"/>
              </a:solidFill>
              <a:prstDash val="sysDot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黑体" panose="02010609060101010101" pitchFamily="2" charset="-122"/>
              </a:endParaRPr>
            </a:p>
          </p:txBody>
        </p:sp>
        <p:sp>
          <p:nvSpPr>
            <p:cNvPr id="164883" name="Text Box 19"/>
            <p:cNvSpPr txBox="1">
              <a:spLocks noChangeArrowheads="1"/>
            </p:cNvSpPr>
            <p:nvPr/>
          </p:nvSpPr>
          <p:spPr bwMode="auto">
            <a:xfrm>
              <a:off x="960" y="2592"/>
              <a:ext cx="1344" cy="4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sz="3600" b="1" kern="1200" cap="none" spc="0" normalizeH="0" baseline="0" noProof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anose="02010609060101010101" pitchFamily="2" charset="-122"/>
                  <a:ea typeface="黑体" panose="02010609060101010101" pitchFamily="2" charset="-122"/>
                  <a:cs typeface="+mn-cs"/>
                </a:rPr>
                <a:t>零下温度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810000" y="609600"/>
          <a:ext cx="1527175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3" imgW="1701800" imgH="6451600" progId="Photoshop.Image.6">
                  <p:embed/>
                </p:oleObj>
              </mc:Choice>
              <mc:Fallback>
                <p:oleObj r:id="rId3" imgW="1701800" imgH="6451600" progId="Photoshop.Image.6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0" y="609600"/>
                        <a:ext cx="1527175" cy="5791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1"/>
          <p:cNvGrpSpPr/>
          <p:nvPr/>
        </p:nvGrpSpPr>
        <p:grpSpPr>
          <a:xfrm>
            <a:off x="3752850" y="3200400"/>
            <a:ext cx="228600" cy="442913"/>
            <a:chOff x="2364" y="2016"/>
            <a:chExt cx="144" cy="279"/>
          </a:xfrm>
        </p:grpSpPr>
        <p:sp>
          <p:nvSpPr>
            <p:cNvPr id="24588" name="Line 9"/>
            <p:cNvSpPr/>
            <p:nvPr/>
          </p:nvSpPr>
          <p:spPr>
            <a:xfrm flipH="1">
              <a:off x="2439" y="2016"/>
              <a:ext cx="9" cy="279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9" name="Line 11"/>
            <p:cNvSpPr/>
            <p:nvPr/>
          </p:nvSpPr>
          <p:spPr>
            <a:xfrm>
              <a:off x="2364" y="2295"/>
              <a:ext cx="144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0" name="Line 10"/>
            <p:cNvSpPr/>
            <p:nvPr/>
          </p:nvSpPr>
          <p:spPr>
            <a:xfrm>
              <a:off x="2364" y="2019"/>
              <a:ext cx="144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22"/>
          <p:cNvGrpSpPr/>
          <p:nvPr/>
        </p:nvGrpSpPr>
        <p:grpSpPr>
          <a:xfrm>
            <a:off x="457200" y="1981200"/>
            <a:ext cx="3200400" cy="1447800"/>
            <a:chOff x="288" y="1248"/>
            <a:chExt cx="2016" cy="912"/>
          </a:xfrm>
        </p:grpSpPr>
        <p:sp>
          <p:nvSpPr>
            <p:cNvPr id="165900" name="Text Box 12"/>
            <p:cNvSpPr txBox="1">
              <a:spLocks noChangeArrowheads="1"/>
            </p:cNvSpPr>
            <p:nvPr/>
          </p:nvSpPr>
          <p:spPr bwMode="auto">
            <a:xfrm>
              <a:off x="288" y="1248"/>
              <a:ext cx="2016" cy="82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sz="4000" b="1" kern="1200" cap="none" spc="0" normalizeH="0" baseline="0" noProof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anose="02010609060101010101" pitchFamily="2" charset="-122"/>
                  <a:ea typeface="黑体" panose="02010609060101010101" pitchFamily="2" charset="-122"/>
                  <a:cs typeface="+mn-cs"/>
                </a:rPr>
                <a:t>一大格表示</a:t>
              </a:r>
              <a:r>
                <a:rPr kumimoji="0" lang="en-US" altLang="zh-CN" sz="4000" b="1" kern="1200" cap="none" spc="0" normalizeH="0" baseline="0" noProof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anose="02010609060101010101" pitchFamily="2" charset="-122"/>
                  <a:ea typeface="黑体" panose="02010609060101010101" pitchFamily="2" charset="-122"/>
                  <a:cs typeface="+mn-cs"/>
                </a:rPr>
                <a:t>10</a:t>
              </a:r>
              <a:r>
                <a:rPr kumimoji="0" lang="zh-CN" altLang="en-US" sz="4000" b="1" kern="1200" cap="none" spc="0" normalizeH="0" baseline="0" noProof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anose="02010609060101010101" pitchFamily="2" charset="-122"/>
                  <a:ea typeface="黑体" panose="02010609060101010101" pitchFamily="2" charset="-122"/>
                  <a:cs typeface="+mn-cs"/>
                </a:rPr>
                <a:t>摄氏度。 </a:t>
              </a:r>
            </a:p>
          </p:txBody>
        </p:sp>
        <p:sp>
          <p:nvSpPr>
            <p:cNvPr id="24587" name="Line 15"/>
            <p:cNvSpPr/>
            <p:nvPr/>
          </p:nvSpPr>
          <p:spPr>
            <a:xfrm flipH="1" flipV="1">
              <a:off x="2016" y="1824"/>
              <a:ext cx="240" cy="336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4295775" y="2209800"/>
            <a:ext cx="4314825" cy="1433513"/>
            <a:chOff x="2706" y="1392"/>
            <a:chExt cx="2718" cy="903"/>
          </a:xfrm>
        </p:grpSpPr>
        <p:sp>
          <p:nvSpPr>
            <p:cNvPr id="24582" name="Rectangle 13"/>
            <p:cNvSpPr/>
            <p:nvPr/>
          </p:nvSpPr>
          <p:spPr>
            <a:xfrm>
              <a:off x="2706" y="2247"/>
              <a:ext cx="96" cy="48"/>
            </a:xfrm>
            <a:prstGeom prst="rect">
              <a:avLst/>
            </a:prstGeom>
            <a:solidFill>
              <a:srgbClr val="0000FF"/>
            </a:soli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/>
            <a:p>
              <a:endParaRPr lang="zh-CN" altLang="en-US" dirty="0">
                <a:latin typeface="黑体" panose="02010609060101010101" pitchFamily="2" charset="-122"/>
              </a:endParaRPr>
            </a:p>
          </p:txBody>
        </p:sp>
        <p:grpSp>
          <p:nvGrpSpPr>
            <p:cNvPr id="24583" name="Group 19"/>
            <p:cNvGrpSpPr/>
            <p:nvPr/>
          </p:nvGrpSpPr>
          <p:grpSpPr>
            <a:xfrm>
              <a:off x="2832" y="1392"/>
              <a:ext cx="2592" cy="864"/>
              <a:chOff x="2832" y="1392"/>
              <a:chExt cx="2592" cy="864"/>
            </a:xfrm>
          </p:grpSpPr>
          <p:sp>
            <p:nvSpPr>
              <p:cNvPr id="24584" name="Line 14"/>
              <p:cNvSpPr/>
              <p:nvPr/>
            </p:nvSpPr>
            <p:spPr>
              <a:xfrm flipV="1">
                <a:off x="2832" y="1824"/>
                <a:ext cx="816" cy="43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triangle" w="lg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5904" name="Text Box 16"/>
              <p:cNvSpPr txBox="1">
                <a:spLocks noChangeArrowheads="1"/>
              </p:cNvSpPr>
              <p:nvPr/>
            </p:nvSpPr>
            <p:spPr bwMode="auto">
              <a:xfrm>
                <a:off x="3648" y="1392"/>
                <a:ext cx="1776" cy="82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0" lang="zh-CN" altLang="en-US" sz="4000" b="1" kern="1200" cap="none" spc="0" normalizeH="0" baseline="0" noProof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rPr>
                  <a:t>一小格表示</a:t>
                </a:r>
                <a:r>
                  <a:rPr kumimoji="0" lang="en-US" altLang="zh-CN" sz="4000" b="1" kern="1200" cap="none" spc="0" normalizeH="0" baseline="0" noProof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rPr>
                  <a:t>2</a:t>
                </a:r>
                <a:r>
                  <a:rPr kumimoji="0" lang="zh-CN" altLang="en-US" sz="4000" b="1" kern="1200" cap="none" spc="0" normalizeH="0" baseline="0" noProof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rPr>
                  <a:t>摄氏度。 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8" y="620713"/>
            <a:ext cx="8888412" cy="5976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Rectangle 3"/>
          <p:cNvSpPr/>
          <p:nvPr/>
        </p:nvSpPr>
        <p:spPr>
          <a:xfrm>
            <a:off x="0" y="-1154112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dirty="0">
              <a:latin typeface="黑体" panose="02010609060101010101" pitchFamily="2" charset="-122"/>
            </a:endParaRPr>
          </a:p>
        </p:txBody>
      </p:sp>
      <p:sp>
        <p:nvSpPr>
          <p:cNvPr id="25604" name="Rectangle 4"/>
          <p:cNvSpPr/>
          <p:nvPr/>
        </p:nvSpPr>
        <p:spPr>
          <a:xfrm>
            <a:off x="0" y="-1154112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dirty="0">
              <a:latin typeface="黑体" panose="02010609060101010101" pitchFamily="2" charset="-122"/>
            </a:endParaRPr>
          </a:p>
        </p:txBody>
      </p:sp>
      <p:sp>
        <p:nvSpPr>
          <p:cNvPr id="25605" name="Rectangle 5"/>
          <p:cNvSpPr/>
          <p:nvPr/>
        </p:nvSpPr>
        <p:spPr>
          <a:xfrm>
            <a:off x="0" y="-1354137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dirty="0">
              <a:latin typeface="黑体" panose="02010609060101010101" pitchFamily="2" charset="-122"/>
            </a:endParaRPr>
          </a:p>
        </p:txBody>
      </p:sp>
      <p:sp>
        <p:nvSpPr>
          <p:cNvPr id="25606" name="Rectangle 6"/>
          <p:cNvSpPr/>
          <p:nvPr/>
        </p:nvSpPr>
        <p:spPr>
          <a:xfrm>
            <a:off x="0" y="-1354137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dirty="0">
              <a:latin typeface="黑体" panose="02010609060101010101" pitchFamily="2" charset="-122"/>
            </a:endParaRPr>
          </a:p>
        </p:txBody>
      </p:sp>
      <p:sp>
        <p:nvSpPr>
          <p:cNvPr id="25607" name="Rectangle 7"/>
          <p:cNvSpPr/>
          <p:nvPr/>
        </p:nvSpPr>
        <p:spPr>
          <a:xfrm>
            <a:off x="0" y="-1354137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dirty="0">
              <a:latin typeface="黑体" panose="02010609060101010101" pitchFamily="2" charset="-122"/>
            </a:endParaRPr>
          </a:p>
        </p:txBody>
      </p:sp>
      <p:sp>
        <p:nvSpPr>
          <p:cNvPr id="25608" name="Rectangle 8"/>
          <p:cNvSpPr/>
          <p:nvPr/>
        </p:nvSpPr>
        <p:spPr>
          <a:xfrm>
            <a:off x="0" y="-1354137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dirty="0">
              <a:latin typeface="黑体" panose="02010609060101010101" pitchFamily="2" charset="-122"/>
            </a:endParaRPr>
          </a:p>
        </p:txBody>
      </p:sp>
      <p:pic>
        <p:nvPicPr>
          <p:cNvPr id="25609" name="Picture 9" descr="chinamap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8" y="620713"/>
            <a:ext cx="8816975" cy="5927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4042" name="Group 10"/>
          <p:cNvGrpSpPr/>
          <p:nvPr/>
        </p:nvGrpSpPr>
        <p:grpSpPr>
          <a:xfrm>
            <a:off x="5580063" y="836613"/>
            <a:ext cx="1943100" cy="504825"/>
            <a:chOff x="3470" y="527"/>
            <a:chExt cx="1179" cy="318"/>
          </a:xfrm>
        </p:grpSpPr>
        <p:sp>
          <p:nvSpPr>
            <p:cNvPr id="25617" name="AutoShape 11"/>
            <p:cNvSpPr/>
            <p:nvPr/>
          </p:nvSpPr>
          <p:spPr>
            <a:xfrm>
              <a:off x="3470" y="527"/>
              <a:ext cx="1179" cy="318"/>
            </a:xfrm>
            <a:prstGeom prst="wedgeRoundRectCallout">
              <a:avLst>
                <a:gd name="adj1" fmla="val 74597"/>
                <a:gd name="adj2" fmla="val 133333"/>
                <a:gd name="adj3" fmla="val 16667"/>
              </a:avLst>
            </a:prstGeom>
            <a:solidFill>
              <a:srgbClr val="FFCCFF"/>
            </a:solidFill>
            <a:ln w="9525" cap="flat" cmpd="sng">
              <a:solidFill>
                <a:srgbClr val="CCFF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zh-CN" altLang="en-US" sz="2400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618" name="Text Box 12"/>
            <p:cNvSpPr txBox="1"/>
            <p:nvPr/>
          </p:nvSpPr>
          <p:spPr>
            <a:xfrm>
              <a:off x="3560" y="527"/>
              <a:ext cx="99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altLang="zh-CN" sz="2400" b="1" dirty="0">
                  <a:solidFill>
                    <a:srgbClr val="0000FF"/>
                  </a:solidFill>
                  <a:latin typeface="黑体" panose="02010609060101010101" pitchFamily="2" charset="-122"/>
                </a:rPr>
                <a:t>-15</a:t>
              </a:r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pitchFamily="2" charset="-122"/>
                </a:rPr>
                <a:t>～</a:t>
              </a:r>
              <a:r>
                <a:rPr lang="en-US" altLang="zh-CN" sz="2400" b="1" dirty="0">
                  <a:solidFill>
                    <a:srgbClr val="0000FF"/>
                  </a:solidFill>
                  <a:latin typeface="黑体" panose="02010609060101010101" pitchFamily="2" charset="-122"/>
                </a:rPr>
                <a:t>-8℃</a:t>
              </a:r>
            </a:p>
          </p:txBody>
        </p:sp>
      </p:grpSp>
      <p:grpSp>
        <p:nvGrpSpPr>
          <p:cNvPr id="44045" name="Group 13"/>
          <p:cNvGrpSpPr/>
          <p:nvPr/>
        </p:nvGrpSpPr>
        <p:grpSpPr>
          <a:xfrm>
            <a:off x="7775575" y="2852738"/>
            <a:ext cx="1368425" cy="471487"/>
            <a:chOff x="4876" y="1752"/>
            <a:chExt cx="884" cy="317"/>
          </a:xfrm>
        </p:grpSpPr>
        <p:sp>
          <p:nvSpPr>
            <p:cNvPr id="25615" name="AutoShape 14"/>
            <p:cNvSpPr/>
            <p:nvPr/>
          </p:nvSpPr>
          <p:spPr>
            <a:xfrm>
              <a:off x="4876" y="1752"/>
              <a:ext cx="771" cy="317"/>
            </a:xfrm>
            <a:prstGeom prst="wedgeRectCallout">
              <a:avLst>
                <a:gd name="adj1" fmla="val -153889"/>
                <a:gd name="adj2" fmla="val -59463"/>
              </a:avLst>
            </a:prstGeom>
            <a:solidFill>
              <a:srgbClr val="FFCCFF"/>
            </a:solidFill>
            <a:ln w="952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616" name="Text Box 15"/>
            <p:cNvSpPr txBox="1"/>
            <p:nvPr/>
          </p:nvSpPr>
          <p:spPr>
            <a:xfrm>
              <a:off x="4898" y="1752"/>
              <a:ext cx="862" cy="3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altLang="zh-CN" sz="2400" b="1" dirty="0">
                  <a:solidFill>
                    <a:srgbClr val="0000FF"/>
                  </a:solidFill>
                  <a:latin typeface="黑体" panose="02010609060101010101" pitchFamily="2" charset="-122"/>
                </a:rPr>
                <a:t>-3</a:t>
              </a:r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pitchFamily="2" charset="-122"/>
                </a:rPr>
                <a:t>～</a:t>
              </a:r>
              <a:r>
                <a:rPr lang="en-US" altLang="zh-CN" sz="2400" b="1" dirty="0">
                  <a:solidFill>
                    <a:srgbClr val="0000FF"/>
                  </a:solidFill>
                  <a:latin typeface="黑体" panose="02010609060101010101" pitchFamily="2" charset="-122"/>
                </a:rPr>
                <a:t>5℃</a:t>
              </a:r>
            </a:p>
          </p:txBody>
        </p:sp>
      </p:grpSp>
      <p:grpSp>
        <p:nvGrpSpPr>
          <p:cNvPr id="44048" name="Group 16"/>
          <p:cNvGrpSpPr/>
          <p:nvPr/>
        </p:nvGrpSpPr>
        <p:grpSpPr>
          <a:xfrm>
            <a:off x="1547813" y="3357563"/>
            <a:ext cx="1511300" cy="503237"/>
            <a:chOff x="1066" y="2296"/>
            <a:chExt cx="907" cy="317"/>
          </a:xfrm>
        </p:grpSpPr>
        <p:sp>
          <p:nvSpPr>
            <p:cNvPr id="25613" name="AutoShape 17"/>
            <p:cNvSpPr/>
            <p:nvPr/>
          </p:nvSpPr>
          <p:spPr>
            <a:xfrm flipH="1">
              <a:off x="1073" y="2296"/>
              <a:ext cx="810" cy="317"/>
            </a:xfrm>
            <a:prstGeom prst="wedgeRectCallout">
              <a:avLst>
                <a:gd name="adj1" fmla="val -153889"/>
                <a:gd name="adj2" fmla="val -59463"/>
              </a:avLst>
            </a:prstGeom>
            <a:solidFill>
              <a:srgbClr val="FFCCFF"/>
            </a:solidFill>
            <a:ln w="952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614" name="Text Box 18"/>
            <p:cNvSpPr txBox="1"/>
            <p:nvPr/>
          </p:nvSpPr>
          <p:spPr>
            <a:xfrm flipH="1">
              <a:off x="1066" y="2296"/>
              <a:ext cx="90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altLang="zh-CN" sz="2400" b="1" dirty="0">
                  <a:solidFill>
                    <a:srgbClr val="0000FF"/>
                  </a:solidFill>
                  <a:latin typeface="黑体" panose="02010609060101010101" pitchFamily="2" charset="-122"/>
                </a:rPr>
                <a:t>-8</a:t>
              </a:r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pitchFamily="2" charset="-122"/>
                </a:rPr>
                <a:t>～</a:t>
              </a:r>
              <a:r>
                <a:rPr lang="en-US" altLang="zh-CN" sz="2400" b="1" dirty="0">
                  <a:solidFill>
                    <a:srgbClr val="0000FF"/>
                  </a:solidFill>
                  <a:latin typeface="黑体" panose="02010609060101010101" pitchFamily="2" charset="-122"/>
                </a:rPr>
                <a:t>-4℃</a:t>
              </a: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按键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按键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按键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图片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620713"/>
            <a:ext cx="8785225" cy="5903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Picture 3" descr="character0933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28" b="3273"/>
          <a:stretch>
            <a:fillRect/>
          </a:stretch>
        </p:blipFill>
        <p:spPr>
          <a:xfrm>
            <a:off x="250825" y="3284538"/>
            <a:ext cx="2305050" cy="312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Rectangle 4"/>
          <p:cNvSpPr/>
          <p:nvPr/>
        </p:nvSpPr>
        <p:spPr>
          <a:xfrm>
            <a:off x="1116013" y="620713"/>
            <a:ext cx="763270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zh-CN" altLang="en-US" sz="4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读出水银柱所表示的温度。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26629" name="Text Box 5"/>
          <p:cNvSpPr txBox="1"/>
          <p:nvPr/>
        </p:nvSpPr>
        <p:spPr>
          <a:xfrm>
            <a:off x="6516688" y="2420938"/>
            <a:ext cx="2087562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读作：</a:t>
            </a:r>
          </a:p>
        </p:txBody>
      </p:sp>
      <p:sp>
        <p:nvSpPr>
          <p:cNvPr id="45062" name="Text Box 6"/>
          <p:cNvSpPr txBox="1"/>
          <p:nvPr/>
        </p:nvSpPr>
        <p:spPr>
          <a:xfrm>
            <a:off x="6872288" y="3497263"/>
            <a:ext cx="1582737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lang="en-US" altLang="zh-CN" sz="48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0℃</a:t>
            </a:r>
          </a:p>
        </p:txBody>
      </p:sp>
      <p:pic>
        <p:nvPicPr>
          <p:cNvPr id="26631" name="Picture 7" descr="0摄氏度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1844675"/>
            <a:ext cx="2570162" cy="4111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图片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620713"/>
            <a:ext cx="8785225" cy="5903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Rectangle 3"/>
          <p:cNvSpPr/>
          <p:nvPr/>
        </p:nvSpPr>
        <p:spPr>
          <a:xfrm>
            <a:off x="966788" y="981075"/>
            <a:ext cx="8177212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zh-CN" altLang="en-US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读出水银柱所表示的温度。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27652" name="Text Box 4"/>
          <p:cNvSpPr txBox="1"/>
          <p:nvPr/>
        </p:nvSpPr>
        <p:spPr>
          <a:xfrm>
            <a:off x="4714875" y="2892425"/>
            <a:ext cx="3025775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读作：</a:t>
            </a:r>
          </a:p>
        </p:txBody>
      </p:sp>
      <p:sp>
        <p:nvSpPr>
          <p:cNvPr id="46085" name="Text Box 5"/>
          <p:cNvSpPr txBox="1"/>
          <p:nvPr/>
        </p:nvSpPr>
        <p:spPr>
          <a:xfrm>
            <a:off x="6227763" y="2924175"/>
            <a:ext cx="26416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lang="en-US" altLang="zh-CN" sz="48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-10℃</a:t>
            </a:r>
          </a:p>
        </p:txBody>
      </p:sp>
      <p:pic>
        <p:nvPicPr>
          <p:cNvPr id="27654" name="Picture 6" descr="-10摄氏度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988" y="1916113"/>
            <a:ext cx="2420937" cy="399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5" name="Picture 7" descr="2006010315171538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7763" y="4292600"/>
            <a:ext cx="2160587" cy="1882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图片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620713"/>
            <a:ext cx="8785225" cy="5903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Rectangle 3"/>
          <p:cNvSpPr/>
          <p:nvPr/>
        </p:nvSpPr>
        <p:spPr>
          <a:xfrm>
            <a:off x="1331913" y="836613"/>
            <a:ext cx="9144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zh-CN" altLang="en-US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读出水银柱所表示的温度。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28676" name="Text Box 4"/>
          <p:cNvSpPr txBox="1"/>
          <p:nvPr/>
        </p:nvSpPr>
        <p:spPr>
          <a:xfrm>
            <a:off x="5580063" y="2420938"/>
            <a:ext cx="2087562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读作：</a:t>
            </a:r>
          </a:p>
        </p:txBody>
      </p:sp>
      <p:sp>
        <p:nvSpPr>
          <p:cNvPr id="47109" name="Text Box 5"/>
          <p:cNvSpPr txBox="1"/>
          <p:nvPr/>
        </p:nvSpPr>
        <p:spPr>
          <a:xfrm>
            <a:off x="5435600" y="3357563"/>
            <a:ext cx="2520950" cy="1922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lang="en-US" altLang="zh-CN" sz="48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+14℃</a:t>
            </a:r>
          </a:p>
          <a:p>
            <a:pPr algn="l" eaLnBrk="1" hangingPunct="1"/>
            <a:r>
              <a:rPr lang="zh-CN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或</a:t>
            </a:r>
            <a:r>
              <a:rPr lang="en-US" altLang="zh-CN" sz="48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14℃</a:t>
            </a:r>
          </a:p>
        </p:txBody>
      </p:sp>
      <p:pic>
        <p:nvPicPr>
          <p:cNvPr id="28678" name="Picture 6" descr="14摄氏度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388" y="1828800"/>
            <a:ext cx="2733675" cy="4479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/>
          <p:nvPr/>
        </p:nvSpPr>
        <p:spPr>
          <a:xfrm>
            <a:off x="179388" y="620713"/>
            <a:ext cx="8785225" cy="59769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黑体" panose="02010609060101010101" pitchFamily="2" charset="-122"/>
            </a:endParaRPr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3" y="660400"/>
            <a:ext cx="7272337" cy="4568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2" name="Rectangle 4"/>
          <p:cNvSpPr/>
          <p:nvPr/>
        </p:nvSpPr>
        <p:spPr>
          <a:xfrm>
            <a:off x="323850" y="5300663"/>
            <a:ext cx="7127875" cy="12128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l" eaLnBrk="1" hangingPunct="1">
              <a:spcBef>
                <a:spcPct val="30000"/>
              </a:spcBef>
            </a:pP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珠穆朗玛峰大约比海平面高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8844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米，</a:t>
            </a:r>
          </a:p>
          <a:p>
            <a:pPr algn="l" eaLnBrk="1" hangingPunct="1">
              <a:spcBef>
                <a:spcPct val="30000"/>
              </a:spcBef>
            </a:pP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吐鲁番盆大约比海平面低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155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米。</a:t>
            </a:r>
          </a:p>
        </p:txBody>
      </p:sp>
      <p:sp>
        <p:nvSpPr>
          <p:cNvPr id="48133" name="Oval 5"/>
          <p:cNvSpPr/>
          <p:nvPr/>
        </p:nvSpPr>
        <p:spPr>
          <a:xfrm>
            <a:off x="4859338" y="5300663"/>
            <a:ext cx="1800225" cy="576262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黑体" panose="02010609060101010101" pitchFamily="2" charset="-122"/>
            </a:endParaRPr>
          </a:p>
        </p:txBody>
      </p:sp>
      <p:sp>
        <p:nvSpPr>
          <p:cNvPr id="48134" name="Line 6"/>
          <p:cNvSpPr/>
          <p:nvPr/>
        </p:nvSpPr>
        <p:spPr>
          <a:xfrm>
            <a:off x="6659563" y="5734050"/>
            <a:ext cx="649287" cy="0"/>
          </a:xfrm>
          <a:prstGeom prst="line">
            <a:avLst/>
          </a:prstGeom>
          <a:ln w="12700" cap="flat" cmpd="sng">
            <a:solidFill>
              <a:srgbClr val="6600FF"/>
            </a:solidFill>
            <a:prstDash val="dash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35" name="Rectangle 7"/>
          <p:cNvSpPr/>
          <p:nvPr/>
        </p:nvSpPr>
        <p:spPr>
          <a:xfrm>
            <a:off x="7283450" y="5373688"/>
            <a:ext cx="1320800" cy="57943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+8844</a:t>
            </a:r>
          </a:p>
        </p:txBody>
      </p:sp>
      <p:sp>
        <p:nvSpPr>
          <p:cNvPr id="48136" name="Oval 8"/>
          <p:cNvSpPr/>
          <p:nvPr/>
        </p:nvSpPr>
        <p:spPr>
          <a:xfrm>
            <a:off x="4427538" y="5949950"/>
            <a:ext cx="1800225" cy="576263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黑体" panose="02010609060101010101" pitchFamily="2" charset="-122"/>
            </a:endParaRPr>
          </a:p>
        </p:txBody>
      </p:sp>
      <p:sp>
        <p:nvSpPr>
          <p:cNvPr id="48137" name="Line 9"/>
          <p:cNvSpPr/>
          <p:nvPr/>
        </p:nvSpPr>
        <p:spPr>
          <a:xfrm>
            <a:off x="6227763" y="6238875"/>
            <a:ext cx="649287" cy="0"/>
          </a:xfrm>
          <a:prstGeom prst="line">
            <a:avLst/>
          </a:prstGeom>
          <a:ln w="12700" cap="flat" cmpd="sng">
            <a:solidFill>
              <a:srgbClr val="6600FF"/>
            </a:solidFill>
            <a:prstDash val="dash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38" name="Rectangle 10"/>
          <p:cNvSpPr/>
          <p:nvPr/>
        </p:nvSpPr>
        <p:spPr>
          <a:xfrm>
            <a:off x="7015163" y="5876925"/>
            <a:ext cx="992187" cy="57943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-155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3" grpId="0" animBg="1"/>
      <p:bldP spid="48135" grpId="0"/>
      <p:bldP spid="48136" grpId="0" animBg="1"/>
      <p:bldP spid="481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010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797" t="1195" r="2000" b="1222"/>
          <a:stretch>
            <a:fillRect/>
          </a:stretch>
        </p:blipFill>
        <p:spPr>
          <a:xfrm>
            <a:off x="179388" y="381000"/>
            <a:ext cx="8785225" cy="6216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Rectangle 3"/>
          <p:cNvSpPr/>
          <p:nvPr/>
        </p:nvSpPr>
        <p:spPr>
          <a:xfrm>
            <a:off x="647700" y="4686300"/>
            <a:ext cx="8748713" cy="11906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像</a:t>
            </a:r>
            <a:r>
              <a:rPr lang="en-US" altLang="zh-CN" sz="36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+14</a:t>
            </a:r>
            <a:r>
              <a:rPr lang="zh-CN" altLang="en-US" sz="36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en-US" altLang="zh-CN" sz="36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19</a:t>
            </a:r>
            <a:r>
              <a:rPr lang="zh-CN" altLang="en-US" sz="36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en-US" altLang="zh-CN" sz="36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+8844</a:t>
            </a:r>
            <a:r>
              <a:rPr lang="zh-CN" altLang="en-US" sz="36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这样的数都是</a:t>
            </a:r>
            <a:r>
              <a:rPr lang="zh-CN" altLang="en-US" sz="3600" b="1" dirty="0">
                <a:solidFill>
                  <a:srgbClr val="D60093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正数</a:t>
            </a:r>
            <a:r>
              <a:rPr lang="zh-CN" altLang="en-US" sz="36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</a:p>
          <a:p>
            <a:pPr algn="l" eaLnBrk="1" hangingPunct="1">
              <a:spcBef>
                <a:spcPct val="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像</a:t>
            </a:r>
            <a:r>
              <a:rPr lang="en-US" altLang="zh-CN" sz="36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-4</a:t>
            </a:r>
            <a:r>
              <a:rPr lang="zh-CN" altLang="en-US" sz="36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en-US" altLang="zh-CN" sz="36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-10</a:t>
            </a:r>
            <a:r>
              <a:rPr lang="zh-CN" altLang="en-US" sz="36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en-US" altLang="zh-CN" sz="36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-7-155</a:t>
            </a:r>
            <a:r>
              <a:rPr lang="zh-CN" altLang="en-US" sz="36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这样的数都是</a:t>
            </a:r>
            <a:r>
              <a:rPr lang="zh-CN" altLang="en-US" sz="3600" b="1" dirty="0">
                <a:solidFill>
                  <a:srgbClr val="D60093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负数</a:t>
            </a:r>
            <a:r>
              <a:rPr lang="zh-CN" altLang="en-US" sz="36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</a:p>
        </p:txBody>
      </p:sp>
      <p:pic>
        <p:nvPicPr>
          <p:cNvPr id="30724" name="Picture 4" descr="14摄氏度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575" y="1443038"/>
            <a:ext cx="1362075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Picture 5" descr="-10摄氏度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8475" y="1371600"/>
            <a:ext cx="1441450" cy="2376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6" name="Rectangle 6"/>
          <p:cNvSpPr/>
          <p:nvPr/>
        </p:nvSpPr>
        <p:spPr>
          <a:xfrm>
            <a:off x="1547813" y="3933825"/>
            <a:ext cx="3241675" cy="57943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zh-CN" sz="3200" dirty="0">
                <a:latin typeface="Arial" panose="020B0604020202020204" pitchFamily="34" charset="0"/>
                <a:ea typeface="楷体_GB2312" pitchFamily="49" charset="-122"/>
              </a:rPr>
              <a:t>+14</a:t>
            </a:r>
            <a:r>
              <a:rPr lang="en-US" altLang="zh-CN" sz="3200" baseline="30000" dirty="0">
                <a:latin typeface="Arial" panose="020B0604020202020204" pitchFamily="34" charset="0"/>
                <a:ea typeface="楷体_GB2312" pitchFamily="49" charset="-122"/>
              </a:rPr>
              <a:t>0</a:t>
            </a:r>
            <a:r>
              <a:rPr lang="en-US" altLang="zh-CN" sz="3200" dirty="0">
                <a:latin typeface="Arial" panose="020B0604020202020204" pitchFamily="34" charset="0"/>
                <a:ea typeface="楷体_GB2312" pitchFamily="49" charset="-122"/>
              </a:rPr>
              <a:t>C</a:t>
            </a:r>
            <a:r>
              <a:rPr lang="zh-CN" altLang="en-US" sz="3200" dirty="0">
                <a:latin typeface="Arial" panose="020B0604020202020204" pitchFamily="34" charset="0"/>
                <a:ea typeface="楷体_GB2312" pitchFamily="49" charset="-122"/>
              </a:rPr>
              <a:t>（ </a:t>
            </a:r>
            <a:r>
              <a:rPr lang="en-US" altLang="zh-CN" sz="3200" dirty="0">
                <a:latin typeface="Arial" panose="020B0604020202020204" pitchFamily="34" charset="0"/>
                <a:ea typeface="楷体_GB2312" pitchFamily="49" charset="-122"/>
              </a:rPr>
              <a:t>14</a:t>
            </a:r>
            <a:r>
              <a:rPr lang="en-US" altLang="zh-CN" sz="3200" baseline="30000" dirty="0">
                <a:latin typeface="Arial" panose="020B0604020202020204" pitchFamily="34" charset="0"/>
                <a:ea typeface="楷体_GB2312" pitchFamily="49" charset="-122"/>
              </a:rPr>
              <a:t>0</a:t>
            </a:r>
            <a:r>
              <a:rPr lang="en-US" altLang="zh-CN" sz="3200" dirty="0">
                <a:latin typeface="Arial" panose="020B0604020202020204" pitchFamily="34" charset="0"/>
                <a:ea typeface="楷体_GB2312" pitchFamily="49" charset="-122"/>
              </a:rPr>
              <a:t>C</a:t>
            </a:r>
            <a:r>
              <a:rPr lang="en-US" altLang="zh-CN" sz="3200" b="1" dirty="0">
                <a:latin typeface="Arial" panose="020B0604020202020204" pitchFamily="34" charset="0"/>
                <a:ea typeface="楷体_GB2312" pitchFamily="49" charset="-122"/>
              </a:rPr>
              <a:t> </a:t>
            </a:r>
            <a:r>
              <a:rPr lang="zh-CN" altLang="en-US" sz="3200" dirty="0">
                <a:latin typeface="Arial" panose="020B0604020202020204" pitchFamily="34" charset="0"/>
                <a:ea typeface="楷体_GB2312" pitchFamily="49" charset="-122"/>
              </a:rPr>
              <a:t>）</a:t>
            </a:r>
          </a:p>
        </p:txBody>
      </p:sp>
      <p:sp>
        <p:nvSpPr>
          <p:cNvPr id="30727" name="Rectangle 7"/>
          <p:cNvSpPr/>
          <p:nvPr/>
        </p:nvSpPr>
        <p:spPr>
          <a:xfrm>
            <a:off x="5665788" y="4005263"/>
            <a:ext cx="1208087" cy="57943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zh-CN" sz="3200" dirty="0">
                <a:latin typeface="Arial" panose="020B0604020202020204" pitchFamily="34" charset="0"/>
                <a:ea typeface="楷体_GB2312" pitchFamily="49" charset="-122"/>
              </a:rPr>
              <a:t>-10</a:t>
            </a:r>
            <a:r>
              <a:rPr lang="en-US" altLang="zh-CN" sz="3200" baseline="30000" dirty="0">
                <a:latin typeface="Arial" panose="020B0604020202020204" pitchFamily="34" charset="0"/>
                <a:ea typeface="楷体_GB2312" pitchFamily="49" charset="-122"/>
              </a:rPr>
              <a:t>0</a:t>
            </a:r>
            <a:r>
              <a:rPr lang="en-US" altLang="zh-CN" sz="3200" dirty="0">
                <a:latin typeface="Arial" panose="020B0604020202020204" pitchFamily="34" charset="0"/>
                <a:ea typeface="楷体_GB2312" pitchFamily="49" charset="-122"/>
              </a:rPr>
              <a:t>C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图片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620713"/>
            <a:ext cx="8793162" cy="5903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Rectangle 3"/>
          <p:cNvSpPr/>
          <p:nvPr/>
        </p:nvSpPr>
        <p:spPr>
          <a:xfrm>
            <a:off x="2916238" y="4292600"/>
            <a:ext cx="36639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zh-CN" altLang="en-US" sz="40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负数 </a:t>
            </a:r>
            <a:r>
              <a:rPr lang="en-US" altLang="zh-CN" sz="40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&lt; 0 &lt; </a:t>
            </a:r>
            <a:r>
              <a:rPr lang="zh-CN" altLang="en-US" sz="40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正数</a:t>
            </a:r>
          </a:p>
        </p:txBody>
      </p:sp>
      <p:sp>
        <p:nvSpPr>
          <p:cNvPr id="31748" name="Rectangle 4"/>
          <p:cNvSpPr/>
          <p:nvPr/>
        </p:nvSpPr>
        <p:spPr>
          <a:xfrm>
            <a:off x="2330450" y="1125538"/>
            <a:ext cx="68135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indent="466725" algn="l" eaLnBrk="1" hangingPunct="1">
              <a:spcBef>
                <a:spcPct val="0"/>
              </a:spcBef>
            </a:pPr>
            <a:r>
              <a:rPr lang="zh-CN" altLang="en-US" sz="3200" b="1" dirty="0">
                <a:solidFill>
                  <a:srgbClr val="33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所有正数比</a:t>
            </a:r>
            <a:r>
              <a:rPr lang="en-US" altLang="zh-CN" sz="3200" b="1" dirty="0">
                <a:solidFill>
                  <a:srgbClr val="33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en-US" sz="3200" b="1" dirty="0">
                <a:solidFill>
                  <a:srgbClr val="33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大，所有负数比</a:t>
            </a:r>
            <a:r>
              <a:rPr lang="en-US" altLang="zh-CN" sz="3200" b="1" dirty="0">
                <a:solidFill>
                  <a:srgbClr val="33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en-US" sz="3200" b="1" dirty="0">
                <a:solidFill>
                  <a:srgbClr val="33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小。</a:t>
            </a:r>
          </a:p>
        </p:txBody>
      </p:sp>
      <p:pic>
        <p:nvPicPr>
          <p:cNvPr id="31749" name="Picture 5" descr="character090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37" b="3455"/>
          <a:stretch>
            <a:fillRect/>
          </a:stretch>
        </p:blipFill>
        <p:spPr>
          <a:xfrm>
            <a:off x="7235825" y="3644900"/>
            <a:ext cx="1695450" cy="29178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2230" name="Group 6"/>
          <p:cNvGrpSpPr/>
          <p:nvPr/>
        </p:nvGrpSpPr>
        <p:grpSpPr>
          <a:xfrm>
            <a:off x="4787900" y="2565400"/>
            <a:ext cx="3311525" cy="1296988"/>
            <a:chOff x="3243" y="1253"/>
            <a:chExt cx="2086" cy="817"/>
          </a:xfrm>
        </p:grpSpPr>
        <p:sp>
          <p:nvSpPr>
            <p:cNvPr id="31751" name="AutoShape 7"/>
            <p:cNvSpPr/>
            <p:nvPr/>
          </p:nvSpPr>
          <p:spPr>
            <a:xfrm>
              <a:off x="3243" y="1253"/>
              <a:ext cx="2086" cy="817"/>
            </a:xfrm>
            <a:prstGeom prst="wedgeRoundRectCallout">
              <a:avLst>
                <a:gd name="adj1" fmla="val 43384"/>
                <a:gd name="adj2" fmla="val 75458"/>
                <a:gd name="adj3" fmla="val 16667"/>
              </a:avLst>
            </a:prstGeom>
            <a:solidFill>
              <a:srgbClr val="FFFFCC"/>
            </a:solidFill>
            <a:ln w="9525" cap="flat" cmpd="sng">
              <a:solidFill>
                <a:srgbClr val="CCFF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1752" name="Text Box 8"/>
            <p:cNvSpPr txBox="1"/>
            <p:nvPr/>
          </p:nvSpPr>
          <p:spPr>
            <a:xfrm>
              <a:off x="3470" y="1253"/>
              <a:ext cx="1769" cy="67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lstStyle/>
            <a:p>
              <a:pPr algn="l" eaLnBrk="1" hangingPunct="1"/>
              <a:r>
                <a:rPr lang="en-US" altLang="zh-CN" sz="3200" b="1" dirty="0">
                  <a:solidFill>
                    <a:srgbClr val="CC0099"/>
                  </a:solidFill>
                  <a:latin typeface="方正舒体" panose="02010601030101010101" pitchFamily="2" charset="-122"/>
                  <a:ea typeface="方正舒体" panose="02010601030101010101" pitchFamily="2" charset="-122"/>
                </a:rPr>
                <a:t>0</a:t>
              </a:r>
              <a:r>
                <a:rPr lang="zh-CN" altLang="en-US" sz="3200" b="1" dirty="0">
                  <a:solidFill>
                    <a:srgbClr val="CC0099"/>
                  </a:solidFill>
                  <a:latin typeface="方正舒体" panose="02010601030101010101" pitchFamily="2" charset="-122"/>
                  <a:ea typeface="方正舒体" panose="02010601030101010101" pitchFamily="2" charset="-122"/>
                </a:rPr>
                <a:t>算正数还是算负数呢</a:t>
              </a:r>
              <a:r>
                <a:rPr lang="en-US" altLang="zh-CN" sz="3200" b="1" dirty="0">
                  <a:solidFill>
                    <a:srgbClr val="CC0099"/>
                  </a:solidFill>
                  <a:latin typeface="方正舒体" panose="02010601030101010101" pitchFamily="2" charset="-122"/>
                  <a:ea typeface="方正舒体" panose="02010601030101010101" pitchFamily="2" charset="-122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铃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图片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8" y="620713"/>
            <a:ext cx="8783637" cy="5903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1" name="Text Box 3"/>
          <p:cNvSpPr txBox="1"/>
          <p:nvPr/>
        </p:nvSpPr>
        <p:spPr>
          <a:xfrm>
            <a:off x="4284663" y="1125538"/>
            <a:ext cx="38877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zh-CN" sz="2800" b="1" dirty="0">
                <a:solidFill>
                  <a:srgbClr val="CC0099"/>
                </a:solidFill>
                <a:latin typeface="楷体_GB2312" pitchFamily="49" charset="-122"/>
                <a:ea typeface="楷体_GB2312" pitchFamily="49" charset="-122"/>
              </a:rPr>
              <a:t>0</a:t>
            </a:r>
            <a:r>
              <a:rPr lang="zh-CN" altLang="en-US" sz="2800" b="1" dirty="0">
                <a:solidFill>
                  <a:srgbClr val="CC0099"/>
                </a:solidFill>
                <a:latin typeface="楷体_GB2312" pitchFamily="49" charset="-122"/>
                <a:ea typeface="楷体_GB2312" pitchFamily="49" charset="-122"/>
              </a:rPr>
              <a:t>是自然数。</a:t>
            </a:r>
          </a:p>
        </p:txBody>
      </p:sp>
      <p:sp>
        <p:nvSpPr>
          <p:cNvPr id="53252" name="Rectangle 4"/>
          <p:cNvSpPr/>
          <p:nvPr/>
        </p:nvSpPr>
        <p:spPr>
          <a:xfrm>
            <a:off x="4284663" y="2268538"/>
            <a:ext cx="24828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zh-CN" sz="2800" b="1" dirty="0">
                <a:solidFill>
                  <a:srgbClr val="CC0099"/>
                </a:solidFill>
                <a:latin typeface="楷体_GB2312" pitchFamily="49" charset="-122"/>
                <a:ea typeface="楷体_GB2312" pitchFamily="49" charset="-122"/>
              </a:rPr>
              <a:t>0</a:t>
            </a:r>
            <a:r>
              <a:rPr lang="zh-CN" altLang="en-US" sz="2800" b="1" dirty="0">
                <a:solidFill>
                  <a:srgbClr val="CC0099"/>
                </a:solidFill>
                <a:latin typeface="楷体_GB2312" pitchFamily="49" charset="-122"/>
                <a:ea typeface="楷体_GB2312" pitchFamily="49" charset="-122"/>
              </a:rPr>
              <a:t>是正负数。</a:t>
            </a:r>
          </a:p>
        </p:txBody>
      </p:sp>
      <p:sp>
        <p:nvSpPr>
          <p:cNvPr id="53253" name="Rectangle 5"/>
          <p:cNvSpPr/>
          <p:nvPr/>
        </p:nvSpPr>
        <p:spPr>
          <a:xfrm>
            <a:off x="4140200" y="3429000"/>
            <a:ext cx="51117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zh-CN" altLang="en-US" sz="2800" b="1" dirty="0">
                <a:solidFill>
                  <a:srgbClr val="CC0099"/>
                </a:solidFill>
                <a:latin typeface="Arial" panose="020B0604020202020204" pitchFamily="34" charset="0"/>
                <a:ea typeface="楷体_GB2312" pitchFamily="49" charset="-122"/>
              </a:rPr>
              <a:t>它哪个都不是，是特殊的数。</a:t>
            </a:r>
          </a:p>
        </p:txBody>
      </p:sp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2916238" y="3106738"/>
          <a:ext cx="7461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r:id="rId5" imgW="876300" imgH="787400" progId="Photoshop.Image.7">
                  <p:embed/>
                </p:oleObj>
              </mc:Choice>
              <mc:Fallback>
                <p:oleObj r:id="rId5" imgW="876300" imgH="787400" progId="Photoshop.Image.7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916238" y="3106738"/>
                        <a:ext cx="746125" cy="990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255" name="Group 7"/>
          <p:cNvGrpSpPr/>
          <p:nvPr/>
        </p:nvGrpSpPr>
        <p:grpSpPr>
          <a:xfrm>
            <a:off x="2916238" y="1963738"/>
            <a:ext cx="785812" cy="1066800"/>
            <a:chOff x="4176" y="864"/>
            <a:chExt cx="1008" cy="1008"/>
          </a:xfrm>
        </p:grpSpPr>
        <p:sp>
          <p:nvSpPr>
            <p:cNvPr id="32780" name="Oval 8"/>
            <p:cNvSpPr/>
            <p:nvPr/>
          </p:nvSpPr>
          <p:spPr>
            <a:xfrm>
              <a:off x="4176" y="864"/>
              <a:ext cx="1008" cy="100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黑体" panose="02010609060101010101" pitchFamily="2" charset="-122"/>
              </a:endParaRPr>
            </a:p>
          </p:txBody>
        </p:sp>
        <p:graphicFrame>
          <p:nvGraphicFramePr>
            <p:cNvPr id="32781" name="Object 9"/>
            <p:cNvGraphicFramePr>
              <a:graphicFrameLocks noChangeAspect="1"/>
            </p:cNvGraphicFramePr>
            <p:nvPr/>
          </p:nvGraphicFramePr>
          <p:xfrm>
            <a:off x="4176" y="1008"/>
            <a:ext cx="1008" cy="8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5" r:id="rId7" imgW="723900" imgH="609600" progId="Photoshop.Image.7">
                    <p:embed/>
                  </p:oleObj>
                </mc:Choice>
                <mc:Fallback>
                  <p:oleObj r:id="rId7" imgW="723900" imgH="609600" progId="Photoshop.Image.7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8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176" y="1008"/>
                          <a:ext cx="1008" cy="84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3258" name="Object 10"/>
          <p:cNvGraphicFramePr>
            <a:graphicFrameLocks noChangeAspect="1"/>
          </p:cNvGraphicFramePr>
          <p:nvPr/>
        </p:nvGraphicFramePr>
        <p:xfrm>
          <a:off x="2987675" y="896938"/>
          <a:ext cx="757238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r:id="rId9" imgW="622300" imgH="584200" progId="Photoshop.Image.7">
                  <p:embed/>
                </p:oleObj>
              </mc:Choice>
              <mc:Fallback>
                <p:oleObj r:id="rId9" imgW="622300" imgH="584200" progId="Photoshop.Image.7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10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987675" y="896938"/>
                        <a:ext cx="757238" cy="10715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259" name="Group 11"/>
          <p:cNvGrpSpPr/>
          <p:nvPr/>
        </p:nvGrpSpPr>
        <p:grpSpPr>
          <a:xfrm>
            <a:off x="1600200" y="4343400"/>
            <a:ext cx="7777163" cy="2016125"/>
            <a:chOff x="1020" y="2750"/>
            <a:chExt cx="4899" cy="1270"/>
          </a:xfrm>
        </p:grpSpPr>
        <p:sp>
          <p:nvSpPr>
            <p:cNvPr id="32778" name="AutoShape 12"/>
            <p:cNvSpPr/>
            <p:nvPr/>
          </p:nvSpPr>
          <p:spPr>
            <a:xfrm>
              <a:off x="1020" y="2750"/>
              <a:ext cx="4355" cy="1270"/>
            </a:xfrm>
            <a:prstGeom prst="horizontalScroll">
              <a:avLst>
                <a:gd name="adj" fmla="val 12500"/>
              </a:avLst>
            </a:prstGeom>
            <a:solidFill>
              <a:srgbClr val="FFFF00"/>
            </a:solidFill>
            <a:ln w="9525" cap="flat" cmpd="sng">
              <a:solidFill>
                <a:srgbClr val="FFCC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>
                <a:spcBef>
                  <a:spcPct val="0"/>
                </a:spcBef>
              </a:pPr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2779" name="Text Box 13"/>
            <p:cNvSpPr txBox="1"/>
            <p:nvPr/>
          </p:nvSpPr>
          <p:spPr>
            <a:xfrm>
              <a:off x="1156" y="3158"/>
              <a:ext cx="4763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lang="zh-CN" altLang="en-US" sz="3200" dirty="0">
                  <a:solidFill>
                    <a:srgbClr val="FF3300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en-US" sz="3200" b="1" dirty="0">
                  <a:solidFill>
                    <a:srgbClr val="FF3300"/>
                  </a:solidFill>
                  <a:latin typeface="楷体_GB2312" pitchFamily="49" charset="-122"/>
                  <a:ea typeface="楷体_GB2312" pitchFamily="49" charset="-122"/>
                </a:rPr>
                <a:t>结论：</a:t>
              </a:r>
              <a:r>
                <a:rPr lang="en-US" altLang="zh-CN" sz="3200" b="1" dirty="0">
                  <a:solidFill>
                    <a:srgbClr val="FF3300"/>
                  </a:solidFill>
                  <a:latin typeface="楷体_GB2312" pitchFamily="49" charset="-122"/>
                  <a:ea typeface="楷体_GB2312" pitchFamily="49" charset="-122"/>
                </a:rPr>
                <a:t>0</a:t>
              </a:r>
              <a:r>
                <a:rPr lang="zh-CN" altLang="en-US" sz="3200" b="1" dirty="0">
                  <a:solidFill>
                    <a:srgbClr val="FF3300"/>
                  </a:solidFill>
                  <a:latin typeface="楷体_GB2312" pitchFamily="49" charset="-122"/>
                  <a:ea typeface="楷体_GB2312" pitchFamily="49" charset="-122"/>
                </a:rPr>
                <a:t>既不是正数，也不是负数。</a:t>
              </a:r>
              <a:endParaRPr lang="zh-CN" altLang="en-US" sz="3200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2" grpId="0"/>
      <p:bldP spid="532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26" descr="j0085236"/>
          <p:cNvPicPr>
            <a:picLocks noChangeAspect="1"/>
          </p:cNvPicPr>
          <p:nvPr/>
        </p:nvPicPr>
        <p:blipFill>
          <a:blip r:embed="rId3"/>
          <a:srcRect l="1364" t="2477" r="516" b="4619"/>
          <a:stretch>
            <a:fillRect/>
          </a:stretch>
        </p:blipFill>
        <p:spPr>
          <a:xfrm>
            <a:off x="179388" y="620713"/>
            <a:ext cx="8785225" cy="5903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1027" descr="character0933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01"/>
          <a:stretch>
            <a:fillRect/>
          </a:stretch>
        </p:blipFill>
        <p:spPr>
          <a:xfrm>
            <a:off x="6659563" y="4005263"/>
            <a:ext cx="2293937" cy="24479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6868" name="Group 1028"/>
          <p:cNvGrpSpPr/>
          <p:nvPr/>
        </p:nvGrpSpPr>
        <p:grpSpPr>
          <a:xfrm>
            <a:off x="827088" y="765175"/>
            <a:ext cx="8066087" cy="1584325"/>
            <a:chOff x="158" y="527"/>
            <a:chExt cx="5353" cy="953"/>
          </a:xfrm>
        </p:grpSpPr>
        <p:sp>
          <p:nvSpPr>
            <p:cNvPr id="15365" name="AutoShape 1029"/>
            <p:cNvSpPr/>
            <p:nvPr/>
          </p:nvSpPr>
          <p:spPr>
            <a:xfrm>
              <a:off x="158" y="527"/>
              <a:ext cx="5353" cy="953"/>
            </a:xfrm>
            <a:prstGeom prst="cloudCallout">
              <a:avLst>
                <a:gd name="adj1" fmla="val 34810"/>
                <a:gd name="adj2" fmla="val 158921"/>
              </a:avLst>
            </a:prstGeom>
            <a:solidFill>
              <a:srgbClr val="FFCCFF"/>
            </a:solidFill>
            <a:ln w="9525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66" name="Text Box 1030"/>
            <p:cNvSpPr txBox="1"/>
            <p:nvPr/>
          </p:nvSpPr>
          <p:spPr>
            <a:xfrm>
              <a:off x="930" y="527"/>
              <a:ext cx="4399" cy="8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 eaLnBrk="1" hangingPunct="1"/>
              <a:r>
                <a:rPr lang="zh-CN" altLang="en-US" sz="2800" dirty="0">
                  <a:solidFill>
                    <a:srgbClr val="0000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我的家乡在哈尔滨，那里冬天的温度可以达到零下</a:t>
              </a:r>
              <a:r>
                <a:rPr lang="en-US" altLang="zh-CN" sz="2800" dirty="0">
                  <a:solidFill>
                    <a:srgbClr val="0000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20℃,</a:t>
              </a:r>
              <a:r>
                <a:rPr lang="zh-CN" altLang="en-US" sz="2800" dirty="0">
                  <a:solidFill>
                    <a:srgbClr val="0000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非常的冷，但是却能看见美丽的冰雕展。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09550" y="765175"/>
            <a:ext cx="879792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新光服装店今年上半年每月的盈亏情况如下表。</a:t>
            </a:r>
          </a:p>
        </p:txBody>
      </p:sp>
      <p:sp>
        <p:nvSpPr>
          <p:cNvPr id="2" name="Rectangle 4"/>
          <p:cNvSpPr/>
          <p:nvPr/>
        </p:nvSpPr>
        <p:spPr>
          <a:xfrm>
            <a:off x="323850" y="1700213"/>
            <a:ext cx="8459788" cy="1152525"/>
          </a:xfrm>
          <a:prstGeom prst="rect">
            <a:avLst/>
          </a:prstGeom>
          <a:solidFill>
            <a:srgbClr val="CCE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黑体" panose="02010609060101010101" pitchFamily="2" charset="-122"/>
            </a:endParaRPr>
          </a:p>
        </p:txBody>
      </p:sp>
      <p:grpSp>
        <p:nvGrpSpPr>
          <p:cNvPr id="33796" name="Group 5"/>
          <p:cNvGrpSpPr/>
          <p:nvPr/>
        </p:nvGrpSpPr>
        <p:grpSpPr>
          <a:xfrm>
            <a:off x="323850" y="1700213"/>
            <a:ext cx="8459788" cy="1152525"/>
            <a:chOff x="431" y="1071"/>
            <a:chExt cx="4898" cy="726"/>
          </a:xfrm>
        </p:grpSpPr>
        <p:sp>
          <p:nvSpPr>
            <p:cNvPr id="33816" name="Line 6"/>
            <p:cNvSpPr/>
            <p:nvPr/>
          </p:nvSpPr>
          <p:spPr>
            <a:xfrm>
              <a:off x="431" y="1434"/>
              <a:ext cx="489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7" name="Line 7"/>
            <p:cNvSpPr/>
            <p:nvPr/>
          </p:nvSpPr>
          <p:spPr>
            <a:xfrm flipV="1">
              <a:off x="1610" y="1071"/>
              <a:ext cx="0" cy="72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8" name="Line 8"/>
            <p:cNvSpPr/>
            <p:nvPr/>
          </p:nvSpPr>
          <p:spPr>
            <a:xfrm flipV="1">
              <a:off x="2245" y="1071"/>
              <a:ext cx="0" cy="72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9" name="Line 9"/>
            <p:cNvSpPr/>
            <p:nvPr/>
          </p:nvSpPr>
          <p:spPr>
            <a:xfrm flipV="1">
              <a:off x="2880" y="1071"/>
              <a:ext cx="0" cy="72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0" name="Line 10"/>
            <p:cNvSpPr/>
            <p:nvPr/>
          </p:nvSpPr>
          <p:spPr>
            <a:xfrm flipV="1">
              <a:off x="3515" y="1071"/>
              <a:ext cx="0" cy="72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1" name="Line 11"/>
            <p:cNvSpPr/>
            <p:nvPr/>
          </p:nvSpPr>
          <p:spPr>
            <a:xfrm flipV="1">
              <a:off x="4150" y="1071"/>
              <a:ext cx="0" cy="72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2" name="Line 12"/>
            <p:cNvSpPr/>
            <p:nvPr/>
          </p:nvSpPr>
          <p:spPr>
            <a:xfrm flipV="1">
              <a:off x="4739" y="1071"/>
              <a:ext cx="0" cy="72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797" name="Rectangle 13"/>
          <p:cNvSpPr/>
          <p:nvPr/>
        </p:nvSpPr>
        <p:spPr>
          <a:xfrm>
            <a:off x="857250" y="1733550"/>
            <a:ext cx="892175" cy="51911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zh-CN" altLang="en-US" sz="2800" dirty="0">
                <a:latin typeface="Arial" panose="020B0604020202020204" pitchFamily="34" charset="0"/>
                <a:ea typeface="楷体_GB2312" pitchFamily="49" charset="-122"/>
              </a:rPr>
              <a:t>月份</a:t>
            </a:r>
          </a:p>
        </p:txBody>
      </p:sp>
      <p:sp>
        <p:nvSpPr>
          <p:cNvPr id="33798" name="Rectangle 14"/>
          <p:cNvSpPr/>
          <p:nvPr/>
        </p:nvSpPr>
        <p:spPr>
          <a:xfrm>
            <a:off x="628650" y="2325688"/>
            <a:ext cx="1346200" cy="519112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zh-CN" altLang="en-US" sz="2800" dirty="0">
                <a:latin typeface="Arial" panose="020B0604020202020204" pitchFamily="34" charset="0"/>
                <a:ea typeface="楷体_GB2312" pitchFamily="49" charset="-122"/>
              </a:rPr>
              <a:t>盈亏</a:t>
            </a:r>
            <a:r>
              <a:rPr lang="en-US" altLang="zh-CN" sz="2800" dirty="0">
                <a:latin typeface="Arial" panose="020B0604020202020204" pitchFamily="34" charset="0"/>
                <a:ea typeface="楷体_GB2312" pitchFamily="49" charset="-122"/>
              </a:rPr>
              <a:t>/</a:t>
            </a:r>
            <a:r>
              <a:rPr lang="zh-CN" altLang="en-US" sz="2800" dirty="0">
                <a:latin typeface="Arial" panose="020B0604020202020204" pitchFamily="34" charset="0"/>
                <a:ea typeface="楷体_GB2312" pitchFamily="49" charset="-122"/>
              </a:rPr>
              <a:t>亏</a:t>
            </a:r>
          </a:p>
        </p:txBody>
      </p:sp>
      <p:sp>
        <p:nvSpPr>
          <p:cNvPr id="33799" name="Rectangle 15"/>
          <p:cNvSpPr/>
          <p:nvPr/>
        </p:nvSpPr>
        <p:spPr>
          <a:xfrm>
            <a:off x="2438400" y="1749425"/>
            <a:ext cx="536575" cy="51911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zh-CN" altLang="en-US" sz="2800" dirty="0">
                <a:latin typeface="Arial" panose="020B0604020202020204" pitchFamily="34" charset="0"/>
                <a:ea typeface="楷体_GB2312" pitchFamily="49" charset="-122"/>
              </a:rPr>
              <a:t>一</a:t>
            </a:r>
          </a:p>
        </p:txBody>
      </p:sp>
      <p:sp>
        <p:nvSpPr>
          <p:cNvPr id="33800" name="Rectangle 16"/>
          <p:cNvSpPr/>
          <p:nvPr/>
        </p:nvSpPr>
        <p:spPr>
          <a:xfrm>
            <a:off x="3794125" y="1752600"/>
            <a:ext cx="536575" cy="51911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zh-CN" altLang="en-US" sz="2800" dirty="0">
                <a:latin typeface="Arial" panose="020B0604020202020204" pitchFamily="34" charset="0"/>
                <a:ea typeface="楷体_GB2312" pitchFamily="49" charset="-122"/>
              </a:rPr>
              <a:t>二</a:t>
            </a:r>
          </a:p>
        </p:txBody>
      </p:sp>
      <p:sp>
        <p:nvSpPr>
          <p:cNvPr id="33801" name="Rectangle 17"/>
          <p:cNvSpPr/>
          <p:nvPr/>
        </p:nvSpPr>
        <p:spPr>
          <a:xfrm>
            <a:off x="4802188" y="1752600"/>
            <a:ext cx="536575" cy="51911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zh-CN" altLang="en-US" sz="2800" dirty="0">
                <a:latin typeface="Arial" panose="020B0604020202020204" pitchFamily="34" charset="0"/>
                <a:ea typeface="楷体_GB2312" pitchFamily="49" charset="-122"/>
              </a:rPr>
              <a:t>三</a:t>
            </a:r>
          </a:p>
        </p:txBody>
      </p:sp>
      <p:sp>
        <p:nvSpPr>
          <p:cNvPr id="33802" name="Rectangle 18"/>
          <p:cNvSpPr/>
          <p:nvPr/>
        </p:nvSpPr>
        <p:spPr>
          <a:xfrm>
            <a:off x="5810250" y="1752600"/>
            <a:ext cx="536575" cy="51911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zh-CN" altLang="en-US" sz="2800" dirty="0">
                <a:latin typeface="Arial" panose="020B0604020202020204" pitchFamily="34" charset="0"/>
                <a:ea typeface="楷体_GB2312" pitchFamily="49" charset="-122"/>
              </a:rPr>
              <a:t>四</a:t>
            </a:r>
          </a:p>
        </p:txBody>
      </p:sp>
      <p:sp>
        <p:nvSpPr>
          <p:cNvPr id="33803" name="Rectangle 19"/>
          <p:cNvSpPr/>
          <p:nvPr/>
        </p:nvSpPr>
        <p:spPr>
          <a:xfrm>
            <a:off x="6962775" y="1752600"/>
            <a:ext cx="536575" cy="51911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zh-CN" altLang="en-US" sz="2800" dirty="0">
                <a:latin typeface="Arial" panose="020B0604020202020204" pitchFamily="34" charset="0"/>
                <a:ea typeface="楷体_GB2312" pitchFamily="49" charset="-122"/>
              </a:rPr>
              <a:t>五</a:t>
            </a:r>
          </a:p>
        </p:txBody>
      </p:sp>
      <p:sp>
        <p:nvSpPr>
          <p:cNvPr id="33804" name="Rectangle 20"/>
          <p:cNvSpPr/>
          <p:nvPr/>
        </p:nvSpPr>
        <p:spPr>
          <a:xfrm>
            <a:off x="7996238" y="1752600"/>
            <a:ext cx="536575" cy="51911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zh-CN" altLang="en-US" sz="2800" dirty="0">
                <a:latin typeface="Arial" panose="020B0604020202020204" pitchFamily="34" charset="0"/>
                <a:ea typeface="楷体_GB2312" pitchFamily="49" charset="-122"/>
              </a:rPr>
              <a:t>六</a:t>
            </a:r>
          </a:p>
        </p:txBody>
      </p:sp>
      <p:sp>
        <p:nvSpPr>
          <p:cNvPr id="33805" name="Rectangle 21"/>
          <p:cNvSpPr/>
          <p:nvPr/>
        </p:nvSpPr>
        <p:spPr>
          <a:xfrm>
            <a:off x="2309813" y="2343150"/>
            <a:ext cx="1182687" cy="51911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zh-CN" sz="2800" dirty="0">
                <a:latin typeface="Arial" panose="020B0604020202020204" pitchFamily="34" charset="0"/>
                <a:ea typeface="楷体_GB2312" pitchFamily="49" charset="-122"/>
              </a:rPr>
              <a:t>+3000</a:t>
            </a:r>
          </a:p>
        </p:txBody>
      </p:sp>
      <p:sp>
        <p:nvSpPr>
          <p:cNvPr id="33806" name="Rectangle 22"/>
          <p:cNvSpPr/>
          <p:nvPr/>
        </p:nvSpPr>
        <p:spPr>
          <a:xfrm>
            <a:off x="3419475" y="2346325"/>
            <a:ext cx="1182688" cy="51911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zh-CN" sz="2800" dirty="0">
                <a:latin typeface="Arial" panose="020B0604020202020204" pitchFamily="34" charset="0"/>
                <a:ea typeface="楷体_GB2312" pitchFamily="49" charset="-122"/>
              </a:rPr>
              <a:t>+4200</a:t>
            </a:r>
          </a:p>
        </p:txBody>
      </p:sp>
      <p:sp>
        <p:nvSpPr>
          <p:cNvPr id="33807" name="Rectangle 23"/>
          <p:cNvSpPr/>
          <p:nvPr/>
        </p:nvSpPr>
        <p:spPr>
          <a:xfrm>
            <a:off x="4557713" y="2346325"/>
            <a:ext cx="1093787" cy="51911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zh-CN" sz="2800" dirty="0">
                <a:latin typeface="Arial" panose="020B0604020202020204" pitchFamily="34" charset="0"/>
                <a:ea typeface="楷体_GB2312" pitchFamily="49" charset="-122"/>
              </a:rPr>
              <a:t>-1800</a:t>
            </a:r>
          </a:p>
        </p:txBody>
      </p:sp>
      <p:sp>
        <p:nvSpPr>
          <p:cNvPr id="33808" name="Rectangle 24"/>
          <p:cNvSpPr/>
          <p:nvPr/>
        </p:nvSpPr>
        <p:spPr>
          <a:xfrm>
            <a:off x="5580063" y="2346325"/>
            <a:ext cx="1182687" cy="51911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zh-CN" sz="2800" dirty="0">
                <a:latin typeface="Arial" panose="020B0604020202020204" pitchFamily="34" charset="0"/>
                <a:ea typeface="楷体_GB2312" pitchFamily="49" charset="-122"/>
              </a:rPr>
              <a:t>+2700</a:t>
            </a:r>
          </a:p>
        </p:txBody>
      </p:sp>
      <p:sp>
        <p:nvSpPr>
          <p:cNvPr id="33809" name="Rectangle 25"/>
          <p:cNvSpPr/>
          <p:nvPr/>
        </p:nvSpPr>
        <p:spPr>
          <a:xfrm>
            <a:off x="6772275" y="2346325"/>
            <a:ext cx="895350" cy="51911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zh-CN" sz="2800" dirty="0">
                <a:latin typeface="Arial" panose="020B0604020202020204" pitchFamily="34" charset="0"/>
                <a:ea typeface="楷体_GB2312" pitchFamily="49" charset="-122"/>
              </a:rPr>
              <a:t>-900</a:t>
            </a:r>
          </a:p>
        </p:txBody>
      </p:sp>
      <p:sp>
        <p:nvSpPr>
          <p:cNvPr id="33810" name="Rectangle 26"/>
          <p:cNvSpPr/>
          <p:nvPr/>
        </p:nvSpPr>
        <p:spPr>
          <a:xfrm>
            <a:off x="7667625" y="2346325"/>
            <a:ext cx="1182688" cy="51911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zh-CN" sz="2800" dirty="0">
                <a:latin typeface="Arial" panose="020B0604020202020204" pitchFamily="34" charset="0"/>
                <a:ea typeface="楷体_GB2312" pitchFamily="49" charset="-122"/>
              </a:rPr>
              <a:t>+3700</a:t>
            </a:r>
          </a:p>
        </p:txBody>
      </p:sp>
      <p:sp>
        <p:nvSpPr>
          <p:cNvPr id="54299" name="Rectangle 27"/>
          <p:cNvSpPr/>
          <p:nvPr/>
        </p:nvSpPr>
        <p:spPr>
          <a:xfrm>
            <a:off x="250825" y="3284538"/>
            <a:ext cx="8004175" cy="519112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zh-CN" altLang="en-US" sz="2800" dirty="0">
                <a:solidFill>
                  <a:srgbClr val="D60093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通常情况下，盈利用</a:t>
            </a:r>
            <a:r>
              <a:rPr lang="zh-CN" altLang="en-US" sz="2800" dirty="0">
                <a:solidFill>
                  <a:srgbClr val="6600FF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正数</a:t>
            </a:r>
            <a:r>
              <a:rPr lang="zh-CN" altLang="en-US" sz="2800" dirty="0">
                <a:solidFill>
                  <a:srgbClr val="D60093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表示，亏损用</a:t>
            </a:r>
            <a:r>
              <a:rPr lang="zh-CN" altLang="en-US" sz="2800" dirty="0">
                <a:solidFill>
                  <a:srgbClr val="6600FF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负数</a:t>
            </a:r>
            <a:r>
              <a:rPr lang="zh-CN" altLang="en-US" sz="2800" dirty="0">
                <a:solidFill>
                  <a:srgbClr val="D60093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表示。</a:t>
            </a:r>
          </a:p>
        </p:txBody>
      </p:sp>
      <p:pic>
        <p:nvPicPr>
          <p:cNvPr id="33812" name="Picture 28" descr="159123_3212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685" b="2811"/>
          <a:stretch>
            <a:fillRect/>
          </a:stretch>
        </p:blipFill>
        <p:spPr>
          <a:xfrm>
            <a:off x="6718300" y="4724400"/>
            <a:ext cx="1279525" cy="18272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4301" name="Group 29"/>
          <p:cNvGrpSpPr/>
          <p:nvPr/>
        </p:nvGrpSpPr>
        <p:grpSpPr>
          <a:xfrm>
            <a:off x="3348038" y="3789363"/>
            <a:ext cx="3240087" cy="1368425"/>
            <a:chOff x="2109" y="2387"/>
            <a:chExt cx="2041" cy="862"/>
          </a:xfrm>
        </p:grpSpPr>
        <p:sp>
          <p:nvSpPr>
            <p:cNvPr id="33814" name="AutoShape 30"/>
            <p:cNvSpPr/>
            <p:nvPr/>
          </p:nvSpPr>
          <p:spPr>
            <a:xfrm>
              <a:off x="2109" y="2387"/>
              <a:ext cx="2041" cy="862"/>
            </a:xfrm>
            <a:prstGeom prst="wedgeEllipseCallout">
              <a:avLst>
                <a:gd name="adj1" fmla="val 61171"/>
                <a:gd name="adj2" fmla="val 56958"/>
              </a:avLst>
            </a:prstGeom>
            <a:solidFill>
              <a:schemeClr val="hlink"/>
            </a:solidFill>
            <a:ln w="9525" cap="flat" cmpd="sng">
              <a:solidFill>
                <a:srgbClr val="FF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815" name="Rectangle 31"/>
            <p:cNvSpPr/>
            <p:nvPr/>
          </p:nvSpPr>
          <p:spPr>
            <a:xfrm>
              <a:off x="2336" y="2523"/>
              <a:ext cx="1497" cy="5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lang="zh-CN" altLang="en-US" sz="2800" b="1" dirty="0">
                  <a:solidFill>
                    <a:srgbClr val="FFFF00"/>
                  </a:solidFill>
                  <a:latin typeface="Arial" panose="020B0604020202020204" pitchFamily="34" charset="0"/>
                  <a:ea typeface="楷体_GB2312" pitchFamily="49" charset="-122"/>
                </a:rPr>
                <a:t>从表中你知道了什么？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23850" y="765175"/>
            <a:ext cx="84963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小华从学校出发，沿东西方向的大街走了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2100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米，到了什么地方？</a:t>
            </a:r>
          </a:p>
        </p:txBody>
      </p:sp>
      <p:sp>
        <p:nvSpPr>
          <p:cNvPr id="2" name="Rectangle 4"/>
          <p:cNvSpPr/>
          <p:nvPr/>
        </p:nvSpPr>
        <p:spPr>
          <a:xfrm>
            <a:off x="4067175" y="3429000"/>
            <a:ext cx="1079500" cy="504825"/>
          </a:xfrm>
          <a:prstGeom prst="rect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pPr eaLnBrk="1" hangingPunct="1">
              <a:spcBef>
                <a:spcPct val="0"/>
              </a:spcBef>
            </a:pPr>
            <a:r>
              <a:rPr lang="zh-CN" altLang="en-US" sz="3200" dirty="0">
                <a:latin typeface="Arial" panose="020B0604020202020204" pitchFamily="34" charset="0"/>
                <a:ea typeface="楷体_GB2312" pitchFamily="49" charset="-122"/>
              </a:rPr>
              <a:t>学校</a:t>
            </a:r>
          </a:p>
        </p:txBody>
      </p:sp>
      <p:sp>
        <p:nvSpPr>
          <p:cNvPr id="34820" name="Line 5"/>
          <p:cNvSpPr/>
          <p:nvPr/>
        </p:nvSpPr>
        <p:spPr>
          <a:xfrm>
            <a:off x="5148263" y="3644900"/>
            <a:ext cx="2303462" cy="0"/>
          </a:xfrm>
          <a:prstGeom prst="line">
            <a:avLst/>
          </a:prstGeom>
          <a:ln w="25400" cap="flat" cmpd="sng">
            <a:solidFill>
              <a:srgbClr val="33CC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1" name="Line 6"/>
          <p:cNvSpPr/>
          <p:nvPr/>
        </p:nvSpPr>
        <p:spPr>
          <a:xfrm>
            <a:off x="5148263" y="3716338"/>
            <a:ext cx="2303462" cy="0"/>
          </a:xfrm>
          <a:prstGeom prst="line">
            <a:avLst/>
          </a:prstGeom>
          <a:ln w="25400" cap="flat" cmpd="sng">
            <a:solidFill>
              <a:srgbClr val="33CC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2" name="Rectangle 7"/>
          <p:cNvSpPr/>
          <p:nvPr/>
        </p:nvSpPr>
        <p:spPr>
          <a:xfrm>
            <a:off x="7451725" y="3429000"/>
            <a:ext cx="1079500" cy="504825"/>
          </a:xfrm>
          <a:prstGeom prst="rect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pPr eaLnBrk="1" hangingPunct="1">
              <a:spcBef>
                <a:spcPct val="0"/>
              </a:spcBef>
            </a:pPr>
            <a:r>
              <a:rPr lang="zh-CN" altLang="en-US" sz="3200" dirty="0">
                <a:latin typeface="Arial" panose="020B0604020202020204" pitchFamily="34" charset="0"/>
                <a:ea typeface="楷体_GB2312" pitchFamily="49" charset="-122"/>
              </a:rPr>
              <a:t>邮局</a:t>
            </a:r>
          </a:p>
        </p:txBody>
      </p:sp>
      <p:sp>
        <p:nvSpPr>
          <p:cNvPr id="34823" name="Rectangle 8"/>
          <p:cNvSpPr/>
          <p:nvPr/>
        </p:nvSpPr>
        <p:spPr>
          <a:xfrm>
            <a:off x="5580063" y="3141663"/>
            <a:ext cx="1489075" cy="57943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zh-CN" sz="3200" dirty="0">
                <a:latin typeface="Arial" panose="020B0604020202020204" pitchFamily="34" charset="0"/>
                <a:ea typeface="楷体_GB2312" pitchFamily="49" charset="-122"/>
              </a:rPr>
              <a:t>2100</a:t>
            </a:r>
            <a:r>
              <a:rPr lang="zh-CN" altLang="en-US" sz="3200" dirty="0">
                <a:latin typeface="Arial" panose="020B0604020202020204" pitchFamily="34" charset="0"/>
                <a:ea typeface="楷体_GB2312" pitchFamily="49" charset="-122"/>
              </a:rPr>
              <a:t>米</a:t>
            </a:r>
          </a:p>
        </p:txBody>
      </p:sp>
      <p:grpSp>
        <p:nvGrpSpPr>
          <p:cNvPr id="34824" name="Group 9"/>
          <p:cNvGrpSpPr/>
          <p:nvPr/>
        </p:nvGrpSpPr>
        <p:grpSpPr>
          <a:xfrm>
            <a:off x="4572000" y="2565400"/>
            <a:ext cx="71438" cy="863600"/>
            <a:chOff x="2880" y="709"/>
            <a:chExt cx="45" cy="1451"/>
          </a:xfrm>
        </p:grpSpPr>
        <p:sp>
          <p:nvSpPr>
            <p:cNvPr id="34838" name="Line 10"/>
            <p:cNvSpPr/>
            <p:nvPr/>
          </p:nvSpPr>
          <p:spPr>
            <a:xfrm rot="-5400000">
              <a:off x="2154" y="1434"/>
              <a:ext cx="1451" cy="0"/>
            </a:xfrm>
            <a:prstGeom prst="line">
              <a:avLst/>
            </a:prstGeom>
            <a:ln w="25400" cap="flat" cmpd="sng">
              <a:solidFill>
                <a:srgbClr val="33CC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9" name="Line 11"/>
            <p:cNvSpPr/>
            <p:nvPr/>
          </p:nvSpPr>
          <p:spPr>
            <a:xfrm rot="-5400000">
              <a:off x="2199" y="1434"/>
              <a:ext cx="1451" cy="0"/>
            </a:xfrm>
            <a:prstGeom prst="line">
              <a:avLst/>
            </a:prstGeom>
            <a:ln w="25400" cap="flat" cmpd="sng">
              <a:solidFill>
                <a:srgbClr val="33CC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825" name="Rectangle 12"/>
          <p:cNvSpPr/>
          <p:nvPr/>
        </p:nvSpPr>
        <p:spPr>
          <a:xfrm>
            <a:off x="4067175" y="2060575"/>
            <a:ext cx="1079500" cy="504825"/>
          </a:xfrm>
          <a:prstGeom prst="rect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pPr eaLnBrk="1" hangingPunct="1">
              <a:spcBef>
                <a:spcPct val="0"/>
              </a:spcBef>
            </a:pPr>
            <a:r>
              <a:rPr lang="zh-CN" altLang="en-US" sz="3200" dirty="0">
                <a:latin typeface="Arial" panose="020B0604020202020204" pitchFamily="34" charset="0"/>
                <a:ea typeface="楷体_GB2312" pitchFamily="49" charset="-122"/>
              </a:rPr>
              <a:t>超市</a:t>
            </a:r>
          </a:p>
        </p:txBody>
      </p:sp>
      <p:sp>
        <p:nvSpPr>
          <p:cNvPr id="34826" name="Line 13"/>
          <p:cNvSpPr/>
          <p:nvPr/>
        </p:nvSpPr>
        <p:spPr>
          <a:xfrm>
            <a:off x="1763713" y="3644900"/>
            <a:ext cx="2303462" cy="0"/>
          </a:xfrm>
          <a:prstGeom prst="line">
            <a:avLst/>
          </a:prstGeom>
          <a:ln w="25400" cap="flat" cmpd="sng">
            <a:solidFill>
              <a:srgbClr val="33CC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7" name="Line 14"/>
          <p:cNvSpPr/>
          <p:nvPr/>
        </p:nvSpPr>
        <p:spPr>
          <a:xfrm>
            <a:off x="1763713" y="3716338"/>
            <a:ext cx="2303462" cy="0"/>
          </a:xfrm>
          <a:prstGeom prst="line">
            <a:avLst/>
          </a:prstGeom>
          <a:ln w="25400" cap="flat" cmpd="sng">
            <a:solidFill>
              <a:srgbClr val="33CC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8" name="Rectangle 15"/>
          <p:cNvSpPr/>
          <p:nvPr/>
        </p:nvSpPr>
        <p:spPr>
          <a:xfrm>
            <a:off x="684213" y="3429000"/>
            <a:ext cx="1079500" cy="504825"/>
          </a:xfrm>
          <a:prstGeom prst="rect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pPr eaLnBrk="1" hangingPunct="1">
              <a:spcBef>
                <a:spcPct val="0"/>
              </a:spcBef>
            </a:pPr>
            <a:r>
              <a:rPr lang="zh-CN" altLang="en-US" sz="3200" dirty="0">
                <a:latin typeface="Arial" panose="020B0604020202020204" pitchFamily="34" charset="0"/>
                <a:ea typeface="楷体_GB2312" pitchFamily="49" charset="-122"/>
              </a:rPr>
              <a:t>公园</a:t>
            </a:r>
          </a:p>
        </p:txBody>
      </p:sp>
      <p:grpSp>
        <p:nvGrpSpPr>
          <p:cNvPr id="34829" name="Group 16"/>
          <p:cNvGrpSpPr/>
          <p:nvPr/>
        </p:nvGrpSpPr>
        <p:grpSpPr>
          <a:xfrm>
            <a:off x="4572000" y="3933825"/>
            <a:ext cx="71438" cy="863600"/>
            <a:chOff x="2880" y="709"/>
            <a:chExt cx="45" cy="1451"/>
          </a:xfrm>
        </p:grpSpPr>
        <p:sp>
          <p:nvSpPr>
            <p:cNvPr id="34836" name="Line 17"/>
            <p:cNvSpPr/>
            <p:nvPr/>
          </p:nvSpPr>
          <p:spPr>
            <a:xfrm rot="-5400000">
              <a:off x="2154" y="1434"/>
              <a:ext cx="1451" cy="0"/>
            </a:xfrm>
            <a:prstGeom prst="line">
              <a:avLst/>
            </a:prstGeom>
            <a:ln w="25400" cap="flat" cmpd="sng">
              <a:solidFill>
                <a:srgbClr val="33CC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7" name="Line 18"/>
            <p:cNvSpPr/>
            <p:nvPr/>
          </p:nvSpPr>
          <p:spPr>
            <a:xfrm rot="-5400000">
              <a:off x="2199" y="1434"/>
              <a:ext cx="1451" cy="0"/>
            </a:xfrm>
            <a:prstGeom prst="line">
              <a:avLst/>
            </a:prstGeom>
            <a:ln w="25400" cap="flat" cmpd="sng">
              <a:solidFill>
                <a:srgbClr val="33CC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830" name="Rectangle 19"/>
          <p:cNvSpPr/>
          <p:nvPr/>
        </p:nvSpPr>
        <p:spPr>
          <a:xfrm>
            <a:off x="3924300" y="4797425"/>
            <a:ext cx="1296988" cy="504825"/>
          </a:xfrm>
          <a:prstGeom prst="rect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pPr eaLnBrk="1" hangingPunct="1">
              <a:spcBef>
                <a:spcPct val="0"/>
              </a:spcBef>
            </a:pPr>
            <a:r>
              <a:rPr lang="zh-CN" altLang="en-US" sz="3200" dirty="0">
                <a:latin typeface="Arial" panose="020B0604020202020204" pitchFamily="34" charset="0"/>
                <a:ea typeface="楷体_GB2312" pitchFamily="49" charset="-122"/>
              </a:rPr>
              <a:t>少年宫</a:t>
            </a:r>
          </a:p>
        </p:txBody>
      </p:sp>
      <p:sp>
        <p:nvSpPr>
          <p:cNvPr id="34831" name="Line 20"/>
          <p:cNvSpPr/>
          <p:nvPr/>
        </p:nvSpPr>
        <p:spPr>
          <a:xfrm flipV="1">
            <a:off x="7596188" y="2205038"/>
            <a:ext cx="0" cy="431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32" name="Rectangle 21"/>
          <p:cNvSpPr/>
          <p:nvPr/>
        </p:nvSpPr>
        <p:spPr>
          <a:xfrm>
            <a:off x="179388" y="5373688"/>
            <a:ext cx="8785225" cy="1223962"/>
          </a:xfrm>
          <a:prstGeom prst="rect">
            <a:avLst/>
          </a:prstGeom>
          <a:solidFill>
            <a:srgbClr val="CCECFF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黑体" panose="02010609060101010101" pitchFamily="2" charset="-122"/>
            </a:endParaRPr>
          </a:p>
        </p:txBody>
      </p:sp>
      <p:sp>
        <p:nvSpPr>
          <p:cNvPr id="34833" name="Rectangle 22"/>
          <p:cNvSpPr/>
          <p:nvPr/>
        </p:nvSpPr>
        <p:spPr>
          <a:xfrm>
            <a:off x="7297738" y="1700213"/>
            <a:ext cx="587375" cy="57943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3200" dirty="0">
                <a:latin typeface="Arial" panose="020B0604020202020204" pitchFamily="34" charset="0"/>
                <a:ea typeface="华文新魏" panose="02010800040101010101" pitchFamily="2" charset="-122"/>
              </a:rPr>
              <a:t>北</a:t>
            </a:r>
          </a:p>
        </p:txBody>
      </p:sp>
      <p:pic>
        <p:nvPicPr>
          <p:cNvPr id="34834" name="Picture 23" descr="159123_3212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685" b="2811"/>
          <a:stretch>
            <a:fillRect/>
          </a:stretch>
        </p:blipFill>
        <p:spPr>
          <a:xfrm>
            <a:off x="7524750" y="4797425"/>
            <a:ext cx="1279525" cy="1827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250825" y="5516563"/>
            <a:ext cx="770413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如果把向东走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2100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米记作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+2100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米，那么向西走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2100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米可以记作什么？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rabbit022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3" y="981075"/>
            <a:ext cx="1133475" cy="1504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101850" y="1416050"/>
            <a:ext cx="479742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你会填一填读一读吗？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466725" y="3429000"/>
            <a:ext cx="8066088" cy="155575"/>
            <a:chOff x="793" y="2432"/>
            <a:chExt cx="4445" cy="91"/>
          </a:xfrm>
        </p:grpSpPr>
        <p:sp>
          <p:nvSpPr>
            <p:cNvPr id="35864" name="Line 6"/>
            <p:cNvSpPr/>
            <p:nvPr/>
          </p:nvSpPr>
          <p:spPr>
            <a:xfrm>
              <a:off x="793" y="2523"/>
              <a:ext cx="4445" cy="0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5" name="Line 7"/>
            <p:cNvSpPr/>
            <p:nvPr/>
          </p:nvSpPr>
          <p:spPr>
            <a:xfrm flipV="1">
              <a:off x="974" y="2432"/>
              <a:ext cx="0" cy="91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6" name="Line 8"/>
            <p:cNvSpPr/>
            <p:nvPr/>
          </p:nvSpPr>
          <p:spPr>
            <a:xfrm flipV="1">
              <a:off x="1383" y="2432"/>
              <a:ext cx="0" cy="91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7" name="Line 9"/>
            <p:cNvSpPr/>
            <p:nvPr/>
          </p:nvSpPr>
          <p:spPr>
            <a:xfrm flipV="1">
              <a:off x="1790" y="2432"/>
              <a:ext cx="0" cy="91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8" name="Line 10"/>
            <p:cNvSpPr/>
            <p:nvPr/>
          </p:nvSpPr>
          <p:spPr>
            <a:xfrm flipV="1">
              <a:off x="2199" y="2432"/>
              <a:ext cx="0" cy="91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9" name="Line 11"/>
            <p:cNvSpPr/>
            <p:nvPr/>
          </p:nvSpPr>
          <p:spPr>
            <a:xfrm flipV="1">
              <a:off x="2607" y="2432"/>
              <a:ext cx="0" cy="91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0" name="Line 12"/>
            <p:cNvSpPr/>
            <p:nvPr/>
          </p:nvSpPr>
          <p:spPr>
            <a:xfrm flipV="1">
              <a:off x="3016" y="2432"/>
              <a:ext cx="0" cy="91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1" name="Line 13"/>
            <p:cNvSpPr/>
            <p:nvPr/>
          </p:nvSpPr>
          <p:spPr>
            <a:xfrm flipV="1">
              <a:off x="3423" y="2432"/>
              <a:ext cx="0" cy="91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2" name="Line 14"/>
            <p:cNvSpPr/>
            <p:nvPr/>
          </p:nvSpPr>
          <p:spPr>
            <a:xfrm flipV="1">
              <a:off x="3832" y="2432"/>
              <a:ext cx="0" cy="91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3" name="Line 15"/>
            <p:cNvSpPr/>
            <p:nvPr/>
          </p:nvSpPr>
          <p:spPr>
            <a:xfrm flipV="1">
              <a:off x="4240" y="2432"/>
              <a:ext cx="0" cy="91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4" name="Line 16"/>
            <p:cNvSpPr/>
            <p:nvPr/>
          </p:nvSpPr>
          <p:spPr>
            <a:xfrm flipV="1">
              <a:off x="4647" y="2432"/>
              <a:ext cx="0" cy="91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5" name="Line 17"/>
            <p:cNvSpPr/>
            <p:nvPr/>
          </p:nvSpPr>
          <p:spPr>
            <a:xfrm flipV="1">
              <a:off x="5056" y="2432"/>
              <a:ext cx="0" cy="91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45" name="Rectangle 18"/>
          <p:cNvSpPr/>
          <p:nvPr/>
        </p:nvSpPr>
        <p:spPr>
          <a:xfrm>
            <a:off x="395288" y="3871913"/>
            <a:ext cx="5873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zh-CN" sz="3600" dirty="0">
                <a:latin typeface="Arial" panose="020B0604020202020204" pitchFamily="34" charset="0"/>
                <a:ea typeface="楷体_GB2312" pitchFamily="49" charset="-122"/>
              </a:rPr>
              <a:t>-5</a:t>
            </a:r>
          </a:p>
        </p:txBody>
      </p:sp>
      <p:sp>
        <p:nvSpPr>
          <p:cNvPr id="35846" name="Line 19"/>
          <p:cNvSpPr/>
          <p:nvPr/>
        </p:nvSpPr>
        <p:spPr>
          <a:xfrm>
            <a:off x="1474788" y="3727450"/>
            <a:ext cx="0" cy="288925"/>
          </a:xfrm>
          <a:prstGeom prst="line">
            <a:avLst/>
          </a:prstGeom>
          <a:ln w="9525" cap="flat" cmpd="sng">
            <a:solidFill>
              <a:srgbClr val="D60093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47" name="Rectangle 20"/>
          <p:cNvSpPr/>
          <p:nvPr/>
        </p:nvSpPr>
        <p:spPr>
          <a:xfrm>
            <a:off x="1042988" y="4016375"/>
            <a:ext cx="792162" cy="431800"/>
          </a:xfrm>
          <a:prstGeom prst="rect">
            <a:avLst/>
          </a:prstGeom>
          <a:noFill/>
          <a:ln w="25400" cap="flat" cmpd="sng">
            <a:solidFill>
              <a:srgbClr val="D6009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黑体" panose="02010609060101010101" pitchFamily="2" charset="-122"/>
            </a:endParaRPr>
          </a:p>
        </p:txBody>
      </p:sp>
      <p:sp>
        <p:nvSpPr>
          <p:cNvPr id="35848" name="Line 21"/>
          <p:cNvSpPr/>
          <p:nvPr/>
        </p:nvSpPr>
        <p:spPr>
          <a:xfrm>
            <a:off x="2266950" y="3727450"/>
            <a:ext cx="0" cy="288925"/>
          </a:xfrm>
          <a:prstGeom prst="line">
            <a:avLst/>
          </a:prstGeom>
          <a:ln w="9525" cap="flat" cmpd="sng">
            <a:solidFill>
              <a:srgbClr val="D60093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49" name="Rectangle 22"/>
          <p:cNvSpPr/>
          <p:nvPr/>
        </p:nvSpPr>
        <p:spPr>
          <a:xfrm>
            <a:off x="1906588" y="4016375"/>
            <a:ext cx="792162" cy="431800"/>
          </a:xfrm>
          <a:prstGeom prst="rect">
            <a:avLst/>
          </a:prstGeom>
          <a:noFill/>
          <a:ln w="25400" cap="flat" cmpd="sng">
            <a:solidFill>
              <a:srgbClr val="D6009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黑体" panose="02010609060101010101" pitchFamily="2" charset="-122"/>
            </a:endParaRPr>
          </a:p>
        </p:txBody>
      </p:sp>
      <p:sp>
        <p:nvSpPr>
          <p:cNvPr id="35850" name="Rectangle 23"/>
          <p:cNvSpPr/>
          <p:nvPr/>
        </p:nvSpPr>
        <p:spPr>
          <a:xfrm>
            <a:off x="2689225" y="3871913"/>
            <a:ext cx="5873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zh-CN" sz="3600" dirty="0">
                <a:latin typeface="Arial" panose="020B0604020202020204" pitchFamily="34" charset="0"/>
                <a:ea typeface="楷体_GB2312" pitchFamily="49" charset="-122"/>
              </a:rPr>
              <a:t>-2</a:t>
            </a:r>
          </a:p>
        </p:txBody>
      </p:sp>
      <p:sp>
        <p:nvSpPr>
          <p:cNvPr id="35851" name="Rectangle 24"/>
          <p:cNvSpPr/>
          <p:nvPr/>
        </p:nvSpPr>
        <p:spPr>
          <a:xfrm>
            <a:off x="3408363" y="3871913"/>
            <a:ext cx="5873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zh-CN" sz="3600" dirty="0">
                <a:latin typeface="Arial" panose="020B0604020202020204" pitchFamily="34" charset="0"/>
                <a:ea typeface="楷体_GB2312" pitchFamily="49" charset="-122"/>
              </a:rPr>
              <a:t>-1</a:t>
            </a:r>
          </a:p>
        </p:txBody>
      </p:sp>
      <p:sp>
        <p:nvSpPr>
          <p:cNvPr id="35852" name="Rectangle 25"/>
          <p:cNvSpPr/>
          <p:nvPr/>
        </p:nvSpPr>
        <p:spPr>
          <a:xfrm>
            <a:off x="4281488" y="3871913"/>
            <a:ext cx="4349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zh-CN" sz="3600" dirty="0">
                <a:latin typeface="Arial" panose="020B0604020202020204" pitchFamily="34" charset="0"/>
                <a:ea typeface="楷体_GB2312" pitchFamily="49" charset="-122"/>
              </a:rPr>
              <a:t>0</a:t>
            </a:r>
          </a:p>
        </p:txBody>
      </p:sp>
      <p:sp>
        <p:nvSpPr>
          <p:cNvPr id="35853" name="Rectangle 26"/>
          <p:cNvSpPr/>
          <p:nvPr/>
        </p:nvSpPr>
        <p:spPr>
          <a:xfrm>
            <a:off x="5003800" y="3871913"/>
            <a:ext cx="4349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zh-CN" sz="3600" dirty="0">
                <a:latin typeface="Arial" panose="020B0604020202020204" pitchFamily="34" charset="0"/>
                <a:ea typeface="楷体_GB2312" pitchFamily="49" charset="-122"/>
              </a:rPr>
              <a:t>1</a:t>
            </a:r>
          </a:p>
        </p:txBody>
      </p:sp>
      <p:sp>
        <p:nvSpPr>
          <p:cNvPr id="35854" name="Rectangle 27"/>
          <p:cNvSpPr/>
          <p:nvPr/>
        </p:nvSpPr>
        <p:spPr>
          <a:xfrm>
            <a:off x="5792788" y="3871913"/>
            <a:ext cx="4349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zh-CN" sz="3600" dirty="0">
                <a:latin typeface="Arial" panose="020B0604020202020204" pitchFamily="34" charset="0"/>
                <a:ea typeface="楷体_GB2312" pitchFamily="49" charset="-122"/>
              </a:rPr>
              <a:t>2</a:t>
            </a:r>
          </a:p>
        </p:txBody>
      </p:sp>
      <p:sp>
        <p:nvSpPr>
          <p:cNvPr id="35855" name="Line 28"/>
          <p:cNvSpPr/>
          <p:nvPr/>
        </p:nvSpPr>
        <p:spPr>
          <a:xfrm>
            <a:off x="6732588" y="3727450"/>
            <a:ext cx="0" cy="288925"/>
          </a:xfrm>
          <a:prstGeom prst="line">
            <a:avLst/>
          </a:prstGeom>
          <a:ln w="9525" cap="flat" cmpd="sng">
            <a:solidFill>
              <a:srgbClr val="D60093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56" name="Rectangle 29"/>
          <p:cNvSpPr/>
          <p:nvPr/>
        </p:nvSpPr>
        <p:spPr>
          <a:xfrm>
            <a:off x="6372225" y="4016375"/>
            <a:ext cx="792163" cy="431800"/>
          </a:xfrm>
          <a:prstGeom prst="rect">
            <a:avLst/>
          </a:prstGeom>
          <a:noFill/>
          <a:ln w="25400" cap="flat" cmpd="sng">
            <a:solidFill>
              <a:srgbClr val="D6009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黑体" panose="02010609060101010101" pitchFamily="2" charset="-122"/>
            </a:endParaRPr>
          </a:p>
        </p:txBody>
      </p:sp>
      <p:sp>
        <p:nvSpPr>
          <p:cNvPr id="35857" name="Rectangle 30"/>
          <p:cNvSpPr/>
          <p:nvPr/>
        </p:nvSpPr>
        <p:spPr>
          <a:xfrm>
            <a:off x="7232650" y="3871913"/>
            <a:ext cx="4349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zh-CN" sz="3600" dirty="0">
                <a:latin typeface="Arial" panose="020B0604020202020204" pitchFamily="34" charset="0"/>
                <a:ea typeface="楷体_GB2312" pitchFamily="49" charset="-122"/>
              </a:rPr>
              <a:t>4</a:t>
            </a:r>
          </a:p>
        </p:txBody>
      </p:sp>
      <p:sp>
        <p:nvSpPr>
          <p:cNvPr id="35858" name="Line 31"/>
          <p:cNvSpPr/>
          <p:nvPr/>
        </p:nvSpPr>
        <p:spPr>
          <a:xfrm>
            <a:off x="8243888" y="3727450"/>
            <a:ext cx="0" cy="288925"/>
          </a:xfrm>
          <a:prstGeom prst="line">
            <a:avLst/>
          </a:prstGeom>
          <a:ln w="9525" cap="flat" cmpd="sng">
            <a:solidFill>
              <a:srgbClr val="D60093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59" name="Rectangle 32"/>
          <p:cNvSpPr/>
          <p:nvPr/>
        </p:nvSpPr>
        <p:spPr>
          <a:xfrm>
            <a:off x="7883525" y="4016375"/>
            <a:ext cx="792163" cy="431800"/>
          </a:xfrm>
          <a:prstGeom prst="rect">
            <a:avLst/>
          </a:prstGeom>
          <a:noFill/>
          <a:ln w="25400" cap="flat" cmpd="sng">
            <a:solidFill>
              <a:srgbClr val="D6009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黑体" panose="02010609060101010101" pitchFamily="2" charset="-122"/>
            </a:endParaRPr>
          </a:p>
        </p:txBody>
      </p:sp>
      <p:pic>
        <p:nvPicPr>
          <p:cNvPr id="35860" name="Picture 33" descr="159123_3212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685" b="2811"/>
          <a:stretch>
            <a:fillRect/>
          </a:stretch>
        </p:blipFill>
        <p:spPr>
          <a:xfrm>
            <a:off x="7308850" y="5084763"/>
            <a:ext cx="1077913" cy="15398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8402" name="Group 34"/>
          <p:cNvGrpSpPr/>
          <p:nvPr/>
        </p:nvGrpSpPr>
        <p:grpSpPr>
          <a:xfrm>
            <a:off x="2195513" y="5373688"/>
            <a:ext cx="4786312" cy="863600"/>
            <a:chOff x="1383" y="3385"/>
            <a:chExt cx="3015" cy="544"/>
          </a:xfrm>
        </p:grpSpPr>
        <p:sp>
          <p:nvSpPr>
            <p:cNvPr id="35862" name="AutoShape 35"/>
            <p:cNvSpPr/>
            <p:nvPr/>
          </p:nvSpPr>
          <p:spPr>
            <a:xfrm>
              <a:off x="1383" y="3385"/>
              <a:ext cx="2994" cy="544"/>
            </a:xfrm>
            <a:prstGeom prst="wedgeEllipseCallout">
              <a:avLst>
                <a:gd name="adj1" fmla="val 53042"/>
                <a:gd name="adj2" fmla="val -29046"/>
              </a:avLst>
            </a:prstGeom>
            <a:solidFill>
              <a:srgbClr val="FFFFCC"/>
            </a:solidFill>
            <a:ln w="9525" cap="flat" cmpd="sng">
              <a:solidFill>
                <a:srgbClr val="FF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 anchorCtr="0"/>
            <a:lstStyle/>
            <a:p>
              <a:pPr eaLnBrk="1" hangingPunct="1">
                <a:spcBef>
                  <a:spcPct val="0"/>
                </a:spcBef>
              </a:pPr>
              <a:endParaRPr lang="zh-CN" altLang="en-US" sz="36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35863" name="Rectangle 36"/>
            <p:cNvSpPr/>
            <p:nvPr/>
          </p:nvSpPr>
          <p:spPr>
            <a:xfrm>
              <a:off x="1725" y="3473"/>
              <a:ext cx="2673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spcBef>
                  <a:spcPct val="30000"/>
                </a:spcBef>
              </a:pPr>
              <a:r>
                <a:rPr lang="en-US" altLang="zh-CN" sz="3200" dirty="0">
                  <a:latin typeface="Arial" panose="020B0604020202020204" pitchFamily="34" charset="0"/>
                  <a:ea typeface="楷体_GB2312" pitchFamily="49" charset="-122"/>
                </a:rPr>
                <a:t>-2</a:t>
              </a:r>
              <a:r>
                <a:rPr lang="zh-CN" altLang="en-US" sz="3200" dirty="0">
                  <a:latin typeface="Arial" panose="020B0604020202020204" pitchFamily="34" charset="0"/>
                  <a:ea typeface="楷体_GB2312" pitchFamily="49" charset="-122"/>
                </a:rPr>
                <a:t>接近</a:t>
              </a:r>
              <a:r>
                <a:rPr lang="en-US" altLang="zh-CN" sz="3200" dirty="0">
                  <a:latin typeface="Arial" panose="020B0604020202020204" pitchFamily="34" charset="0"/>
                  <a:ea typeface="楷体_GB2312" pitchFamily="49" charset="-122"/>
                </a:rPr>
                <a:t>2</a:t>
              </a:r>
              <a:r>
                <a:rPr lang="zh-CN" altLang="en-US" sz="3200" dirty="0">
                  <a:latin typeface="Arial" panose="020B0604020202020204" pitchFamily="34" charset="0"/>
                  <a:ea typeface="楷体_GB2312" pitchFamily="49" charset="-122"/>
                </a:rPr>
                <a:t>，还是接近</a:t>
              </a:r>
              <a:r>
                <a:rPr lang="en-US" altLang="zh-CN" sz="3200" dirty="0">
                  <a:latin typeface="Arial" panose="020B0604020202020204" pitchFamily="34" charset="0"/>
                  <a:ea typeface="楷体_GB2312" pitchFamily="49" charset="-122"/>
                </a:rPr>
                <a:t>0</a:t>
              </a:r>
              <a:r>
                <a:rPr lang="zh-CN" altLang="en-US" sz="3200" dirty="0">
                  <a:latin typeface="Arial" panose="020B0604020202020204" pitchFamily="34" charset="0"/>
                  <a:ea typeface="楷体_GB2312" pitchFamily="49" charset="-122"/>
                </a:rPr>
                <a:t>？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03_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" y="304800"/>
            <a:ext cx="8785225" cy="599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7" name="Picture 3" descr="zgsdddlyj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725" y="1484313"/>
            <a:ext cx="2352675" cy="3455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8" name="Text Box 4"/>
          <p:cNvSpPr txBox="1"/>
          <p:nvPr/>
        </p:nvSpPr>
        <p:spPr>
          <a:xfrm>
            <a:off x="539750" y="1171575"/>
            <a:ext cx="4537075" cy="2041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电梯上去了</a:t>
            </a:r>
            <a:r>
              <a:rPr lang="en-US" altLang="zh-CN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16</a:t>
            </a:r>
            <a:r>
              <a:rPr lang="zh-CN" altLang="en-US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层，又下来了</a:t>
            </a:r>
            <a:r>
              <a:rPr lang="en-US" altLang="zh-CN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13</a:t>
            </a:r>
            <a:r>
              <a:rPr lang="zh-CN" altLang="en-US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层，上去可以用</a:t>
            </a:r>
            <a:r>
              <a:rPr lang="en-US" altLang="zh-CN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+16</a:t>
            </a:r>
            <a:r>
              <a:rPr lang="zh-CN" altLang="en-US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来表示，下来用（    ）表示呢？</a:t>
            </a:r>
          </a:p>
        </p:txBody>
      </p:sp>
      <p:sp>
        <p:nvSpPr>
          <p:cNvPr id="61445" name="Text Box 5"/>
          <p:cNvSpPr txBox="1"/>
          <p:nvPr/>
        </p:nvSpPr>
        <p:spPr>
          <a:xfrm>
            <a:off x="838200" y="2620963"/>
            <a:ext cx="18161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32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－</a:t>
            </a:r>
            <a:r>
              <a:rPr lang="en-US" altLang="zh-CN" sz="32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13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图片3"/>
          <p:cNvPicPr>
            <a:picLocks noChangeAspect="1"/>
          </p:cNvPicPr>
          <p:nvPr/>
        </p:nvPicPr>
        <p:blipFill>
          <a:blip r:embed="rId2"/>
          <a:srcRect l="2852" t="1213" r="1372" b="4610"/>
          <a:stretch>
            <a:fillRect/>
          </a:stretch>
        </p:blipFill>
        <p:spPr>
          <a:xfrm>
            <a:off x="130175" y="228600"/>
            <a:ext cx="8785225" cy="6442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7" name="Rectangle 3"/>
          <p:cNvSpPr/>
          <p:nvPr/>
        </p:nvSpPr>
        <p:spPr>
          <a:xfrm>
            <a:off x="2843213" y="685800"/>
            <a:ext cx="5545137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叔叔上五楼开会，阿姨到地下二楼取车，应按哪两个键？</a:t>
            </a:r>
          </a:p>
        </p:txBody>
      </p:sp>
      <p:grpSp>
        <p:nvGrpSpPr>
          <p:cNvPr id="62468" name="Group 4"/>
          <p:cNvGrpSpPr/>
          <p:nvPr/>
        </p:nvGrpSpPr>
        <p:grpSpPr>
          <a:xfrm>
            <a:off x="3995738" y="2565400"/>
            <a:ext cx="1676400" cy="3733800"/>
            <a:chOff x="480" y="1584"/>
            <a:chExt cx="1056" cy="2352"/>
          </a:xfrm>
        </p:grpSpPr>
        <p:sp>
          <p:nvSpPr>
            <p:cNvPr id="37895" name="Rectangle 5"/>
            <p:cNvSpPr/>
            <p:nvPr/>
          </p:nvSpPr>
          <p:spPr>
            <a:xfrm>
              <a:off x="480" y="1584"/>
              <a:ext cx="1056" cy="235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黑体" panose="02010609060101010101" pitchFamily="2" charset="-122"/>
              </a:endParaRPr>
            </a:p>
          </p:txBody>
        </p:sp>
        <p:grpSp>
          <p:nvGrpSpPr>
            <p:cNvPr id="37896" name="Group 6"/>
            <p:cNvGrpSpPr/>
            <p:nvPr/>
          </p:nvGrpSpPr>
          <p:grpSpPr>
            <a:xfrm>
              <a:off x="1056" y="1859"/>
              <a:ext cx="288" cy="1863"/>
              <a:chOff x="624" y="1872"/>
              <a:chExt cx="288" cy="1863"/>
            </a:xfrm>
          </p:grpSpPr>
          <p:sp>
            <p:nvSpPr>
              <p:cNvPr id="37904" name="Text Box 7"/>
              <p:cNvSpPr txBox="1"/>
              <p:nvPr/>
            </p:nvSpPr>
            <p:spPr>
              <a:xfrm>
                <a:off x="624" y="1872"/>
                <a:ext cx="288" cy="231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zh-CN" sz="1800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10</a:t>
                </a:r>
              </a:p>
            </p:txBody>
          </p:sp>
          <p:sp>
            <p:nvSpPr>
              <p:cNvPr id="37905" name="Text Box 8"/>
              <p:cNvSpPr txBox="1"/>
              <p:nvPr/>
            </p:nvSpPr>
            <p:spPr>
              <a:xfrm>
                <a:off x="624" y="2208"/>
                <a:ext cx="288" cy="231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zh-CN" sz="1800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9</a:t>
                </a:r>
              </a:p>
            </p:txBody>
          </p:sp>
          <p:sp>
            <p:nvSpPr>
              <p:cNvPr id="37906" name="Text Box 9"/>
              <p:cNvSpPr txBox="1"/>
              <p:nvPr/>
            </p:nvSpPr>
            <p:spPr>
              <a:xfrm>
                <a:off x="624" y="2544"/>
                <a:ext cx="288" cy="231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zh-CN" sz="1800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8</a:t>
                </a:r>
              </a:p>
            </p:txBody>
          </p:sp>
          <p:sp>
            <p:nvSpPr>
              <p:cNvPr id="37907" name="Text Box 10"/>
              <p:cNvSpPr txBox="1"/>
              <p:nvPr/>
            </p:nvSpPr>
            <p:spPr>
              <a:xfrm>
                <a:off x="624" y="2880"/>
                <a:ext cx="288" cy="231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zh-CN" sz="1800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7</a:t>
                </a:r>
              </a:p>
            </p:txBody>
          </p:sp>
          <p:sp>
            <p:nvSpPr>
              <p:cNvPr id="37908" name="Text Box 11"/>
              <p:cNvSpPr txBox="1"/>
              <p:nvPr/>
            </p:nvSpPr>
            <p:spPr>
              <a:xfrm>
                <a:off x="624" y="3216"/>
                <a:ext cx="288" cy="231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 eaLnBrk="1" hangingPunct="1"/>
                <a:r>
                  <a:rPr lang="zh-CN" altLang="en-US" sz="1800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 </a:t>
                </a:r>
                <a:r>
                  <a:rPr lang="en-US" altLang="zh-CN" sz="1800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6</a:t>
                </a:r>
              </a:p>
            </p:txBody>
          </p:sp>
          <p:sp>
            <p:nvSpPr>
              <p:cNvPr id="37909" name="Text Box 12"/>
              <p:cNvSpPr txBox="1"/>
              <p:nvPr/>
            </p:nvSpPr>
            <p:spPr>
              <a:xfrm>
                <a:off x="624" y="3504"/>
                <a:ext cx="288" cy="231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 eaLnBrk="1" hangingPunct="1"/>
                <a:r>
                  <a:rPr lang="zh-CN" altLang="en-US" sz="1800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 </a:t>
                </a:r>
                <a:r>
                  <a:rPr lang="en-US" altLang="zh-CN" sz="1800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5</a:t>
                </a:r>
              </a:p>
            </p:txBody>
          </p:sp>
        </p:grpSp>
        <p:grpSp>
          <p:nvGrpSpPr>
            <p:cNvPr id="37897" name="Group 13"/>
            <p:cNvGrpSpPr/>
            <p:nvPr/>
          </p:nvGrpSpPr>
          <p:grpSpPr>
            <a:xfrm>
              <a:off x="668" y="1864"/>
              <a:ext cx="288" cy="1863"/>
              <a:chOff x="624" y="1872"/>
              <a:chExt cx="288" cy="1863"/>
            </a:xfrm>
          </p:grpSpPr>
          <p:sp>
            <p:nvSpPr>
              <p:cNvPr id="37898" name="Text Box 14"/>
              <p:cNvSpPr txBox="1"/>
              <p:nvPr/>
            </p:nvSpPr>
            <p:spPr>
              <a:xfrm>
                <a:off x="624" y="1872"/>
                <a:ext cx="288" cy="231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zh-CN" sz="1800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4</a:t>
                </a:r>
              </a:p>
            </p:txBody>
          </p:sp>
          <p:sp>
            <p:nvSpPr>
              <p:cNvPr id="37899" name="Text Box 15"/>
              <p:cNvSpPr txBox="1"/>
              <p:nvPr/>
            </p:nvSpPr>
            <p:spPr>
              <a:xfrm>
                <a:off x="624" y="2208"/>
                <a:ext cx="288" cy="231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zh-CN" sz="1800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3</a:t>
                </a:r>
              </a:p>
            </p:txBody>
          </p:sp>
          <p:sp>
            <p:nvSpPr>
              <p:cNvPr id="37900" name="Text Box 16"/>
              <p:cNvSpPr txBox="1"/>
              <p:nvPr/>
            </p:nvSpPr>
            <p:spPr>
              <a:xfrm>
                <a:off x="624" y="2544"/>
                <a:ext cx="288" cy="231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zh-CN" sz="1800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2</a:t>
                </a:r>
              </a:p>
            </p:txBody>
          </p:sp>
          <p:sp>
            <p:nvSpPr>
              <p:cNvPr id="37901" name="Text Box 17"/>
              <p:cNvSpPr txBox="1"/>
              <p:nvPr/>
            </p:nvSpPr>
            <p:spPr>
              <a:xfrm>
                <a:off x="624" y="2880"/>
                <a:ext cx="288" cy="231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zh-CN" sz="1800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1</a:t>
                </a:r>
              </a:p>
            </p:txBody>
          </p:sp>
          <p:sp>
            <p:nvSpPr>
              <p:cNvPr id="37902" name="Text Box 18"/>
              <p:cNvSpPr txBox="1"/>
              <p:nvPr/>
            </p:nvSpPr>
            <p:spPr>
              <a:xfrm>
                <a:off x="624" y="3216"/>
                <a:ext cx="288" cy="231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 eaLnBrk="1" hangingPunct="1"/>
                <a:r>
                  <a:rPr lang="en-US" altLang="zh-CN" sz="1800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-1</a:t>
                </a:r>
              </a:p>
            </p:txBody>
          </p:sp>
          <p:sp>
            <p:nvSpPr>
              <p:cNvPr id="37903" name="Text Box 19"/>
              <p:cNvSpPr txBox="1"/>
              <p:nvPr/>
            </p:nvSpPr>
            <p:spPr>
              <a:xfrm>
                <a:off x="624" y="3504"/>
                <a:ext cx="288" cy="231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 eaLnBrk="1" hangingPunct="1"/>
                <a:r>
                  <a:rPr lang="en-US" altLang="zh-CN" sz="1800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-2</a:t>
                </a:r>
              </a:p>
            </p:txBody>
          </p:sp>
        </p:grpSp>
      </p:grpSp>
      <p:pic>
        <p:nvPicPr>
          <p:cNvPr id="37893" name="Picture 20" descr="people_155104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462" b="8757"/>
          <a:stretch>
            <a:fillRect/>
          </a:stretch>
        </p:blipFill>
        <p:spPr>
          <a:xfrm>
            <a:off x="6372225" y="2276475"/>
            <a:ext cx="1962150" cy="4105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Picture 21" descr="people_0930785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274" b="6000"/>
          <a:stretch>
            <a:fillRect/>
          </a:stretch>
        </p:blipFill>
        <p:spPr>
          <a:xfrm>
            <a:off x="1619250" y="1844675"/>
            <a:ext cx="2116138" cy="4708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159123_3212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685" b="2811"/>
          <a:stretch>
            <a:fillRect/>
          </a:stretch>
        </p:blipFill>
        <p:spPr>
          <a:xfrm>
            <a:off x="1331913" y="3573463"/>
            <a:ext cx="1985962" cy="2835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2" name="Picture 4" descr="200567214152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838" y="692150"/>
            <a:ext cx="4464050" cy="310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93" name="Text Box 5"/>
          <p:cNvSpPr txBox="1"/>
          <p:nvPr/>
        </p:nvSpPr>
        <p:spPr>
          <a:xfrm>
            <a:off x="3779838" y="4005263"/>
            <a:ext cx="4248150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刘翔在第十届世界田径锦标赛半决赛中，</a:t>
            </a:r>
            <a:r>
              <a:rPr lang="en-US" altLang="zh-CN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110</a:t>
            </a:r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米栏的成绩是</a:t>
            </a:r>
            <a:r>
              <a:rPr lang="en-US" altLang="zh-CN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13.42</a:t>
            </a:r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秒，当时赛场风速为每秒</a:t>
            </a:r>
            <a:r>
              <a:rPr lang="en-US" altLang="zh-CN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-0.4</a:t>
            </a:r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米。</a:t>
            </a:r>
          </a:p>
        </p:txBody>
      </p:sp>
      <p:sp>
        <p:nvSpPr>
          <p:cNvPr id="38917" name="Text Box 6"/>
          <p:cNvSpPr txBox="1"/>
          <p:nvPr/>
        </p:nvSpPr>
        <p:spPr>
          <a:xfrm>
            <a:off x="684213" y="1341438"/>
            <a:ext cx="23034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63495" name="Group 7"/>
          <p:cNvGrpSpPr/>
          <p:nvPr/>
        </p:nvGrpSpPr>
        <p:grpSpPr>
          <a:xfrm>
            <a:off x="179388" y="836613"/>
            <a:ext cx="3240087" cy="1368425"/>
            <a:chOff x="113" y="527"/>
            <a:chExt cx="2041" cy="862"/>
          </a:xfrm>
        </p:grpSpPr>
        <p:sp>
          <p:nvSpPr>
            <p:cNvPr id="38919" name="AutoShape 8"/>
            <p:cNvSpPr/>
            <p:nvPr/>
          </p:nvSpPr>
          <p:spPr>
            <a:xfrm>
              <a:off x="113" y="527"/>
              <a:ext cx="2041" cy="862"/>
            </a:xfrm>
            <a:prstGeom prst="wedgeEllipseCallout">
              <a:avLst>
                <a:gd name="adj1" fmla="val 17273"/>
                <a:gd name="adj2" fmla="val 139676"/>
              </a:avLst>
            </a:prstGeom>
            <a:solidFill>
              <a:schemeClr val="hlink"/>
            </a:solidFill>
            <a:ln w="9525" cap="flat" cmpd="sng">
              <a:solidFill>
                <a:srgbClr val="FF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20" name="Rectangle 9"/>
            <p:cNvSpPr/>
            <p:nvPr/>
          </p:nvSpPr>
          <p:spPr>
            <a:xfrm>
              <a:off x="340" y="663"/>
              <a:ext cx="1769" cy="5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lang="zh-CN" altLang="en-US" sz="2800" b="1" dirty="0">
                  <a:solidFill>
                    <a:srgbClr val="FFFF00"/>
                  </a:solidFill>
                  <a:latin typeface="Arial" panose="020B0604020202020204" pitchFamily="34" charset="0"/>
                  <a:ea typeface="楷体_GB2312" pitchFamily="49" charset="-122"/>
                </a:rPr>
                <a:t>讨论：风速怎么会有负的？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按键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900113" y="1196975"/>
            <a:ext cx="2087563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algn="l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玉山最高峰</a:t>
            </a:r>
          </a:p>
          <a:p>
            <a:pPr marR="0" algn="l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海拔</a:t>
            </a:r>
            <a:r>
              <a:rPr kumimoji="0" lang="en-US" altLang="zh-CN" sz="2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3950</a:t>
            </a:r>
            <a:r>
              <a:rPr kumimoji="0" lang="zh-CN" altLang="en-US" sz="2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米</a:t>
            </a:r>
          </a:p>
        </p:txBody>
      </p:sp>
      <p:sp>
        <p:nvSpPr>
          <p:cNvPr id="64516" name="Rectangle 4"/>
          <p:cNvSpPr/>
          <p:nvPr/>
        </p:nvSpPr>
        <p:spPr>
          <a:xfrm>
            <a:off x="4572000" y="1557338"/>
            <a:ext cx="38862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32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玉山最高峰是海平面以上（    ）米。</a:t>
            </a:r>
          </a:p>
        </p:txBody>
      </p:sp>
      <p:sp>
        <p:nvSpPr>
          <p:cNvPr id="64517" name="Rectangle 5"/>
          <p:cNvSpPr/>
          <p:nvPr/>
        </p:nvSpPr>
        <p:spPr>
          <a:xfrm>
            <a:off x="4859338" y="3933825"/>
            <a:ext cx="35814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台湾海峡最深处是海平面以（    ）米。</a:t>
            </a:r>
          </a:p>
        </p:txBody>
      </p:sp>
      <p:sp>
        <p:nvSpPr>
          <p:cNvPr id="39941" name="Rectangle 6"/>
          <p:cNvSpPr/>
          <p:nvPr/>
        </p:nvSpPr>
        <p:spPr>
          <a:xfrm>
            <a:off x="900113" y="3886200"/>
            <a:ext cx="3748087" cy="1600200"/>
          </a:xfrm>
          <a:prstGeom prst="rect">
            <a:avLst/>
          </a:prstGeom>
          <a:solidFill>
            <a:srgbClr val="3366FF"/>
          </a:solidFill>
          <a:ln w="9525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黑体" panose="02010609060101010101" pitchFamily="2" charset="-122"/>
            </a:endParaRPr>
          </a:p>
        </p:txBody>
      </p:sp>
      <p:sp>
        <p:nvSpPr>
          <p:cNvPr id="39942" name="Line 7"/>
          <p:cNvSpPr/>
          <p:nvPr/>
        </p:nvSpPr>
        <p:spPr>
          <a:xfrm>
            <a:off x="900113" y="3860800"/>
            <a:ext cx="3748087" cy="254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43" name="Text Box 8"/>
          <p:cNvSpPr txBox="1"/>
          <p:nvPr/>
        </p:nvSpPr>
        <p:spPr>
          <a:xfrm>
            <a:off x="2411413" y="4292600"/>
            <a:ext cx="2667000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2400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台湾海峡最深处</a:t>
            </a:r>
          </a:p>
          <a:p>
            <a:pPr algn="l" eaLnBrk="1" hangingPunct="1"/>
            <a:r>
              <a:rPr lang="zh-CN" altLang="en-US" sz="2400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海拔：</a:t>
            </a:r>
            <a:r>
              <a:rPr lang="en-US" altLang="zh-CN" sz="2400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-2311</a:t>
            </a:r>
          </a:p>
        </p:txBody>
      </p:sp>
      <p:sp>
        <p:nvSpPr>
          <p:cNvPr id="39944" name="Text Box 9"/>
          <p:cNvSpPr txBox="1"/>
          <p:nvPr/>
        </p:nvSpPr>
        <p:spPr>
          <a:xfrm>
            <a:off x="1116013" y="3213100"/>
            <a:ext cx="1371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rPr>
              <a:t>海平面</a:t>
            </a:r>
          </a:p>
        </p:txBody>
      </p:sp>
      <p:sp>
        <p:nvSpPr>
          <p:cNvPr id="39945" name="Text Box 10"/>
          <p:cNvSpPr txBox="1"/>
          <p:nvPr/>
        </p:nvSpPr>
        <p:spPr>
          <a:xfrm>
            <a:off x="1258888" y="3933825"/>
            <a:ext cx="10810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楷体_GB2312" pitchFamily="49" charset="-122"/>
              </a:rPr>
              <a:t>大海</a:t>
            </a:r>
          </a:p>
        </p:txBody>
      </p:sp>
      <p:sp>
        <p:nvSpPr>
          <p:cNvPr id="39946" name="Text Box 11"/>
          <p:cNvSpPr txBox="1"/>
          <p:nvPr/>
        </p:nvSpPr>
        <p:spPr>
          <a:xfrm>
            <a:off x="3059113" y="3284538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rPr>
              <a:t>陆地</a:t>
            </a:r>
          </a:p>
        </p:txBody>
      </p:sp>
      <p:sp>
        <p:nvSpPr>
          <p:cNvPr id="39947" name="Freeform 12"/>
          <p:cNvSpPr/>
          <p:nvPr/>
        </p:nvSpPr>
        <p:spPr>
          <a:xfrm>
            <a:off x="1116013" y="1676400"/>
            <a:ext cx="3600450" cy="35306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652" h="2224">
                <a:moveTo>
                  <a:pt x="0" y="1594"/>
                </a:moveTo>
                <a:cubicBezTo>
                  <a:pt x="32" y="1602"/>
                  <a:pt x="71" y="1598"/>
                  <a:pt x="94" y="1621"/>
                </a:cubicBezTo>
                <a:cubicBezTo>
                  <a:pt x="104" y="1631"/>
                  <a:pt x="98" y="1650"/>
                  <a:pt x="107" y="1661"/>
                </a:cubicBezTo>
                <a:cubicBezTo>
                  <a:pt x="117" y="1674"/>
                  <a:pt x="134" y="1679"/>
                  <a:pt x="147" y="1688"/>
                </a:cubicBezTo>
                <a:cubicBezTo>
                  <a:pt x="203" y="1771"/>
                  <a:pt x="249" y="1835"/>
                  <a:pt x="281" y="1929"/>
                </a:cubicBezTo>
                <a:cubicBezTo>
                  <a:pt x="291" y="1960"/>
                  <a:pt x="335" y="2010"/>
                  <a:pt x="335" y="2010"/>
                </a:cubicBezTo>
                <a:cubicBezTo>
                  <a:pt x="352" y="2063"/>
                  <a:pt x="389" y="2140"/>
                  <a:pt x="442" y="2170"/>
                </a:cubicBezTo>
                <a:cubicBezTo>
                  <a:pt x="498" y="2202"/>
                  <a:pt x="580" y="2213"/>
                  <a:pt x="643" y="2224"/>
                </a:cubicBezTo>
                <a:cubicBezTo>
                  <a:pt x="688" y="2219"/>
                  <a:pt x="733" y="2217"/>
                  <a:pt x="777" y="2210"/>
                </a:cubicBezTo>
                <a:cubicBezTo>
                  <a:pt x="791" y="2208"/>
                  <a:pt x="807" y="2207"/>
                  <a:pt x="817" y="2197"/>
                </a:cubicBezTo>
                <a:cubicBezTo>
                  <a:pt x="853" y="2161"/>
                  <a:pt x="875" y="2112"/>
                  <a:pt x="911" y="2076"/>
                </a:cubicBezTo>
                <a:cubicBezTo>
                  <a:pt x="928" y="2005"/>
                  <a:pt x="925" y="1995"/>
                  <a:pt x="978" y="1943"/>
                </a:cubicBezTo>
                <a:cubicBezTo>
                  <a:pt x="1011" y="1841"/>
                  <a:pt x="987" y="1884"/>
                  <a:pt x="1045" y="1809"/>
                </a:cubicBezTo>
                <a:cubicBezTo>
                  <a:pt x="1069" y="1733"/>
                  <a:pt x="1103" y="1678"/>
                  <a:pt x="1138" y="1608"/>
                </a:cubicBezTo>
                <a:cubicBezTo>
                  <a:pt x="1189" y="1504"/>
                  <a:pt x="1108" y="1632"/>
                  <a:pt x="1179" y="1527"/>
                </a:cubicBezTo>
                <a:cubicBezTo>
                  <a:pt x="1212" y="1425"/>
                  <a:pt x="1261" y="1319"/>
                  <a:pt x="1326" y="1233"/>
                </a:cubicBezTo>
                <a:cubicBezTo>
                  <a:pt x="1358" y="1137"/>
                  <a:pt x="1337" y="1176"/>
                  <a:pt x="1379" y="1112"/>
                </a:cubicBezTo>
                <a:cubicBezTo>
                  <a:pt x="1418" y="960"/>
                  <a:pt x="1364" y="1144"/>
                  <a:pt x="1420" y="1018"/>
                </a:cubicBezTo>
                <a:cubicBezTo>
                  <a:pt x="1483" y="875"/>
                  <a:pt x="1412" y="989"/>
                  <a:pt x="1473" y="898"/>
                </a:cubicBezTo>
                <a:cubicBezTo>
                  <a:pt x="1487" y="833"/>
                  <a:pt x="1506" y="786"/>
                  <a:pt x="1527" y="724"/>
                </a:cubicBezTo>
                <a:cubicBezTo>
                  <a:pt x="1547" y="662"/>
                  <a:pt x="1537" y="649"/>
                  <a:pt x="1554" y="576"/>
                </a:cubicBezTo>
                <a:cubicBezTo>
                  <a:pt x="1570" y="505"/>
                  <a:pt x="1608" y="435"/>
                  <a:pt x="1647" y="375"/>
                </a:cubicBezTo>
                <a:cubicBezTo>
                  <a:pt x="1670" y="289"/>
                  <a:pt x="1718" y="208"/>
                  <a:pt x="1768" y="134"/>
                </a:cubicBezTo>
                <a:cubicBezTo>
                  <a:pt x="1792" y="63"/>
                  <a:pt x="1788" y="26"/>
                  <a:pt x="1862" y="0"/>
                </a:cubicBezTo>
                <a:cubicBezTo>
                  <a:pt x="1924" y="22"/>
                  <a:pt x="1987" y="33"/>
                  <a:pt x="2049" y="54"/>
                </a:cubicBezTo>
                <a:cubicBezTo>
                  <a:pt x="2062" y="58"/>
                  <a:pt x="2089" y="67"/>
                  <a:pt x="2089" y="67"/>
                </a:cubicBezTo>
                <a:cubicBezTo>
                  <a:pt x="2210" y="147"/>
                  <a:pt x="2216" y="301"/>
                  <a:pt x="2290" y="415"/>
                </a:cubicBezTo>
                <a:cubicBezTo>
                  <a:pt x="2313" y="548"/>
                  <a:pt x="2305" y="685"/>
                  <a:pt x="2331" y="817"/>
                </a:cubicBezTo>
                <a:cubicBezTo>
                  <a:pt x="2349" y="908"/>
                  <a:pt x="2376" y="995"/>
                  <a:pt x="2398" y="1085"/>
                </a:cubicBezTo>
                <a:cubicBezTo>
                  <a:pt x="2400" y="1092"/>
                  <a:pt x="2416" y="1167"/>
                  <a:pt x="2424" y="1179"/>
                </a:cubicBezTo>
                <a:cubicBezTo>
                  <a:pt x="2460" y="1233"/>
                  <a:pt x="2583" y="1273"/>
                  <a:pt x="2652" y="1273"/>
                </a:cubicBezTo>
              </a:path>
            </a:pathLst>
          </a:custGeom>
          <a:noFill/>
          <a:ln w="3810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645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609600" y="598488"/>
            <a:ext cx="8153400" cy="777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l" defTabSz="914400">
              <a:buClrTx/>
              <a:buSzTx/>
              <a:buFontTx/>
              <a:buNone/>
              <a:defRPr/>
            </a:pPr>
            <a:r>
              <a:rPr kumimoji="0" lang="zh-CN" altLang="en-US" sz="4500" b="1" kern="1200" cap="none" spc="0" normalizeH="0" baseline="0" noProof="0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把这些数填入相应的圈内。</a:t>
            </a:r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914400" y="1965325"/>
            <a:ext cx="914400" cy="777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-5</a:t>
            </a:r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1922463" y="1965325"/>
            <a:ext cx="1201738" cy="777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+26</a:t>
            </a: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3217863" y="1965325"/>
            <a:ext cx="471488" cy="777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8</a:t>
            </a:r>
          </a:p>
        </p:txBody>
      </p:sp>
      <p:sp>
        <p:nvSpPr>
          <p:cNvPr id="161801" name="Rectangle 9"/>
          <p:cNvSpPr>
            <a:spLocks noChangeArrowheads="1"/>
          </p:cNvSpPr>
          <p:nvPr/>
        </p:nvSpPr>
        <p:spPr bwMode="auto">
          <a:xfrm>
            <a:off x="3940175" y="1965325"/>
            <a:ext cx="1241425" cy="777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-40</a:t>
            </a:r>
          </a:p>
        </p:txBody>
      </p:sp>
      <p:sp>
        <p:nvSpPr>
          <p:cNvPr id="161802" name="Rectangle 10"/>
          <p:cNvSpPr>
            <a:spLocks noChangeArrowheads="1"/>
          </p:cNvSpPr>
          <p:nvPr/>
        </p:nvSpPr>
        <p:spPr bwMode="auto">
          <a:xfrm>
            <a:off x="5235575" y="1965325"/>
            <a:ext cx="1470025" cy="777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-120</a:t>
            </a:r>
          </a:p>
        </p:txBody>
      </p:sp>
      <p:sp>
        <p:nvSpPr>
          <p:cNvPr id="161803" name="Rectangle 11"/>
          <p:cNvSpPr>
            <a:spLocks noChangeArrowheads="1"/>
          </p:cNvSpPr>
          <p:nvPr/>
        </p:nvSpPr>
        <p:spPr bwMode="auto">
          <a:xfrm>
            <a:off x="6819900" y="1965325"/>
            <a:ext cx="1485900" cy="777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+103</a:t>
            </a:r>
          </a:p>
        </p:txBody>
      </p:sp>
      <p:sp>
        <p:nvSpPr>
          <p:cNvPr id="40969" name="Oval 13"/>
          <p:cNvSpPr/>
          <p:nvPr/>
        </p:nvSpPr>
        <p:spPr>
          <a:xfrm>
            <a:off x="838200" y="2667000"/>
            <a:ext cx="3124200" cy="2667000"/>
          </a:xfrm>
          <a:prstGeom prst="ellipse">
            <a:avLst/>
          </a:prstGeom>
          <a:noFill/>
          <a:ln w="38100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endParaRPr lang="zh-CN" altLang="en-US" dirty="0">
              <a:latin typeface="黑体" panose="02010609060101010101" pitchFamily="2" charset="-122"/>
            </a:endParaRPr>
          </a:p>
        </p:txBody>
      </p:sp>
      <p:sp>
        <p:nvSpPr>
          <p:cNvPr id="40970" name="Oval 14"/>
          <p:cNvSpPr/>
          <p:nvPr/>
        </p:nvSpPr>
        <p:spPr>
          <a:xfrm>
            <a:off x="4648200" y="2667000"/>
            <a:ext cx="3124200" cy="2667000"/>
          </a:xfrm>
          <a:prstGeom prst="ellipse">
            <a:avLst/>
          </a:prstGeom>
          <a:noFill/>
          <a:ln w="38100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endParaRPr lang="zh-CN" altLang="en-US" dirty="0">
              <a:latin typeface="黑体" panose="02010609060101010101" pitchFamily="2" charset="-122"/>
            </a:endParaRPr>
          </a:p>
        </p:txBody>
      </p:sp>
      <p:sp>
        <p:nvSpPr>
          <p:cNvPr id="161807" name="Rectangle 15"/>
          <p:cNvSpPr>
            <a:spLocks noChangeArrowheads="1"/>
          </p:cNvSpPr>
          <p:nvPr/>
        </p:nvSpPr>
        <p:spPr bwMode="auto">
          <a:xfrm>
            <a:off x="1727200" y="5257800"/>
            <a:ext cx="1244600" cy="625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5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正数</a:t>
            </a:r>
          </a:p>
        </p:txBody>
      </p:sp>
      <p:sp>
        <p:nvSpPr>
          <p:cNvPr id="161808" name="Rectangle 16"/>
          <p:cNvSpPr>
            <a:spLocks noChangeArrowheads="1"/>
          </p:cNvSpPr>
          <p:nvPr/>
        </p:nvSpPr>
        <p:spPr bwMode="auto">
          <a:xfrm>
            <a:off x="5537200" y="5257800"/>
            <a:ext cx="1244600" cy="625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5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负数</a:t>
            </a:r>
          </a:p>
        </p:txBody>
      </p:sp>
      <p:sp>
        <p:nvSpPr>
          <p:cNvPr id="161809" name="Rectangle 17"/>
          <p:cNvSpPr>
            <a:spLocks noChangeArrowheads="1"/>
          </p:cNvSpPr>
          <p:nvPr/>
        </p:nvSpPr>
        <p:spPr bwMode="auto">
          <a:xfrm>
            <a:off x="1219200" y="3048000"/>
            <a:ext cx="1371600" cy="777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+26</a:t>
            </a:r>
          </a:p>
        </p:txBody>
      </p:sp>
      <p:sp>
        <p:nvSpPr>
          <p:cNvPr id="161810" name="Rectangle 18"/>
          <p:cNvSpPr>
            <a:spLocks noChangeArrowheads="1"/>
          </p:cNvSpPr>
          <p:nvPr/>
        </p:nvSpPr>
        <p:spPr bwMode="auto">
          <a:xfrm>
            <a:off x="1447800" y="3946525"/>
            <a:ext cx="1714500" cy="777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+103 </a:t>
            </a:r>
          </a:p>
        </p:txBody>
      </p:sp>
      <p:sp>
        <p:nvSpPr>
          <p:cNvPr id="161812" name="Rectangle 20"/>
          <p:cNvSpPr>
            <a:spLocks noChangeArrowheads="1"/>
          </p:cNvSpPr>
          <p:nvPr/>
        </p:nvSpPr>
        <p:spPr bwMode="auto">
          <a:xfrm>
            <a:off x="2881313" y="3048000"/>
            <a:ext cx="471488" cy="777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8</a:t>
            </a:r>
          </a:p>
        </p:txBody>
      </p:sp>
      <p:sp>
        <p:nvSpPr>
          <p:cNvPr id="161813" name="Rectangle 21"/>
          <p:cNvSpPr>
            <a:spLocks noChangeArrowheads="1"/>
          </p:cNvSpPr>
          <p:nvPr/>
        </p:nvSpPr>
        <p:spPr bwMode="auto">
          <a:xfrm>
            <a:off x="5638800" y="3048000"/>
            <a:ext cx="1219200" cy="777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-5</a:t>
            </a:r>
          </a:p>
        </p:txBody>
      </p:sp>
      <p:sp>
        <p:nvSpPr>
          <p:cNvPr id="161814" name="Rectangle 22"/>
          <p:cNvSpPr>
            <a:spLocks noChangeArrowheads="1"/>
          </p:cNvSpPr>
          <p:nvPr/>
        </p:nvSpPr>
        <p:spPr bwMode="auto">
          <a:xfrm>
            <a:off x="4876800" y="3717925"/>
            <a:ext cx="1371600" cy="777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-40</a:t>
            </a:r>
          </a:p>
        </p:txBody>
      </p:sp>
      <p:sp>
        <p:nvSpPr>
          <p:cNvPr id="161815" name="Rectangle 23"/>
          <p:cNvSpPr>
            <a:spLocks noChangeArrowheads="1"/>
          </p:cNvSpPr>
          <p:nvPr/>
        </p:nvSpPr>
        <p:spPr bwMode="auto">
          <a:xfrm>
            <a:off x="6096000" y="3717925"/>
            <a:ext cx="1524000" cy="777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-120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9" grpId="0"/>
      <p:bldP spid="161810" grpId="0"/>
      <p:bldP spid="161812" grpId="0"/>
      <p:bldP spid="161813" grpId="0"/>
      <p:bldP spid="161814" grpId="0"/>
      <p:bldP spid="1618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26" descr="chinamap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8" y="620713"/>
            <a:ext cx="8772525" cy="58975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7891" name="Group 1027"/>
          <p:cNvGrpSpPr/>
          <p:nvPr/>
        </p:nvGrpSpPr>
        <p:grpSpPr>
          <a:xfrm>
            <a:off x="3419475" y="549275"/>
            <a:ext cx="3743325" cy="1008063"/>
            <a:chOff x="1837" y="164"/>
            <a:chExt cx="2358" cy="635"/>
          </a:xfrm>
        </p:grpSpPr>
        <p:sp>
          <p:nvSpPr>
            <p:cNvPr id="16391" name="AutoShape 1028"/>
            <p:cNvSpPr/>
            <p:nvPr/>
          </p:nvSpPr>
          <p:spPr>
            <a:xfrm flipH="1">
              <a:off x="1837" y="164"/>
              <a:ext cx="2358" cy="635"/>
            </a:xfrm>
            <a:prstGeom prst="wedgeEllipseCallout">
              <a:avLst>
                <a:gd name="adj1" fmla="val -70824"/>
                <a:gd name="adj2" fmla="val 70630"/>
              </a:avLst>
            </a:prstGeom>
            <a:solidFill>
              <a:srgbClr val="FFCCFF"/>
            </a:solidFill>
            <a:ln w="952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6392" name="Text Box 1029"/>
            <p:cNvSpPr txBox="1"/>
            <p:nvPr/>
          </p:nvSpPr>
          <p:spPr>
            <a:xfrm>
              <a:off x="2064" y="255"/>
              <a:ext cx="1815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 eaLnBrk="1" hangingPunct="1"/>
              <a:r>
                <a:rPr lang="zh-CN" altLang="en-US" sz="40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r>
                <a:rPr lang="en-US" altLang="zh-CN" sz="40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-15</a:t>
              </a:r>
              <a:r>
                <a:rPr lang="zh-CN" altLang="en-US" sz="40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～</a:t>
              </a:r>
              <a:r>
                <a:rPr lang="en-US" altLang="zh-CN" sz="40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-8℃</a:t>
              </a: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</p:grpSp>
      <p:sp>
        <p:nvSpPr>
          <p:cNvPr id="16388" name="Text Box 1030"/>
          <p:cNvSpPr txBox="1"/>
          <p:nvPr/>
        </p:nvSpPr>
        <p:spPr>
          <a:xfrm>
            <a:off x="7667625" y="5300663"/>
            <a:ext cx="1296988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lang="en-US" altLang="zh-CN" sz="1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1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～</a:t>
            </a:r>
            <a:r>
              <a:rPr lang="en-US" altLang="zh-CN" sz="1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10℃</a:t>
            </a:r>
          </a:p>
        </p:txBody>
      </p:sp>
      <p:sp>
        <p:nvSpPr>
          <p:cNvPr id="16389" name="Text Box 1031"/>
          <p:cNvSpPr txBox="1"/>
          <p:nvPr/>
        </p:nvSpPr>
        <p:spPr>
          <a:xfrm>
            <a:off x="7308850" y="3573463"/>
            <a:ext cx="936625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lang="en-US" altLang="zh-CN" sz="1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zh-CN" altLang="en-US" sz="1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～</a:t>
            </a:r>
            <a:r>
              <a:rPr lang="en-US" altLang="zh-CN" sz="1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7℃</a:t>
            </a:r>
          </a:p>
        </p:txBody>
      </p:sp>
      <p:sp>
        <p:nvSpPr>
          <p:cNvPr id="37896" name="AutoShape 1032"/>
          <p:cNvSpPr/>
          <p:nvPr/>
        </p:nvSpPr>
        <p:spPr>
          <a:xfrm>
            <a:off x="7740650" y="2781300"/>
            <a:ext cx="1152525" cy="288925"/>
          </a:xfrm>
          <a:prstGeom prst="wedgeRectCallout">
            <a:avLst>
              <a:gd name="adj1" fmla="val -160329"/>
              <a:gd name="adj2" fmla="val -66481"/>
            </a:avLst>
          </a:prstGeom>
          <a:solidFill>
            <a:srgbClr val="FFCCFF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z="16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-3</a:t>
            </a:r>
            <a:r>
              <a:rPr lang="zh-CN" altLang="en-US" sz="16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～</a:t>
            </a:r>
            <a:r>
              <a:rPr lang="en-US" altLang="zh-CN" sz="16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26" descr="图片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8" y="620713"/>
            <a:ext cx="8785225" cy="5903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5" name="Picture 1027" descr="03111140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275" y="908050"/>
            <a:ext cx="3984625" cy="3724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6" name="Rectangle 1028"/>
          <p:cNvSpPr/>
          <p:nvPr/>
        </p:nvSpPr>
        <p:spPr>
          <a:xfrm>
            <a:off x="179388" y="5030788"/>
            <a:ext cx="8785225" cy="149383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科学家把</a:t>
            </a:r>
            <a:r>
              <a:rPr lang="zh-CN" altLang="en-US" b="1" dirty="0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水结冰</a:t>
            </a: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的温度定为</a:t>
            </a:r>
            <a:r>
              <a:rPr lang="en-US" altLang="zh-CN" b="1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0℃</a:t>
            </a: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</a:p>
          <a:p>
            <a:pPr algn="l" eaLnBrk="1" hangingPunct="1">
              <a:spcBef>
                <a:spcPct val="0"/>
              </a:spcBef>
            </a:pP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读作：</a:t>
            </a:r>
            <a:r>
              <a:rPr lang="en-US" altLang="zh-CN" b="1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0</a:t>
            </a:r>
            <a:r>
              <a:rPr lang="zh-CN" altLang="en-US" b="1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摄氏度</a:t>
            </a: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r>
              <a:rPr lang="zh-CN" altLang="en-US" sz="4800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</a:p>
        </p:txBody>
      </p:sp>
      <p:pic>
        <p:nvPicPr>
          <p:cNvPr id="17413" name="Picture 1029" descr="character0933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28"/>
          <a:stretch>
            <a:fillRect/>
          </a:stretch>
        </p:blipFill>
        <p:spPr>
          <a:xfrm>
            <a:off x="684213" y="1557338"/>
            <a:ext cx="2305050" cy="312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27"/>
          <p:cNvSpPr/>
          <p:nvPr/>
        </p:nvSpPr>
        <p:spPr>
          <a:xfrm>
            <a:off x="539750" y="1700213"/>
            <a:ext cx="6156325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楷体_GB2312" pitchFamily="49" charset="-122"/>
              </a:rPr>
              <a:t>比</a:t>
            </a:r>
            <a:r>
              <a:rPr lang="en-US" altLang="zh-CN" sz="3600" b="1" dirty="0">
                <a:latin typeface="Times New Roman" panose="02020603050405020304" pitchFamily="18" charset="0"/>
                <a:ea typeface="楷体_GB2312" pitchFamily="49" charset="-122"/>
              </a:rPr>
              <a:t>0℃</a:t>
            </a: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低</a:t>
            </a:r>
            <a:r>
              <a:rPr lang="zh-CN" altLang="en-US" sz="3600" b="1" dirty="0">
                <a:latin typeface="Times New Roman" panose="02020603050405020304" pitchFamily="18" charset="0"/>
                <a:ea typeface="楷体_GB2312" pitchFamily="49" charset="-122"/>
              </a:rPr>
              <a:t>的温度用带“</a:t>
            </a: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－</a:t>
            </a:r>
            <a:r>
              <a:rPr lang="zh-CN" altLang="en-US" sz="3600" b="1" dirty="0">
                <a:latin typeface="Times New Roman" panose="02020603050405020304" pitchFamily="18" charset="0"/>
                <a:ea typeface="楷体_GB2312" pitchFamily="49" charset="-122"/>
              </a:rPr>
              <a:t>”号的数表示，</a:t>
            </a:r>
          </a:p>
          <a:p>
            <a:pPr algn="just" eaLnBrk="1" hangingPunct="1">
              <a:spcBef>
                <a:spcPct val="0"/>
              </a:spcBef>
            </a:pPr>
            <a:r>
              <a:rPr lang="zh-CN" altLang="en-US" b="1" dirty="0">
                <a:latin typeface="Times New Roman" panose="02020603050405020304" pitchFamily="18" charset="0"/>
                <a:ea typeface="楷体_GB2312" pitchFamily="49" charset="-122"/>
              </a:rPr>
              <a:t>　　　</a:t>
            </a:r>
          </a:p>
          <a:p>
            <a:pPr algn="just" eaLnBrk="1" hangingPunct="1">
              <a:spcBef>
                <a:spcPct val="0"/>
              </a:spcBef>
            </a:pPr>
            <a:r>
              <a:rPr lang="zh-CN" altLang="en-US" b="1" dirty="0">
                <a:latin typeface="Times New Roman" panose="02020603050405020304" pitchFamily="18" charset="0"/>
                <a:ea typeface="楷体_GB2312" pitchFamily="49" charset="-122"/>
              </a:rPr>
              <a:t>　　如： </a:t>
            </a: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-15℃</a:t>
            </a:r>
            <a:endParaRPr lang="en-US" altLang="zh-CN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9940" name="Text Box 1028"/>
          <p:cNvSpPr txBox="1"/>
          <p:nvPr/>
        </p:nvSpPr>
        <p:spPr>
          <a:xfrm>
            <a:off x="2268538" y="2282825"/>
            <a:ext cx="46085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表示比</a:t>
            </a: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0℃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还低</a:t>
            </a:r>
            <a:r>
              <a:rPr lang="en-US" altLang="zh-CN" sz="3600" b="1" dirty="0">
                <a:latin typeface="楷体_GB2312" pitchFamily="49" charset="-122"/>
                <a:ea typeface="楷体_GB2312" pitchFamily="49" charset="-122"/>
              </a:rPr>
              <a:t>15℃)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39941" name="Text Box 1029"/>
          <p:cNvSpPr txBox="1"/>
          <p:nvPr/>
        </p:nvSpPr>
        <p:spPr>
          <a:xfrm>
            <a:off x="539750" y="4508500"/>
            <a:ext cx="5976938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读作：零下</a:t>
            </a:r>
            <a:r>
              <a:rPr lang="en-US" altLang="zh-CN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15</a:t>
            </a:r>
            <a:r>
              <a:rPr lang="zh-CN" altLang="en-US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摄氏度。也可读作负</a:t>
            </a:r>
            <a:r>
              <a:rPr lang="en-US" altLang="zh-CN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15</a:t>
            </a:r>
            <a:r>
              <a:rPr lang="zh-CN" altLang="en-US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摄氏度。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0" grpId="0"/>
      <p:bldP spid="399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027"/>
          <p:cNvSpPr/>
          <p:nvPr/>
        </p:nvSpPr>
        <p:spPr>
          <a:xfrm>
            <a:off x="901700" y="1930400"/>
            <a:ext cx="5688013" cy="2651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0"/>
              </a:spcBef>
            </a:pP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比</a:t>
            </a:r>
            <a:r>
              <a:rPr lang="en-US" altLang="zh-CN" sz="4000" b="1" dirty="0">
                <a:latin typeface="楷体_GB2312" pitchFamily="49" charset="-122"/>
                <a:ea typeface="楷体_GB2312" pitchFamily="49" charset="-122"/>
              </a:rPr>
              <a:t>0℃</a:t>
            </a:r>
            <a:r>
              <a:rPr lang="zh-CN" altLang="en-US" sz="40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高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的温度用带</a:t>
            </a:r>
            <a:r>
              <a:rPr lang="zh-CN" altLang="en-US" sz="4000" b="1" dirty="0">
                <a:latin typeface="Times New Roman" panose="02020603050405020304" pitchFamily="18" charset="0"/>
                <a:ea typeface="楷体_GB2312" pitchFamily="49" charset="-122"/>
              </a:rPr>
              <a:t>“</a:t>
            </a:r>
            <a:r>
              <a:rPr lang="zh-CN" altLang="en-US" sz="40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zh-CN" altLang="en-US" sz="4000" b="1" dirty="0">
                <a:latin typeface="Times New Roman" panose="02020603050405020304" pitchFamily="18" charset="0"/>
                <a:ea typeface="楷体_GB2312" pitchFamily="49" charset="-122"/>
              </a:rPr>
              <a:t>”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号的数表示，</a:t>
            </a:r>
          </a:p>
          <a:p>
            <a:pPr algn="just" eaLnBrk="1" hangingPunct="1">
              <a:spcBef>
                <a:spcPct val="0"/>
              </a:spcBef>
            </a:pPr>
            <a:r>
              <a:rPr lang="zh-CN" altLang="en-US" b="1" dirty="0">
                <a:latin typeface="Times New Roman" panose="02020603050405020304" pitchFamily="18" charset="0"/>
                <a:ea typeface="楷体_GB2312" pitchFamily="49" charset="-122"/>
              </a:rPr>
              <a:t>　　</a:t>
            </a:r>
          </a:p>
          <a:p>
            <a:pPr algn="just" eaLnBrk="1" hangingPunct="1">
              <a:spcBef>
                <a:spcPct val="0"/>
              </a:spcBef>
            </a:pPr>
            <a:r>
              <a:rPr lang="zh-CN" altLang="en-US" b="1" dirty="0">
                <a:latin typeface="Times New Roman" panose="02020603050405020304" pitchFamily="18" charset="0"/>
                <a:ea typeface="楷体_GB2312" pitchFamily="49" charset="-122"/>
              </a:rPr>
              <a:t>如：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1℃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或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1℃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0964" name="Text Box 1028"/>
          <p:cNvSpPr txBox="1"/>
          <p:nvPr/>
        </p:nvSpPr>
        <p:spPr>
          <a:xfrm>
            <a:off x="900113" y="5175250"/>
            <a:ext cx="738028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4000" b="1" dirty="0">
                <a:latin typeface="Times New Roman" panose="02020603050405020304" pitchFamily="18" charset="0"/>
                <a:ea typeface="楷体_GB2312" pitchFamily="49" charset="-122"/>
              </a:rPr>
              <a:t>（“</a:t>
            </a:r>
            <a:r>
              <a:rPr lang="zh-CN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zh-CN" altLang="en-US" sz="4000" b="1" dirty="0">
                <a:latin typeface="Times New Roman" panose="02020603050405020304" pitchFamily="18" charset="0"/>
                <a:ea typeface="楷体_GB2312" pitchFamily="49" charset="-122"/>
              </a:rPr>
              <a:t>”号可以省略不写）。</a:t>
            </a:r>
          </a:p>
        </p:txBody>
      </p:sp>
      <p:sp>
        <p:nvSpPr>
          <p:cNvPr id="40965" name="Text Box 1029"/>
          <p:cNvSpPr txBox="1"/>
          <p:nvPr/>
        </p:nvSpPr>
        <p:spPr>
          <a:xfrm>
            <a:off x="900113" y="2506663"/>
            <a:ext cx="61214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            </a:t>
            </a:r>
            <a:r>
              <a:rPr lang="en-US" altLang="zh-CN" sz="4000" b="1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表示比</a:t>
            </a:r>
            <a:r>
              <a:rPr lang="en-US" altLang="zh-CN" sz="4000" b="1" dirty="0">
                <a:latin typeface="楷体_GB2312" pitchFamily="49" charset="-122"/>
                <a:ea typeface="楷体_GB2312" pitchFamily="49" charset="-122"/>
              </a:rPr>
              <a:t>0℃</a:t>
            </a:r>
          </a:p>
          <a:p>
            <a:pPr algn="l" eaLnBrk="1" hangingPunct="1">
              <a:spcBef>
                <a:spcPct val="0"/>
              </a:spcBef>
            </a:pP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高出</a:t>
            </a:r>
            <a:r>
              <a:rPr lang="en-US" altLang="zh-CN" sz="4000" b="1" dirty="0">
                <a:latin typeface="楷体_GB2312" pitchFamily="49" charset="-122"/>
                <a:ea typeface="楷体_GB2312" pitchFamily="49" charset="-122"/>
              </a:rPr>
              <a:t>1℃)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40966" name="Text Box 1030"/>
          <p:cNvSpPr txBox="1"/>
          <p:nvPr/>
        </p:nvSpPr>
        <p:spPr>
          <a:xfrm>
            <a:off x="2195513" y="4581525"/>
            <a:ext cx="396081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读作：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摄氏度。</a:t>
            </a:r>
            <a:endParaRPr lang="zh-CN" altLang="en-US" sz="32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4" grpId="0"/>
      <p:bldP spid="40965" grpId="0"/>
      <p:bldP spid="409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1027"/>
          <p:cNvSpPr/>
          <p:nvPr/>
        </p:nvSpPr>
        <p:spPr>
          <a:xfrm>
            <a:off x="900113" y="1773238"/>
            <a:ext cx="7537450" cy="15557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zh-CN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人们是利用什么工具来测量</a:t>
            </a:r>
          </a:p>
          <a:p>
            <a:pPr algn="l" eaLnBrk="1" hangingPunct="1">
              <a:spcBef>
                <a:spcPct val="0"/>
              </a:spcBef>
            </a:pPr>
            <a:r>
              <a:rPr lang="zh-CN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温度的呢？</a:t>
            </a:r>
          </a:p>
        </p:txBody>
      </p:sp>
      <p:pic>
        <p:nvPicPr>
          <p:cNvPr id="20484" name="Picture 1028" descr="j011793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463" y="3500438"/>
            <a:ext cx="2157412" cy="3024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26" descr="图片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" y="620713"/>
            <a:ext cx="8769350" cy="5903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Picture 1027" descr="wendu1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1196975"/>
            <a:ext cx="685800" cy="53435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508" name="Group 1028"/>
          <p:cNvGrpSpPr/>
          <p:nvPr/>
        </p:nvGrpSpPr>
        <p:grpSpPr>
          <a:xfrm>
            <a:off x="4440238" y="1839913"/>
            <a:ext cx="8618537" cy="0"/>
            <a:chOff x="0" y="0"/>
            <a:chExt cx="5429" cy="0"/>
          </a:xfrm>
        </p:grpSpPr>
        <p:sp>
          <p:nvSpPr>
            <p:cNvPr id="21515" name="Rectangle 1029"/>
            <p:cNvSpPr/>
            <p:nvPr/>
          </p:nvSpPr>
          <p:spPr>
            <a:xfrm>
              <a:off x="0" y="0"/>
              <a:ext cx="5429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latin typeface="黑体" panose="02010609060101010101" pitchFamily="2" charset="-122"/>
              </a:endParaRPr>
            </a:p>
          </p:txBody>
        </p:sp>
        <p:grpSp>
          <p:nvGrpSpPr>
            <p:cNvPr id="21516" name="Group 1030"/>
            <p:cNvGrpSpPr/>
            <p:nvPr/>
          </p:nvGrpSpPr>
          <p:grpSpPr>
            <a:xfrm>
              <a:off x="0" y="0"/>
              <a:ext cx="5429" cy="0"/>
              <a:chOff x="0" y="2873"/>
              <a:chExt cx="5429" cy="0"/>
            </a:xfrm>
          </p:grpSpPr>
          <p:sp>
            <p:nvSpPr>
              <p:cNvPr id="21517" name="Rectangle 1031"/>
              <p:cNvSpPr/>
              <p:nvPr/>
            </p:nvSpPr>
            <p:spPr>
              <a:xfrm>
                <a:off x="0" y="2873"/>
                <a:ext cx="5429" cy="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>
                <a:spAutoFit/>
              </a:bodyPr>
              <a:lstStyle/>
              <a:p>
                <a:endParaRPr lang="zh-CN" altLang="en-US" dirty="0">
                  <a:latin typeface="黑体" panose="02010609060101010101" pitchFamily="2" charset="-122"/>
                </a:endParaRPr>
              </a:p>
            </p:txBody>
          </p:sp>
          <p:grpSp>
            <p:nvGrpSpPr>
              <p:cNvPr id="21518" name="Group 1032"/>
              <p:cNvGrpSpPr/>
              <p:nvPr/>
            </p:nvGrpSpPr>
            <p:grpSpPr>
              <a:xfrm>
                <a:off x="0" y="2873"/>
                <a:ext cx="4306" cy="0"/>
                <a:chOff x="0" y="6106"/>
                <a:chExt cx="4306" cy="0"/>
              </a:xfrm>
            </p:grpSpPr>
            <p:sp>
              <p:nvSpPr>
                <p:cNvPr id="21519" name="Rectangle 1033"/>
                <p:cNvSpPr/>
                <p:nvPr/>
              </p:nvSpPr>
              <p:spPr>
                <a:xfrm>
                  <a:off x="0" y="6106"/>
                  <a:ext cx="4306" cy="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endParaRPr lang="zh-CN" altLang="en-US" dirty="0">
                    <a:latin typeface="黑体" panose="02010609060101010101" pitchFamily="2" charset="-122"/>
                  </a:endParaRPr>
                </a:p>
              </p:txBody>
            </p:sp>
            <p:grpSp>
              <p:nvGrpSpPr>
                <p:cNvPr id="21520" name="Group 1034"/>
                <p:cNvGrpSpPr/>
                <p:nvPr/>
              </p:nvGrpSpPr>
              <p:grpSpPr>
                <a:xfrm>
                  <a:off x="0" y="6106"/>
                  <a:ext cx="4018" cy="0"/>
                  <a:chOff x="0" y="6106"/>
                  <a:chExt cx="4018" cy="0"/>
                </a:xfrm>
              </p:grpSpPr>
              <p:sp>
                <p:nvSpPr>
                  <p:cNvPr id="21521" name="Rectangle 1035"/>
                  <p:cNvSpPr/>
                  <p:nvPr/>
                </p:nvSpPr>
                <p:spPr>
                  <a:xfrm>
                    <a:off x="0" y="6106"/>
                    <a:ext cx="4018" cy="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endParaRPr lang="zh-CN" altLang="en-US" dirty="0">
                      <a:latin typeface="黑体" panose="02010609060101010101" pitchFamily="2" charset="-122"/>
                    </a:endParaRPr>
                  </a:p>
                </p:txBody>
              </p:sp>
              <p:sp>
                <p:nvSpPr>
                  <p:cNvPr id="21522" name="Rectangle 1036"/>
                  <p:cNvSpPr/>
                  <p:nvPr/>
                </p:nvSpPr>
                <p:spPr>
                  <a:xfrm>
                    <a:off x="0" y="6106"/>
                    <a:ext cx="4018" cy="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endParaRPr lang="zh-CN" altLang="en-US" dirty="0">
                      <a:latin typeface="黑体" panose="02010609060101010101" pitchFamily="2" charset="-122"/>
                    </a:endParaRPr>
                  </a:p>
                </p:txBody>
              </p:sp>
            </p:grpSp>
          </p:grpSp>
        </p:grpSp>
      </p:grpSp>
      <p:pic>
        <p:nvPicPr>
          <p:cNvPr id="21509" name="Picture 1037" descr="66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2500" y="1412875"/>
            <a:ext cx="908050" cy="5059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1038" descr="55trt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9338" y="1268413"/>
            <a:ext cx="1925637" cy="5280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Rectangle 1039"/>
          <p:cNvSpPr/>
          <p:nvPr/>
        </p:nvSpPr>
        <p:spPr>
          <a:xfrm>
            <a:off x="2767013" y="1839913"/>
            <a:ext cx="89154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dirty="0">
              <a:latin typeface="黑体" panose="02010609060101010101" pitchFamily="2" charset="-122"/>
            </a:endParaRPr>
          </a:p>
        </p:txBody>
      </p:sp>
      <p:pic>
        <p:nvPicPr>
          <p:cNvPr id="21512" name="Picture 1040" descr="22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850" y="765175"/>
            <a:ext cx="1512888" cy="5721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3" name="Picture 1041" descr="biao1">
            <a:hlinkClick r:id="rId8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913" y="2708275"/>
            <a:ext cx="2089150" cy="208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4" name="WordArt 1042"/>
          <p:cNvSpPr>
            <a:spLocks noTextEdit="1"/>
          </p:cNvSpPr>
          <p:nvPr/>
        </p:nvSpPr>
        <p:spPr>
          <a:xfrm>
            <a:off x="1763713" y="620713"/>
            <a:ext cx="51847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4000">
                <a:ln w="12700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温度计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3810000" y="609600"/>
          <a:ext cx="1527175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3" imgW="1701800" imgH="6451600" progId="Photoshop.Image.6">
                  <p:embed/>
                </p:oleObj>
              </mc:Choice>
              <mc:Fallback>
                <p:oleObj r:id="rId3" imgW="1701800" imgH="6451600" progId="Photoshop.Image.6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0" y="609600"/>
                        <a:ext cx="1527175" cy="5791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2"/>
          <p:cNvGrpSpPr/>
          <p:nvPr/>
        </p:nvGrpSpPr>
        <p:grpSpPr>
          <a:xfrm>
            <a:off x="609600" y="685800"/>
            <a:ext cx="3886200" cy="1676400"/>
            <a:chOff x="384" y="432"/>
            <a:chExt cx="2448" cy="1056"/>
          </a:xfrm>
        </p:grpSpPr>
        <p:sp>
          <p:nvSpPr>
            <p:cNvPr id="163845" name="Text Box 5"/>
            <p:cNvSpPr txBox="1">
              <a:spLocks noChangeArrowheads="1"/>
            </p:cNvSpPr>
            <p:nvPr/>
          </p:nvSpPr>
          <p:spPr bwMode="auto">
            <a:xfrm>
              <a:off x="384" y="816"/>
              <a:ext cx="2160" cy="67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en-US" altLang="zh-CN" sz="3200" b="1" kern="1200" cap="none" spc="0" normalizeH="0" baseline="0" noProof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anose="02010609060101010101" pitchFamily="2" charset="-122"/>
                  <a:ea typeface="黑体" panose="02010609060101010101" pitchFamily="2" charset="-122"/>
                  <a:cs typeface="+mn-cs"/>
                </a:rPr>
                <a:t>℃</a:t>
              </a:r>
              <a:r>
                <a:rPr kumimoji="0" lang="zh-CN" altLang="en-US" sz="3200" b="1" kern="1200" cap="none" spc="0" normalizeH="0" baseline="0" noProof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anose="02010609060101010101" pitchFamily="2" charset="-122"/>
                  <a:ea typeface="黑体" panose="02010609060101010101" pitchFamily="2" charset="-122"/>
                  <a:cs typeface="+mn-cs"/>
                </a:rPr>
                <a:t>表示摄氏温度</a:t>
              </a:r>
              <a:r>
                <a:rPr kumimoji="0" lang="en-US" altLang="zh-CN" sz="3200" b="1" kern="1200" cap="none" spc="0" normalizeH="0" baseline="0" noProof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anose="02010609060101010101" pitchFamily="2" charset="-122"/>
                  <a:ea typeface="黑体" panose="02010609060101010101" pitchFamily="2" charset="-122"/>
                  <a:cs typeface="+mn-cs"/>
                </a:rPr>
                <a:t>,</a:t>
              </a:r>
              <a:r>
                <a:rPr kumimoji="0" lang="zh-CN" altLang="en-US" sz="3200" b="1" kern="1200" cap="none" spc="0" normalizeH="0" baseline="0" noProof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anose="02010609060101010101" pitchFamily="2" charset="-122"/>
                  <a:ea typeface="黑体" panose="02010609060101010101" pitchFamily="2" charset="-122"/>
                  <a:cs typeface="+mn-cs"/>
                </a:rPr>
                <a:t>读作</a:t>
              </a:r>
              <a:r>
                <a:rPr kumimoji="0" lang="zh-CN" altLang="en-US" sz="3200" b="1" kern="1200" cap="none" spc="0" normalizeH="0" baseline="0" noProof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/>
                  <a:ea typeface="黑体" panose="02010609060101010101" pitchFamily="2" charset="-122"/>
                  <a:cs typeface="+mn-cs"/>
                </a:rPr>
                <a:t>“</a:t>
              </a:r>
              <a:r>
                <a:rPr kumimoji="0" lang="zh-CN" altLang="en-US" sz="3200" b="1" kern="1200" cap="none" spc="0" normalizeH="0" baseline="0" noProof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anose="02010609060101010101" pitchFamily="2" charset="-122"/>
                  <a:ea typeface="黑体" panose="02010609060101010101" pitchFamily="2" charset="-122"/>
                  <a:cs typeface="+mn-cs"/>
                </a:rPr>
                <a:t>摄氏度</a:t>
              </a:r>
              <a:r>
                <a:rPr kumimoji="0" lang="zh-CN" altLang="en-US" sz="3200" b="1" kern="1200" cap="none" spc="0" normalizeH="0" baseline="0" noProof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/>
                  <a:ea typeface="黑体" panose="02010609060101010101" pitchFamily="2" charset="-122"/>
                  <a:cs typeface="+mn-cs"/>
                </a:rPr>
                <a:t>”</a:t>
              </a:r>
              <a:r>
                <a:rPr kumimoji="0" lang="zh-CN" altLang="en-US" sz="3200" b="1" kern="1200" cap="none" spc="0" normalizeH="0" baseline="0" noProof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anose="02010609060101010101" pitchFamily="2" charset="-122"/>
                  <a:ea typeface="黑体" panose="02010609060101010101" pitchFamily="2" charset="-122"/>
                  <a:cs typeface="+mn-cs"/>
                </a:rPr>
                <a:t>。 </a:t>
              </a:r>
            </a:p>
          </p:txBody>
        </p:sp>
        <p:sp>
          <p:nvSpPr>
            <p:cNvPr id="22542" name="Oval 6"/>
            <p:cNvSpPr/>
            <p:nvPr/>
          </p:nvSpPr>
          <p:spPr>
            <a:xfrm>
              <a:off x="2352" y="432"/>
              <a:ext cx="480" cy="288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黑体" panose="02010609060101010101" pitchFamily="2" charset="-122"/>
              </a:endParaRPr>
            </a:p>
          </p:txBody>
        </p:sp>
        <p:sp>
          <p:nvSpPr>
            <p:cNvPr id="22543" name="Line 7"/>
            <p:cNvSpPr/>
            <p:nvPr/>
          </p:nvSpPr>
          <p:spPr>
            <a:xfrm flipH="1">
              <a:off x="2112" y="624"/>
              <a:ext cx="240" cy="24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4495800" y="685800"/>
            <a:ext cx="4267200" cy="1905000"/>
            <a:chOff x="2832" y="432"/>
            <a:chExt cx="2688" cy="1200"/>
          </a:xfrm>
        </p:grpSpPr>
        <p:sp>
          <p:nvSpPr>
            <p:cNvPr id="22538" name="Oval 13"/>
            <p:cNvSpPr/>
            <p:nvPr/>
          </p:nvSpPr>
          <p:spPr>
            <a:xfrm>
              <a:off x="2832" y="432"/>
              <a:ext cx="480" cy="288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黑体" panose="02010609060101010101" pitchFamily="2" charset="-122"/>
              </a:endParaRPr>
            </a:p>
          </p:txBody>
        </p:sp>
        <p:sp>
          <p:nvSpPr>
            <p:cNvPr id="22539" name="Line 14"/>
            <p:cNvSpPr/>
            <p:nvPr/>
          </p:nvSpPr>
          <p:spPr>
            <a:xfrm>
              <a:off x="3264" y="654"/>
              <a:ext cx="357" cy="35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855" name="Text Box 15"/>
            <p:cNvSpPr txBox="1">
              <a:spLocks noChangeArrowheads="1"/>
            </p:cNvSpPr>
            <p:nvPr/>
          </p:nvSpPr>
          <p:spPr bwMode="auto">
            <a:xfrm>
              <a:off x="3312" y="960"/>
              <a:ext cx="2208" cy="67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en-US" altLang="zh-CN" sz="3200" b="1" kern="1200" cap="none" spc="0" normalizeH="0" baseline="0" noProof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anose="02010609060101010101" pitchFamily="2" charset="-122"/>
                  <a:ea typeface="黑体" panose="02010609060101010101" pitchFamily="2" charset="-122"/>
                  <a:cs typeface="+mn-cs"/>
                </a:rPr>
                <a:t>℉</a:t>
              </a:r>
              <a:r>
                <a:rPr kumimoji="0" lang="zh-CN" altLang="en-US" sz="3200" b="1" kern="1200" cap="none" spc="0" normalizeH="0" baseline="0" noProof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anose="02010609060101010101" pitchFamily="2" charset="-122"/>
                  <a:ea typeface="黑体" panose="02010609060101010101" pitchFamily="2" charset="-122"/>
                  <a:cs typeface="+mn-cs"/>
                </a:rPr>
                <a:t>表示华氏温度，读作</a:t>
              </a:r>
              <a:r>
                <a:rPr kumimoji="0" lang="zh-CN" altLang="en-US" sz="3200" b="1" kern="1200" cap="none" spc="0" normalizeH="0" baseline="0" noProof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/>
                  <a:ea typeface="黑体" panose="02010609060101010101" pitchFamily="2" charset="-122"/>
                  <a:cs typeface="+mn-cs"/>
                </a:rPr>
                <a:t>“</a:t>
              </a:r>
              <a:r>
                <a:rPr kumimoji="0" lang="zh-CN" altLang="en-US" sz="3200" b="1" kern="1200" cap="none" spc="0" normalizeH="0" baseline="0" noProof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anose="02010609060101010101" pitchFamily="2" charset="-122"/>
                  <a:ea typeface="黑体" panose="02010609060101010101" pitchFamily="2" charset="-122"/>
                  <a:cs typeface="+mn-cs"/>
                </a:rPr>
                <a:t>华氏度</a:t>
              </a:r>
              <a:r>
                <a:rPr kumimoji="0" lang="zh-CN" altLang="en-US" sz="3200" b="1" kern="1200" cap="none" spc="0" normalizeH="0" baseline="0" noProof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/>
                  <a:ea typeface="黑体" panose="02010609060101010101" pitchFamily="2" charset="-122"/>
                  <a:cs typeface="+mn-cs"/>
                </a:rPr>
                <a:t>”</a:t>
              </a:r>
              <a:r>
                <a:rPr kumimoji="0" lang="zh-CN" altLang="en-US" sz="3200" b="1" kern="1200" cap="none" spc="0" normalizeH="0" baseline="0" noProof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anose="02010609060101010101" pitchFamily="2" charset="-122"/>
                  <a:ea typeface="黑体" panose="02010609060101010101" pitchFamily="2" charset="-122"/>
                  <a:cs typeface="+mn-cs"/>
                </a:rPr>
                <a:t>。 </a:t>
              </a: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533400" y="1219200"/>
            <a:ext cx="4800600" cy="4267200"/>
            <a:chOff x="336" y="768"/>
            <a:chExt cx="3024" cy="2688"/>
          </a:xfrm>
        </p:grpSpPr>
        <p:sp>
          <p:nvSpPr>
            <p:cNvPr id="22534" name="Rectangle 16"/>
            <p:cNvSpPr/>
            <p:nvPr/>
          </p:nvSpPr>
          <p:spPr>
            <a:xfrm>
              <a:off x="2928" y="768"/>
              <a:ext cx="432" cy="2688"/>
            </a:xfrm>
            <a:prstGeom prst="rect">
              <a:avLst/>
            </a:prstGeom>
            <a:solidFill>
              <a:srgbClr val="CCFFFF">
                <a:alpha val="81960"/>
              </a:srgbClr>
            </a:solidFill>
            <a:ln w="28575">
              <a:noFill/>
            </a:ln>
          </p:spPr>
          <p:txBody>
            <a:bodyPr wrap="none" anchor="ctr" anchorCtr="0">
              <a:spAutoFit/>
            </a:bodyPr>
            <a:lstStyle/>
            <a:p>
              <a:endParaRPr lang="zh-CN" altLang="en-US" dirty="0">
                <a:latin typeface="黑体" panose="02010609060101010101" pitchFamily="2" charset="-122"/>
              </a:endParaRPr>
            </a:p>
          </p:txBody>
        </p:sp>
        <p:sp>
          <p:nvSpPr>
            <p:cNvPr id="22535" name="Rectangle 17"/>
            <p:cNvSpPr/>
            <p:nvPr/>
          </p:nvSpPr>
          <p:spPr>
            <a:xfrm>
              <a:off x="2400" y="768"/>
              <a:ext cx="432" cy="2688"/>
            </a:xfrm>
            <a:prstGeom prst="rect">
              <a:avLst/>
            </a:prstGeom>
            <a:solidFill>
              <a:srgbClr val="FF0000">
                <a:alpha val="21960"/>
              </a:srgbClr>
            </a:solidFill>
            <a:ln w="38100" cap="flat" cmpd="sng">
              <a:solidFill>
                <a:srgbClr val="FF0000"/>
              </a:solidFill>
              <a:prstDash val="sysDot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/>
            <a:p>
              <a:endParaRPr lang="zh-CN" altLang="en-US" dirty="0">
                <a:latin typeface="黑体" panose="02010609060101010101" pitchFamily="2" charset="-122"/>
              </a:endParaRPr>
            </a:p>
          </p:txBody>
        </p:sp>
        <p:sp>
          <p:nvSpPr>
            <p:cNvPr id="163858" name="Text Box 18"/>
            <p:cNvSpPr txBox="1">
              <a:spLocks noChangeArrowheads="1"/>
            </p:cNvSpPr>
            <p:nvPr/>
          </p:nvSpPr>
          <p:spPr bwMode="auto">
            <a:xfrm>
              <a:off x="336" y="2160"/>
              <a:ext cx="1776" cy="67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sz="3200" b="1" kern="1200" cap="none" spc="0" normalizeH="0" baseline="0" noProof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anose="02010609060101010101" pitchFamily="2" charset="-122"/>
                  <a:ea typeface="黑体" panose="02010609060101010101" pitchFamily="2" charset="-122"/>
                  <a:cs typeface="+mn-cs"/>
                </a:rPr>
                <a:t>我国用摄氏度来计量温度。 </a:t>
              </a:r>
            </a:p>
          </p:txBody>
        </p:sp>
        <p:sp>
          <p:nvSpPr>
            <p:cNvPr id="22537" name="Line 19"/>
            <p:cNvSpPr/>
            <p:nvPr/>
          </p:nvSpPr>
          <p:spPr>
            <a:xfrm flipH="1">
              <a:off x="1968" y="1968"/>
              <a:ext cx="384" cy="24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671</Words>
  <Application>Microsoft Office PowerPoint</Application>
  <PresentationFormat>全屏显示(4:3)</PresentationFormat>
  <Paragraphs>135</Paragraphs>
  <Slides>27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2" baseType="lpstr">
      <vt:lpstr>方正舒体</vt:lpstr>
      <vt:lpstr>方正姚体</vt:lpstr>
      <vt:lpstr>黑体</vt:lpstr>
      <vt:lpstr>华文彩云</vt:lpstr>
      <vt:lpstr>华文新魏</vt:lpstr>
      <vt:lpstr>楷体_GB2312</vt:lpstr>
      <vt:lpstr>隶书</vt:lpstr>
      <vt:lpstr>宋体</vt:lpstr>
      <vt:lpstr>微软雅黑</vt:lpstr>
      <vt:lpstr>Arial</vt:lpstr>
      <vt:lpstr>Calibri</vt:lpstr>
      <vt:lpstr>Times New Roman</vt:lpstr>
      <vt:lpstr>WWW.2PPT.COM
</vt:lpstr>
      <vt:lpstr>Photoshop.Image.6</vt:lpstr>
      <vt:lpstr>Photoshop.Image.7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2022-01-11T05:55:33Z</dcterms:created>
  <dcterms:modified xsi:type="dcterms:W3CDTF">2023-01-17T01:55:17Z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9986F9B1488C4567B8478E8333B2D756</vt:lpwstr>
  </property>
  <property fmtid="{D5CDD505-2E9C-101B-9397-08002B2CF9AE}" pid="4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