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70" r:id="rId5"/>
    <p:sldId id="260" r:id="rId6"/>
    <p:sldId id="271" r:id="rId7"/>
    <p:sldId id="262" r:id="rId8"/>
    <p:sldId id="263" r:id="rId9"/>
    <p:sldId id="272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D15428-824A-4ECB-B523-78B35E2171D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95D983-24E1-4C7E-A88B-CD0F94EA8BD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C03B86-6C9B-4BB7-A080-60DACF5B76C4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00E78F-D873-4620-A5B8-DEF86B2B7A65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F24502-C730-4E1C-AB36-799113A2AE8F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D840309-AD76-44DD-8A4E-A0C7852EF6D9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3ECE1C2-1215-4A54-A235-54AEC5CCA63E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1A16BC-2F4D-4335-911A-2ED373893B1F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B8C835-D961-448A-98CD-93FE3512735F}" type="slidenum">
              <a:rPr lang="zh-CN" altLang="en-US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CC6506B-083E-4888-83DE-5606CC24E5D9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F18FBFB-16D3-43F6-B06F-7C6959E032ED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A14B1F2-CDF4-4944-91CE-055A285C1199}" type="slidenum">
              <a:rPr lang="zh-CN" altLang="en-US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9239064-8029-4427-AA5C-5F9E0A5EB003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40F98A-2C33-4A82-A238-30C32EFC7D90}" type="slidenum">
              <a:rPr lang="zh-CN" altLang="en-US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924D96-04BB-438D-8988-E60520E3C607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6794-0A89-497B-85D6-7989B8464E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60808-0220-47D8-85F8-2379EE5C5A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9F07-D9EF-4F77-B513-8CF00D7C50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83A4-5054-460E-ABE7-9C04208125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26D4-A043-4144-A5C2-ADA4571FFE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379B3-8F87-4352-A57E-9BB14F08E7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8BDC-3F6A-42E9-9582-73772EFA6B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491B-19E9-4EBE-8501-0D105536632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D662-2549-47B0-BB57-8F079CB493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9EC7-0176-4B79-9D49-C9800B2B29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749A-37B0-4B4D-8002-5725BBA18C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DB75-16FE-4494-81FA-DDDCBA9BFB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D716-0504-45D5-AADC-EF42050890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5D12-1E38-4C1C-B416-4B5CF8AB96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8096-D67D-457E-AAB9-909D05570AE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2C966-1437-460E-81C8-3837F32302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4239E-E7E6-4DD0-B3DD-404C06223B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375D-1FB6-47ED-A1AA-FBACDF4CF0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57CA-8D87-4395-825F-EB2D971B4A0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7B28-8AFD-4A2D-B050-553B256174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6E12CB-96F9-4FAB-8598-0368F481FE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829CDF4-B6B2-491C-8A54-BA16786BDB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393156" y="1052736"/>
            <a:ext cx="4357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冀教版小学数学五年级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-1" y="234888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列方程解决两个未知数的实际问题</a:t>
            </a:r>
          </a:p>
        </p:txBody>
      </p:sp>
      <p:sp>
        <p:nvSpPr>
          <p:cNvPr id="5" name="矩形 4"/>
          <p:cNvSpPr/>
          <p:nvPr/>
        </p:nvSpPr>
        <p:spPr>
          <a:xfrm>
            <a:off x="2665868" y="566124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1266" name="图片 1" descr="3练一练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" y="800100"/>
            <a:ext cx="2260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285750" y="2208213"/>
            <a:ext cx="8858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1.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四、五年级学生共植树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108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棵，五年级学生比四年级学生多植树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22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棵。四、五年级学生各植树多少棵？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1500" y="3643313"/>
            <a:ext cx="842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解：设四年级学生植树有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棵，那么五年级学生植树（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）棵。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857500" y="435768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108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214688" y="4786313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108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929063" y="521493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108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22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143375" y="5643563"/>
            <a:ext cx="200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43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1625" y="6262688"/>
            <a:ext cx="671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答：四年级植树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棵，五年级植树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65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棵。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286375" y="5643563"/>
            <a:ext cx="400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五：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43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22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142875" y="714375"/>
            <a:ext cx="8858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2. 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手机的单价是电话机的</a:t>
            </a:r>
            <a:r>
              <a:rPr lang="en-US" altLang="zh-CN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倍。手机和电话机的单价各是多少元？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000375" y="1785938"/>
            <a:ext cx="30718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1500" y="3832225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解：设电话机的单价是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元，那么手机的单价是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5x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元。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86125" y="435768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5x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1590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857625" y="4786313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6x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1590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071938" y="519112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265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86000" y="5619750"/>
            <a:ext cx="528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手机单价＝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265×5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1325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（元）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928688" y="6119813"/>
            <a:ext cx="7929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答：手机单价是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1325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元，电话机单价是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265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142875" y="714375"/>
            <a:ext cx="8858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3. 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甲、乙两个修路队合铺一条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95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千米长的铁路，甲队铺铁路的长度是乙队的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1.5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倍。甲、乙两队各铺了多少千米？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643188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甲队铺了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57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千米，乙队铺了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38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千米。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142875" y="3500438"/>
            <a:ext cx="88582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4. 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奶奶比丫丫大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55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岁，今年奶奶的岁数是丫丫的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倍。今年丫丫和奶奶各是多少岁？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4987925"/>
            <a:ext cx="6715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今年奶奶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岁，丫丫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11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142875" y="714375"/>
            <a:ext cx="8858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*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红红和丫丫一共有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64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张画片，丫丫给红红</a:t>
            </a:r>
            <a:r>
              <a:rPr lang="en-US" altLang="zh-CN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张，两个人的画片就同样多了。原来两个人各有多少张画片？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巩固应用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2714625"/>
            <a:ext cx="735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原来丫丫有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张画片，红红有</a:t>
            </a:r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张画片</a:t>
            </a:r>
            <a:r>
              <a:rPr lang="zh-CN" altLang="en-US" sz="3200" b="1" dirty="0" smtClean="0">
                <a:latin typeface="楷体_GB2312" pitchFamily="49" charset="-122"/>
                <a:ea typeface="楷体_GB2312" pitchFamily="49" charset="-122"/>
              </a:rPr>
              <a:t>。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1541463"/>
            <a:ext cx="85534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结合具体事例，经历用线段图分析数量关系、列方程解答含有两个未知数的稍复杂问题的过程。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能利用线段图分析数量关系，能列方程解答含有两个未知数的应用问题。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感受画图分析数量关系的直观性，初步体验数形结合思想以及画图分析问题的优越性。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971800" y="71755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747713" y="8445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奶奶养花鸡和黑鸡各多少只？</a:t>
            </a:r>
          </a:p>
        </p:txBody>
      </p:sp>
      <p:pic>
        <p:nvPicPr>
          <p:cNvPr id="4099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3" y="814388"/>
            <a:ext cx="60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28725" y="5630863"/>
            <a:ext cx="755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说一说你从图中了解到哪些信息？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700808"/>
            <a:ext cx="67246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 descr="QQ截图20141215214218.pn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214938" y="1000125"/>
            <a:ext cx="36433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0125" y="2509838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黑鸡：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2316163" y="2784475"/>
            <a:ext cx="1285875" cy="215900"/>
            <a:chOff x="3286116" y="5286388"/>
            <a:chExt cx="1285884" cy="215902"/>
          </a:xfrm>
        </p:grpSpPr>
        <p:cxnSp>
          <p:nvCxnSpPr>
            <p:cNvPr id="8" name="直接连接符 7"/>
            <p:cNvCxnSpPr/>
            <p:nvPr/>
          </p:nvCxnSpPr>
          <p:spPr>
            <a:xfrm rot="5400000">
              <a:off x="3180546" y="5391958"/>
              <a:ext cx="212727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286116" y="5500703"/>
              <a:ext cx="1285884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4464842" y="5391958"/>
              <a:ext cx="212727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左大括号 10"/>
          <p:cNvSpPr/>
          <p:nvPr/>
        </p:nvSpPr>
        <p:spPr>
          <a:xfrm rot="5400000">
            <a:off x="2851945" y="1989931"/>
            <a:ext cx="214312" cy="1285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89200" y="2049463"/>
            <a:ext cx="111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只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3487738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花鸡：</a:t>
            </a:r>
          </a:p>
        </p:txBody>
      </p:sp>
      <p:sp>
        <p:nvSpPr>
          <p:cNvPr id="14" name="左大括号 13"/>
          <p:cNvSpPr/>
          <p:nvPr/>
        </p:nvSpPr>
        <p:spPr>
          <a:xfrm rot="5400000">
            <a:off x="2851944" y="3036094"/>
            <a:ext cx="214313" cy="1285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3188" y="3059113"/>
            <a:ext cx="111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只</a:t>
            </a: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2316163" y="3835400"/>
            <a:ext cx="2071687" cy="236538"/>
            <a:chOff x="1785859" y="6466968"/>
            <a:chExt cx="2071761" cy="236903"/>
          </a:xfrm>
        </p:grpSpPr>
        <p:grpSp>
          <p:nvGrpSpPr>
            <p:cNvPr id="5139" name="组合 20"/>
            <p:cNvGrpSpPr/>
            <p:nvPr/>
          </p:nvGrpSpPr>
          <p:grpSpPr bwMode="auto">
            <a:xfrm>
              <a:off x="1785859" y="6485975"/>
              <a:ext cx="1285884" cy="215902"/>
              <a:chOff x="3286116" y="5286388"/>
              <a:chExt cx="1285884" cy="215902"/>
            </a:xfrm>
          </p:grpSpPr>
          <p:cxnSp>
            <p:nvCxnSpPr>
              <p:cNvPr id="21" name="直接连接符 20"/>
              <p:cNvCxnSpPr/>
              <p:nvPr/>
            </p:nvCxnSpPr>
            <p:spPr>
              <a:xfrm rot="5400000">
                <a:off x="3180383" y="5392193"/>
                <a:ext cx="21305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3286116" y="5501104"/>
                <a:ext cx="1285921" cy="15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4464716" y="5392193"/>
                <a:ext cx="21305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40" name="组合 26"/>
            <p:cNvGrpSpPr/>
            <p:nvPr/>
          </p:nvGrpSpPr>
          <p:grpSpPr bwMode="auto">
            <a:xfrm>
              <a:off x="3071802" y="6465695"/>
              <a:ext cx="785818" cy="236851"/>
              <a:chOff x="3286116" y="5286388"/>
              <a:chExt cx="1285884" cy="215912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286080" y="5500609"/>
                <a:ext cx="1285920" cy="14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465470" y="5392629"/>
                <a:ext cx="2130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左大括号 23"/>
          <p:cNvSpPr/>
          <p:nvPr/>
        </p:nvSpPr>
        <p:spPr>
          <a:xfrm rot="5400000">
            <a:off x="3887787" y="3286126"/>
            <a:ext cx="214313" cy="78581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00438" y="3059113"/>
            <a:ext cx="111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只</a:t>
            </a:r>
          </a:p>
        </p:txBody>
      </p:sp>
      <p:sp>
        <p:nvSpPr>
          <p:cNvPr id="26" name="右大括号 25"/>
          <p:cNvSpPr/>
          <p:nvPr/>
        </p:nvSpPr>
        <p:spPr>
          <a:xfrm>
            <a:off x="4572000" y="2643188"/>
            <a:ext cx="285750" cy="128587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87913" y="2938463"/>
            <a:ext cx="111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78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只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43063" y="4976813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黑鸡的只数＋花鸡的只数＝总只数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43063" y="5691188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花鸡的只数＝黑鸡的只数＋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16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28688" y="4273550"/>
            <a:ext cx="7558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你从线段图中发现了哪些数量关系？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/>
      <p:bldP spid="14" grpId="0" animBg="1"/>
      <p:bldP spid="15" grpId="0"/>
      <p:bldP spid="24" grpId="0" animBg="1"/>
      <p:bldP spid="25" grpId="0"/>
      <p:bldP spid="26" grpId="0" animBg="1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47713" y="844550"/>
            <a:ext cx="835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奶奶养花鸡和黑鸡各多少只？</a:t>
            </a:r>
          </a:p>
        </p:txBody>
      </p:sp>
      <p:pic>
        <p:nvPicPr>
          <p:cNvPr id="6147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3" y="814388"/>
            <a:ext cx="60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6149" name="图片 6" descr="QQ截图20141215212827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857375" y="1500188"/>
            <a:ext cx="442912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28625" y="3987800"/>
            <a:ext cx="885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解：设黑鸡有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只，那么花鸡有（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）只。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43125" y="435768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78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500313" y="4714875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78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214688" y="5072063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78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16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429000" y="5429250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31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" y="5834063"/>
            <a:ext cx="842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花鸡：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16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47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（只）或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78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47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（只）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1625" y="6262688"/>
            <a:ext cx="564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答：黑鸡有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只，花鸡有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47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只。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47713" y="714375"/>
            <a:ext cx="8358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某汽车销售公司去年第四季售出小汽车和面包车共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68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辆。</a:t>
            </a:r>
          </a:p>
        </p:txBody>
      </p:sp>
      <p:pic>
        <p:nvPicPr>
          <p:cNvPr id="7171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3" y="814388"/>
            <a:ext cx="60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1785938"/>
            <a:ext cx="45005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7" descr="QQ截图20141215212827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881563" y="2500313"/>
            <a:ext cx="41195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357188" y="4422775"/>
            <a:ext cx="8358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这个公司去年第四季度销售小汽车和面包车各有多少辆？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28725" y="5702300"/>
            <a:ext cx="755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你能根据图中的信息画出线段图吗？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747713" y="714375"/>
            <a:ext cx="8358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某汽车销售公司去年第四季售出小汽车和面包车共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68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辆。</a:t>
            </a:r>
          </a:p>
        </p:txBody>
      </p:sp>
      <p:pic>
        <p:nvPicPr>
          <p:cNvPr id="8195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3" y="814388"/>
            <a:ext cx="60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785938"/>
            <a:ext cx="371951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 descr="QQ截图20141215212827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786313" y="2428875"/>
            <a:ext cx="34051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QQ截图20141215221221.png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928938" y="3643313"/>
            <a:ext cx="56435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938" y="4889500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面包车：</a:t>
            </a: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2316163" y="5164138"/>
            <a:ext cx="1285875" cy="215900"/>
            <a:chOff x="3286116" y="5286388"/>
            <a:chExt cx="1285884" cy="215902"/>
          </a:xfrm>
        </p:grpSpPr>
        <p:cxnSp>
          <p:nvCxnSpPr>
            <p:cNvPr id="12" name="直接连接符 11"/>
            <p:cNvCxnSpPr/>
            <p:nvPr/>
          </p:nvCxnSpPr>
          <p:spPr>
            <a:xfrm rot="5400000">
              <a:off x="3180546" y="5391958"/>
              <a:ext cx="212727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286116" y="5500702"/>
              <a:ext cx="1285884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5400000">
              <a:off x="4464842" y="5391958"/>
              <a:ext cx="212727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左大括号 14"/>
          <p:cNvSpPr/>
          <p:nvPr/>
        </p:nvSpPr>
        <p:spPr>
          <a:xfrm rot="5400000">
            <a:off x="2851944" y="4369594"/>
            <a:ext cx="214313" cy="1285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489200" y="4429125"/>
            <a:ext cx="111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2938" y="5773738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小汽车：</a:t>
            </a:r>
          </a:p>
        </p:txBody>
      </p:sp>
      <p:grpSp>
        <p:nvGrpSpPr>
          <p:cNvPr id="3" name="组合 29"/>
          <p:cNvGrpSpPr/>
          <p:nvPr/>
        </p:nvGrpSpPr>
        <p:grpSpPr bwMode="auto">
          <a:xfrm>
            <a:off x="2312988" y="6070600"/>
            <a:ext cx="3857625" cy="217488"/>
            <a:chOff x="2312266" y="6356370"/>
            <a:chExt cx="3857652" cy="217490"/>
          </a:xfrm>
        </p:grpSpPr>
        <p:grpSp>
          <p:nvGrpSpPr>
            <p:cNvPr id="8215" name="组合 17"/>
            <p:cNvGrpSpPr/>
            <p:nvPr/>
          </p:nvGrpSpPr>
          <p:grpSpPr bwMode="auto">
            <a:xfrm>
              <a:off x="2312266" y="6356370"/>
              <a:ext cx="1285884" cy="215902"/>
              <a:chOff x="3286116" y="5286388"/>
              <a:chExt cx="1285884" cy="215902"/>
            </a:xfrm>
          </p:grpSpPr>
          <p:cxnSp>
            <p:nvCxnSpPr>
              <p:cNvPr id="19" name="直接连接符 18"/>
              <p:cNvCxnSpPr/>
              <p:nvPr/>
            </p:nvCxnSpPr>
            <p:spPr>
              <a:xfrm rot="5400000">
                <a:off x="3180546" y="5391958"/>
                <a:ext cx="21272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286116" y="5500703"/>
                <a:ext cx="128588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464842" y="5391958"/>
                <a:ext cx="21272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16" name="组合 21"/>
            <p:cNvGrpSpPr/>
            <p:nvPr/>
          </p:nvGrpSpPr>
          <p:grpSpPr bwMode="auto">
            <a:xfrm>
              <a:off x="3598150" y="6357958"/>
              <a:ext cx="1285884" cy="215902"/>
              <a:chOff x="3286116" y="5286388"/>
              <a:chExt cx="1285884" cy="215902"/>
            </a:xfrm>
          </p:grpSpPr>
          <p:cxnSp>
            <p:nvCxnSpPr>
              <p:cNvPr id="23" name="直接连接符 22"/>
              <p:cNvCxnSpPr/>
              <p:nvPr/>
            </p:nvCxnSpPr>
            <p:spPr>
              <a:xfrm rot="5400000">
                <a:off x="3180546" y="5391958"/>
                <a:ext cx="21272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3286116" y="5500702"/>
                <a:ext cx="128588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rot="5400000">
                <a:off x="4464842" y="5391958"/>
                <a:ext cx="21272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17" name="组合 25"/>
            <p:cNvGrpSpPr/>
            <p:nvPr/>
          </p:nvGrpSpPr>
          <p:grpSpPr bwMode="auto">
            <a:xfrm>
              <a:off x="4884034" y="6356370"/>
              <a:ext cx="1285884" cy="215902"/>
              <a:chOff x="3286116" y="5286388"/>
              <a:chExt cx="1285884" cy="215902"/>
            </a:xfrm>
          </p:grpSpPr>
          <p:cxnSp>
            <p:nvCxnSpPr>
              <p:cNvPr id="27" name="直接连接符 26"/>
              <p:cNvCxnSpPr/>
              <p:nvPr/>
            </p:nvCxnSpPr>
            <p:spPr>
              <a:xfrm rot="5400000">
                <a:off x="3180546" y="5391958"/>
                <a:ext cx="21272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286116" y="5500703"/>
                <a:ext cx="1285884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5400000">
                <a:off x="4464842" y="5391958"/>
                <a:ext cx="21272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左大括号 30"/>
          <p:cNvSpPr/>
          <p:nvPr/>
        </p:nvSpPr>
        <p:spPr>
          <a:xfrm rot="5400000">
            <a:off x="2855119" y="5271294"/>
            <a:ext cx="214313" cy="1285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492375" y="5330825"/>
            <a:ext cx="1112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</a:t>
            </a:r>
          </a:p>
        </p:txBody>
      </p:sp>
      <p:sp>
        <p:nvSpPr>
          <p:cNvPr id="33" name="左大括号 32"/>
          <p:cNvSpPr/>
          <p:nvPr/>
        </p:nvSpPr>
        <p:spPr>
          <a:xfrm rot="5400000">
            <a:off x="4134645" y="5272881"/>
            <a:ext cx="214312" cy="1285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771900" y="5332413"/>
            <a:ext cx="1112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</a:t>
            </a:r>
          </a:p>
        </p:txBody>
      </p:sp>
      <p:sp>
        <p:nvSpPr>
          <p:cNvPr id="35" name="左大括号 34"/>
          <p:cNvSpPr/>
          <p:nvPr/>
        </p:nvSpPr>
        <p:spPr>
          <a:xfrm rot="5400000">
            <a:off x="5426870" y="5276056"/>
            <a:ext cx="214312" cy="128587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64125" y="5335588"/>
            <a:ext cx="111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</a:t>
            </a:r>
          </a:p>
        </p:txBody>
      </p:sp>
      <p:sp>
        <p:nvSpPr>
          <p:cNvPr id="37" name="右大括号 36"/>
          <p:cNvSpPr/>
          <p:nvPr/>
        </p:nvSpPr>
        <p:spPr>
          <a:xfrm>
            <a:off x="6215063" y="4929188"/>
            <a:ext cx="285750" cy="128587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43688" y="5214938"/>
            <a:ext cx="111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68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14625" y="6262688"/>
            <a:ext cx="328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面包车数量的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7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9218" name="组合 37"/>
          <p:cNvGrpSpPr/>
          <p:nvPr/>
        </p:nvGrpSpPr>
        <p:grpSpPr bwMode="auto">
          <a:xfrm>
            <a:off x="887413" y="714375"/>
            <a:ext cx="7113587" cy="2357438"/>
            <a:chOff x="887413" y="714375"/>
            <a:chExt cx="7113587" cy="2357438"/>
          </a:xfrm>
        </p:grpSpPr>
        <p:sp>
          <p:nvSpPr>
            <p:cNvPr id="9223" name="TextBox 3"/>
            <p:cNvSpPr txBox="1">
              <a:spLocks noChangeArrowheads="1"/>
            </p:cNvSpPr>
            <p:nvPr/>
          </p:nvSpPr>
          <p:spPr bwMode="auto">
            <a:xfrm>
              <a:off x="887413" y="1174750"/>
              <a:ext cx="2000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面包车：</a:t>
              </a:r>
            </a:p>
          </p:txBody>
        </p:sp>
        <p:grpSp>
          <p:nvGrpSpPr>
            <p:cNvPr id="9224" name="组合 4"/>
            <p:cNvGrpSpPr/>
            <p:nvPr/>
          </p:nvGrpSpPr>
          <p:grpSpPr bwMode="auto">
            <a:xfrm>
              <a:off x="2560638" y="1449388"/>
              <a:ext cx="1285875" cy="215900"/>
              <a:chOff x="3286116" y="5286388"/>
              <a:chExt cx="1285884" cy="215902"/>
            </a:xfrm>
          </p:grpSpPr>
          <p:cxnSp>
            <p:nvCxnSpPr>
              <p:cNvPr id="6" name="直接连接符 5"/>
              <p:cNvCxnSpPr/>
              <p:nvPr/>
            </p:nvCxnSpPr>
            <p:spPr>
              <a:xfrm rot="5400000">
                <a:off x="3180546" y="5391958"/>
                <a:ext cx="212727" cy="158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286116" y="5500702"/>
                <a:ext cx="1285884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5400000">
                <a:off x="4464842" y="5391958"/>
                <a:ext cx="212727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左大括号 8"/>
            <p:cNvSpPr/>
            <p:nvPr/>
          </p:nvSpPr>
          <p:spPr>
            <a:xfrm rot="5400000">
              <a:off x="3096419" y="654844"/>
              <a:ext cx="214313" cy="1285875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  <p:sp>
          <p:nvSpPr>
            <p:cNvPr id="9226" name="TextBox 9"/>
            <p:cNvSpPr txBox="1">
              <a:spLocks noChangeArrowheads="1"/>
            </p:cNvSpPr>
            <p:nvPr/>
          </p:nvSpPr>
          <p:spPr bwMode="auto">
            <a:xfrm>
              <a:off x="2733675" y="714375"/>
              <a:ext cx="11128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x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辆</a:t>
              </a:r>
            </a:p>
          </p:txBody>
        </p:sp>
        <p:sp>
          <p:nvSpPr>
            <p:cNvPr id="9227" name="TextBox 10"/>
            <p:cNvSpPr txBox="1">
              <a:spLocks noChangeArrowheads="1"/>
            </p:cNvSpPr>
            <p:nvPr/>
          </p:nvSpPr>
          <p:spPr bwMode="auto">
            <a:xfrm>
              <a:off x="887413" y="2058988"/>
              <a:ext cx="2000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小汽车：</a:t>
              </a:r>
            </a:p>
          </p:txBody>
        </p:sp>
        <p:grpSp>
          <p:nvGrpSpPr>
            <p:cNvPr id="9228" name="组合 11"/>
            <p:cNvGrpSpPr/>
            <p:nvPr/>
          </p:nvGrpSpPr>
          <p:grpSpPr bwMode="auto">
            <a:xfrm>
              <a:off x="2557463" y="2355850"/>
              <a:ext cx="3857625" cy="217488"/>
              <a:chOff x="2312266" y="6356370"/>
              <a:chExt cx="3857652" cy="217490"/>
            </a:xfrm>
          </p:grpSpPr>
          <p:grpSp>
            <p:nvGrpSpPr>
              <p:cNvPr id="9238" name="组合 12"/>
              <p:cNvGrpSpPr/>
              <p:nvPr/>
            </p:nvGrpSpPr>
            <p:grpSpPr bwMode="auto">
              <a:xfrm>
                <a:off x="2312266" y="6356370"/>
                <a:ext cx="1285884" cy="215902"/>
                <a:chOff x="3286116" y="5286388"/>
                <a:chExt cx="1285884" cy="215902"/>
              </a:xfrm>
            </p:grpSpPr>
            <p:cxnSp>
              <p:nvCxnSpPr>
                <p:cNvPr id="22" name="直接连接符 18"/>
                <p:cNvCxnSpPr/>
                <p:nvPr/>
              </p:nvCxnSpPr>
              <p:spPr>
                <a:xfrm rot="5400000">
                  <a:off x="3180546" y="5391958"/>
                  <a:ext cx="212727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19"/>
                <p:cNvCxnSpPr/>
                <p:nvPr/>
              </p:nvCxnSpPr>
              <p:spPr>
                <a:xfrm>
                  <a:off x="3286116" y="5500703"/>
                  <a:ext cx="1285884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rot="5400000">
                  <a:off x="4464842" y="5391958"/>
                  <a:ext cx="212727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39" name="组合 21"/>
              <p:cNvGrpSpPr/>
              <p:nvPr/>
            </p:nvGrpSpPr>
            <p:grpSpPr bwMode="auto">
              <a:xfrm>
                <a:off x="3598150" y="6357958"/>
                <a:ext cx="1285884" cy="215902"/>
                <a:chOff x="3286116" y="5286388"/>
                <a:chExt cx="1285884" cy="215902"/>
              </a:xfrm>
            </p:grpSpPr>
            <p:cxnSp>
              <p:nvCxnSpPr>
                <p:cNvPr id="19" name="直接连接符 18"/>
                <p:cNvCxnSpPr/>
                <p:nvPr/>
              </p:nvCxnSpPr>
              <p:spPr>
                <a:xfrm rot="5400000">
                  <a:off x="3180546" y="5391958"/>
                  <a:ext cx="212727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>
                  <a:off x="3286116" y="5500702"/>
                  <a:ext cx="1285884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 rot="5400000">
                  <a:off x="4464842" y="5391958"/>
                  <a:ext cx="212727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40" name="组合 25"/>
              <p:cNvGrpSpPr/>
              <p:nvPr/>
            </p:nvGrpSpPr>
            <p:grpSpPr bwMode="auto">
              <a:xfrm>
                <a:off x="4884034" y="6356370"/>
                <a:ext cx="1285884" cy="215902"/>
                <a:chOff x="3286116" y="5286388"/>
                <a:chExt cx="1285884" cy="215902"/>
              </a:xfrm>
            </p:grpSpPr>
            <p:cxnSp>
              <p:nvCxnSpPr>
                <p:cNvPr id="16" name="直接连接符 15"/>
                <p:cNvCxnSpPr/>
                <p:nvPr/>
              </p:nvCxnSpPr>
              <p:spPr>
                <a:xfrm rot="5400000">
                  <a:off x="3180546" y="5391958"/>
                  <a:ext cx="212727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>
                  <a:off x="3286116" y="5500703"/>
                  <a:ext cx="1285884" cy="158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rot="5400000">
                  <a:off x="4464842" y="5391958"/>
                  <a:ext cx="212727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左大括号 24"/>
            <p:cNvSpPr/>
            <p:nvPr/>
          </p:nvSpPr>
          <p:spPr>
            <a:xfrm rot="5400000">
              <a:off x="3099594" y="1556544"/>
              <a:ext cx="214313" cy="1285875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  <p:sp>
          <p:nvSpPr>
            <p:cNvPr id="9230" name="TextBox 25"/>
            <p:cNvSpPr txBox="1">
              <a:spLocks noChangeArrowheads="1"/>
            </p:cNvSpPr>
            <p:nvPr/>
          </p:nvSpPr>
          <p:spPr bwMode="auto">
            <a:xfrm>
              <a:off x="2736850" y="1616075"/>
              <a:ext cx="111283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x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辆</a:t>
              </a:r>
            </a:p>
          </p:txBody>
        </p:sp>
        <p:sp>
          <p:nvSpPr>
            <p:cNvPr id="27" name="左大括号 26"/>
            <p:cNvSpPr/>
            <p:nvPr/>
          </p:nvSpPr>
          <p:spPr>
            <a:xfrm rot="5400000">
              <a:off x="4379120" y="1558131"/>
              <a:ext cx="214312" cy="1285875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  <p:sp>
          <p:nvSpPr>
            <p:cNvPr id="9232" name="TextBox 27"/>
            <p:cNvSpPr txBox="1">
              <a:spLocks noChangeArrowheads="1"/>
            </p:cNvSpPr>
            <p:nvPr/>
          </p:nvSpPr>
          <p:spPr bwMode="auto">
            <a:xfrm>
              <a:off x="4016375" y="1617663"/>
              <a:ext cx="1112838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x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辆</a:t>
              </a:r>
            </a:p>
          </p:txBody>
        </p:sp>
        <p:sp>
          <p:nvSpPr>
            <p:cNvPr id="29" name="左大括号 28"/>
            <p:cNvSpPr/>
            <p:nvPr/>
          </p:nvSpPr>
          <p:spPr>
            <a:xfrm rot="5400000">
              <a:off x="5671345" y="1561306"/>
              <a:ext cx="214312" cy="1285875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  <p:sp>
          <p:nvSpPr>
            <p:cNvPr id="9234" name="TextBox 29"/>
            <p:cNvSpPr txBox="1">
              <a:spLocks noChangeArrowheads="1"/>
            </p:cNvSpPr>
            <p:nvPr/>
          </p:nvSpPr>
          <p:spPr bwMode="auto">
            <a:xfrm>
              <a:off x="5308600" y="1620838"/>
              <a:ext cx="11128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x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辆</a:t>
              </a:r>
            </a:p>
          </p:txBody>
        </p:sp>
        <p:sp>
          <p:nvSpPr>
            <p:cNvPr id="31" name="右大括号 30"/>
            <p:cNvSpPr/>
            <p:nvPr/>
          </p:nvSpPr>
          <p:spPr>
            <a:xfrm>
              <a:off x="6459538" y="1214438"/>
              <a:ext cx="285750" cy="1285875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/>
            </a:p>
          </p:txBody>
        </p:sp>
        <p:sp>
          <p:nvSpPr>
            <p:cNvPr id="9236" name="TextBox 31"/>
            <p:cNvSpPr txBox="1">
              <a:spLocks noChangeArrowheads="1"/>
            </p:cNvSpPr>
            <p:nvPr/>
          </p:nvSpPr>
          <p:spPr bwMode="auto">
            <a:xfrm>
              <a:off x="6888163" y="1500188"/>
              <a:ext cx="11128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楷体_GB2312" pitchFamily="49" charset="-122"/>
                  <a:ea typeface="楷体_GB2312" pitchFamily="49" charset="-122"/>
                </a:rPr>
                <a:t>68</a:t>
              </a:r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辆</a:t>
              </a:r>
            </a:p>
          </p:txBody>
        </p:sp>
        <p:sp>
          <p:nvSpPr>
            <p:cNvPr id="9237" name="TextBox 32"/>
            <p:cNvSpPr txBox="1">
              <a:spLocks noChangeArrowheads="1"/>
            </p:cNvSpPr>
            <p:nvPr/>
          </p:nvSpPr>
          <p:spPr bwMode="auto">
            <a:xfrm>
              <a:off x="2959100" y="2547938"/>
              <a:ext cx="32861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面包车数量的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</a:rPr>
                <a:t>倍</a:t>
              </a:r>
            </a:p>
          </p:txBody>
        </p:sp>
      </p:grpSp>
      <p:sp>
        <p:nvSpPr>
          <p:cNvPr id="9219" name="TextBox 33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28688" y="3201988"/>
            <a:ext cx="7558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你从线段图中发现了哪些数量关系？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14438" y="4071938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面包车的数量＋小汽车的数量＝销售总量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214438" y="5000625"/>
            <a:ext cx="5786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小汽车的数量＝面包车的数量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×3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47713" y="714375"/>
            <a:ext cx="83581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某汽车销售公司去年第四季售出小汽车和面包车共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68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辆。</a:t>
            </a:r>
          </a:p>
        </p:txBody>
      </p:sp>
      <p:pic>
        <p:nvPicPr>
          <p:cNvPr id="10243" name="图片 7" descr="绿枫叶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9063" y="814388"/>
            <a:ext cx="609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85725" y="60325"/>
            <a:ext cx="220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探究新知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785938"/>
            <a:ext cx="371951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 descr="QQ截图20141215212827.pn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786313" y="2428875"/>
            <a:ext cx="34051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1714500" y="3857625"/>
            <a:ext cx="4643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解：设面包车有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辆。</a:t>
            </a: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2500313" y="4357688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＋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68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3000375" y="4786313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68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3214688" y="5214938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17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14375" y="5691188"/>
            <a:ext cx="842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小汽车：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3x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3×17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（辆）或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68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17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（辆）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571625" y="6215063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答：销售小汽车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51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辆，面包车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17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全屏显示(4:3)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楷体</vt:lpstr>
      <vt:lpstr>楷体_GB2312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2014-12-16T00:06:00Z</dcterms:created>
  <dcterms:modified xsi:type="dcterms:W3CDTF">2023-01-17T01:55:23Z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99757DD6640F49E5A48C20EF5599B809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