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7" r:id="rId2"/>
    <p:sldId id="299" r:id="rId3"/>
    <p:sldId id="300" r:id="rId4"/>
    <p:sldId id="258" r:id="rId5"/>
    <p:sldId id="259" r:id="rId6"/>
    <p:sldId id="297" r:id="rId7"/>
    <p:sldId id="296" r:id="rId8"/>
    <p:sldId id="301" r:id="rId9"/>
    <p:sldId id="295" r:id="rId10"/>
    <p:sldId id="294" r:id="rId11"/>
    <p:sldId id="307" r:id="rId12"/>
    <p:sldId id="290" r:id="rId13"/>
    <p:sldId id="289" r:id="rId14"/>
    <p:sldId id="288" r:id="rId15"/>
    <p:sldId id="287" r:id="rId16"/>
    <p:sldId id="282" r:id="rId17"/>
    <p:sldId id="281" r:id="rId18"/>
    <p:sldId id="283" r:id="rId19"/>
    <p:sldId id="279" r:id="rId20"/>
    <p:sldId id="278" r:id="rId21"/>
    <p:sldId id="277" r:id="rId22"/>
    <p:sldId id="275" r:id="rId23"/>
    <p:sldId id="270" r:id="rId24"/>
    <p:sldId id="309" r:id="rId25"/>
    <p:sldId id="310" r:id="rId26"/>
    <p:sldId id="308" r:id="rId27"/>
  </p:sldIdLst>
  <p:sldSz cx="9144000" cy="6858000" type="screen4x3"/>
  <p:notesSz cx="6858000" cy="9144000"/>
  <p:defaultTextStyle>
    <a:defPPr>
      <a:defRPr lang="zh-CN"/>
    </a:defPPr>
    <a:lvl1pPr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3333FF"/>
    <a:srgbClr val="FF3300"/>
    <a:srgbClr val="CC0099"/>
    <a:srgbClr val="663300"/>
    <a:srgbClr val="FF6600"/>
    <a:srgbClr val="6600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712B0-62FE-4017-9792-4FE17EC19B6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7FB90-054D-48CC-A9B5-31E8AF5E5E2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D7FB90-054D-48CC-A9B5-31E8AF5E5E2F}"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C725235-8241-47DC-87F1-F8B2E3FD994E}"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5154621-1E35-48D8-AC3F-393D14E532C4}"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1BED134-86EE-4AA0-A5E5-E9AE7A065279}"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83B374E-6C21-40EB-82F8-F55CE18282DD}"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7100630-652E-4F0A-90CA-03D9A6DCF56A}"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1AA98807-BC0C-45A1-A13A-1F72483577E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7E06E68-4086-4FE0-B60F-9C4353D8F379}"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DCECB35-11B1-4CA4-816B-544EDEF0C3CB}"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DB8ED81-B803-4146-9751-55C691CDB546}"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A7FB040-0F77-4E54-B281-12F13BB000FD}"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b="0">
                <a:latin typeface="+mn-lt"/>
              </a:defRPr>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b="0">
                <a:latin typeface="+mn-lt"/>
              </a:defRPr>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b="0">
                <a:latin typeface="+mn-lt"/>
              </a:defRPr>
            </a:lvl1pPr>
          </a:lstStyle>
          <a:p>
            <a:fld id="{9B30D6A2-6E4F-4339-B48A-D224413956F9}"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7u3a8.mp3"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762000" y="1266168"/>
            <a:ext cx="7696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zh-CN" dirty="0" smtClean="0">
                <a:solidFill>
                  <a:srgbClr val="6600CC"/>
                </a:solidFill>
                <a:latin typeface="Comic Sans MS" panose="030F0702030302020204" pitchFamily="66" charset="0"/>
              </a:rPr>
              <a:t>Module </a:t>
            </a:r>
            <a:r>
              <a:rPr lang="en-US" altLang="zh-CN" dirty="0">
                <a:solidFill>
                  <a:srgbClr val="6600CC"/>
                </a:solidFill>
                <a:latin typeface="Comic Sans MS" panose="030F0702030302020204" pitchFamily="66" charset="0"/>
              </a:rPr>
              <a:t>7 </a:t>
            </a:r>
            <a:r>
              <a:rPr lang="en-US" altLang="zh-CN" dirty="0" smtClean="0">
                <a:solidFill>
                  <a:srgbClr val="6600CC"/>
                </a:solidFill>
                <a:latin typeface="Comic Sans MS" panose="030F0702030302020204" pitchFamily="66" charset="0"/>
              </a:rPr>
              <a:t>Summer </a:t>
            </a:r>
            <a:r>
              <a:rPr lang="en-US" altLang="zh-CN" dirty="0">
                <a:solidFill>
                  <a:srgbClr val="6600CC"/>
                </a:solidFill>
                <a:latin typeface="Comic Sans MS" panose="030F0702030302020204" pitchFamily="66" charset="0"/>
              </a:rPr>
              <a:t>in Los Angeles</a:t>
            </a:r>
          </a:p>
        </p:txBody>
      </p:sp>
      <p:sp>
        <p:nvSpPr>
          <p:cNvPr id="5125" name="Rectangle 5"/>
          <p:cNvSpPr>
            <a:spLocks noChangeArrowheads="1"/>
          </p:cNvSpPr>
          <p:nvPr/>
        </p:nvSpPr>
        <p:spPr bwMode="auto">
          <a:xfrm>
            <a:off x="866775" y="2590800"/>
            <a:ext cx="7543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4400" dirty="0">
                <a:cs typeface="Times New Roman" panose="02020603050405020304" pitchFamily="18" charset="0"/>
              </a:rPr>
              <a:t>Unit </a:t>
            </a:r>
            <a:r>
              <a:rPr lang="en-US" altLang="zh-CN" sz="4400" dirty="0" smtClean="0">
                <a:cs typeface="Times New Roman" panose="02020603050405020304" pitchFamily="18" charset="0"/>
              </a:rPr>
              <a:t>3</a:t>
            </a:r>
            <a:r>
              <a:rPr lang="en-US" altLang="zh-CN" sz="4000" dirty="0" smtClean="0">
                <a:cs typeface="Times New Roman" panose="02020603050405020304" pitchFamily="18" charset="0"/>
              </a:rPr>
              <a:t> </a:t>
            </a:r>
            <a:r>
              <a:rPr lang="en-US" altLang="zh-CN" sz="6000" dirty="0" smtClean="0">
                <a:solidFill>
                  <a:srgbClr val="0000CC"/>
                </a:solidFill>
                <a:cs typeface="Times New Roman" panose="02020603050405020304" pitchFamily="18" charset="0"/>
              </a:rPr>
              <a:t>Language </a:t>
            </a:r>
            <a:r>
              <a:rPr lang="en-US" altLang="zh-CN" sz="6000" dirty="0">
                <a:solidFill>
                  <a:srgbClr val="0000CC"/>
                </a:solidFill>
                <a:cs typeface="Times New Roman" panose="02020603050405020304" pitchFamily="18" charset="0"/>
              </a:rPr>
              <a:t>in use</a:t>
            </a:r>
          </a:p>
        </p:txBody>
      </p:sp>
      <p:sp>
        <p:nvSpPr>
          <p:cNvPr id="6" name="矩形 5"/>
          <p:cNvSpPr/>
          <p:nvPr/>
        </p:nvSpPr>
        <p:spPr>
          <a:xfrm>
            <a:off x="3003515" y="5334000"/>
            <a:ext cx="3270319"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amond(in)">
                                      <p:cBhvr>
                                        <p:cTn id="7" dur="2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457200" y="587375"/>
            <a:ext cx="82296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latin typeface="Times New Roman" panose="02020603050405020304" pitchFamily="18" charset="0"/>
              </a:rPr>
              <a:t>2. </a:t>
            </a:r>
            <a:r>
              <a:rPr lang="zh-CN" altLang="en-US" dirty="0">
                <a:latin typeface="Times New Roman" panose="02020603050405020304" pitchFamily="18" charset="0"/>
              </a:rPr>
              <a:t>并列连词前后</a:t>
            </a:r>
            <a:r>
              <a:rPr lang="zh-CN" altLang="en-US" dirty="0">
                <a:solidFill>
                  <a:srgbClr val="FF3300"/>
                </a:solidFill>
                <a:latin typeface="Times New Roman" panose="02020603050405020304" pitchFamily="18" charset="0"/>
              </a:rPr>
              <a:t>简单句之间的关系</a:t>
            </a:r>
            <a:r>
              <a:rPr lang="zh-CN" altLang="en-US" dirty="0">
                <a:latin typeface="Times New Roman" panose="02020603050405020304" pitchFamily="18" charset="0"/>
              </a:rPr>
              <a:t>。</a:t>
            </a:r>
          </a:p>
          <a:p>
            <a:r>
              <a:rPr lang="en-US" altLang="zh-CN" dirty="0">
                <a:solidFill>
                  <a:srgbClr val="6600CC"/>
                </a:solidFill>
                <a:latin typeface="Times New Roman" panose="02020603050405020304" pitchFamily="18" charset="0"/>
              </a:rPr>
              <a:t>(1) </a:t>
            </a:r>
            <a:r>
              <a:rPr lang="zh-CN" altLang="en-US" dirty="0">
                <a:solidFill>
                  <a:srgbClr val="6600CC"/>
                </a:solidFill>
                <a:latin typeface="Times New Roman" panose="02020603050405020304" pitchFamily="18" charset="0"/>
              </a:rPr>
              <a:t>并列关系</a:t>
            </a:r>
          </a:p>
          <a:p>
            <a:r>
              <a:rPr lang="zh-CN" altLang="en-US" dirty="0">
                <a:latin typeface="Times New Roman" panose="02020603050405020304" pitchFamily="18" charset="0"/>
              </a:rPr>
              <a:t>     </a:t>
            </a:r>
            <a:r>
              <a:rPr lang="en-US" altLang="zh-CN" dirty="0">
                <a:latin typeface="Times New Roman" panose="02020603050405020304" pitchFamily="18" charset="0"/>
              </a:rPr>
              <a:t>They are watching TV, </a:t>
            </a:r>
            <a:r>
              <a:rPr lang="en-US" altLang="zh-CN" dirty="0">
                <a:solidFill>
                  <a:srgbClr val="FF0066"/>
                </a:solidFill>
                <a:latin typeface="Times New Roman" panose="02020603050405020304" pitchFamily="18" charset="0"/>
              </a:rPr>
              <a:t>and</a:t>
            </a:r>
            <a:r>
              <a:rPr lang="en-US" altLang="zh-CN" dirty="0">
                <a:latin typeface="Times New Roman" panose="02020603050405020304" pitchFamily="18" charset="0"/>
              </a:rPr>
              <a:t> the others are listening to the radio.</a:t>
            </a:r>
          </a:p>
          <a:p>
            <a:r>
              <a:rPr lang="en-US" altLang="zh-CN" dirty="0">
                <a:solidFill>
                  <a:srgbClr val="6600CC"/>
                </a:solidFill>
                <a:latin typeface="Times New Roman" panose="02020603050405020304" pitchFamily="18" charset="0"/>
              </a:rPr>
              <a:t>(2) </a:t>
            </a:r>
            <a:r>
              <a:rPr lang="zh-CN" altLang="en-US" dirty="0">
                <a:solidFill>
                  <a:srgbClr val="6600CC"/>
                </a:solidFill>
                <a:latin typeface="Times New Roman" panose="02020603050405020304" pitchFamily="18" charset="0"/>
              </a:rPr>
              <a:t>选择关系</a:t>
            </a:r>
          </a:p>
          <a:p>
            <a:r>
              <a:rPr lang="zh-CN" altLang="en-US" dirty="0">
                <a:latin typeface="Times New Roman" panose="02020603050405020304" pitchFamily="18" charset="0"/>
              </a:rPr>
              <a:t>     </a:t>
            </a:r>
            <a:r>
              <a:rPr lang="en-US" altLang="zh-CN" dirty="0">
                <a:latin typeface="Times New Roman" panose="02020603050405020304" pitchFamily="18" charset="0"/>
              </a:rPr>
              <a:t>The children can go with us, </a:t>
            </a:r>
            <a:r>
              <a:rPr lang="en-US" altLang="zh-CN" dirty="0">
                <a:solidFill>
                  <a:srgbClr val="FF0066"/>
                </a:solidFill>
                <a:latin typeface="Times New Roman" panose="02020603050405020304" pitchFamily="18" charset="0"/>
              </a:rPr>
              <a:t>or</a:t>
            </a:r>
            <a:r>
              <a:rPr lang="en-US" altLang="zh-CN" dirty="0">
                <a:latin typeface="Times New Roman" panose="02020603050405020304" pitchFamily="18" charset="0"/>
              </a:rPr>
              <a:t> they can stay at home.</a:t>
            </a:r>
          </a:p>
          <a:p>
            <a:r>
              <a:rPr lang="en-US" altLang="zh-CN" dirty="0">
                <a:solidFill>
                  <a:srgbClr val="6600CC"/>
                </a:solidFill>
                <a:latin typeface="Times New Roman" panose="02020603050405020304" pitchFamily="18" charset="0"/>
              </a:rPr>
              <a:t>(3) </a:t>
            </a:r>
            <a:r>
              <a:rPr lang="zh-CN" altLang="en-US" dirty="0">
                <a:solidFill>
                  <a:srgbClr val="6600CC"/>
                </a:solidFill>
                <a:latin typeface="Times New Roman" panose="02020603050405020304" pitchFamily="18" charset="0"/>
              </a:rPr>
              <a:t>转折关系</a:t>
            </a:r>
          </a:p>
          <a:p>
            <a:r>
              <a:rPr lang="zh-CN" altLang="en-US" dirty="0">
                <a:latin typeface="Times New Roman" panose="02020603050405020304" pitchFamily="18" charset="0"/>
              </a:rPr>
              <a:t>     </a:t>
            </a:r>
            <a:r>
              <a:rPr lang="en-US" altLang="zh-CN" dirty="0">
                <a:latin typeface="Times New Roman" panose="02020603050405020304" pitchFamily="18" charset="0"/>
              </a:rPr>
              <a:t>She was tired,</a:t>
            </a:r>
            <a:r>
              <a:rPr lang="en-US" altLang="zh-CN" dirty="0">
                <a:solidFill>
                  <a:srgbClr val="FF0066"/>
                </a:solidFill>
                <a:latin typeface="Times New Roman" panose="02020603050405020304" pitchFamily="18" charset="0"/>
              </a:rPr>
              <a:t> but</a:t>
            </a:r>
            <a:r>
              <a:rPr lang="en-US" altLang="zh-CN" dirty="0">
                <a:latin typeface="Times New Roman" panose="02020603050405020304" pitchFamily="18" charset="0"/>
              </a:rPr>
              <a:t> she did not stop working.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box(in)">
                                      <p:cBhvr>
                                        <p:cTn id="7" dur="500"/>
                                        <p:tgtEl>
                                          <p:spTgt spid="43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box(in)">
                                      <p:cBhvr>
                                        <p:cTn id="12" dur="500"/>
                                        <p:tgtEl>
                                          <p:spTgt spid="43012">
                                            <p:txEl>
                                              <p:pRg st="1" end="1"/>
                                            </p:txEl>
                                          </p:spTgt>
                                        </p:tgtEl>
                                      </p:cBhvr>
                                    </p:animEffect>
                                  </p:childTnLst>
                                </p:cTn>
                              </p:par>
                            </p:childTnLst>
                          </p:cTn>
                        </p:par>
                        <p:par>
                          <p:cTn id="13" fill="hold">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43012">
                                            <p:txEl>
                                              <p:pRg st="2" end="2"/>
                                            </p:txEl>
                                          </p:spTgt>
                                        </p:tgtEl>
                                        <p:attrNameLst>
                                          <p:attrName>style.visibility</p:attrName>
                                        </p:attrNameLst>
                                      </p:cBhvr>
                                      <p:to>
                                        <p:strVal val="visible"/>
                                      </p:to>
                                    </p:set>
                                    <p:animEffect transition="in" filter="box(in)">
                                      <p:cBhvr>
                                        <p:cTn id="16" dur="500"/>
                                        <p:tgtEl>
                                          <p:spTgt spid="430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3012">
                                            <p:txEl>
                                              <p:pRg st="3" end="3"/>
                                            </p:txEl>
                                          </p:spTgt>
                                        </p:tgtEl>
                                        <p:attrNameLst>
                                          <p:attrName>style.visibility</p:attrName>
                                        </p:attrNameLst>
                                      </p:cBhvr>
                                      <p:to>
                                        <p:strVal val="visible"/>
                                      </p:to>
                                    </p:set>
                                    <p:animEffect transition="in" filter="box(in)">
                                      <p:cBhvr>
                                        <p:cTn id="21" dur="500"/>
                                        <p:tgtEl>
                                          <p:spTgt spid="43012">
                                            <p:txEl>
                                              <p:pRg st="3" end="3"/>
                                            </p:txEl>
                                          </p:spTgt>
                                        </p:tgtEl>
                                      </p:cBhvr>
                                    </p:animEffect>
                                  </p:childTnLst>
                                </p:cTn>
                              </p:par>
                            </p:childTnLst>
                          </p:cTn>
                        </p:par>
                        <p:par>
                          <p:cTn id="22" fill="hold">
                            <p:stCondLst>
                              <p:cond delay="500"/>
                            </p:stCondLst>
                            <p:childTnLst>
                              <p:par>
                                <p:cTn id="23" presetID="4" presetClass="entr" presetSubtype="16" fill="hold" grpId="0" nodeType="afterEffect">
                                  <p:stCondLst>
                                    <p:cond delay="0"/>
                                  </p:stCondLst>
                                  <p:childTnLst>
                                    <p:set>
                                      <p:cBhvr>
                                        <p:cTn id="24" dur="1" fill="hold">
                                          <p:stCondLst>
                                            <p:cond delay="0"/>
                                          </p:stCondLst>
                                        </p:cTn>
                                        <p:tgtEl>
                                          <p:spTgt spid="43012">
                                            <p:txEl>
                                              <p:pRg st="4" end="4"/>
                                            </p:txEl>
                                          </p:spTgt>
                                        </p:tgtEl>
                                        <p:attrNameLst>
                                          <p:attrName>style.visibility</p:attrName>
                                        </p:attrNameLst>
                                      </p:cBhvr>
                                      <p:to>
                                        <p:strVal val="visible"/>
                                      </p:to>
                                    </p:set>
                                    <p:animEffect transition="in" filter="box(in)">
                                      <p:cBhvr>
                                        <p:cTn id="25" dur="500"/>
                                        <p:tgtEl>
                                          <p:spTgt spid="4301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3012">
                                            <p:txEl>
                                              <p:pRg st="5" end="5"/>
                                            </p:txEl>
                                          </p:spTgt>
                                        </p:tgtEl>
                                        <p:attrNameLst>
                                          <p:attrName>style.visibility</p:attrName>
                                        </p:attrNameLst>
                                      </p:cBhvr>
                                      <p:to>
                                        <p:strVal val="visible"/>
                                      </p:to>
                                    </p:set>
                                    <p:animEffect transition="in" filter="box(in)">
                                      <p:cBhvr>
                                        <p:cTn id="30" dur="500"/>
                                        <p:tgtEl>
                                          <p:spTgt spid="43012">
                                            <p:txEl>
                                              <p:pRg st="5" end="5"/>
                                            </p:txEl>
                                          </p:spTgt>
                                        </p:tgtEl>
                                      </p:cBhvr>
                                    </p:animEffect>
                                  </p:childTnLst>
                                </p:cTn>
                              </p:par>
                            </p:childTnLst>
                          </p:cTn>
                        </p:par>
                        <p:par>
                          <p:cTn id="31" fill="hold">
                            <p:stCondLst>
                              <p:cond delay="500"/>
                            </p:stCondLst>
                            <p:childTnLst>
                              <p:par>
                                <p:cTn id="32" presetID="4" presetClass="entr" presetSubtype="16" fill="hold" grpId="0" nodeType="afterEffect">
                                  <p:stCondLst>
                                    <p:cond delay="0"/>
                                  </p:stCondLst>
                                  <p:childTnLst>
                                    <p:set>
                                      <p:cBhvr>
                                        <p:cTn id="33" dur="1" fill="hold">
                                          <p:stCondLst>
                                            <p:cond delay="0"/>
                                          </p:stCondLst>
                                        </p:cTn>
                                        <p:tgtEl>
                                          <p:spTgt spid="43012">
                                            <p:txEl>
                                              <p:pRg st="6" end="6"/>
                                            </p:txEl>
                                          </p:spTgt>
                                        </p:tgtEl>
                                        <p:attrNameLst>
                                          <p:attrName>style.visibility</p:attrName>
                                        </p:attrNameLst>
                                      </p:cBhvr>
                                      <p:to>
                                        <p:strVal val="visible"/>
                                      </p:to>
                                    </p:set>
                                    <p:animEffect transition="in" filter="box(in)">
                                      <p:cBhvr>
                                        <p:cTn id="34" dur="500"/>
                                        <p:tgtEl>
                                          <p:spTgt spid="430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AutoShape 5"/>
          <p:cNvSpPr>
            <a:spLocks noChangeArrowheads="1"/>
          </p:cNvSpPr>
          <p:nvPr/>
        </p:nvSpPr>
        <p:spPr bwMode="auto">
          <a:xfrm rot="849124">
            <a:off x="152400" y="533400"/>
            <a:ext cx="1838325" cy="1141413"/>
          </a:xfrm>
          <a:prstGeom prst="irregularSeal2">
            <a:avLst/>
          </a:prstGeom>
          <a:solidFill>
            <a:srgbClr val="FFFF00">
              <a:alpha val="46001"/>
            </a:srgbClr>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2" name="Text Box 4"/>
          <p:cNvSpPr txBox="1">
            <a:spLocks noChangeArrowheads="1"/>
          </p:cNvSpPr>
          <p:nvPr/>
        </p:nvSpPr>
        <p:spPr bwMode="auto">
          <a:xfrm>
            <a:off x="381000" y="838200"/>
            <a:ext cx="8382000" cy="565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5000"/>
              </a:spcBef>
            </a:pPr>
            <a:r>
              <a:rPr lang="zh-CN" altLang="en-US" dirty="0">
                <a:latin typeface="Times New Roman" panose="02020603050405020304" pitchFamily="18" charset="0"/>
              </a:rPr>
              <a:t>注意：</a:t>
            </a:r>
          </a:p>
          <a:p>
            <a:pPr>
              <a:spcBef>
                <a:spcPct val="25000"/>
              </a:spcBef>
            </a:pPr>
            <a:r>
              <a:rPr lang="en-US" altLang="zh-CN" sz="2800" dirty="0">
                <a:latin typeface="Times New Roman" panose="02020603050405020304" pitchFamily="18" charset="0"/>
              </a:rPr>
              <a:t>(1) </a:t>
            </a:r>
            <a:r>
              <a:rPr lang="zh-CN" altLang="en-US" sz="2800" dirty="0">
                <a:latin typeface="Times New Roman" panose="02020603050405020304" pitchFamily="18" charset="0"/>
              </a:rPr>
              <a:t>并列复合句有时可以不用连词，而</a:t>
            </a:r>
            <a:r>
              <a:rPr lang="zh-CN" altLang="en-US" sz="2800" dirty="0">
                <a:solidFill>
                  <a:srgbClr val="3333FF"/>
                </a:solidFill>
                <a:latin typeface="Times New Roman" panose="02020603050405020304" pitchFamily="18" charset="0"/>
              </a:rPr>
              <a:t>用分号隔开</a:t>
            </a:r>
            <a:r>
              <a:rPr lang="zh-CN" altLang="en-US" sz="2800" dirty="0">
                <a:latin typeface="Times New Roman" panose="02020603050405020304" pitchFamily="18" charset="0"/>
              </a:rPr>
              <a:t>（前后句之间的</a:t>
            </a:r>
            <a:r>
              <a:rPr lang="zh-CN" altLang="en-US" sz="2800" dirty="0">
                <a:solidFill>
                  <a:srgbClr val="3333FF"/>
                </a:solidFill>
                <a:latin typeface="Times New Roman" panose="02020603050405020304" pitchFamily="18" charset="0"/>
              </a:rPr>
              <a:t>关系须相当紧密</a:t>
            </a:r>
            <a:r>
              <a:rPr lang="zh-CN" altLang="en-US" sz="2800" dirty="0">
                <a:latin typeface="Times New Roman" panose="02020603050405020304" pitchFamily="18" charset="0"/>
              </a:rPr>
              <a:t>）。例如：</a:t>
            </a:r>
          </a:p>
          <a:p>
            <a:pPr>
              <a:spcBef>
                <a:spcPct val="25000"/>
              </a:spcBef>
            </a:pPr>
            <a:r>
              <a:rPr lang="zh-CN" altLang="en-US" sz="2800" dirty="0">
                <a:latin typeface="Times New Roman" panose="02020603050405020304" pitchFamily="18" charset="0"/>
              </a:rPr>
              <a:t>   </a:t>
            </a:r>
            <a:r>
              <a:rPr lang="en-US" altLang="zh-CN" sz="2800" dirty="0">
                <a:latin typeface="Times New Roman" panose="02020603050405020304" pitchFamily="18" charset="0"/>
              </a:rPr>
              <a:t>We fished all day</a:t>
            </a:r>
            <a:r>
              <a:rPr lang="en-US" altLang="zh-CN" sz="2800" dirty="0">
                <a:solidFill>
                  <a:srgbClr val="FF0066"/>
                </a:solidFill>
                <a:latin typeface="Times New Roman" panose="02020603050405020304" pitchFamily="18" charset="0"/>
              </a:rPr>
              <a:t>;</a:t>
            </a:r>
            <a:r>
              <a:rPr lang="en-US" altLang="zh-CN" sz="2800" dirty="0">
                <a:latin typeface="Times New Roman" panose="02020603050405020304" pitchFamily="18" charset="0"/>
              </a:rPr>
              <a:t> we did not catch a single fish.</a:t>
            </a:r>
          </a:p>
          <a:p>
            <a:r>
              <a:rPr lang="en-US" altLang="zh-CN" sz="2800" dirty="0">
                <a:latin typeface="Times New Roman" panose="02020603050405020304" pitchFamily="18" charset="0"/>
              </a:rPr>
              <a:t>   </a:t>
            </a:r>
            <a:r>
              <a:rPr lang="zh-CN" altLang="en-US" sz="2800" dirty="0">
                <a:latin typeface="Times New Roman" panose="02020603050405020304" pitchFamily="18" charset="0"/>
              </a:rPr>
              <a:t>我们钓了一整天鱼；但一条鱼都没有钓到。</a:t>
            </a:r>
          </a:p>
          <a:p>
            <a:r>
              <a:rPr lang="en-US" altLang="zh-CN" sz="2800" dirty="0">
                <a:latin typeface="Times New Roman" panose="02020603050405020304" pitchFamily="18" charset="0"/>
              </a:rPr>
              <a:t>(2) </a:t>
            </a:r>
            <a:r>
              <a:rPr lang="zh-CN" altLang="en-US" sz="2800" dirty="0">
                <a:latin typeface="Times New Roman" panose="02020603050405020304" pitchFamily="18" charset="0"/>
              </a:rPr>
              <a:t>并列连词后面的简单句</a:t>
            </a:r>
            <a:r>
              <a:rPr lang="zh-CN" altLang="en-US" sz="2800" dirty="0">
                <a:solidFill>
                  <a:srgbClr val="3333FF"/>
                </a:solidFill>
                <a:latin typeface="Times New Roman" panose="02020603050405020304" pitchFamily="18" charset="0"/>
              </a:rPr>
              <a:t>如果与前面的简单句有相同的部分，相同的部分可省略。</a:t>
            </a:r>
            <a:r>
              <a:rPr lang="zh-CN" altLang="en-US" sz="2800" dirty="0">
                <a:latin typeface="Times New Roman" panose="02020603050405020304" pitchFamily="18" charset="0"/>
              </a:rPr>
              <a:t>例如：</a:t>
            </a:r>
          </a:p>
          <a:p>
            <a:r>
              <a:rPr lang="zh-CN" altLang="en-US" sz="2800" dirty="0">
                <a:latin typeface="Times New Roman" panose="02020603050405020304" pitchFamily="18" charset="0"/>
              </a:rPr>
              <a:t>    </a:t>
            </a:r>
            <a:r>
              <a:rPr lang="en-US" altLang="zh-CN" sz="2800" dirty="0">
                <a:solidFill>
                  <a:srgbClr val="FF0066"/>
                </a:solidFill>
                <a:latin typeface="Times New Roman" panose="02020603050405020304" pitchFamily="18" charset="0"/>
              </a:rPr>
              <a:t>Snoopy</a:t>
            </a:r>
            <a:r>
              <a:rPr lang="en-US" altLang="zh-CN" sz="2800" dirty="0">
                <a:latin typeface="Times New Roman" panose="02020603050405020304" pitchFamily="18" charset="0"/>
              </a:rPr>
              <a:t> lives in his own world </a:t>
            </a:r>
            <a:r>
              <a:rPr lang="en-US" altLang="zh-CN" sz="2800" dirty="0">
                <a:solidFill>
                  <a:srgbClr val="FF3300"/>
                </a:solidFill>
                <a:latin typeface="Times New Roman" panose="02020603050405020304" pitchFamily="18" charset="0"/>
              </a:rPr>
              <a:t>and</a:t>
            </a:r>
            <a:r>
              <a:rPr lang="en-US" altLang="zh-CN" sz="2800" dirty="0">
                <a:latin typeface="Times New Roman" panose="02020603050405020304" pitchFamily="18" charset="0"/>
              </a:rPr>
              <a:t> </a:t>
            </a:r>
            <a:r>
              <a:rPr lang="en-US" altLang="zh-CN" sz="2800" dirty="0">
                <a:solidFill>
                  <a:srgbClr val="FF0066"/>
                </a:solidFill>
                <a:latin typeface="Times New Roman" panose="02020603050405020304" pitchFamily="18" charset="0"/>
              </a:rPr>
              <a:t>(Snoopy)</a:t>
            </a:r>
            <a:r>
              <a:rPr lang="en-US" altLang="zh-CN" sz="2800" dirty="0">
                <a:latin typeface="Times New Roman" panose="02020603050405020304" pitchFamily="18" charset="0"/>
              </a:rPr>
              <a:t> finds real life hard to understand.</a:t>
            </a:r>
          </a:p>
          <a:p>
            <a:r>
              <a:rPr lang="zh-CN" altLang="en-US" sz="2800" dirty="0">
                <a:latin typeface="Times New Roman" panose="02020603050405020304" pitchFamily="18" charset="0"/>
              </a:rPr>
              <a:t>史努比生活在自己的世界里，觉得现实生活难以理解。</a:t>
            </a:r>
          </a:p>
          <a:p>
            <a:pPr>
              <a:spcBef>
                <a:spcPct val="25000"/>
              </a:spcBef>
            </a:pPr>
            <a:endParaRPr lang="en-US" altLang="zh-CN"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 calcmode="lin" valueType="num">
                                      <p:cBhvr additive="base">
                                        <p:cTn id="7" dur="5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8373"/>
                                        </p:tgtEl>
                                        <p:attrNameLst>
                                          <p:attrName>style.visibility</p:attrName>
                                        </p:attrNameLst>
                                      </p:cBhvr>
                                      <p:to>
                                        <p:strVal val="visible"/>
                                      </p:to>
                                    </p:set>
                                    <p:anim calcmode="lin" valueType="num">
                                      <p:cBhvr additive="base">
                                        <p:cTn id="11" dur="500" fill="hold"/>
                                        <p:tgtEl>
                                          <p:spTgt spid="58373"/>
                                        </p:tgtEl>
                                        <p:attrNameLst>
                                          <p:attrName>ppt_x</p:attrName>
                                        </p:attrNameLst>
                                      </p:cBhvr>
                                      <p:tavLst>
                                        <p:tav tm="0">
                                          <p:val>
                                            <p:strVal val="#ppt_x"/>
                                          </p:val>
                                        </p:tav>
                                        <p:tav tm="100000">
                                          <p:val>
                                            <p:strVal val="#ppt_x"/>
                                          </p:val>
                                        </p:tav>
                                      </p:tavLst>
                                    </p:anim>
                                    <p:anim calcmode="lin" valueType="num">
                                      <p:cBhvr additive="base">
                                        <p:cTn id="12" dur="500" fill="hold"/>
                                        <p:tgtEl>
                                          <p:spTgt spid="5837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58372">
                                            <p:txEl>
                                              <p:pRg st="1" end="1"/>
                                            </p:txEl>
                                          </p:spTgt>
                                        </p:tgtEl>
                                        <p:attrNameLst>
                                          <p:attrName>style.visibility</p:attrName>
                                        </p:attrNameLst>
                                      </p:cBhvr>
                                      <p:to>
                                        <p:strVal val="visible"/>
                                      </p:to>
                                    </p:set>
                                    <p:anim calcmode="lin" valueType="num">
                                      <p:cBhvr additive="base">
                                        <p:cTn id="16" dur="500" fill="hold"/>
                                        <p:tgtEl>
                                          <p:spTgt spid="5837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83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8372">
                                            <p:txEl>
                                              <p:pRg st="2" end="2"/>
                                            </p:txEl>
                                          </p:spTgt>
                                        </p:tgtEl>
                                        <p:attrNameLst>
                                          <p:attrName>style.visibility</p:attrName>
                                        </p:attrNameLst>
                                      </p:cBhvr>
                                      <p:to>
                                        <p:strVal val="visible"/>
                                      </p:to>
                                    </p:set>
                                    <p:anim calcmode="lin" valueType="num">
                                      <p:cBhvr additive="base">
                                        <p:cTn id="22" dur="500" fill="hold"/>
                                        <p:tgtEl>
                                          <p:spTgt spid="5837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83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8372">
                                            <p:txEl>
                                              <p:pRg st="3" end="3"/>
                                            </p:txEl>
                                          </p:spTgt>
                                        </p:tgtEl>
                                        <p:attrNameLst>
                                          <p:attrName>style.visibility</p:attrName>
                                        </p:attrNameLst>
                                      </p:cBhvr>
                                      <p:to>
                                        <p:strVal val="visible"/>
                                      </p:to>
                                    </p:set>
                                    <p:anim calcmode="lin" valueType="num">
                                      <p:cBhvr additive="base">
                                        <p:cTn id="28" dur="500" fill="hold"/>
                                        <p:tgtEl>
                                          <p:spTgt spid="5837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83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8372">
                                            <p:txEl>
                                              <p:pRg st="4" end="4"/>
                                            </p:txEl>
                                          </p:spTgt>
                                        </p:tgtEl>
                                        <p:attrNameLst>
                                          <p:attrName>style.visibility</p:attrName>
                                        </p:attrNameLst>
                                      </p:cBhvr>
                                      <p:to>
                                        <p:strVal val="visible"/>
                                      </p:to>
                                    </p:set>
                                    <p:anim calcmode="lin" valueType="num">
                                      <p:cBhvr additive="base">
                                        <p:cTn id="34" dur="500" fill="hold"/>
                                        <p:tgtEl>
                                          <p:spTgt spid="58372">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83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8372">
                                            <p:txEl>
                                              <p:pRg st="5" end="5"/>
                                            </p:txEl>
                                          </p:spTgt>
                                        </p:tgtEl>
                                        <p:attrNameLst>
                                          <p:attrName>style.visibility</p:attrName>
                                        </p:attrNameLst>
                                      </p:cBhvr>
                                      <p:to>
                                        <p:strVal val="visible"/>
                                      </p:to>
                                    </p:set>
                                    <p:anim calcmode="lin" valueType="num">
                                      <p:cBhvr additive="base">
                                        <p:cTn id="40" dur="500" fill="hold"/>
                                        <p:tgtEl>
                                          <p:spTgt spid="58372">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837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8372">
                                            <p:txEl>
                                              <p:pRg st="6" end="6"/>
                                            </p:txEl>
                                          </p:spTgt>
                                        </p:tgtEl>
                                        <p:attrNameLst>
                                          <p:attrName>style.visibility</p:attrName>
                                        </p:attrNameLst>
                                      </p:cBhvr>
                                      <p:to>
                                        <p:strVal val="visible"/>
                                      </p:to>
                                    </p:set>
                                    <p:anim calcmode="lin" valueType="num">
                                      <p:cBhvr additive="base">
                                        <p:cTn id="46" dur="500" fill="hold"/>
                                        <p:tgtEl>
                                          <p:spTgt spid="58372">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5837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p:bldP spid="5837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381000" y="1233488"/>
            <a:ext cx="838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dirty="0"/>
              <a:t>Join the two parts of the sentences with </a:t>
            </a:r>
            <a:r>
              <a:rPr lang="en-US" altLang="zh-CN" sz="2800" i="1" dirty="0">
                <a:solidFill>
                  <a:srgbClr val="FF0066"/>
                </a:solidFill>
              </a:rPr>
              <a:t>and</a:t>
            </a:r>
            <a:r>
              <a:rPr lang="en-US" altLang="zh-CN" sz="2800" dirty="0"/>
              <a:t>,</a:t>
            </a:r>
            <a:r>
              <a:rPr lang="en-US" altLang="zh-CN" sz="2800" i="1" dirty="0">
                <a:solidFill>
                  <a:srgbClr val="FF0066"/>
                </a:solidFill>
              </a:rPr>
              <a:t> but </a:t>
            </a:r>
            <a:r>
              <a:rPr lang="en-US" altLang="zh-CN" sz="2800" dirty="0"/>
              <a:t>or</a:t>
            </a:r>
            <a:r>
              <a:rPr lang="en-US" altLang="zh-CN" sz="2800" i="1" dirty="0">
                <a:solidFill>
                  <a:srgbClr val="FF0066"/>
                </a:solidFill>
              </a:rPr>
              <a:t> </a:t>
            </a:r>
            <a:r>
              <a:rPr lang="en-US" altLang="zh-CN" sz="2800" i="1" dirty="0" err="1">
                <a:solidFill>
                  <a:srgbClr val="FF0066"/>
                </a:solidFill>
              </a:rPr>
              <a:t>or</a:t>
            </a:r>
            <a:r>
              <a:rPr lang="en-US" altLang="zh-CN" sz="2800" dirty="0"/>
              <a:t>.</a:t>
            </a:r>
          </a:p>
        </p:txBody>
      </p:sp>
      <p:sp>
        <p:nvSpPr>
          <p:cNvPr id="38917" name="Text Box 5"/>
          <p:cNvSpPr txBox="1">
            <a:spLocks noChangeArrowheads="1"/>
          </p:cNvSpPr>
          <p:nvPr/>
        </p:nvSpPr>
        <p:spPr bwMode="auto">
          <a:xfrm>
            <a:off x="609600" y="1806575"/>
            <a:ext cx="800100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US" altLang="zh-CN" i="1" dirty="0">
                <a:solidFill>
                  <a:srgbClr val="6600CC"/>
                </a:solidFill>
              </a:rPr>
              <a:t>1 I would like to go to England…</a:t>
            </a:r>
          </a:p>
          <a:p>
            <a:pPr>
              <a:spcBef>
                <a:spcPct val="30000"/>
              </a:spcBef>
            </a:pPr>
            <a:r>
              <a:rPr lang="en-US" altLang="zh-CN" i="1" dirty="0">
                <a:solidFill>
                  <a:srgbClr val="6600CC"/>
                </a:solidFill>
              </a:rPr>
              <a:t>2 You should wear a raincoat…</a:t>
            </a:r>
          </a:p>
          <a:p>
            <a:pPr>
              <a:spcBef>
                <a:spcPct val="30000"/>
              </a:spcBef>
            </a:pPr>
            <a:r>
              <a:rPr lang="en-US" altLang="zh-CN" i="1" dirty="0">
                <a:solidFill>
                  <a:srgbClr val="6600CC"/>
                </a:solidFill>
              </a:rPr>
              <a:t>3 You can go by plane…</a:t>
            </a:r>
          </a:p>
          <a:p>
            <a:pPr>
              <a:spcBef>
                <a:spcPct val="30000"/>
              </a:spcBef>
            </a:pPr>
            <a:r>
              <a:rPr lang="en-US" altLang="zh-CN" i="1" dirty="0">
                <a:solidFill>
                  <a:srgbClr val="6600CC"/>
                </a:solidFill>
              </a:rPr>
              <a:t>4 I did not bring my sunglasses…</a:t>
            </a:r>
          </a:p>
          <a:p>
            <a:pPr>
              <a:spcBef>
                <a:spcPct val="30000"/>
              </a:spcBef>
            </a:pPr>
            <a:r>
              <a:rPr lang="en-US" altLang="zh-CN" i="1" dirty="0">
                <a:solidFill>
                  <a:srgbClr val="6600CC"/>
                </a:solidFill>
              </a:rPr>
              <a:t>5 I have bought my ticket…</a:t>
            </a:r>
          </a:p>
          <a:p>
            <a:pPr>
              <a:spcBef>
                <a:spcPct val="30000"/>
              </a:spcBef>
            </a:pPr>
            <a:r>
              <a:rPr lang="en-US" altLang="zh-CN" i="1" dirty="0">
                <a:solidFill>
                  <a:srgbClr val="6600CC"/>
                </a:solidFill>
              </a:rPr>
              <a:t>6 You can take two bags…</a:t>
            </a:r>
          </a:p>
        </p:txBody>
      </p:sp>
      <p:sp>
        <p:nvSpPr>
          <p:cNvPr id="38926" name="Text Box 14"/>
          <p:cNvSpPr txBox="1">
            <a:spLocks noChangeArrowheads="1"/>
          </p:cNvSpPr>
          <p:nvPr/>
        </p:nvSpPr>
        <p:spPr bwMode="auto">
          <a:xfrm>
            <a:off x="7391400" y="18367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b)</a:t>
            </a:r>
            <a:endParaRPr lang="en-US" altLang="zh-CN"/>
          </a:p>
        </p:txBody>
      </p:sp>
      <p:sp>
        <p:nvSpPr>
          <p:cNvPr id="38927" name="Text Box 15"/>
          <p:cNvSpPr txBox="1">
            <a:spLocks noChangeArrowheads="1"/>
          </p:cNvSpPr>
          <p:nvPr/>
        </p:nvSpPr>
        <p:spPr bwMode="auto">
          <a:xfrm>
            <a:off x="7391400" y="25225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e)</a:t>
            </a:r>
            <a:endParaRPr lang="en-US" altLang="zh-CN"/>
          </a:p>
        </p:txBody>
      </p:sp>
      <p:sp>
        <p:nvSpPr>
          <p:cNvPr id="38928" name="Text Box 16"/>
          <p:cNvSpPr txBox="1">
            <a:spLocks noChangeArrowheads="1"/>
          </p:cNvSpPr>
          <p:nvPr/>
        </p:nvSpPr>
        <p:spPr bwMode="auto">
          <a:xfrm>
            <a:off x="7391400" y="39703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c)</a:t>
            </a:r>
            <a:endParaRPr lang="en-US" altLang="zh-CN"/>
          </a:p>
        </p:txBody>
      </p:sp>
      <p:sp>
        <p:nvSpPr>
          <p:cNvPr id="38930" name="Text Box 18"/>
          <p:cNvSpPr txBox="1">
            <a:spLocks noChangeArrowheads="1"/>
          </p:cNvSpPr>
          <p:nvPr/>
        </p:nvSpPr>
        <p:spPr bwMode="auto">
          <a:xfrm>
            <a:off x="7391400" y="46561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a)</a:t>
            </a:r>
            <a:endParaRPr lang="en-US" altLang="zh-CN"/>
          </a:p>
        </p:txBody>
      </p:sp>
      <p:sp>
        <p:nvSpPr>
          <p:cNvPr id="38931" name="Text Box 19"/>
          <p:cNvSpPr txBox="1">
            <a:spLocks noChangeArrowheads="1"/>
          </p:cNvSpPr>
          <p:nvPr/>
        </p:nvSpPr>
        <p:spPr bwMode="auto">
          <a:xfrm>
            <a:off x="7391400" y="53419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d)</a:t>
            </a:r>
            <a:endParaRPr lang="en-US" altLang="zh-CN"/>
          </a:p>
        </p:txBody>
      </p:sp>
      <p:sp>
        <p:nvSpPr>
          <p:cNvPr id="38932" name="Text Box 20"/>
          <p:cNvSpPr txBox="1">
            <a:spLocks noChangeArrowheads="1"/>
          </p:cNvSpPr>
          <p:nvPr/>
        </p:nvSpPr>
        <p:spPr bwMode="auto">
          <a:xfrm>
            <a:off x="7391400" y="3208338"/>
            <a:ext cx="68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6600"/>
                </a:solidFill>
              </a:rPr>
              <a:t>f)</a:t>
            </a:r>
            <a:endParaRPr lang="en-US" altLang="zh-CN"/>
          </a:p>
        </p:txBody>
      </p:sp>
      <p:sp>
        <p:nvSpPr>
          <p:cNvPr id="38935" name="Text Box 23"/>
          <p:cNvSpPr txBox="1">
            <a:spLocks noChangeArrowheads="1"/>
          </p:cNvSpPr>
          <p:nvPr/>
        </p:nvSpPr>
        <p:spPr bwMode="auto">
          <a:xfrm>
            <a:off x="693738" y="477838"/>
            <a:ext cx="78406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t>讲解完并列复合句后，做课本</a:t>
            </a:r>
            <a:r>
              <a:rPr lang="en-US" altLang="zh-CN" sz="2400" dirty="0"/>
              <a:t>60</a:t>
            </a:r>
            <a:r>
              <a:rPr lang="zh-CN" altLang="en-US" sz="2400" dirty="0"/>
              <a:t>页的</a:t>
            </a:r>
            <a:r>
              <a:rPr lang="en-US" altLang="zh-CN" sz="2400" dirty="0"/>
              <a:t>1</a:t>
            </a:r>
            <a:r>
              <a:rPr lang="zh-CN" altLang="en-US" sz="2400" dirty="0"/>
              <a:t>、</a:t>
            </a:r>
            <a:r>
              <a:rPr lang="en-US" altLang="zh-CN" sz="2400" dirty="0"/>
              <a:t>2</a:t>
            </a:r>
            <a:r>
              <a:rPr lang="zh-CN" altLang="en-US" sz="2400" dirty="0"/>
              <a:t>大题进行练习。</a:t>
            </a:r>
          </a:p>
          <a:p>
            <a:r>
              <a:rPr lang="zh-CN" altLang="en-US" sz="2400" dirty="0"/>
              <a:t>做完后组内核对答案，老师适当点评。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strips(downLeft)">
                                      <p:cBhvr>
                                        <p:cTn id="7" dur="500"/>
                                        <p:tgtEl>
                                          <p:spTgt spid="3891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8916"/>
                                        </p:tgtEl>
                                        <p:attrNameLst>
                                          <p:attrName>style.visibility</p:attrName>
                                        </p:attrNameLst>
                                      </p:cBhvr>
                                      <p:to>
                                        <p:strVal val="visible"/>
                                      </p:to>
                                    </p:set>
                                    <p:animEffect transition="in" filter="strips(downLeft)">
                                      <p:cBhvr>
                                        <p:cTn id="10" dur="500"/>
                                        <p:tgtEl>
                                          <p:spTgt spid="389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38926"/>
                                        </p:tgtEl>
                                        <p:attrNameLst>
                                          <p:attrName>style.visibility</p:attrName>
                                        </p:attrNameLst>
                                      </p:cBhvr>
                                      <p:to>
                                        <p:strVal val="visible"/>
                                      </p:to>
                                    </p:set>
                                    <p:anim calcmode="lin" valueType="num">
                                      <p:cBhvr additive="base">
                                        <p:cTn id="15" dur="500" fill="hold"/>
                                        <p:tgtEl>
                                          <p:spTgt spid="38926"/>
                                        </p:tgtEl>
                                        <p:attrNameLst>
                                          <p:attrName>ppt_x</p:attrName>
                                        </p:attrNameLst>
                                      </p:cBhvr>
                                      <p:tavLst>
                                        <p:tav tm="0">
                                          <p:val>
                                            <p:strVal val="#ppt_x"/>
                                          </p:val>
                                        </p:tav>
                                        <p:tav tm="100000">
                                          <p:val>
                                            <p:strVal val="#ppt_x"/>
                                          </p:val>
                                        </p:tav>
                                      </p:tavLst>
                                    </p:anim>
                                    <p:anim calcmode="lin" valueType="num">
                                      <p:cBhvr additive="base">
                                        <p:cTn id="16" dur="500" fill="hold"/>
                                        <p:tgtEl>
                                          <p:spTgt spid="38926"/>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38927"/>
                                        </p:tgtEl>
                                        <p:attrNameLst>
                                          <p:attrName>style.visibility</p:attrName>
                                        </p:attrNameLst>
                                      </p:cBhvr>
                                      <p:to>
                                        <p:strVal val="visible"/>
                                      </p:to>
                                    </p:set>
                                    <p:anim calcmode="lin" valueType="num">
                                      <p:cBhvr additive="base">
                                        <p:cTn id="21" dur="500" fill="hold"/>
                                        <p:tgtEl>
                                          <p:spTgt spid="38927"/>
                                        </p:tgtEl>
                                        <p:attrNameLst>
                                          <p:attrName>ppt_x</p:attrName>
                                        </p:attrNameLst>
                                      </p:cBhvr>
                                      <p:tavLst>
                                        <p:tav tm="0">
                                          <p:val>
                                            <p:strVal val="#ppt_x"/>
                                          </p:val>
                                        </p:tav>
                                        <p:tav tm="100000">
                                          <p:val>
                                            <p:strVal val="#ppt_x"/>
                                          </p:val>
                                        </p:tav>
                                      </p:tavLst>
                                    </p:anim>
                                    <p:anim calcmode="lin" valueType="num">
                                      <p:cBhvr additive="base">
                                        <p:cTn id="22" dur="500" fill="hold"/>
                                        <p:tgtEl>
                                          <p:spTgt spid="38927"/>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38932"/>
                                        </p:tgtEl>
                                        <p:attrNameLst>
                                          <p:attrName>style.visibility</p:attrName>
                                        </p:attrNameLst>
                                      </p:cBhvr>
                                      <p:to>
                                        <p:strVal val="visible"/>
                                      </p:to>
                                    </p:set>
                                    <p:anim calcmode="lin" valueType="num">
                                      <p:cBhvr additive="base">
                                        <p:cTn id="27" dur="500" fill="hold"/>
                                        <p:tgtEl>
                                          <p:spTgt spid="38932"/>
                                        </p:tgtEl>
                                        <p:attrNameLst>
                                          <p:attrName>ppt_x</p:attrName>
                                        </p:attrNameLst>
                                      </p:cBhvr>
                                      <p:tavLst>
                                        <p:tav tm="0">
                                          <p:val>
                                            <p:strVal val="#ppt_x"/>
                                          </p:val>
                                        </p:tav>
                                        <p:tav tm="100000">
                                          <p:val>
                                            <p:strVal val="#ppt_x"/>
                                          </p:val>
                                        </p:tav>
                                      </p:tavLst>
                                    </p:anim>
                                    <p:anim calcmode="lin" valueType="num">
                                      <p:cBhvr additive="base">
                                        <p:cTn id="28" dur="500" fill="hold"/>
                                        <p:tgtEl>
                                          <p:spTgt spid="38932"/>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grpId="0" nodeType="clickEffect">
                                  <p:stCondLst>
                                    <p:cond delay="0"/>
                                  </p:stCondLst>
                                  <p:childTnLst>
                                    <p:set>
                                      <p:cBhvr>
                                        <p:cTn id="32" dur="1" fill="hold">
                                          <p:stCondLst>
                                            <p:cond delay="0"/>
                                          </p:stCondLst>
                                        </p:cTn>
                                        <p:tgtEl>
                                          <p:spTgt spid="38928"/>
                                        </p:tgtEl>
                                        <p:attrNameLst>
                                          <p:attrName>style.visibility</p:attrName>
                                        </p:attrNameLst>
                                      </p:cBhvr>
                                      <p:to>
                                        <p:strVal val="visible"/>
                                      </p:to>
                                    </p:set>
                                    <p:anim calcmode="lin" valueType="num">
                                      <p:cBhvr additive="base">
                                        <p:cTn id="33" dur="500" fill="hold"/>
                                        <p:tgtEl>
                                          <p:spTgt spid="38928"/>
                                        </p:tgtEl>
                                        <p:attrNameLst>
                                          <p:attrName>ppt_x</p:attrName>
                                        </p:attrNameLst>
                                      </p:cBhvr>
                                      <p:tavLst>
                                        <p:tav tm="0">
                                          <p:val>
                                            <p:strVal val="#ppt_x"/>
                                          </p:val>
                                        </p:tav>
                                        <p:tav tm="100000">
                                          <p:val>
                                            <p:strVal val="#ppt_x"/>
                                          </p:val>
                                        </p:tav>
                                      </p:tavLst>
                                    </p:anim>
                                    <p:anim calcmode="lin" valueType="num">
                                      <p:cBhvr additive="base">
                                        <p:cTn id="34" dur="500" fill="hold"/>
                                        <p:tgtEl>
                                          <p:spTgt spid="38928"/>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grpId="0" nodeType="clickEffect">
                                  <p:stCondLst>
                                    <p:cond delay="0"/>
                                  </p:stCondLst>
                                  <p:childTnLst>
                                    <p:set>
                                      <p:cBhvr>
                                        <p:cTn id="38" dur="1" fill="hold">
                                          <p:stCondLst>
                                            <p:cond delay="0"/>
                                          </p:stCondLst>
                                        </p:cTn>
                                        <p:tgtEl>
                                          <p:spTgt spid="38930"/>
                                        </p:tgtEl>
                                        <p:attrNameLst>
                                          <p:attrName>style.visibility</p:attrName>
                                        </p:attrNameLst>
                                      </p:cBhvr>
                                      <p:to>
                                        <p:strVal val="visible"/>
                                      </p:to>
                                    </p:set>
                                    <p:anim calcmode="lin" valueType="num">
                                      <p:cBhvr additive="base">
                                        <p:cTn id="39" dur="500" fill="hold"/>
                                        <p:tgtEl>
                                          <p:spTgt spid="38930"/>
                                        </p:tgtEl>
                                        <p:attrNameLst>
                                          <p:attrName>ppt_x</p:attrName>
                                        </p:attrNameLst>
                                      </p:cBhvr>
                                      <p:tavLst>
                                        <p:tav tm="0">
                                          <p:val>
                                            <p:strVal val="#ppt_x"/>
                                          </p:val>
                                        </p:tav>
                                        <p:tav tm="100000">
                                          <p:val>
                                            <p:strVal val="#ppt_x"/>
                                          </p:val>
                                        </p:tav>
                                      </p:tavLst>
                                    </p:anim>
                                    <p:anim calcmode="lin" valueType="num">
                                      <p:cBhvr additive="base">
                                        <p:cTn id="40" dur="500" fill="hold"/>
                                        <p:tgtEl>
                                          <p:spTgt spid="38930"/>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grpId="0" nodeType="clickEffect">
                                  <p:stCondLst>
                                    <p:cond delay="0"/>
                                  </p:stCondLst>
                                  <p:childTnLst>
                                    <p:set>
                                      <p:cBhvr>
                                        <p:cTn id="44" dur="1" fill="hold">
                                          <p:stCondLst>
                                            <p:cond delay="0"/>
                                          </p:stCondLst>
                                        </p:cTn>
                                        <p:tgtEl>
                                          <p:spTgt spid="38931"/>
                                        </p:tgtEl>
                                        <p:attrNameLst>
                                          <p:attrName>style.visibility</p:attrName>
                                        </p:attrNameLst>
                                      </p:cBhvr>
                                      <p:to>
                                        <p:strVal val="visible"/>
                                      </p:to>
                                    </p:set>
                                    <p:anim calcmode="lin" valueType="num">
                                      <p:cBhvr additive="base">
                                        <p:cTn id="45" dur="500" fill="hold"/>
                                        <p:tgtEl>
                                          <p:spTgt spid="38931"/>
                                        </p:tgtEl>
                                        <p:attrNameLst>
                                          <p:attrName>ppt_x</p:attrName>
                                        </p:attrNameLst>
                                      </p:cBhvr>
                                      <p:tavLst>
                                        <p:tav tm="0">
                                          <p:val>
                                            <p:strVal val="#ppt_x"/>
                                          </p:val>
                                        </p:tav>
                                        <p:tav tm="100000">
                                          <p:val>
                                            <p:strVal val="#ppt_x"/>
                                          </p:val>
                                        </p:tav>
                                      </p:tavLst>
                                    </p:anim>
                                    <p:anim calcmode="lin" valueType="num">
                                      <p:cBhvr additive="base">
                                        <p:cTn id="46" dur="500" fill="hold"/>
                                        <p:tgtEl>
                                          <p:spTgt spid="389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P spid="38926" grpId="0"/>
      <p:bldP spid="38927" grpId="0"/>
      <p:bldP spid="38928" grpId="0"/>
      <p:bldP spid="38930" grpId="0"/>
      <p:bldP spid="38931" grpId="0"/>
      <p:bldP spid="389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533400" y="304800"/>
            <a:ext cx="7924800" cy="1128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6600"/>
                </a:solidFill>
              </a:rPr>
              <a:t>1 </a:t>
            </a:r>
            <a:r>
              <a:rPr lang="en-US" altLang="zh-CN" sz="3200" i="1">
                <a:solidFill>
                  <a:schemeClr val="accent2"/>
                </a:solidFill>
              </a:rPr>
              <a:t>I would like to go to England and practise my English</a:t>
            </a:r>
          </a:p>
        </p:txBody>
      </p:sp>
      <p:sp>
        <p:nvSpPr>
          <p:cNvPr id="37893" name="Text Box 5"/>
          <p:cNvSpPr txBox="1">
            <a:spLocks noChangeArrowheads="1"/>
          </p:cNvSpPr>
          <p:nvPr/>
        </p:nvSpPr>
        <p:spPr bwMode="auto">
          <a:xfrm>
            <a:off x="533400" y="1447800"/>
            <a:ext cx="8153400" cy="1128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6600"/>
                </a:solidFill>
              </a:rPr>
              <a:t>2 </a:t>
            </a:r>
            <a:r>
              <a:rPr lang="en-US" altLang="zh-CN" sz="3200" i="1">
                <a:solidFill>
                  <a:schemeClr val="accent2"/>
                </a:solidFill>
              </a:rPr>
              <a:t>You should wear a raincoat or you can carry an umbrella.</a:t>
            </a:r>
          </a:p>
        </p:txBody>
      </p:sp>
      <p:sp>
        <p:nvSpPr>
          <p:cNvPr id="37894" name="Text Box 6"/>
          <p:cNvSpPr txBox="1">
            <a:spLocks noChangeArrowheads="1"/>
          </p:cNvSpPr>
          <p:nvPr/>
        </p:nvSpPr>
        <p:spPr bwMode="auto">
          <a:xfrm>
            <a:off x="457200" y="2514600"/>
            <a:ext cx="8458200"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6600"/>
                </a:solidFill>
              </a:rPr>
              <a:t>3 </a:t>
            </a:r>
            <a:r>
              <a:rPr lang="en-US" altLang="zh-CN" sz="3200" i="1">
                <a:solidFill>
                  <a:schemeClr val="accent2"/>
                </a:solidFill>
              </a:rPr>
              <a:t>You can go by plane or you can take the train.</a:t>
            </a:r>
          </a:p>
        </p:txBody>
      </p:sp>
      <p:sp>
        <p:nvSpPr>
          <p:cNvPr id="37895" name="Text Box 7"/>
          <p:cNvSpPr txBox="1">
            <a:spLocks noChangeArrowheads="1"/>
          </p:cNvSpPr>
          <p:nvPr/>
        </p:nvSpPr>
        <p:spPr bwMode="auto">
          <a:xfrm>
            <a:off x="457200" y="3124200"/>
            <a:ext cx="8001000" cy="1128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FF6600"/>
                </a:solidFill>
              </a:rPr>
              <a:t>4 </a:t>
            </a:r>
            <a:r>
              <a:rPr lang="en-US" altLang="zh-CN" sz="3200" i="1" dirty="0">
                <a:solidFill>
                  <a:schemeClr val="accent2"/>
                </a:solidFill>
              </a:rPr>
              <a:t>I did not bring my sunglasses but I can buy a new pair.</a:t>
            </a:r>
          </a:p>
        </p:txBody>
      </p:sp>
      <p:sp>
        <p:nvSpPr>
          <p:cNvPr id="37896" name="Text Box 8"/>
          <p:cNvSpPr txBox="1">
            <a:spLocks noChangeArrowheads="1"/>
          </p:cNvSpPr>
          <p:nvPr/>
        </p:nvSpPr>
        <p:spPr bwMode="auto">
          <a:xfrm>
            <a:off x="457200" y="4205288"/>
            <a:ext cx="8077200" cy="11287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6600"/>
                </a:solidFill>
              </a:rPr>
              <a:t>5 </a:t>
            </a:r>
            <a:r>
              <a:rPr lang="en-US" altLang="zh-CN" sz="3200" i="1">
                <a:solidFill>
                  <a:schemeClr val="accent2"/>
                </a:solidFill>
              </a:rPr>
              <a:t>I have bought my ticket and I have got my passport.</a:t>
            </a:r>
          </a:p>
        </p:txBody>
      </p:sp>
      <p:sp>
        <p:nvSpPr>
          <p:cNvPr id="37897" name="Text Box 9"/>
          <p:cNvSpPr txBox="1">
            <a:spLocks noChangeArrowheads="1"/>
          </p:cNvSpPr>
          <p:nvPr/>
        </p:nvSpPr>
        <p:spPr bwMode="auto">
          <a:xfrm>
            <a:off x="457200" y="5348288"/>
            <a:ext cx="8153400" cy="1128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6600"/>
                </a:solidFill>
              </a:rPr>
              <a:t>6 </a:t>
            </a:r>
            <a:r>
              <a:rPr lang="en-US" altLang="zh-CN" sz="3200" i="1">
                <a:solidFill>
                  <a:schemeClr val="accent2"/>
                </a:solidFill>
              </a:rPr>
              <a:t>You can take two bags but they must not weigh too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barn(inHorizontal)">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7893">
                                            <p:txEl>
                                              <p:pRg st="0" end="0"/>
                                            </p:txEl>
                                          </p:spTgt>
                                        </p:tgtEl>
                                        <p:attrNameLst>
                                          <p:attrName>style.visibility</p:attrName>
                                        </p:attrNameLst>
                                      </p:cBhvr>
                                      <p:to>
                                        <p:strVal val="visible"/>
                                      </p:to>
                                    </p:set>
                                    <p:animEffect transition="in" filter="barn(inHorizontal)">
                                      <p:cBhvr>
                                        <p:cTn id="12" dur="500"/>
                                        <p:tgtEl>
                                          <p:spTgt spid="3789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7894">
                                            <p:txEl>
                                              <p:pRg st="0" end="0"/>
                                            </p:txEl>
                                          </p:spTgt>
                                        </p:tgtEl>
                                        <p:attrNameLst>
                                          <p:attrName>style.visibility</p:attrName>
                                        </p:attrNameLst>
                                      </p:cBhvr>
                                      <p:to>
                                        <p:strVal val="visible"/>
                                      </p:to>
                                    </p:set>
                                    <p:animEffect transition="in" filter="barn(inHorizontal)">
                                      <p:cBhvr>
                                        <p:cTn id="17" dur="500"/>
                                        <p:tgtEl>
                                          <p:spTgt spid="3789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7895">
                                            <p:txEl>
                                              <p:pRg st="0" end="0"/>
                                            </p:txEl>
                                          </p:spTgt>
                                        </p:tgtEl>
                                        <p:attrNameLst>
                                          <p:attrName>style.visibility</p:attrName>
                                        </p:attrNameLst>
                                      </p:cBhvr>
                                      <p:to>
                                        <p:strVal val="visible"/>
                                      </p:to>
                                    </p:set>
                                    <p:animEffect transition="in" filter="barn(inHorizontal)">
                                      <p:cBhvr>
                                        <p:cTn id="22" dur="500"/>
                                        <p:tgtEl>
                                          <p:spTgt spid="3789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7896">
                                            <p:txEl>
                                              <p:pRg st="0" end="0"/>
                                            </p:txEl>
                                          </p:spTgt>
                                        </p:tgtEl>
                                        <p:attrNameLst>
                                          <p:attrName>style.visibility</p:attrName>
                                        </p:attrNameLst>
                                      </p:cBhvr>
                                      <p:to>
                                        <p:strVal val="visible"/>
                                      </p:to>
                                    </p:set>
                                    <p:animEffect transition="in" filter="barn(inHorizontal)">
                                      <p:cBhvr>
                                        <p:cTn id="27" dur="500"/>
                                        <p:tgtEl>
                                          <p:spTgt spid="3789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37897">
                                            <p:txEl>
                                              <p:pRg st="0" end="0"/>
                                            </p:txEl>
                                          </p:spTgt>
                                        </p:tgtEl>
                                        <p:attrNameLst>
                                          <p:attrName>style.visibility</p:attrName>
                                        </p:attrNameLst>
                                      </p:cBhvr>
                                      <p:to>
                                        <p:strVal val="visible"/>
                                      </p:to>
                                    </p:set>
                                    <p:animEffect transition="in" filter="barn(inHorizontal)">
                                      <p:cBhvr>
                                        <p:cTn id="32" dur="500"/>
                                        <p:tgtEl>
                                          <p:spTgt spid="378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533400" y="6096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3300"/>
                </a:solidFill>
                <a:latin typeface="Arial Narrow" panose="020B0606020202030204" pitchFamily="34" charset="0"/>
              </a:rPr>
              <a:t>Complete the passage with </a:t>
            </a:r>
            <a:r>
              <a:rPr lang="en-US" altLang="zh-CN" i="1">
                <a:solidFill>
                  <a:srgbClr val="FF0066"/>
                </a:solidFill>
                <a:latin typeface="Arial Narrow" panose="020B0606020202030204" pitchFamily="34" charset="0"/>
              </a:rPr>
              <a:t>and</a:t>
            </a:r>
            <a:r>
              <a:rPr lang="en-US" altLang="zh-CN">
                <a:solidFill>
                  <a:srgbClr val="663300"/>
                </a:solidFill>
                <a:latin typeface="Arial Narrow" panose="020B0606020202030204" pitchFamily="34" charset="0"/>
              </a:rPr>
              <a:t>, </a:t>
            </a:r>
            <a:r>
              <a:rPr lang="en-US" altLang="zh-CN" i="1">
                <a:solidFill>
                  <a:srgbClr val="FF0066"/>
                </a:solidFill>
                <a:latin typeface="Arial Narrow" panose="020B0606020202030204" pitchFamily="34" charset="0"/>
              </a:rPr>
              <a:t>but</a:t>
            </a:r>
            <a:r>
              <a:rPr lang="en-US" altLang="zh-CN">
                <a:solidFill>
                  <a:srgbClr val="663300"/>
                </a:solidFill>
                <a:latin typeface="Arial Narrow" panose="020B0606020202030204" pitchFamily="34" charset="0"/>
              </a:rPr>
              <a:t> and </a:t>
            </a:r>
            <a:r>
              <a:rPr lang="en-US" altLang="zh-CN" i="1">
                <a:solidFill>
                  <a:srgbClr val="FF0066"/>
                </a:solidFill>
                <a:latin typeface="Arial Narrow" panose="020B0606020202030204" pitchFamily="34" charset="0"/>
              </a:rPr>
              <a:t>or</a:t>
            </a:r>
            <a:r>
              <a:rPr lang="en-US" altLang="zh-CN">
                <a:solidFill>
                  <a:srgbClr val="663300"/>
                </a:solidFill>
                <a:latin typeface="Arial Narrow" panose="020B0606020202030204" pitchFamily="34" charset="0"/>
              </a:rPr>
              <a:t>.</a:t>
            </a:r>
          </a:p>
        </p:txBody>
      </p:sp>
      <p:sp>
        <p:nvSpPr>
          <p:cNvPr id="36869" name="Text Box 5"/>
          <p:cNvSpPr txBox="1">
            <a:spLocks noChangeArrowheads="1"/>
          </p:cNvSpPr>
          <p:nvPr/>
        </p:nvSpPr>
        <p:spPr bwMode="auto">
          <a:xfrm>
            <a:off x="685800" y="1219200"/>
            <a:ext cx="7696200"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spcBef>
                <a:spcPct val="50000"/>
              </a:spcBef>
            </a:pPr>
            <a:r>
              <a:rPr lang="en-US" altLang="zh-CN" sz="2800"/>
              <a:t>    </a:t>
            </a:r>
            <a:r>
              <a:rPr lang="en-US" altLang="zh-CN"/>
              <a:t>There are many English language courses all over the world. You can go to the UK (1) ______ take lessons at a language school. There are usually classes in the morning, (2) ________ in the afternoon you can go sightseeing. </a:t>
            </a:r>
          </a:p>
        </p:txBody>
      </p:sp>
      <p:sp>
        <p:nvSpPr>
          <p:cNvPr id="36871" name="Text Box 7"/>
          <p:cNvSpPr txBox="1">
            <a:spLocks noChangeArrowheads="1"/>
          </p:cNvSpPr>
          <p:nvPr/>
        </p:nvSpPr>
        <p:spPr bwMode="auto">
          <a:xfrm>
            <a:off x="3581400" y="26352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36872" name="Text Box 8"/>
          <p:cNvSpPr txBox="1">
            <a:spLocks noChangeArrowheads="1"/>
          </p:cNvSpPr>
          <p:nvPr/>
        </p:nvSpPr>
        <p:spPr bwMode="auto">
          <a:xfrm>
            <a:off x="6172200" y="38544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6871">
                                            <p:txEl>
                                              <p:pRg st="0" end="0"/>
                                            </p:txEl>
                                          </p:spTgt>
                                        </p:tgtEl>
                                        <p:attrNameLst>
                                          <p:attrName>style.visibility</p:attrName>
                                        </p:attrNameLst>
                                      </p:cBhvr>
                                      <p:to>
                                        <p:strVal val="visible"/>
                                      </p:to>
                                    </p:set>
                                    <p:anim calcmode="lin" valueType="num">
                                      <p:cBhvr>
                                        <p:cTn id="7" dur="500" fill="hold"/>
                                        <p:tgtEl>
                                          <p:spTgt spid="3687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687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687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68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6872">
                                            <p:txEl>
                                              <p:pRg st="0" end="0"/>
                                            </p:txEl>
                                          </p:spTgt>
                                        </p:tgtEl>
                                        <p:attrNameLst>
                                          <p:attrName>style.visibility</p:attrName>
                                        </p:attrNameLst>
                                      </p:cBhvr>
                                      <p:to>
                                        <p:strVal val="visible"/>
                                      </p:to>
                                    </p:set>
                                    <p:anim calcmode="lin" valueType="num">
                                      <p:cBhvr>
                                        <p:cTn id="15" dur="500" fill="hold"/>
                                        <p:tgtEl>
                                          <p:spTgt spid="3687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687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687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687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838200" y="819150"/>
            <a:ext cx="777240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a:t>You can stay in a cheap hotel, (3) ______ you can stay with a family. With a family, you get a lot more speaking and listening practice, (4) </a:t>
            </a:r>
          </a:p>
          <a:p>
            <a:pPr>
              <a:lnSpc>
                <a:spcPct val="115000"/>
              </a:lnSpc>
            </a:pPr>
            <a:r>
              <a:rPr lang="en-US" altLang="zh-CN"/>
              <a:t>                   ______ you may not be so </a:t>
            </a:r>
          </a:p>
          <a:p>
            <a:pPr>
              <a:lnSpc>
                <a:spcPct val="115000"/>
              </a:lnSpc>
            </a:pPr>
            <a:r>
              <a:rPr lang="en-US" altLang="zh-CN"/>
              <a:t>                   close to the school or the </a:t>
            </a:r>
          </a:p>
          <a:p>
            <a:pPr>
              <a:lnSpc>
                <a:spcPct val="115000"/>
              </a:lnSpc>
            </a:pPr>
            <a:r>
              <a:rPr lang="en-US" altLang="zh-CN"/>
              <a:t>                   city centre.</a:t>
            </a:r>
          </a:p>
        </p:txBody>
      </p:sp>
      <p:pic>
        <p:nvPicPr>
          <p:cNvPr id="35845" name="Picture 5" descr="7"/>
          <p:cNvPicPr>
            <a:picLocks noChangeAspect="1" noChangeArrowheads="1"/>
          </p:cNvPicPr>
          <p:nvPr/>
        </p:nvPicPr>
        <p:blipFill>
          <a:blip r:embed="rId2" cstate="email"/>
          <a:srcRect/>
          <a:stretch>
            <a:fillRect/>
          </a:stretch>
        </p:blipFill>
        <p:spPr bwMode="auto">
          <a:xfrm>
            <a:off x="533400" y="3581400"/>
            <a:ext cx="2224088" cy="2781300"/>
          </a:xfrm>
          <a:prstGeom prst="rect">
            <a:avLst/>
          </a:prstGeom>
          <a:noFill/>
          <a:extLst>
            <a:ext uri="{909E8E84-426E-40DD-AFC4-6F175D3DCCD1}">
              <a14:hiddenFill xmlns:a14="http://schemas.microsoft.com/office/drawing/2010/main">
                <a:solidFill>
                  <a:srgbClr val="FFFFFF"/>
                </a:solidFill>
              </a14:hiddenFill>
            </a:ext>
          </a:extLst>
        </p:spPr>
      </p:pic>
      <p:sp>
        <p:nvSpPr>
          <p:cNvPr id="35846" name="Text Box 6"/>
          <p:cNvSpPr txBox="1">
            <a:spLocks noChangeArrowheads="1"/>
          </p:cNvSpPr>
          <p:nvPr/>
        </p:nvSpPr>
        <p:spPr bwMode="auto">
          <a:xfrm>
            <a:off x="1295400" y="15240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or</a:t>
            </a:r>
          </a:p>
        </p:txBody>
      </p:sp>
      <p:sp>
        <p:nvSpPr>
          <p:cNvPr id="35847" name="Text Box 7"/>
          <p:cNvSpPr txBox="1">
            <a:spLocks noChangeArrowheads="1"/>
          </p:cNvSpPr>
          <p:nvPr/>
        </p:nvSpPr>
        <p:spPr bwMode="auto">
          <a:xfrm>
            <a:off x="3352800" y="33972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but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anim calcmode="lin" valueType="num">
                                      <p:cBhvr>
                                        <p:cTn id="7" dur="500" fill="hold"/>
                                        <p:tgtEl>
                                          <p:spTgt spid="3584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584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584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58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5847">
                                            <p:txEl>
                                              <p:pRg st="0" end="0"/>
                                            </p:txEl>
                                          </p:spTgt>
                                        </p:tgtEl>
                                        <p:attrNameLst>
                                          <p:attrName>style.visibility</p:attrName>
                                        </p:attrNameLst>
                                      </p:cBhvr>
                                      <p:to>
                                        <p:strVal val="visible"/>
                                      </p:to>
                                    </p:set>
                                    <p:anim calcmode="lin" valueType="num">
                                      <p:cBhvr>
                                        <p:cTn id="15" dur="500" fill="hold"/>
                                        <p:tgtEl>
                                          <p:spTgt spid="3584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584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584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58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Rectangle 7"/>
          <p:cNvSpPr>
            <a:spLocks noChangeArrowheads="1"/>
          </p:cNvSpPr>
          <p:nvPr/>
        </p:nvSpPr>
        <p:spPr bwMode="auto">
          <a:xfrm>
            <a:off x="152400" y="838200"/>
            <a:ext cx="8839200" cy="3962400"/>
          </a:xfrm>
          <a:prstGeom prst="rect">
            <a:avLst/>
          </a:prstGeom>
          <a:solidFill>
            <a:srgbClr val="CCFFFF">
              <a:alpha val="33000"/>
            </a:srgbClr>
          </a:solidFill>
          <a:ln w="38100" cmpd="dbl">
            <a:solidFill>
              <a:srgbClr val="99CC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24" name="Text Box 4"/>
          <p:cNvSpPr txBox="1">
            <a:spLocks noChangeArrowheads="1"/>
          </p:cNvSpPr>
          <p:nvPr/>
        </p:nvSpPr>
        <p:spPr bwMode="auto">
          <a:xfrm>
            <a:off x="1066800" y="228600"/>
            <a:ext cx="708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663300"/>
                </a:solidFill>
                <a:latin typeface="Comic Sans MS" panose="030F0702030302020204" pitchFamily="66" charset="0"/>
              </a:rPr>
              <a:t>Read the advertisement.</a:t>
            </a:r>
          </a:p>
        </p:txBody>
      </p:sp>
      <p:sp>
        <p:nvSpPr>
          <p:cNvPr id="30725" name="Text Box 5"/>
          <p:cNvSpPr txBox="1">
            <a:spLocks noChangeArrowheads="1"/>
          </p:cNvSpPr>
          <p:nvPr/>
        </p:nvSpPr>
        <p:spPr bwMode="auto">
          <a:xfrm>
            <a:off x="685800" y="1828800"/>
            <a:ext cx="7848600" cy="277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i="1" dirty="0">
                <a:solidFill>
                  <a:srgbClr val="6600CC"/>
                </a:solidFill>
                <a:cs typeface="Times New Roman" panose="02020603050405020304" pitchFamily="18" charset="0"/>
              </a:rPr>
              <a:t> </a:t>
            </a:r>
            <a:r>
              <a:rPr lang="en-US" altLang="zh-CN" sz="2800" i="1" dirty="0">
                <a:solidFill>
                  <a:srgbClr val="6600CC"/>
                </a:solidFill>
                <a:cs typeface="Times New Roman" panose="02020603050405020304" pitchFamily="18" charset="0"/>
              </a:rPr>
              <a:t>• </a:t>
            </a:r>
            <a:r>
              <a:rPr lang="en-US" altLang="zh-CN" sz="2800" i="1" dirty="0">
                <a:solidFill>
                  <a:srgbClr val="6600CC"/>
                </a:solidFill>
              </a:rPr>
              <a:t>Let a British family teach you all about the culture in the UK.</a:t>
            </a:r>
          </a:p>
          <a:p>
            <a:r>
              <a:rPr lang="en-US" altLang="zh-CN" sz="2800" i="1" dirty="0">
                <a:solidFill>
                  <a:srgbClr val="6600CC"/>
                </a:solidFill>
                <a:cs typeface="Times New Roman" panose="02020603050405020304" pitchFamily="18" charset="0"/>
              </a:rPr>
              <a:t> • </a:t>
            </a:r>
            <a:r>
              <a:rPr lang="en-US" altLang="zh-CN" sz="2800" i="1" dirty="0">
                <a:solidFill>
                  <a:srgbClr val="6600CC"/>
                </a:solidFill>
              </a:rPr>
              <a:t>Students study together in groups.</a:t>
            </a:r>
          </a:p>
          <a:p>
            <a:r>
              <a:rPr lang="en-US" altLang="zh-CN" sz="2800" i="1" dirty="0">
                <a:solidFill>
                  <a:srgbClr val="6600CC"/>
                </a:solidFill>
                <a:cs typeface="Times New Roman" panose="02020603050405020304" pitchFamily="18" charset="0"/>
              </a:rPr>
              <a:t> • </a:t>
            </a:r>
            <a:r>
              <a:rPr lang="en-US" altLang="zh-CN" sz="2800" i="1" dirty="0">
                <a:solidFill>
                  <a:srgbClr val="6600CC"/>
                </a:solidFill>
              </a:rPr>
              <a:t>After-school activities for students.</a:t>
            </a:r>
          </a:p>
          <a:p>
            <a:r>
              <a:rPr lang="en-US" altLang="zh-CN" sz="2800" i="1" dirty="0">
                <a:solidFill>
                  <a:srgbClr val="6600CC"/>
                </a:solidFill>
                <a:cs typeface="Times New Roman" panose="02020603050405020304" pitchFamily="18" charset="0"/>
              </a:rPr>
              <a:t> • </a:t>
            </a:r>
            <a:r>
              <a:rPr lang="en-US" altLang="zh-CN" sz="2800" i="1" dirty="0">
                <a:solidFill>
                  <a:srgbClr val="6600CC"/>
                </a:solidFill>
              </a:rPr>
              <a:t>For students from all over the world.</a:t>
            </a:r>
          </a:p>
          <a:p>
            <a:r>
              <a:rPr lang="en-US" altLang="zh-CN" sz="2800" i="1" dirty="0">
                <a:solidFill>
                  <a:srgbClr val="6600CC"/>
                </a:solidFill>
                <a:cs typeface="Times New Roman" panose="02020603050405020304" pitchFamily="18" charset="0"/>
              </a:rPr>
              <a:t> • </a:t>
            </a:r>
            <a:r>
              <a:rPr lang="en-US" altLang="zh-CN" sz="2800" i="1" dirty="0">
                <a:solidFill>
                  <a:srgbClr val="6600CC"/>
                </a:solidFill>
              </a:rPr>
              <a:t>Cost: </a:t>
            </a:r>
            <a:r>
              <a:rPr lang="en-US" altLang="zh-CN" sz="2800" i="1" dirty="0">
                <a:solidFill>
                  <a:srgbClr val="6600CC"/>
                </a:solidFill>
                <a:cs typeface="Times New Roman" panose="02020603050405020304" pitchFamily="18" charset="0"/>
              </a:rPr>
              <a:t>£</a:t>
            </a:r>
            <a:r>
              <a:rPr lang="en-US" altLang="zh-CN" sz="2800" i="1" dirty="0">
                <a:solidFill>
                  <a:srgbClr val="6600CC"/>
                </a:solidFill>
              </a:rPr>
              <a:t>800 for a four-week course.</a:t>
            </a:r>
          </a:p>
        </p:txBody>
      </p:sp>
      <p:sp>
        <p:nvSpPr>
          <p:cNvPr id="30726" name="Rectangle 6"/>
          <p:cNvSpPr>
            <a:spLocks noChangeArrowheads="1"/>
          </p:cNvSpPr>
          <p:nvPr/>
        </p:nvSpPr>
        <p:spPr bwMode="auto">
          <a:xfrm>
            <a:off x="533400" y="914400"/>
            <a:ext cx="7921625" cy="946150"/>
          </a:xfrm>
          <a:prstGeom prst="rect">
            <a:avLst/>
          </a:prstGeom>
          <a:gradFill rotWithShape="1">
            <a:gsLst>
              <a:gs pos="0">
                <a:srgbClr val="FFFF00"/>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CN" sz="2800" dirty="0">
                <a:latin typeface="Comic Sans MS" panose="030F0702030302020204" pitchFamily="66" charset="0"/>
              </a:rPr>
              <a:t>Want to learn about the culture in the UK?</a:t>
            </a:r>
          </a:p>
          <a:p>
            <a:pPr algn="ctr"/>
            <a:r>
              <a:rPr lang="en-US" altLang="zh-CN" sz="2800" dirty="0">
                <a:latin typeface="Comic Sans MS" panose="030F0702030302020204" pitchFamily="66" charset="0"/>
              </a:rPr>
              <a:t>Come and join us!</a:t>
            </a:r>
          </a:p>
        </p:txBody>
      </p:sp>
      <p:sp>
        <p:nvSpPr>
          <p:cNvPr id="30728" name="Oval 8"/>
          <p:cNvSpPr>
            <a:spLocks noChangeArrowheads="1"/>
          </p:cNvSpPr>
          <p:nvPr/>
        </p:nvSpPr>
        <p:spPr bwMode="auto">
          <a:xfrm>
            <a:off x="0" y="15240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29" name="Text Box 9"/>
          <p:cNvSpPr txBox="1">
            <a:spLocks noChangeArrowheads="1"/>
          </p:cNvSpPr>
          <p:nvPr/>
        </p:nvSpPr>
        <p:spPr bwMode="auto">
          <a:xfrm>
            <a:off x="0" y="7620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P61</a:t>
            </a:r>
          </a:p>
        </p:txBody>
      </p:sp>
      <p:sp>
        <p:nvSpPr>
          <p:cNvPr id="30730" name="Text Box 10"/>
          <p:cNvSpPr txBox="1">
            <a:spLocks noChangeArrowheads="1"/>
          </p:cNvSpPr>
          <p:nvPr/>
        </p:nvSpPr>
        <p:spPr bwMode="auto">
          <a:xfrm>
            <a:off x="234950" y="4953000"/>
            <a:ext cx="87566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dirty="0"/>
              <a:t>读这则小广告回答问题，此题相当于一篇阅读理解，先</a:t>
            </a:r>
          </a:p>
          <a:p>
            <a:r>
              <a:rPr lang="zh-CN" altLang="en-US" sz="2800" dirty="0"/>
              <a:t>让学生独自做，然后组内核对答案，老师根据学生掌握</a:t>
            </a:r>
          </a:p>
          <a:p>
            <a:r>
              <a:rPr lang="zh-CN" altLang="en-US" sz="2800" dirty="0"/>
              <a:t>的情况，适当进行指导，总结做题技巧。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strips(downRight)">
                                      <p:cBhvr>
                                        <p:cTn id="7" dur="500"/>
                                        <p:tgtEl>
                                          <p:spTgt spid="30726"/>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0725"/>
                                        </p:tgtEl>
                                        <p:attrNameLst>
                                          <p:attrName>style.visibility</p:attrName>
                                        </p:attrNameLst>
                                      </p:cBhvr>
                                      <p:to>
                                        <p:strVal val="visible"/>
                                      </p:to>
                                    </p:set>
                                    <p:animEffect transition="in" filter="strips(downRight)">
                                      <p:cBhvr>
                                        <p:cTn id="10" dur="500"/>
                                        <p:tgtEl>
                                          <p:spTgt spid="30725"/>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0727"/>
                                        </p:tgtEl>
                                        <p:attrNameLst>
                                          <p:attrName>style.visibility</p:attrName>
                                        </p:attrNameLst>
                                      </p:cBhvr>
                                      <p:to>
                                        <p:strVal val="visible"/>
                                      </p:to>
                                    </p:set>
                                    <p:animEffect transition="in" filter="strips(downRight)">
                                      <p:cBhvr>
                                        <p:cTn id="13"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nimBg="1"/>
      <p:bldP spid="30725" grpId="0"/>
      <p:bldP spid="307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914400" y="762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dirty="0">
                <a:solidFill>
                  <a:srgbClr val="3333FF"/>
                </a:solidFill>
                <a:latin typeface="Arial" panose="020B0604020202020204" pitchFamily="34" charset="0"/>
              </a:rPr>
              <a:t>Now complete the sentences with the words or expressions in the box.</a:t>
            </a:r>
          </a:p>
        </p:txBody>
      </p:sp>
      <p:sp>
        <p:nvSpPr>
          <p:cNvPr id="29701" name="Text Box 5"/>
          <p:cNvSpPr txBox="1">
            <a:spLocks noChangeArrowheads="1"/>
          </p:cNvSpPr>
          <p:nvPr/>
        </p:nvSpPr>
        <p:spPr bwMode="auto">
          <a:xfrm>
            <a:off x="685800" y="1101725"/>
            <a:ext cx="8001000" cy="650875"/>
          </a:xfrm>
          <a:prstGeom prst="rect">
            <a:avLst/>
          </a:prstGeom>
          <a:solidFill>
            <a:srgbClr val="CCFFCC">
              <a:alpha val="32001"/>
            </a:srgbClr>
          </a:solidFill>
          <a:ln w="9525">
            <a:solidFill>
              <a:srgbClr val="33996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dirty="0">
                <a:solidFill>
                  <a:srgbClr val="336600"/>
                </a:solidFill>
              </a:rPr>
              <a:t> </a:t>
            </a:r>
            <a:r>
              <a:rPr lang="en-US" altLang="zh-CN" sz="2800" dirty="0">
                <a:solidFill>
                  <a:srgbClr val="336600"/>
                </a:solidFill>
              </a:rPr>
              <a:t>come  cost  culture  progress  studies   take part in</a:t>
            </a:r>
          </a:p>
        </p:txBody>
      </p:sp>
      <p:sp>
        <p:nvSpPr>
          <p:cNvPr id="29702" name="Text Box 6"/>
          <p:cNvSpPr txBox="1">
            <a:spLocks noChangeArrowheads="1"/>
          </p:cNvSpPr>
          <p:nvPr/>
        </p:nvSpPr>
        <p:spPr bwMode="auto">
          <a:xfrm>
            <a:off x="533400" y="1828800"/>
            <a:ext cx="8001000"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dirty="0">
                <a:latin typeface="Times New Roman" panose="02020603050405020304" pitchFamily="18" charset="0"/>
              </a:rPr>
              <a:t>1. The ______ of the course is £800. </a:t>
            </a:r>
          </a:p>
          <a:p>
            <a:r>
              <a:rPr lang="en-US" altLang="zh-CN" sz="2800" dirty="0">
                <a:latin typeface="Times New Roman" panose="02020603050405020304" pitchFamily="18" charset="0"/>
              </a:rPr>
              <a:t>2. It is a great way to learn about British _______. 3. Students _______ from all over the world.</a:t>
            </a:r>
          </a:p>
          <a:p>
            <a:r>
              <a:rPr lang="en-US" altLang="zh-CN" sz="2800" dirty="0">
                <a:latin typeface="Times New Roman" panose="02020603050405020304" pitchFamily="18" charset="0"/>
              </a:rPr>
              <a:t>4. In the course, each group _________ together.</a:t>
            </a:r>
          </a:p>
          <a:p>
            <a:r>
              <a:rPr lang="en-US" altLang="zh-CN" sz="2800" dirty="0">
                <a:latin typeface="Times New Roman" panose="02020603050405020304" pitchFamily="18" charset="0"/>
              </a:rPr>
              <a:t>5. All students will be able to _________ different activities.</a:t>
            </a:r>
          </a:p>
          <a:p>
            <a:r>
              <a:rPr lang="en-US" altLang="zh-CN" sz="2800" dirty="0">
                <a:latin typeface="Times New Roman" panose="02020603050405020304" pitchFamily="18" charset="0"/>
              </a:rPr>
              <a:t>6. During the course, students will make lots of new friends — and good _______ in English.</a:t>
            </a:r>
          </a:p>
          <a:p>
            <a:pPr>
              <a:spcBef>
                <a:spcPct val="15000"/>
              </a:spcBef>
            </a:pPr>
            <a:endParaRPr lang="en-US" altLang="zh-CN" sz="2800" dirty="0">
              <a:latin typeface="Times New Roman" panose="02020603050405020304" pitchFamily="18" charset="0"/>
            </a:endParaRPr>
          </a:p>
        </p:txBody>
      </p:sp>
      <p:sp>
        <p:nvSpPr>
          <p:cNvPr id="29703" name="Text Box 7"/>
          <p:cNvSpPr txBox="1">
            <a:spLocks noChangeArrowheads="1"/>
          </p:cNvSpPr>
          <p:nvPr/>
        </p:nvSpPr>
        <p:spPr bwMode="auto">
          <a:xfrm>
            <a:off x="1752600" y="1828800"/>
            <a:ext cx="1143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cost</a:t>
            </a:r>
          </a:p>
        </p:txBody>
      </p:sp>
      <p:sp>
        <p:nvSpPr>
          <p:cNvPr id="29704" name="Text Box 8"/>
          <p:cNvSpPr txBox="1">
            <a:spLocks noChangeArrowheads="1"/>
          </p:cNvSpPr>
          <p:nvPr/>
        </p:nvSpPr>
        <p:spPr bwMode="auto">
          <a:xfrm>
            <a:off x="6781800" y="22860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culture</a:t>
            </a:r>
          </a:p>
        </p:txBody>
      </p:sp>
      <p:sp>
        <p:nvSpPr>
          <p:cNvPr id="29705" name="Oval 9"/>
          <p:cNvSpPr>
            <a:spLocks noChangeArrowheads="1"/>
          </p:cNvSpPr>
          <p:nvPr/>
        </p:nvSpPr>
        <p:spPr bwMode="auto">
          <a:xfrm>
            <a:off x="0" y="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706" name="Text Box 10"/>
          <p:cNvSpPr txBox="1">
            <a:spLocks noChangeArrowheads="1"/>
          </p:cNvSpPr>
          <p:nvPr/>
        </p:nvSpPr>
        <p:spPr bwMode="auto">
          <a:xfrm>
            <a:off x="0" y="-7620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P61</a:t>
            </a:r>
          </a:p>
        </p:txBody>
      </p:sp>
      <p:sp>
        <p:nvSpPr>
          <p:cNvPr id="29707" name="Text Box 11"/>
          <p:cNvSpPr txBox="1">
            <a:spLocks noChangeArrowheads="1"/>
          </p:cNvSpPr>
          <p:nvPr/>
        </p:nvSpPr>
        <p:spPr bwMode="auto">
          <a:xfrm>
            <a:off x="2590800" y="2743200"/>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come</a:t>
            </a:r>
          </a:p>
        </p:txBody>
      </p:sp>
      <p:sp>
        <p:nvSpPr>
          <p:cNvPr id="29708" name="Text Box 12"/>
          <p:cNvSpPr txBox="1">
            <a:spLocks noChangeArrowheads="1"/>
          </p:cNvSpPr>
          <p:nvPr/>
        </p:nvSpPr>
        <p:spPr bwMode="auto">
          <a:xfrm>
            <a:off x="5029200" y="3138488"/>
            <a:ext cx="1600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studies</a:t>
            </a:r>
          </a:p>
        </p:txBody>
      </p:sp>
      <p:sp>
        <p:nvSpPr>
          <p:cNvPr id="29709" name="Text Box 13"/>
          <p:cNvSpPr txBox="1">
            <a:spLocks noChangeArrowheads="1"/>
          </p:cNvSpPr>
          <p:nvPr/>
        </p:nvSpPr>
        <p:spPr bwMode="auto">
          <a:xfrm>
            <a:off x="4876800" y="3595688"/>
            <a:ext cx="2514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 take part in</a:t>
            </a:r>
          </a:p>
        </p:txBody>
      </p:sp>
      <p:sp>
        <p:nvSpPr>
          <p:cNvPr id="29710" name="Text Box 14"/>
          <p:cNvSpPr txBox="1">
            <a:spLocks noChangeArrowheads="1"/>
          </p:cNvSpPr>
          <p:nvPr/>
        </p:nvSpPr>
        <p:spPr bwMode="auto">
          <a:xfrm>
            <a:off x="3962400" y="4814888"/>
            <a:ext cx="2057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progress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calcmode="lin" valueType="num">
                                      <p:cBhvr>
                                        <p:cTn id="7" dur="500" fill="hold"/>
                                        <p:tgtEl>
                                          <p:spTgt spid="2970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970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970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97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9704">
                                            <p:txEl>
                                              <p:pRg st="0" end="0"/>
                                            </p:txEl>
                                          </p:spTgt>
                                        </p:tgtEl>
                                        <p:attrNameLst>
                                          <p:attrName>style.visibility</p:attrName>
                                        </p:attrNameLst>
                                      </p:cBhvr>
                                      <p:to>
                                        <p:strVal val="visible"/>
                                      </p:to>
                                    </p:set>
                                    <p:anim calcmode="lin" valueType="num">
                                      <p:cBhvr>
                                        <p:cTn id="15" dur="500" fill="hold"/>
                                        <p:tgtEl>
                                          <p:spTgt spid="2970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970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970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97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9707">
                                            <p:txEl>
                                              <p:pRg st="0" end="0"/>
                                            </p:txEl>
                                          </p:spTgt>
                                        </p:tgtEl>
                                        <p:attrNameLst>
                                          <p:attrName>style.visibility</p:attrName>
                                        </p:attrNameLst>
                                      </p:cBhvr>
                                      <p:to>
                                        <p:strVal val="visible"/>
                                      </p:to>
                                    </p:set>
                                    <p:anim calcmode="lin" valueType="num">
                                      <p:cBhvr>
                                        <p:cTn id="23" dur="500" fill="hold"/>
                                        <p:tgtEl>
                                          <p:spTgt spid="297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97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97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9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9708">
                                            <p:txEl>
                                              <p:pRg st="0" end="0"/>
                                            </p:txEl>
                                          </p:spTgt>
                                        </p:tgtEl>
                                        <p:attrNameLst>
                                          <p:attrName>style.visibility</p:attrName>
                                        </p:attrNameLst>
                                      </p:cBhvr>
                                      <p:to>
                                        <p:strVal val="visible"/>
                                      </p:to>
                                    </p:set>
                                    <p:anim calcmode="lin" valueType="num">
                                      <p:cBhvr>
                                        <p:cTn id="31" dur="500" fill="hold"/>
                                        <p:tgtEl>
                                          <p:spTgt spid="2970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970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970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97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9709">
                                            <p:txEl>
                                              <p:pRg st="0" end="0"/>
                                            </p:txEl>
                                          </p:spTgt>
                                        </p:tgtEl>
                                        <p:attrNameLst>
                                          <p:attrName>style.visibility</p:attrName>
                                        </p:attrNameLst>
                                      </p:cBhvr>
                                      <p:to>
                                        <p:strVal val="visible"/>
                                      </p:to>
                                    </p:set>
                                    <p:anim calcmode="lin" valueType="num">
                                      <p:cBhvr>
                                        <p:cTn id="39" dur="500" fill="hold"/>
                                        <p:tgtEl>
                                          <p:spTgt spid="2970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970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970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97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29710">
                                            <p:txEl>
                                              <p:pRg st="0" end="0"/>
                                            </p:txEl>
                                          </p:spTgt>
                                        </p:tgtEl>
                                        <p:attrNameLst>
                                          <p:attrName>style.visibility</p:attrName>
                                        </p:attrNameLst>
                                      </p:cBhvr>
                                      <p:to>
                                        <p:strVal val="visible"/>
                                      </p:to>
                                    </p:set>
                                    <p:anim calcmode="lin" valueType="num">
                                      <p:cBhvr>
                                        <p:cTn id="47" dur="500" fill="hold"/>
                                        <p:tgtEl>
                                          <p:spTgt spid="2971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971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971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97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609600" y="914400"/>
            <a:ext cx="7848600" cy="1838325"/>
          </a:xfrm>
          <a:prstGeom prst="rect">
            <a:avLst/>
          </a:prstGeom>
          <a:noFill/>
          <a:ln w="38100" cmpd="dbl">
            <a:solidFill>
              <a:srgbClr val="FF99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a:t>Work in pairs. </a:t>
            </a:r>
            <a:r>
              <a:rPr lang="en-US" altLang="zh-CN" sz="2800">
                <a:solidFill>
                  <a:srgbClr val="FF3399"/>
                </a:solidFill>
              </a:rPr>
              <a:t>Imagine</a:t>
            </a:r>
            <a:r>
              <a:rPr lang="en-US" altLang="zh-CN" sz="2800"/>
              <a:t> that you are going to take a summer English course in Australia. </a:t>
            </a:r>
            <a:r>
              <a:rPr lang="en-US" altLang="zh-CN" sz="2800">
                <a:solidFill>
                  <a:srgbClr val="FF3399"/>
                </a:solidFill>
              </a:rPr>
              <a:t>Write down questions</a:t>
            </a:r>
            <a:r>
              <a:rPr lang="en-US" altLang="zh-CN" sz="2800"/>
              <a:t> about the course. Use the words or expression in the box in Activity 4 to help you.</a:t>
            </a:r>
          </a:p>
        </p:txBody>
      </p:sp>
      <p:sp>
        <p:nvSpPr>
          <p:cNvPr id="31750" name="Oval 6"/>
          <p:cNvSpPr>
            <a:spLocks noChangeArrowheads="1"/>
          </p:cNvSpPr>
          <p:nvPr/>
        </p:nvSpPr>
        <p:spPr bwMode="auto">
          <a:xfrm>
            <a:off x="76200" y="15240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751" name="Text Box 7"/>
          <p:cNvSpPr txBox="1">
            <a:spLocks noChangeArrowheads="1"/>
          </p:cNvSpPr>
          <p:nvPr/>
        </p:nvSpPr>
        <p:spPr bwMode="auto">
          <a:xfrm>
            <a:off x="76200" y="7620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P61</a:t>
            </a:r>
          </a:p>
        </p:txBody>
      </p:sp>
      <p:sp>
        <p:nvSpPr>
          <p:cNvPr id="31752" name="Rectangle 8"/>
          <p:cNvSpPr>
            <a:spLocks noChangeArrowheads="1"/>
          </p:cNvSpPr>
          <p:nvPr/>
        </p:nvSpPr>
        <p:spPr bwMode="auto">
          <a:xfrm>
            <a:off x="685800" y="3352800"/>
            <a:ext cx="6629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i="1">
                <a:solidFill>
                  <a:srgbClr val="3333FF"/>
                </a:solidFill>
              </a:rPr>
              <a:t>— How long does the course last?</a:t>
            </a:r>
          </a:p>
          <a:p>
            <a:r>
              <a:rPr lang="en-US" altLang="zh-CN" sz="2800" i="1">
                <a:solidFill>
                  <a:srgbClr val="3333FF"/>
                </a:solidFill>
              </a:rPr>
              <a:t>— It lasts for four weeks.</a:t>
            </a:r>
          </a:p>
        </p:txBody>
      </p:sp>
      <p:sp>
        <p:nvSpPr>
          <p:cNvPr id="31753" name="Text Box 9"/>
          <p:cNvSpPr txBox="1">
            <a:spLocks noChangeArrowheads="1"/>
          </p:cNvSpPr>
          <p:nvPr/>
        </p:nvSpPr>
        <p:spPr bwMode="auto">
          <a:xfrm>
            <a:off x="685800" y="2895600"/>
            <a:ext cx="3406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t>Now ask and answer.</a:t>
            </a:r>
          </a:p>
        </p:txBody>
      </p:sp>
      <p:sp>
        <p:nvSpPr>
          <p:cNvPr id="31754" name="Text Box 10"/>
          <p:cNvSpPr txBox="1">
            <a:spLocks noChangeArrowheads="1"/>
          </p:cNvSpPr>
          <p:nvPr/>
        </p:nvSpPr>
        <p:spPr bwMode="auto">
          <a:xfrm>
            <a:off x="381000" y="4419600"/>
            <a:ext cx="72310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t>让学生想象要去澳大利亚参加暑期英语课程的培训，</a:t>
            </a:r>
          </a:p>
          <a:p>
            <a:r>
              <a:rPr lang="zh-CN" altLang="en-US" sz="2400"/>
              <a:t>两个同学一组进行简单的问答。然后进行表演，评</a:t>
            </a:r>
          </a:p>
          <a:p>
            <a:r>
              <a:rPr lang="zh-CN" altLang="en-US" sz="2400"/>
              <a:t>出优秀小组。</a:t>
            </a:r>
          </a:p>
          <a:p>
            <a:endParaRPr lang="en-US"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arn(inHorizontal)">
                                      <p:cBhvr>
                                        <p:cTn id="7"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AutoShape 6"/>
          <p:cNvSpPr>
            <a:spLocks noChangeArrowheads="1"/>
          </p:cNvSpPr>
          <p:nvPr/>
        </p:nvSpPr>
        <p:spPr bwMode="auto">
          <a:xfrm>
            <a:off x="304800" y="1600200"/>
            <a:ext cx="8382000" cy="990600"/>
          </a:xfrm>
          <a:prstGeom prst="roundRect">
            <a:avLst>
              <a:gd name="adj" fmla="val 16667"/>
            </a:avLst>
          </a:prstGeom>
          <a:solidFill>
            <a:srgbClr val="FF99CC">
              <a:alpha val="30000"/>
            </a:srgb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2" name="Text Box 4"/>
          <p:cNvSpPr txBox="1">
            <a:spLocks noChangeArrowheads="1"/>
          </p:cNvSpPr>
          <p:nvPr/>
        </p:nvSpPr>
        <p:spPr bwMode="auto">
          <a:xfrm>
            <a:off x="838200" y="6096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a:solidFill>
                  <a:srgbClr val="3333FF"/>
                </a:solidFill>
                <a:latin typeface="Arial Narrow" panose="020B0606020202030204" pitchFamily="34" charset="0"/>
              </a:rPr>
              <a:t>Complete the conversation with the words and expressions in the box.</a:t>
            </a:r>
          </a:p>
        </p:txBody>
      </p:sp>
      <p:sp>
        <p:nvSpPr>
          <p:cNvPr id="27653" name="Text Box 5"/>
          <p:cNvSpPr txBox="1">
            <a:spLocks noChangeArrowheads="1"/>
          </p:cNvSpPr>
          <p:nvPr/>
        </p:nvSpPr>
        <p:spPr bwMode="auto">
          <a:xfrm>
            <a:off x="228600" y="1384300"/>
            <a:ext cx="85344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dirty="0"/>
              <a:t> </a:t>
            </a:r>
            <a:r>
              <a:rPr lang="en-US" altLang="zh-CN" sz="2800" dirty="0"/>
              <a:t>chance   experience   grow up    information   last  </a:t>
            </a:r>
          </a:p>
          <a:p>
            <a:pPr algn="ctr">
              <a:spcBef>
                <a:spcPct val="50000"/>
              </a:spcBef>
            </a:pPr>
            <a:r>
              <a:rPr lang="en-US" altLang="zh-CN" sz="2800" dirty="0"/>
              <a:t> provide   take part in</a:t>
            </a:r>
          </a:p>
        </p:txBody>
      </p:sp>
      <p:sp>
        <p:nvSpPr>
          <p:cNvPr id="27655" name="Text Box 7"/>
          <p:cNvSpPr txBox="1">
            <a:spLocks noChangeArrowheads="1"/>
          </p:cNvSpPr>
          <p:nvPr/>
        </p:nvSpPr>
        <p:spPr bwMode="auto">
          <a:xfrm>
            <a:off x="609600" y="2667000"/>
            <a:ext cx="8534400" cy="382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sz="2800">
                <a:solidFill>
                  <a:srgbClr val="FF6600"/>
                </a:solidFill>
              </a:rPr>
              <a:t>Mrs Smith:</a:t>
            </a:r>
            <a:r>
              <a:rPr lang="en-US" altLang="zh-CN" sz="2800"/>
              <a:t> Excuse me.</a:t>
            </a:r>
          </a:p>
          <a:p>
            <a:pPr>
              <a:spcBef>
                <a:spcPct val="15000"/>
              </a:spcBef>
            </a:pPr>
            <a:r>
              <a:rPr lang="en-US" altLang="zh-CN" sz="2800"/>
              <a:t>        </a:t>
            </a:r>
            <a:r>
              <a:rPr lang="en-US" altLang="zh-CN" sz="2800">
                <a:solidFill>
                  <a:srgbClr val="6600CC"/>
                </a:solidFill>
              </a:rPr>
              <a:t>David:</a:t>
            </a:r>
            <a:r>
              <a:rPr lang="en-US" altLang="zh-CN" sz="2800"/>
              <a:t> Yes, how can I help you?</a:t>
            </a:r>
          </a:p>
          <a:p>
            <a:pPr>
              <a:spcBef>
                <a:spcPct val="15000"/>
              </a:spcBef>
            </a:pPr>
            <a:r>
              <a:rPr lang="en-US" altLang="zh-CN" sz="2800">
                <a:solidFill>
                  <a:srgbClr val="FF6600"/>
                </a:solidFill>
              </a:rPr>
              <a:t>Mrs Smith:</a:t>
            </a:r>
            <a:r>
              <a:rPr lang="en-US" altLang="zh-CN" sz="2800"/>
              <a:t> I’d like to get some (1)  </a:t>
            </a:r>
          </a:p>
          <a:p>
            <a:pPr>
              <a:spcBef>
                <a:spcPct val="15000"/>
              </a:spcBef>
            </a:pPr>
            <a:r>
              <a:rPr lang="en-US" altLang="zh-CN" sz="2800"/>
              <a:t>                     __________ about your </a:t>
            </a:r>
          </a:p>
          <a:p>
            <a:r>
              <a:rPr lang="en-US" altLang="zh-CN" sz="2800"/>
              <a:t>                     summer camp. </a:t>
            </a:r>
          </a:p>
          <a:p>
            <a:r>
              <a:rPr lang="en-US" altLang="zh-CN" sz="2800">
                <a:solidFill>
                  <a:srgbClr val="6600CC"/>
                </a:solidFill>
              </a:rPr>
              <a:t>David:</a:t>
            </a:r>
            <a:r>
              <a:rPr lang="en-US" altLang="zh-CN" sz="2800"/>
              <a:t> Yes, of course. Our summer   </a:t>
            </a:r>
          </a:p>
          <a:p>
            <a:r>
              <a:rPr lang="en-US" altLang="zh-CN" sz="2800"/>
              <a:t>             camp is a great (2) _________ </a:t>
            </a:r>
            <a:r>
              <a:rPr lang="en-US" altLang="zh-CN"/>
              <a:t> </a:t>
            </a:r>
            <a:r>
              <a:rPr lang="en-US" altLang="zh-CN" sz="2800"/>
              <a:t>for children. </a:t>
            </a:r>
          </a:p>
          <a:p>
            <a:r>
              <a:rPr lang="en-US" altLang="zh-CN" sz="2800"/>
              <a:t>                    </a:t>
            </a:r>
          </a:p>
        </p:txBody>
      </p:sp>
      <p:sp>
        <p:nvSpPr>
          <p:cNvPr id="27656" name="Text Box 8"/>
          <p:cNvSpPr txBox="1">
            <a:spLocks noChangeArrowheads="1"/>
          </p:cNvSpPr>
          <p:nvPr/>
        </p:nvSpPr>
        <p:spPr bwMode="auto">
          <a:xfrm>
            <a:off x="2286000" y="4114800"/>
            <a:ext cx="2667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information</a:t>
            </a:r>
          </a:p>
        </p:txBody>
      </p:sp>
      <p:sp>
        <p:nvSpPr>
          <p:cNvPr id="27657" name="Oval 9"/>
          <p:cNvSpPr>
            <a:spLocks noChangeArrowheads="1"/>
          </p:cNvSpPr>
          <p:nvPr/>
        </p:nvSpPr>
        <p:spPr bwMode="auto">
          <a:xfrm>
            <a:off x="0" y="38100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658" name="Text Box 10"/>
          <p:cNvSpPr txBox="1">
            <a:spLocks noChangeArrowheads="1"/>
          </p:cNvSpPr>
          <p:nvPr/>
        </p:nvSpPr>
        <p:spPr bwMode="auto">
          <a:xfrm>
            <a:off x="0" y="27305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P62</a:t>
            </a:r>
          </a:p>
        </p:txBody>
      </p:sp>
      <p:sp>
        <p:nvSpPr>
          <p:cNvPr id="27659" name="Text Box 11"/>
          <p:cNvSpPr txBox="1">
            <a:spLocks noChangeArrowheads="1"/>
          </p:cNvSpPr>
          <p:nvPr/>
        </p:nvSpPr>
        <p:spPr bwMode="auto">
          <a:xfrm>
            <a:off x="4648200" y="5500688"/>
            <a:ext cx="2667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experience</a:t>
            </a:r>
          </a:p>
        </p:txBody>
      </p:sp>
      <p:sp>
        <p:nvSpPr>
          <p:cNvPr id="27660" name="Text Box 12"/>
          <p:cNvSpPr txBox="1">
            <a:spLocks noChangeArrowheads="1"/>
          </p:cNvSpPr>
          <p:nvPr/>
        </p:nvSpPr>
        <p:spPr bwMode="auto">
          <a:xfrm>
            <a:off x="838200" y="6116638"/>
            <a:ext cx="7843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t>先填空，然后角色扮演，两个同学一组朗读并表演对话。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6">
                                            <p:txEl>
                                              <p:pRg st="0" end="0"/>
                                            </p:txEl>
                                          </p:spTgt>
                                        </p:tgtEl>
                                        <p:attrNameLst>
                                          <p:attrName>style.visibility</p:attrName>
                                        </p:attrNameLst>
                                      </p:cBhvr>
                                      <p:to>
                                        <p:strVal val="visible"/>
                                      </p:to>
                                    </p:set>
                                    <p:anim calcmode="lin" valueType="num">
                                      <p:cBhvr additive="base">
                                        <p:cTn id="7" dur="500" fill="hold"/>
                                        <p:tgtEl>
                                          <p:spTgt spid="276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9">
                                            <p:txEl>
                                              <p:pRg st="0" end="0"/>
                                            </p:txEl>
                                          </p:spTgt>
                                        </p:tgtEl>
                                        <p:attrNameLst>
                                          <p:attrName>style.visibility</p:attrName>
                                        </p:attrNameLst>
                                      </p:cBhvr>
                                      <p:to>
                                        <p:strVal val="visible"/>
                                      </p:to>
                                    </p:set>
                                    <p:anim calcmode="lin" valueType="num">
                                      <p:cBhvr additive="base">
                                        <p:cTn id="13" dur="500" fill="hold"/>
                                        <p:tgtEl>
                                          <p:spTgt spid="276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pair%20readi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705600" y="533400"/>
            <a:ext cx="1800225" cy="1235075"/>
          </a:xfrm>
          <a:prstGeom prst="rect">
            <a:avLst/>
          </a:prstGeom>
          <a:noFill/>
          <a:extLst>
            <a:ext uri="{909E8E84-426E-40DD-AFC4-6F175D3DCCD1}">
              <a14:hiddenFill xmlns:a14="http://schemas.microsoft.com/office/drawing/2010/main">
                <a:solidFill>
                  <a:srgbClr val="FFFFFF"/>
                </a:solidFill>
              </a14:hiddenFill>
            </a:ext>
          </a:extLst>
        </p:spPr>
      </p:pic>
      <p:sp>
        <p:nvSpPr>
          <p:cNvPr id="48131" name="Text Box 3"/>
          <p:cNvSpPr txBox="1">
            <a:spLocks noChangeArrowheads="1"/>
          </p:cNvSpPr>
          <p:nvPr/>
        </p:nvSpPr>
        <p:spPr bwMode="auto">
          <a:xfrm>
            <a:off x="762000" y="2133600"/>
            <a:ext cx="7361238" cy="2976563"/>
          </a:xfrm>
          <a:prstGeom prst="rect">
            <a:avLst/>
          </a:prstGeom>
          <a:solidFill>
            <a:schemeClr val="bg1">
              <a:alpha val="49001"/>
            </a:schemeClr>
          </a:solidFill>
          <a:ln>
            <a:noFill/>
          </a:ln>
          <a:effectLst/>
          <a:extLst>
            <a:ext uri="{91240B29-F687-4F45-9708-019B960494DF}">
              <a14:hiddenLine xmlns:a14="http://schemas.microsoft.com/office/drawing/2010/main" w="571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5000"/>
              </a:spcBef>
            </a:pPr>
            <a:r>
              <a:rPr lang="en-US" altLang="zh-CN" dirty="0">
                <a:latin typeface="Times New Roman" panose="02020603050405020304" pitchFamily="18" charset="0"/>
              </a:rPr>
              <a:t>1. To </a:t>
            </a:r>
            <a:r>
              <a:rPr lang="en-US" altLang="zh-CN" dirty="0" err="1">
                <a:latin typeface="Times New Roman" panose="02020603050405020304" pitchFamily="18" charset="0"/>
              </a:rPr>
              <a:t>summarise</a:t>
            </a:r>
            <a:r>
              <a:rPr lang="en-US" altLang="zh-CN" dirty="0">
                <a:latin typeface="Times New Roman" panose="02020603050405020304" pitchFamily="18" charset="0"/>
              </a:rPr>
              <a:t> and </a:t>
            </a:r>
            <a:r>
              <a:rPr lang="en-US" altLang="zh-CN" dirty="0" err="1">
                <a:latin typeface="Times New Roman" panose="02020603050405020304" pitchFamily="18" charset="0"/>
              </a:rPr>
              <a:t>practise</a:t>
            </a:r>
            <a:r>
              <a:rPr lang="en-US" altLang="zh-CN" dirty="0">
                <a:latin typeface="Times New Roman" panose="02020603050405020304" pitchFamily="18" charset="0"/>
              </a:rPr>
              <a:t> the use of composite sentences with </a:t>
            </a:r>
            <a:r>
              <a:rPr lang="en-US" altLang="zh-CN" i="1" dirty="0">
                <a:solidFill>
                  <a:srgbClr val="FF0066"/>
                </a:solidFill>
                <a:latin typeface="Times New Roman" panose="02020603050405020304" pitchFamily="18" charset="0"/>
              </a:rPr>
              <a:t>and</a:t>
            </a:r>
            <a:r>
              <a:rPr lang="en-US" altLang="zh-CN" dirty="0">
                <a:latin typeface="Times New Roman" panose="02020603050405020304" pitchFamily="18" charset="0"/>
              </a:rPr>
              <a:t>, </a:t>
            </a:r>
            <a:r>
              <a:rPr lang="en-US" altLang="zh-CN" i="1" dirty="0">
                <a:solidFill>
                  <a:srgbClr val="FF0066"/>
                </a:solidFill>
                <a:latin typeface="Times New Roman" panose="02020603050405020304" pitchFamily="18" charset="0"/>
              </a:rPr>
              <a:t>but</a:t>
            </a:r>
            <a:r>
              <a:rPr lang="en-US" altLang="zh-CN" dirty="0">
                <a:latin typeface="Times New Roman" panose="02020603050405020304" pitchFamily="18" charset="0"/>
              </a:rPr>
              <a:t>, </a:t>
            </a:r>
            <a:r>
              <a:rPr lang="en-US" altLang="zh-CN" i="1" dirty="0">
                <a:solidFill>
                  <a:srgbClr val="FF0066"/>
                </a:solidFill>
                <a:latin typeface="Times New Roman" panose="02020603050405020304" pitchFamily="18" charset="0"/>
              </a:rPr>
              <a:t>or</a:t>
            </a:r>
          </a:p>
          <a:p>
            <a:pPr>
              <a:spcBef>
                <a:spcPct val="25000"/>
              </a:spcBef>
            </a:pPr>
            <a:r>
              <a:rPr lang="en-US" altLang="zh-CN" dirty="0">
                <a:latin typeface="Times New Roman" panose="02020603050405020304" pitchFamily="18" charset="0"/>
              </a:rPr>
              <a:t>2. To </a:t>
            </a:r>
            <a:r>
              <a:rPr lang="en-US" altLang="zh-CN" dirty="0" err="1">
                <a:latin typeface="Times New Roman" panose="02020603050405020304" pitchFamily="18" charset="0"/>
              </a:rPr>
              <a:t>summarise</a:t>
            </a:r>
            <a:r>
              <a:rPr lang="en-US" altLang="zh-CN" dirty="0">
                <a:latin typeface="Times New Roman" panose="02020603050405020304" pitchFamily="18" charset="0"/>
              </a:rPr>
              <a:t> and consolidate new vocabulary </a:t>
            </a:r>
          </a:p>
        </p:txBody>
      </p:sp>
      <p:sp>
        <p:nvSpPr>
          <p:cNvPr id="48132" name="Text Box 4"/>
          <p:cNvSpPr txBox="1">
            <a:spLocks noChangeArrowheads="1"/>
          </p:cNvSpPr>
          <p:nvPr/>
        </p:nvSpPr>
        <p:spPr bwMode="auto">
          <a:xfrm>
            <a:off x="762000" y="1143000"/>
            <a:ext cx="2808288" cy="679450"/>
          </a:xfrm>
          <a:prstGeom prst="rect">
            <a:avLst/>
          </a:prstGeom>
          <a:solidFill>
            <a:srgbClr val="CCFFCC">
              <a:alpha val="53000"/>
            </a:srgbClr>
          </a:solidFill>
          <a:ln w="38100" cmpd="dbl" algn="ctr">
            <a:solidFill>
              <a:srgbClr val="33996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dirty="0"/>
              <a:t>Objectives: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diamond(in)">
                                      <p:cBhvr>
                                        <p:cTn id="7"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28600" y="533400"/>
            <a:ext cx="86868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a:t>              They learn about themselves, live close to                        nature and make new friends.</a:t>
            </a:r>
          </a:p>
          <a:p>
            <a:r>
              <a:rPr lang="en-US" altLang="zh-CN" sz="2800">
                <a:solidFill>
                  <a:srgbClr val="FF6600"/>
                </a:solidFill>
              </a:rPr>
              <a:t>Mrs Smith:</a:t>
            </a:r>
            <a:r>
              <a:rPr lang="en-US" altLang="zh-CN" sz="2800"/>
              <a:t> It sounds wonderful. And how </a:t>
            </a:r>
          </a:p>
          <a:p>
            <a:r>
              <a:rPr lang="en-US" altLang="zh-CN" sz="2800"/>
              <a:t>                     long does it (3) _______?</a:t>
            </a:r>
          </a:p>
          <a:p>
            <a:r>
              <a:rPr lang="en-US" altLang="zh-CN" sz="2800"/>
              <a:t>        </a:t>
            </a:r>
            <a:r>
              <a:rPr lang="en-US" altLang="zh-CN" sz="2800">
                <a:solidFill>
                  <a:srgbClr val="6600CC"/>
                </a:solidFill>
              </a:rPr>
              <a:t>David:</a:t>
            </a:r>
            <a:r>
              <a:rPr lang="en-US" altLang="zh-CN" sz="2800"/>
              <a:t> Three weeks, starting from the </a:t>
            </a:r>
          </a:p>
          <a:p>
            <a:r>
              <a:rPr lang="en-US" altLang="zh-CN" sz="2800"/>
              <a:t>                     beginning of July.</a:t>
            </a:r>
          </a:p>
          <a:p>
            <a:r>
              <a:rPr lang="en-US" altLang="zh-CN" sz="2800">
                <a:solidFill>
                  <a:srgbClr val="FF6600"/>
                </a:solidFill>
              </a:rPr>
              <a:t>Mrs Smith:</a:t>
            </a:r>
            <a:r>
              <a:rPr lang="en-US" altLang="zh-CN" sz="2800"/>
              <a:t> How many students are there </a:t>
            </a:r>
          </a:p>
          <a:p>
            <a:r>
              <a:rPr lang="en-US" altLang="zh-CN" sz="2800"/>
              <a:t>                     in each group?</a:t>
            </a:r>
          </a:p>
          <a:p>
            <a:r>
              <a:rPr lang="en-US" altLang="zh-CN" sz="2800"/>
              <a:t> </a:t>
            </a:r>
            <a:r>
              <a:rPr lang="en-US" altLang="zh-CN" sz="2800">
                <a:solidFill>
                  <a:srgbClr val="6600CC"/>
                </a:solidFill>
              </a:rPr>
              <a:t>David:</a:t>
            </a:r>
            <a:r>
              <a:rPr lang="en-US" altLang="zh-CN" sz="2800"/>
              <a:t>       Eight. Through the small </a:t>
            </a:r>
          </a:p>
          <a:p>
            <a:r>
              <a:rPr lang="en-US" altLang="zh-CN" sz="2800"/>
              <a:t>                    group size, we (4) _______ </a:t>
            </a:r>
          </a:p>
          <a:p>
            <a:r>
              <a:rPr lang="en-US" altLang="zh-CN" sz="2800"/>
              <a:t>                    students with the chance to </a:t>
            </a:r>
          </a:p>
          <a:p>
            <a:r>
              <a:rPr lang="en-US" altLang="zh-CN" sz="2800"/>
              <a:t>                    make new friends.</a:t>
            </a:r>
          </a:p>
        </p:txBody>
      </p:sp>
      <p:sp>
        <p:nvSpPr>
          <p:cNvPr id="26630" name="Text Box 6"/>
          <p:cNvSpPr txBox="1">
            <a:spLocks noChangeArrowheads="1"/>
          </p:cNvSpPr>
          <p:nvPr/>
        </p:nvSpPr>
        <p:spPr bwMode="auto">
          <a:xfrm>
            <a:off x="4572000" y="1843088"/>
            <a:ext cx="152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last</a:t>
            </a:r>
          </a:p>
        </p:txBody>
      </p:sp>
      <p:sp>
        <p:nvSpPr>
          <p:cNvPr id="26631" name="Text Box 7"/>
          <p:cNvSpPr txBox="1">
            <a:spLocks noChangeArrowheads="1"/>
          </p:cNvSpPr>
          <p:nvPr/>
        </p:nvSpPr>
        <p:spPr bwMode="auto">
          <a:xfrm>
            <a:off x="4800600" y="4357688"/>
            <a:ext cx="1828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provide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anim calcmode="lin" valueType="num">
                                      <p:cBhvr additive="base">
                                        <p:cTn id="7" dur="500" fill="hold"/>
                                        <p:tgtEl>
                                          <p:spTgt spid="266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31">
                                            <p:txEl>
                                              <p:pRg st="0" end="0"/>
                                            </p:txEl>
                                          </p:spTgt>
                                        </p:tgtEl>
                                        <p:attrNameLst>
                                          <p:attrName>style.visibility</p:attrName>
                                        </p:attrNameLst>
                                      </p:cBhvr>
                                      <p:to>
                                        <p:strVal val="visible"/>
                                      </p:to>
                                    </p:set>
                                    <p:anim calcmode="lin" valueType="num">
                                      <p:cBhvr additive="base">
                                        <p:cTn id="13" dur="500" fill="hold"/>
                                        <p:tgtEl>
                                          <p:spTgt spid="266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304800" y="152400"/>
            <a:ext cx="8534400" cy="704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zh-CN"/>
          </a:p>
          <a:p>
            <a:r>
              <a:rPr lang="en-US" altLang="zh-CN" sz="2800">
                <a:solidFill>
                  <a:srgbClr val="FF6600"/>
                </a:solidFill>
              </a:rPr>
              <a:t>Mrs Smith:</a:t>
            </a:r>
            <a:r>
              <a:rPr lang="en-US" altLang="zh-CN" sz="2800"/>
              <a:t> That’s great. And do you </a:t>
            </a:r>
          </a:p>
          <a:p>
            <a:r>
              <a:rPr lang="en-US" altLang="zh-CN" sz="2800"/>
              <a:t>                     plan different activities?</a:t>
            </a:r>
          </a:p>
          <a:p>
            <a:r>
              <a:rPr lang="en-US" altLang="zh-CN" sz="2800"/>
              <a:t>        </a:t>
            </a:r>
            <a:r>
              <a:rPr lang="en-US" altLang="zh-CN" sz="2800">
                <a:solidFill>
                  <a:srgbClr val="6600CC"/>
                </a:solidFill>
              </a:rPr>
              <a:t>David:</a:t>
            </a:r>
            <a:r>
              <a:rPr lang="en-US" altLang="zh-CN" sz="2800"/>
              <a:t> Yes, of course. Students can </a:t>
            </a:r>
          </a:p>
          <a:p>
            <a:r>
              <a:rPr lang="en-US" altLang="zh-CN" sz="2800"/>
              <a:t>                     (5) ___________ different </a:t>
            </a:r>
          </a:p>
          <a:p>
            <a:r>
              <a:rPr lang="en-US" altLang="zh-CN" sz="2800"/>
              <a:t>                     activities to get close to </a:t>
            </a:r>
          </a:p>
          <a:p>
            <a:r>
              <a:rPr lang="en-US" altLang="zh-CN" sz="2800"/>
              <a:t>                     nature and try out new ideas. </a:t>
            </a:r>
          </a:p>
          <a:p>
            <a:r>
              <a:rPr lang="en-US" altLang="zh-CN" sz="2800">
                <a:solidFill>
                  <a:srgbClr val="FF6600"/>
                </a:solidFill>
              </a:rPr>
              <a:t>Mrs Smith:</a:t>
            </a:r>
            <a:r>
              <a:rPr lang="en-US" altLang="zh-CN" sz="2800"/>
              <a:t> Sounds good.</a:t>
            </a:r>
          </a:p>
          <a:p>
            <a:r>
              <a:rPr lang="en-US" altLang="zh-CN" sz="2800"/>
              <a:t>        </a:t>
            </a:r>
            <a:r>
              <a:rPr lang="en-US" altLang="zh-CN" sz="2800">
                <a:solidFill>
                  <a:srgbClr val="6600CC"/>
                </a:solidFill>
              </a:rPr>
              <a:t>David:</a:t>
            </a:r>
            <a:r>
              <a:rPr lang="en-US" altLang="zh-CN" sz="2800"/>
              <a:t> Yes, and it gives your </a:t>
            </a:r>
          </a:p>
          <a:p>
            <a:r>
              <a:rPr lang="en-US" altLang="zh-CN" sz="2800"/>
              <a:t>                     child the (6) ________ to </a:t>
            </a:r>
          </a:p>
          <a:p>
            <a:r>
              <a:rPr lang="en-US" altLang="zh-CN" sz="2800"/>
              <a:t>                     live away from home.</a:t>
            </a:r>
          </a:p>
          <a:p>
            <a:r>
              <a:rPr lang="en-US" altLang="zh-CN" sz="2800">
                <a:solidFill>
                  <a:srgbClr val="FF6600"/>
                </a:solidFill>
              </a:rPr>
              <a:t>Mrs Smith:</a:t>
            </a:r>
            <a:r>
              <a:rPr lang="en-US" altLang="zh-CN" sz="2800"/>
              <a:t> That’s true. Summer </a:t>
            </a:r>
          </a:p>
          <a:p>
            <a:r>
              <a:rPr lang="en-US" altLang="zh-CN" sz="2800"/>
              <a:t>                     camping is always good to </a:t>
            </a:r>
          </a:p>
          <a:p>
            <a:r>
              <a:rPr lang="en-US" altLang="zh-CN" sz="2800"/>
              <a:t>                     help children (7) </a:t>
            </a:r>
          </a:p>
          <a:p>
            <a:r>
              <a:rPr lang="en-US" altLang="zh-CN" sz="2800"/>
              <a:t>                     ___________.</a:t>
            </a:r>
          </a:p>
          <a:p>
            <a:endParaRPr lang="en-US" altLang="zh-CN" sz="2800"/>
          </a:p>
        </p:txBody>
      </p:sp>
      <p:sp>
        <p:nvSpPr>
          <p:cNvPr id="25606" name="Text Box 6"/>
          <p:cNvSpPr txBox="1">
            <a:spLocks noChangeArrowheads="1"/>
          </p:cNvSpPr>
          <p:nvPr/>
        </p:nvSpPr>
        <p:spPr bwMode="auto">
          <a:xfrm>
            <a:off x="2590800" y="19050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 </a:t>
            </a:r>
            <a:r>
              <a:rPr lang="en-US" altLang="zh-CN" sz="2800" i="1">
                <a:solidFill>
                  <a:srgbClr val="FF0066"/>
                </a:solidFill>
              </a:rPr>
              <a:t>take part in</a:t>
            </a:r>
          </a:p>
        </p:txBody>
      </p:sp>
      <p:sp>
        <p:nvSpPr>
          <p:cNvPr id="25607" name="Text Box 7"/>
          <p:cNvSpPr txBox="1">
            <a:spLocks noChangeArrowheads="1"/>
          </p:cNvSpPr>
          <p:nvPr/>
        </p:nvSpPr>
        <p:spPr bwMode="auto">
          <a:xfrm>
            <a:off x="4114800" y="4129088"/>
            <a:ext cx="1828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a:solidFill>
                  <a:srgbClr val="FF0066"/>
                </a:solidFill>
              </a:rPr>
              <a:t>chance</a:t>
            </a:r>
          </a:p>
        </p:txBody>
      </p:sp>
      <p:sp>
        <p:nvSpPr>
          <p:cNvPr id="25608" name="Text Box 8"/>
          <p:cNvSpPr txBox="1">
            <a:spLocks noChangeArrowheads="1"/>
          </p:cNvSpPr>
          <p:nvPr/>
        </p:nvSpPr>
        <p:spPr bwMode="auto">
          <a:xfrm>
            <a:off x="2438400" y="61722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 </a:t>
            </a:r>
            <a:r>
              <a:rPr lang="en-US" altLang="zh-CN" sz="2800" i="1">
                <a:solidFill>
                  <a:srgbClr val="FF0066"/>
                </a:solidFill>
              </a:rPr>
              <a:t>grow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anim calcmode="lin" valueType="num">
                                      <p:cBhvr additive="base">
                                        <p:cTn id="7" dur="500" fill="hold"/>
                                        <p:tgtEl>
                                          <p:spTgt spid="256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7">
                                            <p:txEl>
                                              <p:pRg st="0" end="0"/>
                                            </p:txEl>
                                          </p:spTgt>
                                        </p:tgtEl>
                                        <p:attrNameLst>
                                          <p:attrName>style.visibility</p:attrName>
                                        </p:attrNameLst>
                                      </p:cBhvr>
                                      <p:to>
                                        <p:strVal val="visible"/>
                                      </p:to>
                                    </p:set>
                                    <p:anim calcmode="lin" valueType="num">
                                      <p:cBhvr additive="base">
                                        <p:cTn id="13" dur="500" fill="hold"/>
                                        <p:tgtEl>
                                          <p:spTgt spid="256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8">
                                            <p:txEl>
                                              <p:pRg st="0" end="0"/>
                                            </p:txEl>
                                          </p:spTgt>
                                        </p:tgtEl>
                                        <p:attrNameLst>
                                          <p:attrName>style.visibility</p:attrName>
                                        </p:attrNameLst>
                                      </p:cBhvr>
                                      <p:to>
                                        <p:strVal val="visible"/>
                                      </p:to>
                                    </p:set>
                                    <p:anim calcmode="lin" valueType="num">
                                      <p:cBhvr additive="base">
                                        <p:cTn id="19" dur="500" fill="hold"/>
                                        <p:tgtEl>
                                          <p:spTgt spid="2560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685800" y="5334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dirty="0">
                <a:solidFill>
                  <a:srgbClr val="663300"/>
                </a:solidFill>
                <a:latin typeface="Comic Sans MS" panose="030F0702030302020204" pitchFamily="66" charset="0"/>
              </a:rPr>
              <a:t>Listen and answer the questions.</a:t>
            </a:r>
          </a:p>
        </p:txBody>
      </p:sp>
      <p:sp>
        <p:nvSpPr>
          <p:cNvPr id="23557" name="Text Box 5"/>
          <p:cNvSpPr txBox="1">
            <a:spLocks noChangeArrowheads="1"/>
          </p:cNvSpPr>
          <p:nvPr/>
        </p:nvSpPr>
        <p:spPr bwMode="auto">
          <a:xfrm>
            <a:off x="685800" y="990600"/>
            <a:ext cx="7620000"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sz="2800" dirty="0"/>
              <a:t>1 Who has left the message?</a:t>
            </a:r>
          </a:p>
          <a:p>
            <a:pPr>
              <a:spcBef>
                <a:spcPct val="15000"/>
              </a:spcBef>
            </a:pPr>
            <a:endParaRPr lang="en-US" altLang="zh-CN" sz="2800" dirty="0"/>
          </a:p>
          <a:p>
            <a:pPr>
              <a:spcBef>
                <a:spcPct val="15000"/>
              </a:spcBef>
            </a:pPr>
            <a:r>
              <a:rPr lang="en-US" altLang="zh-CN" sz="2800" dirty="0"/>
              <a:t>2 Where is Wang </a:t>
            </a:r>
            <a:r>
              <a:rPr lang="en-US" altLang="zh-CN" sz="2800" dirty="0" err="1"/>
              <a:t>Feng</a:t>
            </a:r>
            <a:r>
              <a:rPr lang="en-US" altLang="zh-CN" sz="2800" dirty="0"/>
              <a:t> now?</a:t>
            </a:r>
          </a:p>
          <a:p>
            <a:pPr>
              <a:spcBef>
                <a:spcPct val="15000"/>
              </a:spcBef>
            </a:pPr>
            <a:endParaRPr lang="en-US" altLang="zh-CN" sz="2800" dirty="0"/>
          </a:p>
          <a:p>
            <a:pPr>
              <a:spcBef>
                <a:spcPct val="15000"/>
              </a:spcBef>
            </a:pPr>
            <a:r>
              <a:rPr lang="en-US" altLang="zh-CN" sz="2800" dirty="0"/>
              <a:t>3 What does he think of his American family?</a:t>
            </a:r>
          </a:p>
        </p:txBody>
      </p:sp>
      <p:sp>
        <p:nvSpPr>
          <p:cNvPr id="23558" name="Text Box 6"/>
          <p:cNvSpPr txBox="1">
            <a:spLocks noChangeArrowheads="1"/>
          </p:cNvSpPr>
          <p:nvPr/>
        </p:nvSpPr>
        <p:spPr bwMode="auto">
          <a:xfrm>
            <a:off x="990600" y="14478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dirty="0">
                <a:solidFill>
                  <a:srgbClr val="3333FF"/>
                </a:solidFill>
              </a:rPr>
              <a:t>Wang </a:t>
            </a:r>
            <a:r>
              <a:rPr lang="en-US" altLang="zh-CN" sz="2800" i="1" dirty="0" err="1">
                <a:solidFill>
                  <a:srgbClr val="3333FF"/>
                </a:solidFill>
              </a:rPr>
              <a:t>Feng</a:t>
            </a:r>
            <a:r>
              <a:rPr lang="en-US" altLang="zh-CN" sz="2800" i="1" dirty="0">
                <a:solidFill>
                  <a:srgbClr val="3333FF"/>
                </a:solidFill>
              </a:rPr>
              <a:t> has left the message.</a:t>
            </a:r>
          </a:p>
        </p:txBody>
      </p:sp>
      <p:sp>
        <p:nvSpPr>
          <p:cNvPr id="23559" name="Text Box 7"/>
          <p:cNvSpPr txBox="1">
            <a:spLocks noChangeArrowheads="1"/>
          </p:cNvSpPr>
          <p:nvPr/>
        </p:nvSpPr>
        <p:spPr bwMode="auto">
          <a:xfrm>
            <a:off x="990600" y="23622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dirty="0">
                <a:solidFill>
                  <a:srgbClr val="3333FF"/>
                </a:solidFill>
              </a:rPr>
              <a:t>He’s at home with his American family.</a:t>
            </a:r>
          </a:p>
        </p:txBody>
      </p:sp>
      <p:sp>
        <p:nvSpPr>
          <p:cNvPr id="23560" name="Text Box 8"/>
          <p:cNvSpPr txBox="1">
            <a:spLocks noChangeArrowheads="1"/>
          </p:cNvSpPr>
          <p:nvPr/>
        </p:nvSpPr>
        <p:spPr bwMode="auto">
          <a:xfrm>
            <a:off x="1066800" y="3352800"/>
            <a:ext cx="792480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i="1" dirty="0">
                <a:solidFill>
                  <a:srgbClr val="3333FF"/>
                </a:solidFill>
              </a:rPr>
              <a:t>He thinks that they’re really nice.</a:t>
            </a:r>
          </a:p>
        </p:txBody>
      </p:sp>
      <p:sp>
        <p:nvSpPr>
          <p:cNvPr id="23562" name="Oval 10"/>
          <p:cNvSpPr>
            <a:spLocks noChangeArrowheads="1"/>
          </p:cNvSpPr>
          <p:nvPr/>
        </p:nvSpPr>
        <p:spPr bwMode="auto">
          <a:xfrm>
            <a:off x="0" y="7620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563" name="Text Box 11"/>
          <p:cNvSpPr txBox="1">
            <a:spLocks noChangeArrowheads="1"/>
          </p:cNvSpPr>
          <p:nvPr/>
        </p:nvSpPr>
        <p:spPr bwMode="auto">
          <a:xfrm>
            <a:off x="152400" y="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P62</a:t>
            </a:r>
          </a:p>
        </p:txBody>
      </p:sp>
      <p:sp>
        <p:nvSpPr>
          <p:cNvPr id="23564" name="Rectangle 12"/>
          <p:cNvSpPr>
            <a:spLocks noChangeArrowheads="1"/>
          </p:cNvSpPr>
          <p:nvPr/>
        </p:nvSpPr>
        <p:spPr bwMode="auto">
          <a:xfrm>
            <a:off x="685800" y="3733800"/>
            <a:ext cx="7772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dirty="0"/>
              <a:t>4 What is his American family going to watch on the beach this afternoon?</a:t>
            </a:r>
          </a:p>
          <a:p>
            <a:r>
              <a:rPr lang="en-US" altLang="zh-CN" sz="2800" i="1" dirty="0">
                <a:solidFill>
                  <a:srgbClr val="3333FF"/>
                </a:solidFill>
              </a:rPr>
              <a:t>They’re going to watch a beach volleyball match.</a:t>
            </a:r>
          </a:p>
          <a:p>
            <a:r>
              <a:rPr lang="en-US" altLang="zh-CN" sz="2800" dirty="0"/>
              <a:t>5 What does his American family think of the French group? </a:t>
            </a:r>
          </a:p>
          <a:p>
            <a:r>
              <a:rPr lang="en-US" altLang="zh-CN" sz="2800" i="1" dirty="0">
                <a:solidFill>
                  <a:srgbClr val="3333FF"/>
                </a:solidFill>
              </a:rPr>
              <a:t>They think that they’re really good.</a:t>
            </a:r>
          </a:p>
          <a:p>
            <a:endParaRPr lang="en-US" altLang="zh-CN" sz="2800" dirty="0"/>
          </a:p>
        </p:txBody>
      </p:sp>
      <p:sp>
        <p:nvSpPr>
          <p:cNvPr id="23565" name="Text Box 13"/>
          <p:cNvSpPr txBox="1">
            <a:spLocks noChangeArrowheads="1"/>
          </p:cNvSpPr>
          <p:nvPr/>
        </p:nvSpPr>
        <p:spPr bwMode="auto">
          <a:xfrm>
            <a:off x="6553200" y="606425"/>
            <a:ext cx="2743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000" dirty="0"/>
              <a:t>这篇听力材料比较长，</a:t>
            </a:r>
          </a:p>
          <a:p>
            <a:r>
              <a:rPr lang="zh-CN" altLang="en-US" sz="2000" dirty="0"/>
              <a:t>难度较大，我会让学</a:t>
            </a:r>
          </a:p>
          <a:p>
            <a:r>
              <a:rPr lang="zh-CN" altLang="en-US" sz="2000" dirty="0"/>
              <a:t>生多听一遍，必要时</a:t>
            </a:r>
          </a:p>
          <a:p>
            <a:r>
              <a:rPr lang="zh-CN" altLang="en-US" sz="2000" dirty="0"/>
              <a:t>停顿，以便学生更好</a:t>
            </a:r>
          </a:p>
          <a:p>
            <a:r>
              <a:rPr lang="zh-CN" altLang="en-US" sz="2000" dirty="0"/>
              <a:t>的听出答案。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p:cTn id="7" dur="500" decel="50000" fill="hold">
                                          <p:stCondLst>
                                            <p:cond delay="0"/>
                                          </p:stCondLst>
                                        </p:cTn>
                                        <p:tgtEl>
                                          <p:spTgt spid="2355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55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558"/>
                                        </p:tgtEl>
                                        <p:attrNameLst>
                                          <p:attrName>ppt_w</p:attrName>
                                        </p:attrNameLst>
                                      </p:cBhvr>
                                      <p:tavLst>
                                        <p:tav tm="0">
                                          <p:val>
                                            <p:strVal val="#ppt_w*.05"/>
                                          </p:val>
                                        </p:tav>
                                        <p:tav tm="100000">
                                          <p:val>
                                            <p:strVal val="#ppt_w"/>
                                          </p:val>
                                        </p:tav>
                                      </p:tavLst>
                                    </p:anim>
                                    <p:anim calcmode="lin" valueType="num">
                                      <p:cBhvr>
                                        <p:cTn id="10" dur="1000" fill="hold"/>
                                        <p:tgtEl>
                                          <p:spTgt spid="2355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55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55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55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55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3559"/>
                                        </p:tgtEl>
                                        <p:attrNameLst>
                                          <p:attrName>style.visibility</p:attrName>
                                        </p:attrNameLst>
                                      </p:cBhvr>
                                      <p:to>
                                        <p:strVal val="visible"/>
                                      </p:to>
                                    </p:set>
                                    <p:anim calcmode="lin" valueType="num">
                                      <p:cBhvr>
                                        <p:cTn id="19" dur="500" decel="50000" fill="hold">
                                          <p:stCondLst>
                                            <p:cond delay="0"/>
                                          </p:stCondLst>
                                        </p:cTn>
                                        <p:tgtEl>
                                          <p:spTgt spid="23559"/>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3559"/>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3559"/>
                                        </p:tgtEl>
                                        <p:attrNameLst>
                                          <p:attrName>ppt_w</p:attrName>
                                        </p:attrNameLst>
                                      </p:cBhvr>
                                      <p:tavLst>
                                        <p:tav tm="0">
                                          <p:val>
                                            <p:strVal val="#ppt_w*.05"/>
                                          </p:val>
                                        </p:tav>
                                        <p:tav tm="100000">
                                          <p:val>
                                            <p:strVal val="#ppt_w"/>
                                          </p:val>
                                        </p:tav>
                                      </p:tavLst>
                                    </p:anim>
                                    <p:anim calcmode="lin" valueType="num">
                                      <p:cBhvr>
                                        <p:cTn id="22" dur="1000" fill="hold"/>
                                        <p:tgtEl>
                                          <p:spTgt spid="23559"/>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3559"/>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3559"/>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3559"/>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3559"/>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3560"/>
                                        </p:tgtEl>
                                        <p:attrNameLst>
                                          <p:attrName>style.visibility</p:attrName>
                                        </p:attrNameLst>
                                      </p:cBhvr>
                                      <p:to>
                                        <p:strVal val="visible"/>
                                      </p:to>
                                    </p:set>
                                    <p:anim calcmode="lin" valueType="num">
                                      <p:cBhvr>
                                        <p:cTn id="31" dur="500" decel="50000" fill="hold">
                                          <p:stCondLst>
                                            <p:cond delay="0"/>
                                          </p:stCondLst>
                                        </p:cTn>
                                        <p:tgtEl>
                                          <p:spTgt spid="23560"/>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3560"/>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3560"/>
                                        </p:tgtEl>
                                        <p:attrNameLst>
                                          <p:attrName>ppt_w</p:attrName>
                                        </p:attrNameLst>
                                      </p:cBhvr>
                                      <p:tavLst>
                                        <p:tav tm="0">
                                          <p:val>
                                            <p:strVal val="#ppt_w*.05"/>
                                          </p:val>
                                        </p:tav>
                                        <p:tav tm="100000">
                                          <p:val>
                                            <p:strVal val="#ppt_w"/>
                                          </p:val>
                                        </p:tav>
                                      </p:tavLst>
                                    </p:anim>
                                    <p:anim calcmode="lin" valueType="num">
                                      <p:cBhvr>
                                        <p:cTn id="34" dur="1000" fill="hold"/>
                                        <p:tgtEl>
                                          <p:spTgt spid="23560"/>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3560"/>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3560"/>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3560"/>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59" grpId="0"/>
      <p:bldP spid="2356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381000" y="1371600"/>
            <a:ext cx="8305800" cy="4876800"/>
          </a:xfrm>
          <a:prstGeom prst="rect">
            <a:avLst/>
          </a:prstGeom>
          <a:solidFill>
            <a:srgbClr val="FFFF99">
              <a:alpha val="63000"/>
            </a:srgbClr>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36" name="Text Box 4"/>
          <p:cNvSpPr txBox="1">
            <a:spLocks noChangeArrowheads="1"/>
          </p:cNvSpPr>
          <p:nvPr/>
        </p:nvSpPr>
        <p:spPr bwMode="auto">
          <a:xfrm>
            <a:off x="457200" y="4572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3333FF"/>
                </a:solidFill>
                <a:latin typeface="Arial Narrow" panose="020B0606020202030204" pitchFamily="34" charset="0"/>
              </a:rPr>
              <a:t>Listen again and complete the advertisement.</a:t>
            </a:r>
          </a:p>
        </p:txBody>
      </p:sp>
      <p:pic>
        <p:nvPicPr>
          <p:cNvPr id="18437" name="Picture 5" descr="DGTTR">
            <a:hlinkClick r:id="rId2" action="ppaction://hlinkfile"/>
          </p:cNvPr>
          <p:cNvPicPr>
            <a:picLocks noChangeAspect="1" noChangeArrowheads="1"/>
          </p:cNvPicPr>
          <p:nvPr/>
        </p:nvPicPr>
        <p:blipFill>
          <a:blip r:embed="rId3" cstate="email"/>
          <a:srcRect/>
          <a:stretch>
            <a:fillRect/>
          </a:stretch>
        </p:blipFill>
        <p:spPr bwMode="auto">
          <a:xfrm>
            <a:off x="8229600" y="990600"/>
            <a:ext cx="914400" cy="760413"/>
          </a:xfrm>
          <a:prstGeom prst="rect">
            <a:avLst/>
          </a:prstGeom>
          <a:noFill/>
          <a:extLst>
            <a:ext uri="{909E8E84-426E-40DD-AFC4-6F175D3DCCD1}">
              <a14:hiddenFill xmlns:a14="http://schemas.microsoft.com/office/drawing/2010/main">
                <a:solidFill>
                  <a:srgbClr val="FFFFFF"/>
                </a:solidFill>
              </a14:hiddenFill>
            </a:ext>
          </a:extLst>
        </p:spPr>
      </p:pic>
      <p:sp>
        <p:nvSpPr>
          <p:cNvPr id="18438" name="Text Box 6"/>
          <p:cNvSpPr txBox="1">
            <a:spLocks noChangeArrowheads="1"/>
          </p:cNvSpPr>
          <p:nvPr/>
        </p:nvSpPr>
        <p:spPr bwMode="auto">
          <a:xfrm>
            <a:off x="685800" y="2819400"/>
            <a:ext cx="8001000" cy="322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zh-CN"/>
              <a:t>    Come and listen to some fantastic music by the group, (1) _____________. They are from (2) _______.</a:t>
            </a:r>
          </a:p>
          <a:p>
            <a:pPr>
              <a:lnSpc>
                <a:spcPct val="95000"/>
              </a:lnSpc>
            </a:pPr>
            <a:r>
              <a:rPr lang="en-US" altLang="zh-CN"/>
              <a:t>Price: (3) _______ — with a (4) __________!</a:t>
            </a:r>
          </a:p>
          <a:p>
            <a:pPr>
              <a:lnSpc>
                <a:spcPct val="95000"/>
              </a:lnSpc>
            </a:pPr>
            <a:r>
              <a:rPr lang="en-US" altLang="zh-CN"/>
              <a:t>Come and join us!</a:t>
            </a:r>
          </a:p>
        </p:txBody>
      </p:sp>
      <p:sp>
        <p:nvSpPr>
          <p:cNvPr id="18439" name="Text Box 7"/>
          <p:cNvSpPr txBox="1">
            <a:spLocks noChangeArrowheads="1"/>
          </p:cNvSpPr>
          <p:nvPr/>
        </p:nvSpPr>
        <p:spPr bwMode="auto">
          <a:xfrm>
            <a:off x="2209800" y="1552575"/>
            <a:ext cx="472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CN">
                <a:solidFill>
                  <a:srgbClr val="336600"/>
                </a:solidFill>
                <a:latin typeface="Comic Sans MS" panose="030F0702030302020204" pitchFamily="66" charset="0"/>
              </a:rPr>
              <a:t>This evening</a:t>
            </a:r>
          </a:p>
          <a:p>
            <a:pPr algn="ctr"/>
            <a:r>
              <a:rPr lang="en-US" altLang="zh-CN">
                <a:solidFill>
                  <a:srgbClr val="336600"/>
                </a:solidFill>
                <a:latin typeface="Comic Sans MS" panose="030F0702030302020204" pitchFamily="66" charset="0"/>
              </a:rPr>
              <a:t>Concert in the park</a:t>
            </a:r>
          </a:p>
        </p:txBody>
      </p:sp>
      <p:pic>
        <p:nvPicPr>
          <p:cNvPr id="18441" name="Picture 9" descr="u=3437472945,3102751556&amp;fm=23&amp;gp=0"/>
          <p:cNvPicPr>
            <a:picLocks noChangeAspect="1" noChangeArrowheads="1"/>
          </p:cNvPicPr>
          <p:nvPr/>
        </p:nvPicPr>
        <p:blipFill>
          <a:blip r:embed="rId4" cstate="email"/>
          <a:srcRect/>
          <a:stretch>
            <a:fillRect/>
          </a:stretch>
        </p:blipFill>
        <p:spPr bwMode="auto">
          <a:xfrm>
            <a:off x="457200" y="1485900"/>
            <a:ext cx="1354138"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8443" name="Picture 11" descr="t01aad6ad9196c2a877"/>
          <p:cNvPicPr>
            <a:picLocks noChangeAspect="1" noChangeArrowheads="1"/>
          </p:cNvPicPr>
          <p:nvPr/>
        </p:nvPicPr>
        <p:blipFill>
          <a:blip r:embed="rId5" cstate="email"/>
          <a:srcRect/>
          <a:stretch>
            <a:fillRect/>
          </a:stretch>
        </p:blipFill>
        <p:spPr bwMode="auto">
          <a:xfrm>
            <a:off x="6934200" y="4038600"/>
            <a:ext cx="1676400" cy="2133600"/>
          </a:xfrm>
          <a:prstGeom prst="rect">
            <a:avLst/>
          </a:prstGeom>
          <a:noFill/>
          <a:extLst>
            <a:ext uri="{909E8E84-426E-40DD-AFC4-6F175D3DCCD1}">
              <a14:hiddenFill xmlns:a14="http://schemas.microsoft.com/office/drawing/2010/main">
                <a:solidFill>
                  <a:srgbClr val="FFFFFF"/>
                </a:solidFill>
              </a14:hiddenFill>
            </a:ext>
          </a:extLst>
        </p:spPr>
      </p:pic>
      <p:sp>
        <p:nvSpPr>
          <p:cNvPr id="18446" name="Text Box 14"/>
          <p:cNvSpPr txBox="1">
            <a:spLocks noChangeArrowheads="1"/>
          </p:cNvSpPr>
          <p:nvPr/>
        </p:nvSpPr>
        <p:spPr bwMode="auto">
          <a:xfrm>
            <a:off x="4343400" y="3810000"/>
            <a:ext cx="182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France</a:t>
            </a:r>
          </a:p>
        </p:txBody>
      </p:sp>
      <p:sp>
        <p:nvSpPr>
          <p:cNvPr id="18447" name="Text Box 15"/>
          <p:cNvSpPr txBox="1">
            <a:spLocks noChangeArrowheads="1"/>
          </p:cNvSpPr>
          <p:nvPr/>
        </p:nvSpPr>
        <p:spPr bwMode="auto">
          <a:xfrm>
            <a:off x="5257800" y="3352800"/>
            <a:ext cx="373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400" i="1">
                <a:solidFill>
                  <a:srgbClr val="FF0066"/>
                </a:solidFill>
              </a:rPr>
              <a:t>The Music Planet</a:t>
            </a:r>
          </a:p>
        </p:txBody>
      </p:sp>
      <p:sp>
        <p:nvSpPr>
          <p:cNvPr id="18448" name="Text Box 16"/>
          <p:cNvSpPr txBox="1">
            <a:spLocks noChangeArrowheads="1"/>
          </p:cNvSpPr>
          <p:nvPr/>
        </p:nvSpPr>
        <p:spPr bwMode="auto">
          <a:xfrm>
            <a:off x="2667000" y="4343400"/>
            <a:ext cx="182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rPr>
              <a:t>$</a:t>
            </a:r>
            <a:r>
              <a:rPr lang="en-US" altLang="zh-CN" i="1">
                <a:solidFill>
                  <a:srgbClr val="FF0066"/>
                </a:solidFill>
              </a:rPr>
              <a:t>5</a:t>
            </a:r>
          </a:p>
        </p:txBody>
      </p:sp>
      <p:sp>
        <p:nvSpPr>
          <p:cNvPr id="18449" name="Text Box 17"/>
          <p:cNvSpPr txBox="1">
            <a:spLocks noChangeArrowheads="1"/>
          </p:cNvSpPr>
          <p:nvPr/>
        </p:nvSpPr>
        <p:spPr bwMode="auto">
          <a:xfrm>
            <a:off x="762000" y="4876800"/>
            <a:ext cx="2590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 free drink</a:t>
            </a:r>
          </a:p>
        </p:txBody>
      </p:sp>
      <p:sp>
        <p:nvSpPr>
          <p:cNvPr id="18450" name="Oval 18"/>
          <p:cNvSpPr>
            <a:spLocks noChangeArrowheads="1"/>
          </p:cNvSpPr>
          <p:nvPr/>
        </p:nvSpPr>
        <p:spPr bwMode="auto">
          <a:xfrm>
            <a:off x="0" y="0"/>
            <a:ext cx="990600" cy="533400"/>
          </a:xfrm>
          <a:prstGeom prst="ellipse">
            <a:avLst/>
          </a:prstGeom>
          <a:solidFill>
            <a:srgbClr val="CCFFF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1" name="Text Box 19"/>
          <p:cNvSpPr txBox="1">
            <a:spLocks noChangeArrowheads="1"/>
          </p:cNvSpPr>
          <p:nvPr/>
        </p:nvSpPr>
        <p:spPr bwMode="auto">
          <a:xfrm>
            <a:off x="0" y="-7620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rPr>
              <a:t>P62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500" decel="50000" fill="hold">
                                          <p:stCondLst>
                                            <p:cond delay="0"/>
                                          </p:stCondLst>
                                        </p:cTn>
                                        <p:tgtEl>
                                          <p:spTgt spid="184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7"/>
                                        </p:tgtEl>
                                        <p:attrNameLst>
                                          <p:attrName>ppt_w</p:attrName>
                                        </p:attrNameLst>
                                      </p:cBhvr>
                                      <p:tavLst>
                                        <p:tav tm="0">
                                          <p:val>
                                            <p:strVal val="#ppt_w*.05"/>
                                          </p:val>
                                        </p:tav>
                                        <p:tav tm="100000">
                                          <p:val>
                                            <p:strVal val="#ppt_w"/>
                                          </p:val>
                                        </p:tav>
                                      </p:tavLst>
                                    </p:anim>
                                    <p:anim calcmode="lin" valueType="num">
                                      <p:cBhvr>
                                        <p:cTn id="10" dur="1000" fill="hold"/>
                                        <p:tgtEl>
                                          <p:spTgt spid="184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47">
                                            <p:txEl>
                                              <p:pRg st="0" end="0"/>
                                            </p:txEl>
                                          </p:spTgt>
                                        </p:tgtEl>
                                        <p:attrNameLst>
                                          <p:attrName>style.visibility</p:attrName>
                                        </p:attrNameLst>
                                      </p:cBhvr>
                                      <p:to>
                                        <p:strVal val="visible"/>
                                      </p:to>
                                    </p:set>
                                    <p:anim calcmode="lin" valueType="num">
                                      <p:cBhvr additive="base">
                                        <p:cTn id="19" dur="500" fill="hold"/>
                                        <p:tgtEl>
                                          <p:spTgt spid="1844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46">
                                            <p:txEl>
                                              <p:pRg st="0" end="0"/>
                                            </p:txEl>
                                          </p:spTgt>
                                        </p:tgtEl>
                                        <p:attrNameLst>
                                          <p:attrName>style.visibility</p:attrName>
                                        </p:attrNameLst>
                                      </p:cBhvr>
                                      <p:to>
                                        <p:strVal val="visible"/>
                                      </p:to>
                                    </p:set>
                                    <p:anim calcmode="lin" valueType="num">
                                      <p:cBhvr additive="base">
                                        <p:cTn id="25" dur="500" fill="hold"/>
                                        <p:tgtEl>
                                          <p:spTgt spid="1844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48">
                                            <p:txEl>
                                              <p:pRg st="0" end="0"/>
                                            </p:txEl>
                                          </p:spTgt>
                                        </p:tgtEl>
                                        <p:attrNameLst>
                                          <p:attrName>style.visibility</p:attrName>
                                        </p:attrNameLst>
                                      </p:cBhvr>
                                      <p:to>
                                        <p:strVal val="visible"/>
                                      </p:to>
                                    </p:set>
                                    <p:anim calcmode="lin" valueType="num">
                                      <p:cBhvr additive="base">
                                        <p:cTn id="31" dur="500" fill="hold"/>
                                        <p:tgtEl>
                                          <p:spTgt spid="1844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49">
                                            <p:txEl>
                                              <p:pRg st="0" end="0"/>
                                            </p:txEl>
                                          </p:spTgt>
                                        </p:tgtEl>
                                        <p:attrNameLst>
                                          <p:attrName>style.visibility</p:attrName>
                                        </p:attrNameLst>
                                      </p:cBhvr>
                                      <p:to>
                                        <p:strVal val="visible"/>
                                      </p:to>
                                    </p:set>
                                    <p:anim calcmode="lin" valueType="num">
                                      <p:cBhvr additive="base">
                                        <p:cTn id="37" dur="500" fill="hold"/>
                                        <p:tgtEl>
                                          <p:spTgt spid="1844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4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srcRect/>
          <a:stretch>
            <a:fillRect/>
          </a:stretch>
        </p:blipFill>
        <p:spPr bwMode="auto">
          <a:xfrm>
            <a:off x="1828800" y="304800"/>
            <a:ext cx="571500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3" descr="summercamp-7"/>
          <p:cNvPicPr>
            <a:picLocks noChangeAspect="1" noChangeArrowheads="1"/>
          </p:cNvPicPr>
          <p:nvPr/>
        </p:nvPicPr>
        <p:blipFill>
          <a:blip r:embed="rId3" cstate="email"/>
          <a:srcRect/>
          <a:stretch>
            <a:fillRect/>
          </a:stretch>
        </p:blipFill>
        <p:spPr bwMode="auto">
          <a:xfrm>
            <a:off x="1524000" y="1136650"/>
            <a:ext cx="6324600" cy="4745038"/>
          </a:xfrm>
          <a:prstGeom prst="rect">
            <a:avLst/>
          </a:prstGeom>
          <a:noFill/>
          <a:extLst>
            <a:ext uri="{909E8E84-426E-40DD-AFC4-6F175D3DCCD1}">
              <a14:hiddenFill xmlns:a14="http://schemas.microsoft.com/office/drawing/2010/main">
                <a:solidFill>
                  <a:srgbClr val="FFFFFF"/>
                </a:solidFill>
              </a14:hiddenFill>
            </a:ext>
          </a:extLst>
        </p:spPr>
      </p:pic>
      <p:sp>
        <p:nvSpPr>
          <p:cNvPr id="67588" name="Text Box 4"/>
          <p:cNvSpPr txBox="1">
            <a:spLocks noChangeArrowheads="1"/>
          </p:cNvSpPr>
          <p:nvPr/>
        </p:nvSpPr>
        <p:spPr bwMode="auto">
          <a:xfrm>
            <a:off x="228600" y="1108075"/>
            <a:ext cx="86868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US" altLang="zh-CN" sz="3400" dirty="0"/>
              <a:t>Summer camps</a:t>
            </a:r>
          </a:p>
          <a:p>
            <a:pPr>
              <a:lnSpc>
                <a:spcPct val="110000"/>
              </a:lnSpc>
            </a:pPr>
            <a:r>
              <a:rPr lang="en-US" altLang="zh-CN" sz="3400" dirty="0"/>
              <a:t>      Summer camps for children are very popular in many countries. In Canada and the US, some of the summer camps are in the countryside or on lakes. Children stay there for one to four weeks and sleep in cabins. They do arts and crafts and play sports or music. Sometimes they go for long walks in forests or trips on rivers or lakes. They learn many useful outdoor skills.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500"/>
                                        <p:tgtEl>
                                          <p:spTgt spid="67587"/>
                                        </p:tgtEl>
                                      </p:cBhvr>
                                    </p:animEffect>
                                    <p:set>
                                      <p:cBhvr>
                                        <p:cTn id="7" dur="1" fill="hold">
                                          <p:stCondLst>
                                            <p:cond delay="499"/>
                                          </p:stCondLst>
                                        </p:cTn>
                                        <p:tgtEl>
                                          <p:spTgt spid="6758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strips(downRight)">
                                      <p:cBhvr>
                                        <p:cTn id="12" dur="500"/>
                                        <p:tgtEl>
                                          <p:spTgt spid="6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23850" y="260350"/>
            <a:ext cx="53990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dirty="0">
                <a:solidFill>
                  <a:srgbClr val="CC0000"/>
                </a:solidFill>
              </a:rPr>
              <a:t>Around the world  </a:t>
            </a:r>
          </a:p>
          <a:p>
            <a:pPr algn="ctr"/>
            <a:r>
              <a:rPr lang="en-US" altLang="zh-CN" dirty="0">
                <a:solidFill>
                  <a:srgbClr val="0000FF"/>
                </a:solidFill>
              </a:rPr>
              <a:t>                Summer camps</a:t>
            </a:r>
          </a:p>
        </p:txBody>
      </p:sp>
      <p:sp>
        <p:nvSpPr>
          <p:cNvPr id="68611" name="Text Box 3"/>
          <p:cNvSpPr txBox="1">
            <a:spLocks noChangeArrowheads="1"/>
          </p:cNvSpPr>
          <p:nvPr/>
        </p:nvSpPr>
        <p:spPr bwMode="auto">
          <a:xfrm>
            <a:off x="539750" y="1700213"/>
            <a:ext cx="3267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dirty="0">
                <a:solidFill>
                  <a:srgbClr val="CC0000"/>
                </a:solidFill>
              </a:rPr>
              <a:t>Read and discuss.</a:t>
            </a:r>
          </a:p>
        </p:txBody>
      </p:sp>
      <p:sp>
        <p:nvSpPr>
          <p:cNvPr id="68612" name="Text Box 4"/>
          <p:cNvSpPr txBox="1">
            <a:spLocks noChangeArrowheads="1"/>
          </p:cNvSpPr>
          <p:nvPr/>
        </p:nvSpPr>
        <p:spPr bwMode="auto">
          <a:xfrm>
            <a:off x="395288" y="2349500"/>
            <a:ext cx="6346825"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spcBef>
                <a:spcPct val="5000"/>
              </a:spcBef>
            </a:pPr>
            <a:r>
              <a:rPr lang="en-US" altLang="zh-CN" sz="3200" dirty="0"/>
              <a:t>1. Where are the summer camps?</a:t>
            </a:r>
          </a:p>
          <a:p>
            <a:pPr>
              <a:lnSpc>
                <a:spcPct val="120000"/>
              </a:lnSpc>
              <a:spcBef>
                <a:spcPct val="5000"/>
              </a:spcBef>
            </a:pPr>
            <a:r>
              <a:rPr lang="en-US" altLang="zh-CN" sz="3200" dirty="0"/>
              <a:t>2. How long do people go there for?</a:t>
            </a:r>
          </a:p>
          <a:p>
            <a:pPr>
              <a:lnSpc>
                <a:spcPct val="120000"/>
              </a:lnSpc>
              <a:spcBef>
                <a:spcPct val="5000"/>
              </a:spcBef>
            </a:pPr>
            <a:r>
              <a:rPr lang="en-US" altLang="zh-CN" sz="3200" dirty="0"/>
              <a:t>3. What do they do there?</a:t>
            </a:r>
          </a:p>
        </p:txBody>
      </p:sp>
      <p:pic>
        <p:nvPicPr>
          <p:cNvPr id="68613" name="Picture 5" descr="FAMILY_summer%20camps"/>
          <p:cNvPicPr>
            <a:picLocks noChangeAspect="1" noChangeArrowheads="1"/>
          </p:cNvPicPr>
          <p:nvPr/>
        </p:nvPicPr>
        <p:blipFill>
          <a:blip r:embed="rId2" cstate="email"/>
          <a:srcRect/>
          <a:stretch>
            <a:fillRect/>
          </a:stretch>
        </p:blipFill>
        <p:spPr bwMode="auto">
          <a:xfrm>
            <a:off x="755650" y="4365625"/>
            <a:ext cx="3024188" cy="2109788"/>
          </a:xfrm>
          <a:prstGeom prst="rect">
            <a:avLst/>
          </a:prstGeom>
          <a:noFill/>
          <a:extLst>
            <a:ext uri="{909E8E84-426E-40DD-AFC4-6F175D3DCCD1}">
              <a14:hiddenFill xmlns:a14="http://schemas.microsoft.com/office/drawing/2010/main">
                <a:solidFill>
                  <a:srgbClr val="FFFFFF"/>
                </a:solidFill>
              </a14:hiddenFill>
            </a:ext>
          </a:extLst>
        </p:spPr>
      </p:pic>
      <p:pic>
        <p:nvPicPr>
          <p:cNvPr id="68614" name="Picture 6" descr="Summer_camp_tents"/>
          <p:cNvPicPr>
            <a:picLocks noChangeAspect="1" noChangeArrowheads="1"/>
          </p:cNvPicPr>
          <p:nvPr/>
        </p:nvPicPr>
        <p:blipFill>
          <a:blip r:embed="rId3" cstate="email"/>
          <a:srcRect/>
          <a:stretch>
            <a:fillRect/>
          </a:stretch>
        </p:blipFill>
        <p:spPr bwMode="auto">
          <a:xfrm>
            <a:off x="4859338" y="4292600"/>
            <a:ext cx="3887787" cy="2273300"/>
          </a:xfrm>
          <a:prstGeom prst="rect">
            <a:avLst/>
          </a:prstGeom>
          <a:noFill/>
          <a:extLst>
            <a:ext uri="{909E8E84-426E-40DD-AFC4-6F175D3DCCD1}">
              <a14:hiddenFill xmlns:a14="http://schemas.microsoft.com/office/drawing/2010/main">
                <a:solidFill>
                  <a:srgbClr val="FFFFFF"/>
                </a:solidFill>
              </a14:hiddenFill>
            </a:ext>
          </a:extLst>
        </p:spPr>
      </p:pic>
      <p:pic>
        <p:nvPicPr>
          <p:cNvPr id="68615" name="Picture 7" descr="summer_camp_zyo91"/>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5940425" y="260350"/>
            <a:ext cx="2952750" cy="2427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WordArt 2"/>
          <p:cNvSpPr>
            <a:spLocks noChangeArrowheads="1" noChangeShapeType="1" noTextEdit="1"/>
          </p:cNvSpPr>
          <p:nvPr/>
        </p:nvSpPr>
        <p:spPr bwMode="auto">
          <a:xfrm>
            <a:off x="2971800" y="149225"/>
            <a:ext cx="3048000" cy="6889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DoubleWave1">
              <a:avLst>
                <a:gd name="adj1" fmla="val 6500"/>
                <a:gd name="adj2" fmla="val 0"/>
              </a:avLst>
            </a:prstTxWarp>
          </a:bodyPr>
          <a:lstStyle/>
          <a:p>
            <a:pPr algn="ctr"/>
            <a:r>
              <a:rPr lang="en-US" altLang="zh-CN" kern="10" spc="720" dirty="0">
                <a:solidFill>
                  <a:srgbClr val="008000"/>
                </a:solidFill>
                <a:effectLst>
                  <a:outerShdw dist="45791" dir="3378596" algn="ctr" rotWithShape="0">
                    <a:srgbClr val="4D4D4D">
                      <a:alpha val="80000"/>
                    </a:srgbClr>
                  </a:outerShdw>
                </a:effectLst>
                <a:latin typeface="Arial" panose="020B0604020202020204"/>
                <a:cs typeface="Arial" panose="020B0604020202020204"/>
              </a:rPr>
              <a:t>Homework</a:t>
            </a:r>
            <a:endParaRPr lang="zh-CN" altLang="en-US" kern="10" spc="720" dirty="0">
              <a:solidFill>
                <a:srgbClr val="008000"/>
              </a:solidFill>
              <a:effectLst>
                <a:outerShdw dist="45791" dir="3378596" algn="ctr" rotWithShape="0">
                  <a:srgbClr val="4D4D4D">
                    <a:alpha val="80000"/>
                  </a:srgbClr>
                </a:outerShdw>
              </a:effectLst>
              <a:latin typeface="Arial" panose="020B0604020202020204"/>
              <a:cs typeface="Arial" panose="020B0604020202020204"/>
            </a:endParaRPr>
          </a:p>
        </p:txBody>
      </p:sp>
      <p:sp>
        <p:nvSpPr>
          <p:cNvPr id="66563" name="Text Box 3"/>
          <p:cNvSpPr txBox="1">
            <a:spLocks noChangeArrowheads="1"/>
          </p:cNvSpPr>
          <p:nvPr/>
        </p:nvSpPr>
        <p:spPr bwMode="auto">
          <a:xfrm>
            <a:off x="762000" y="838200"/>
            <a:ext cx="73914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zh-CN" altLang="en-US" sz="3200" dirty="0">
                <a:latin typeface="宋体" panose="02010600030101010101" pitchFamily="2" charset="-122"/>
              </a:rPr>
              <a:t>给你的朋友写一封信，介绍一下你班英语学习的各种课外活动</a:t>
            </a:r>
            <a:r>
              <a:rPr lang="zh-CN" altLang="en-US" sz="3200" dirty="0" smtClean="0">
                <a:latin typeface="宋体" panose="02010600030101010101" pitchFamily="2" charset="-122"/>
              </a:rPr>
              <a:t>。 </a:t>
            </a:r>
            <a:endParaRPr lang="zh-CN" altLang="en-US" sz="3200" dirty="0"/>
          </a:p>
        </p:txBody>
      </p:sp>
      <p:pic>
        <p:nvPicPr>
          <p:cNvPr id="66564" name="Picture 4" descr="20121221143916"/>
          <p:cNvPicPr>
            <a:picLocks noChangeAspect="1" noChangeArrowheads="1"/>
          </p:cNvPicPr>
          <p:nvPr/>
        </p:nvPicPr>
        <p:blipFill>
          <a:blip r:embed="rId2"/>
          <a:srcRect/>
          <a:stretch>
            <a:fillRect/>
          </a:stretch>
        </p:blipFill>
        <p:spPr bwMode="auto">
          <a:xfrm>
            <a:off x="285750" y="2068513"/>
            <a:ext cx="6191250" cy="4637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295400" y="1447800"/>
            <a:ext cx="678180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zh-CN" altLang="en-US" dirty="0">
                <a:latin typeface="Arial" panose="020B0604020202020204" pitchFamily="34" charset="0"/>
              </a:rPr>
              <a:t>语法讲解建议采用归纳法，如尽可能多的呈现一些相关例句，或可让学生从已学课文中找相应例句，引导学生试着从所观察到的语言现象中总结出语法规律。</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WordArt 4"/>
          <p:cNvSpPr>
            <a:spLocks noChangeArrowheads="1" noChangeShapeType="1" noTextEdit="1"/>
          </p:cNvSpPr>
          <p:nvPr/>
        </p:nvSpPr>
        <p:spPr bwMode="auto">
          <a:xfrm>
            <a:off x="2843213" y="457200"/>
            <a:ext cx="28956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dirty="0">
                <a:ln w="12700">
                  <a:solidFill>
                    <a:schemeClr val="accent2"/>
                  </a:solidFill>
                  <a:round/>
                </a:ln>
                <a:solidFill>
                  <a:srgbClr val="FFFF00"/>
                </a:solidFill>
                <a:latin typeface="Comic Sans MS" panose="030F0702030302020204"/>
              </a:rPr>
              <a:t>Observe</a:t>
            </a:r>
            <a:endParaRPr lang="zh-CN" altLang="en-US" kern="10" dirty="0">
              <a:ln w="12700">
                <a:solidFill>
                  <a:schemeClr val="accent2"/>
                </a:solidFill>
                <a:round/>
              </a:ln>
              <a:solidFill>
                <a:srgbClr val="FFFF00"/>
              </a:solidFill>
              <a:latin typeface="Comic Sans MS" panose="030F0702030302020204"/>
            </a:endParaRPr>
          </a:p>
        </p:txBody>
      </p:sp>
      <p:sp>
        <p:nvSpPr>
          <p:cNvPr id="6149" name="Text Box 5"/>
          <p:cNvSpPr txBox="1">
            <a:spLocks noChangeArrowheads="1"/>
          </p:cNvSpPr>
          <p:nvPr/>
        </p:nvSpPr>
        <p:spPr bwMode="auto">
          <a:xfrm>
            <a:off x="631825" y="1143000"/>
            <a:ext cx="8054975" cy="1068388"/>
          </a:xfrm>
          <a:prstGeom prst="rect">
            <a:avLst/>
          </a:prstGeom>
          <a:solidFill>
            <a:srgbClr val="CCFFCC">
              <a:alpha val="5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dirty="0">
                <a:solidFill>
                  <a:srgbClr val="0000CC"/>
                </a:solidFill>
                <a:latin typeface="Comic Sans MS" panose="030F0702030302020204" pitchFamily="66" charset="0"/>
              </a:rPr>
              <a:t>Are you familiar with these sentences? They are all from this module</a:t>
            </a:r>
            <a:r>
              <a:rPr lang="en-US" altLang="zh-CN" dirty="0">
                <a:solidFill>
                  <a:srgbClr val="0000CC"/>
                </a:solidFill>
                <a:latin typeface="Comic Sans MS" panose="030F0702030302020204" pitchFamily="66" charset="0"/>
              </a:rPr>
              <a:t>.</a:t>
            </a:r>
          </a:p>
        </p:txBody>
      </p:sp>
      <p:sp>
        <p:nvSpPr>
          <p:cNvPr id="6150" name="Text Box 6"/>
          <p:cNvSpPr txBox="1">
            <a:spLocks noChangeArrowheads="1"/>
          </p:cNvSpPr>
          <p:nvPr/>
        </p:nvSpPr>
        <p:spPr bwMode="auto">
          <a:xfrm>
            <a:off x="609600" y="2987675"/>
            <a:ext cx="8001000" cy="303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
              </a:spcBef>
            </a:pPr>
            <a:r>
              <a:rPr lang="en-US" altLang="zh-CN" sz="2400" dirty="0">
                <a:latin typeface="Times New Roman" panose="02020603050405020304" pitchFamily="18" charset="0"/>
              </a:rPr>
              <a:t>1. When are you leaving</a:t>
            </a:r>
            <a:r>
              <a:rPr lang="en-US" altLang="zh-CN" sz="2400" dirty="0">
                <a:solidFill>
                  <a:srgbClr val="FF0066"/>
                </a:solidFill>
                <a:latin typeface="Times New Roman" panose="02020603050405020304" pitchFamily="18" charset="0"/>
              </a:rPr>
              <a:t> and </a:t>
            </a:r>
            <a:r>
              <a:rPr lang="en-US" altLang="zh-CN" sz="2400" dirty="0">
                <a:latin typeface="Times New Roman" panose="02020603050405020304" pitchFamily="18" charset="0"/>
              </a:rPr>
              <a:t>how long are you going to stay there?</a:t>
            </a:r>
          </a:p>
          <a:p>
            <a:pPr>
              <a:spcBef>
                <a:spcPct val="5000"/>
              </a:spcBef>
            </a:pPr>
            <a:r>
              <a:rPr lang="en-US" altLang="zh-CN" sz="2400" dirty="0">
                <a:latin typeface="Times New Roman" panose="02020603050405020304" pitchFamily="18" charset="0"/>
              </a:rPr>
              <a:t>2. It sounds crazy, </a:t>
            </a:r>
            <a:r>
              <a:rPr lang="en-US" altLang="zh-CN" sz="2400" dirty="0">
                <a:solidFill>
                  <a:srgbClr val="FF0066"/>
                </a:solidFill>
                <a:latin typeface="Times New Roman" panose="02020603050405020304" pitchFamily="18" charset="0"/>
              </a:rPr>
              <a:t>but</a:t>
            </a:r>
            <a:r>
              <a:rPr lang="en-US" altLang="zh-CN" sz="2400" dirty="0">
                <a:latin typeface="Times New Roman" panose="02020603050405020304" pitchFamily="18" charset="0"/>
              </a:rPr>
              <a:t> I don’t know what to take.</a:t>
            </a:r>
          </a:p>
          <a:p>
            <a:r>
              <a:rPr lang="en-US" altLang="zh-CN" sz="2400" dirty="0">
                <a:latin typeface="Times New Roman" panose="02020603050405020304" pitchFamily="18" charset="0"/>
              </a:rPr>
              <a:t>3. Shorts are good, </a:t>
            </a:r>
            <a:r>
              <a:rPr lang="en-US" altLang="zh-CN" sz="2400" dirty="0">
                <a:solidFill>
                  <a:srgbClr val="FF0066"/>
                </a:solidFill>
                <a:latin typeface="Times New Roman" panose="02020603050405020304" pitchFamily="18" charset="0"/>
              </a:rPr>
              <a:t>or</a:t>
            </a:r>
            <a:r>
              <a:rPr lang="en-US" altLang="zh-CN" sz="2400" dirty="0">
                <a:latin typeface="Times New Roman" panose="02020603050405020304" pitchFamily="18" charset="0"/>
              </a:rPr>
              <a:t> you can wear light trousers. </a:t>
            </a:r>
          </a:p>
          <a:p>
            <a:r>
              <a:rPr lang="en-US" altLang="zh-CN" sz="2400" dirty="0">
                <a:latin typeface="Times New Roman" panose="02020603050405020304" pitchFamily="18" charset="0"/>
              </a:rPr>
              <a:t>4. I’m leaving at the end of July </a:t>
            </a:r>
            <a:r>
              <a:rPr lang="en-US" altLang="zh-CN" sz="2400" dirty="0">
                <a:solidFill>
                  <a:srgbClr val="FF0066"/>
                </a:solidFill>
                <a:latin typeface="Times New Roman" panose="02020603050405020304" pitchFamily="18" charset="0"/>
              </a:rPr>
              <a:t>and </a:t>
            </a:r>
            <a:r>
              <a:rPr lang="en-US" altLang="zh-CN" sz="2400" dirty="0">
                <a:latin typeface="Times New Roman" panose="02020603050405020304" pitchFamily="18" charset="0"/>
              </a:rPr>
              <a:t>I’m going to stay there for four weeks.</a:t>
            </a:r>
          </a:p>
          <a:p>
            <a:r>
              <a:rPr lang="en-US" altLang="zh-CN" sz="2400" dirty="0">
                <a:latin typeface="Times New Roman" panose="02020603050405020304" pitchFamily="18" charset="0"/>
              </a:rPr>
              <a:t>5. You can choose to take trips to Hollywood, Disneyland or San Francisco, </a:t>
            </a:r>
            <a:r>
              <a:rPr lang="en-US" altLang="zh-CN" sz="2400" dirty="0">
                <a:solidFill>
                  <a:srgbClr val="FF0066"/>
                </a:solidFill>
                <a:latin typeface="Times New Roman" panose="02020603050405020304" pitchFamily="18" charset="0"/>
              </a:rPr>
              <a:t>or</a:t>
            </a:r>
            <a:r>
              <a:rPr lang="en-US" altLang="zh-CN" sz="2400" dirty="0">
                <a:latin typeface="Times New Roman" panose="02020603050405020304" pitchFamily="18" charset="0"/>
              </a:rPr>
              <a:t> you can go shopping. </a:t>
            </a:r>
          </a:p>
        </p:txBody>
      </p:sp>
      <p:sp>
        <p:nvSpPr>
          <p:cNvPr id="6151" name="Text Box 7"/>
          <p:cNvSpPr txBox="1">
            <a:spLocks noChangeArrowheads="1"/>
          </p:cNvSpPr>
          <p:nvPr/>
        </p:nvSpPr>
        <p:spPr bwMode="auto">
          <a:xfrm>
            <a:off x="1736725" y="2225675"/>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a:p>
        </p:txBody>
      </p:sp>
      <p:sp>
        <p:nvSpPr>
          <p:cNvPr id="6152" name="Text Box 8"/>
          <p:cNvSpPr txBox="1">
            <a:spLocks noChangeArrowheads="1"/>
          </p:cNvSpPr>
          <p:nvPr/>
        </p:nvSpPr>
        <p:spPr bwMode="auto">
          <a:xfrm>
            <a:off x="533400" y="22860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t>让学生大声朗读本模块学习过的并列复合句，然后进行小测试。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barn(inHorizontal)">
                                      <p:cBhvr>
                                        <p:cTn id="7" dur="5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strips(downLeft)">
                                      <p:cBhvr>
                                        <p:cTn id="12"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533400" y="1066800"/>
            <a:ext cx="7924800" cy="438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dirty="0"/>
              <a:t>6. You can stay as a guest with an American family </a:t>
            </a:r>
            <a:r>
              <a:rPr lang="en-US" altLang="zh-CN" sz="2400" dirty="0">
                <a:solidFill>
                  <a:srgbClr val="FF0066"/>
                </a:solidFill>
              </a:rPr>
              <a:t>and</a:t>
            </a:r>
            <a:r>
              <a:rPr lang="en-US" altLang="zh-CN" sz="2400" dirty="0"/>
              <a:t> take part in their daily life.</a:t>
            </a:r>
          </a:p>
          <a:p>
            <a:r>
              <a:rPr lang="en-US" altLang="zh-CN" sz="2400" dirty="0"/>
              <a:t>7. Our teachers are well trained </a:t>
            </a:r>
            <a:r>
              <a:rPr lang="en-US" altLang="zh-CN" sz="2400" dirty="0">
                <a:solidFill>
                  <a:srgbClr val="FF0066"/>
                </a:solidFill>
              </a:rPr>
              <a:t>and</a:t>
            </a:r>
            <a:r>
              <a:rPr lang="en-US" altLang="zh-CN" sz="2400" dirty="0"/>
              <a:t> have a lot of experience. </a:t>
            </a:r>
          </a:p>
          <a:p>
            <a:r>
              <a:rPr lang="en-US" altLang="zh-CN" sz="2400" dirty="0"/>
              <a:t>8. You will have meals with the family </a:t>
            </a:r>
            <a:r>
              <a:rPr lang="en-US" altLang="zh-CN" sz="2400" dirty="0">
                <a:solidFill>
                  <a:srgbClr val="FF0066"/>
                </a:solidFill>
              </a:rPr>
              <a:t>and</a:t>
            </a:r>
            <a:r>
              <a:rPr lang="en-US" altLang="zh-CN" sz="2400" dirty="0"/>
              <a:t> do some activities with them too.</a:t>
            </a:r>
          </a:p>
          <a:p>
            <a:r>
              <a:rPr lang="en-US" altLang="zh-CN" sz="2400" dirty="0"/>
              <a:t>9. You will love coming to Los Angeles to learn about American culture </a:t>
            </a:r>
            <a:r>
              <a:rPr lang="en-US" altLang="zh-CN" sz="2400" dirty="0">
                <a:solidFill>
                  <a:srgbClr val="FF0066"/>
                </a:solidFill>
              </a:rPr>
              <a:t>and</a:t>
            </a:r>
            <a:r>
              <a:rPr lang="en-US" altLang="zh-CN" sz="2400" dirty="0"/>
              <a:t> improve your English at the same time.</a:t>
            </a:r>
          </a:p>
          <a:p>
            <a:r>
              <a:rPr lang="en-US" altLang="zh-CN" sz="2400" dirty="0"/>
              <a:t>10. We provide books,</a:t>
            </a:r>
            <a:r>
              <a:rPr lang="en-US" altLang="zh-CN" sz="2400" dirty="0">
                <a:solidFill>
                  <a:srgbClr val="FF0066"/>
                </a:solidFill>
              </a:rPr>
              <a:t> and</a:t>
            </a:r>
            <a:r>
              <a:rPr lang="en-US" altLang="zh-CN" sz="2400" dirty="0"/>
              <a:t> we set tests every week to check your progress</a:t>
            </a:r>
            <a:r>
              <a:rPr lang="en-US" altLang="zh-CN"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strips(downLeft)">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33400" y="342900"/>
            <a:ext cx="82296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dirty="0"/>
              <a:t>1. When are you leaving _____ how long are you going to stay there?</a:t>
            </a:r>
          </a:p>
          <a:p>
            <a:r>
              <a:rPr lang="en-US" altLang="zh-CN" dirty="0"/>
              <a:t>2. It sounds crazy, _____ I don’t know what to take.</a:t>
            </a:r>
          </a:p>
          <a:p>
            <a:r>
              <a:rPr lang="en-US" altLang="zh-CN" dirty="0"/>
              <a:t>3. Shorts are good, _____ you can wear light trousers.</a:t>
            </a:r>
          </a:p>
          <a:p>
            <a:r>
              <a:rPr lang="en-US" altLang="zh-CN" dirty="0"/>
              <a:t>4. I’m leaving at the end of July _____ I’m going to stay there for four weeks.</a:t>
            </a:r>
          </a:p>
          <a:p>
            <a:r>
              <a:rPr lang="en-US" altLang="zh-CN" dirty="0"/>
              <a:t>5. You can choose to take trips to Hollywood, Disneyland or San Francisco, _____ you can go shopping.</a:t>
            </a:r>
          </a:p>
        </p:txBody>
      </p:sp>
      <p:sp>
        <p:nvSpPr>
          <p:cNvPr id="46085" name="Text Box 5"/>
          <p:cNvSpPr txBox="1">
            <a:spLocks noChangeArrowheads="1"/>
          </p:cNvSpPr>
          <p:nvPr/>
        </p:nvSpPr>
        <p:spPr bwMode="auto">
          <a:xfrm>
            <a:off x="5638800" y="3492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6086" name="Text Box 6"/>
          <p:cNvSpPr txBox="1">
            <a:spLocks noChangeArrowheads="1"/>
          </p:cNvSpPr>
          <p:nvPr/>
        </p:nvSpPr>
        <p:spPr bwMode="auto">
          <a:xfrm>
            <a:off x="4419600" y="14478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but</a:t>
            </a:r>
          </a:p>
        </p:txBody>
      </p:sp>
      <p:sp>
        <p:nvSpPr>
          <p:cNvPr id="46087" name="Text Box 7"/>
          <p:cNvSpPr txBox="1">
            <a:spLocks noChangeArrowheads="1"/>
          </p:cNvSpPr>
          <p:nvPr/>
        </p:nvSpPr>
        <p:spPr bwMode="auto">
          <a:xfrm>
            <a:off x="4572000" y="25590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or</a:t>
            </a:r>
          </a:p>
        </p:txBody>
      </p:sp>
      <p:sp>
        <p:nvSpPr>
          <p:cNvPr id="46088" name="Text Box 8"/>
          <p:cNvSpPr txBox="1">
            <a:spLocks noChangeArrowheads="1"/>
          </p:cNvSpPr>
          <p:nvPr/>
        </p:nvSpPr>
        <p:spPr bwMode="auto">
          <a:xfrm>
            <a:off x="6934200" y="36258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6089" name="Text Box 9"/>
          <p:cNvSpPr txBox="1">
            <a:spLocks noChangeArrowheads="1"/>
          </p:cNvSpPr>
          <p:nvPr/>
        </p:nvSpPr>
        <p:spPr bwMode="auto">
          <a:xfrm>
            <a:off x="990600" y="58356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or</a:t>
            </a:r>
          </a:p>
        </p:txBody>
      </p:sp>
      <p:sp>
        <p:nvSpPr>
          <p:cNvPr id="46091" name="AutoShape 11"/>
          <p:cNvSpPr>
            <a:spLocks noChangeArrowheads="1"/>
          </p:cNvSpPr>
          <p:nvPr/>
        </p:nvSpPr>
        <p:spPr bwMode="auto">
          <a:xfrm>
            <a:off x="3203575" y="1844675"/>
            <a:ext cx="3024188" cy="2592388"/>
          </a:xfrm>
          <a:prstGeom prst="curvedRightArrow">
            <a:avLst>
              <a:gd name="adj1" fmla="val 33287"/>
              <a:gd name="adj2" fmla="val 48231"/>
              <a:gd name="adj3" fmla="val 38869"/>
            </a:avLst>
          </a:prstGeom>
          <a:gradFill rotWithShape="1">
            <a:gsLst>
              <a:gs pos="0">
                <a:schemeClr val="folHlink"/>
              </a:gs>
              <a:gs pos="100000">
                <a:srgbClr val="FF0066"/>
              </a:gs>
            </a:gsLst>
            <a:lin ang="5400000" scaled="1"/>
          </a:gra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6600">
                <a:solidFill>
                  <a:srgbClr val="0000FF"/>
                </a:solidFill>
              </a:rPr>
              <a:t>go</a:t>
            </a:r>
          </a:p>
        </p:txBody>
      </p:sp>
      <p:sp>
        <p:nvSpPr>
          <p:cNvPr id="46092" name="AutoShape 12"/>
          <p:cNvSpPr>
            <a:spLocks noChangeArrowheads="1"/>
          </p:cNvSpPr>
          <p:nvPr/>
        </p:nvSpPr>
        <p:spPr bwMode="auto">
          <a:xfrm>
            <a:off x="1763713" y="1700213"/>
            <a:ext cx="6121400" cy="2952750"/>
          </a:xfrm>
          <a:prstGeom prst="cloudCallout">
            <a:avLst>
              <a:gd name="adj1" fmla="val -43958"/>
              <a:gd name="adj2" fmla="val 61181"/>
            </a:avLst>
          </a:prstGeom>
          <a:gradFill rotWithShape="1">
            <a:gsLst>
              <a:gs pos="0">
                <a:srgbClr val="CCFFFF"/>
              </a:gs>
              <a:gs pos="100000">
                <a:srgbClr val="FFCCFF"/>
              </a:gs>
            </a:gsLst>
            <a:lin ang="540000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kumimoji="1" lang="en-US" altLang="zh-CN" sz="7200" dirty="0">
              <a:solidFill>
                <a:srgbClr val="9900CC"/>
              </a:solidFill>
            </a:endParaRPr>
          </a:p>
          <a:p>
            <a:pPr algn="ctr">
              <a:lnSpc>
                <a:spcPct val="75000"/>
              </a:lnSpc>
            </a:pPr>
            <a:r>
              <a:rPr kumimoji="1" lang="en-US" altLang="zh-CN" sz="7200" dirty="0">
                <a:solidFill>
                  <a:srgbClr val="9900CC"/>
                </a:solidFill>
              </a:rPr>
              <a:t> Ready?</a:t>
            </a:r>
          </a:p>
        </p:txBody>
      </p:sp>
      <p:pic>
        <p:nvPicPr>
          <p:cNvPr id="46093" name="Picture 13" descr="Guessing game"/>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995738" y="1917700"/>
            <a:ext cx="2230437" cy="1223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grpId="0" nodeType="clickEffect">
                                  <p:stCondLst>
                                    <p:cond delay="0"/>
                                  </p:stCondLst>
                                  <p:childTnLst>
                                    <p:anim calcmode="lin" valueType="num">
                                      <p:cBhvr>
                                        <p:cTn id="6" dur="1000"/>
                                        <p:tgtEl>
                                          <p:spTgt spid="46092"/>
                                        </p:tgtEl>
                                        <p:attrNameLst>
                                          <p:attrName>ppt_x</p:attrName>
                                        </p:attrNameLst>
                                      </p:cBhvr>
                                      <p:tavLst>
                                        <p:tav tm="0">
                                          <p:val>
                                            <p:strVal val="ppt_x"/>
                                          </p:val>
                                        </p:tav>
                                        <p:tav tm="100000">
                                          <p:val>
                                            <p:strVal val="ppt_x-.2"/>
                                          </p:val>
                                        </p:tav>
                                      </p:tavLst>
                                    </p:anim>
                                    <p:anim calcmode="lin" valueType="num">
                                      <p:cBhvr>
                                        <p:cTn id="7" dur="1000"/>
                                        <p:tgtEl>
                                          <p:spTgt spid="46092"/>
                                        </p:tgtEl>
                                        <p:attrNameLst>
                                          <p:attrName>ppt_y</p:attrName>
                                        </p:attrNameLst>
                                      </p:cBhvr>
                                      <p:tavLst>
                                        <p:tav tm="0">
                                          <p:val>
                                            <p:strVal val="ppt_y"/>
                                          </p:val>
                                        </p:tav>
                                        <p:tav tm="100000">
                                          <p:val>
                                            <p:strVal val="ppt_y"/>
                                          </p:val>
                                        </p:tav>
                                      </p:tavLst>
                                    </p:anim>
                                    <p:animEffect transition="out" filter="fade">
                                      <p:cBhvr>
                                        <p:cTn id="8" dur="1000"/>
                                        <p:tgtEl>
                                          <p:spTgt spid="46092"/>
                                        </p:tgtEl>
                                      </p:cBhvr>
                                    </p:animEffect>
                                    <p:set>
                                      <p:cBhvr>
                                        <p:cTn id="9" dur="1" fill="hold">
                                          <p:stCondLst>
                                            <p:cond delay="999"/>
                                          </p:stCondLst>
                                        </p:cTn>
                                        <p:tgtEl>
                                          <p:spTgt spid="46092"/>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1000"/>
                                        <p:tgtEl>
                                          <p:spTgt spid="46093"/>
                                        </p:tgtEl>
                                        <p:attrNameLst>
                                          <p:attrName>ppt_x</p:attrName>
                                        </p:attrNameLst>
                                      </p:cBhvr>
                                      <p:tavLst>
                                        <p:tav tm="0">
                                          <p:val>
                                            <p:strVal val="ppt_x"/>
                                          </p:val>
                                        </p:tav>
                                        <p:tav tm="100000">
                                          <p:val>
                                            <p:strVal val="ppt_x-.2"/>
                                          </p:val>
                                        </p:tav>
                                      </p:tavLst>
                                    </p:anim>
                                    <p:anim calcmode="lin" valueType="num">
                                      <p:cBhvr>
                                        <p:cTn id="12" dur="1000"/>
                                        <p:tgtEl>
                                          <p:spTgt spid="46093"/>
                                        </p:tgtEl>
                                        <p:attrNameLst>
                                          <p:attrName>ppt_y</p:attrName>
                                        </p:attrNameLst>
                                      </p:cBhvr>
                                      <p:tavLst>
                                        <p:tav tm="0">
                                          <p:val>
                                            <p:strVal val="ppt_y"/>
                                          </p:val>
                                        </p:tav>
                                        <p:tav tm="100000">
                                          <p:val>
                                            <p:strVal val="ppt_y"/>
                                          </p:val>
                                        </p:tav>
                                      </p:tavLst>
                                    </p:anim>
                                    <p:animEffect transition="out" filter="fade">
                                      <p:cBhvr>
                                        <p:cTn id="13" dur="1000"/>
                                        <p:tgtEl>
                                          <p:spTgt spid="46093"/>
                                        </p:tgtEl>
                                      </p:cBhvr>
                                    </p:animEffect>
                                    <p:set>
                                      <p:cBhvr>
                                        <p:cTn id="14" dur="1" fill="hold">
                                          <p:stCondLst>
                                            <p:cond delay="999"/>
                                          </p:stCondLst>
                                        </p:cTn>
                                        <p:tgtEl>
                                          <p:spTgt spid="4609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6" fill="hold" grpId="0" nodeType="clickEffect">
                                  <p:stCondLst>
                                    <p:cond delay="0"/>
                                  </p:stCondLst>
                                  <p:childTnLst>
                                    <p:anim calcmode="lin" valueType="num">
                                      <p:cBhvr additive="base">
                                        <p:cTn id="18" dur="1000"/>
                                        <p:tgtEl>
                                          <p:spTgt spid="46091"/>
                                        </p:tgtEl>
                                        <p:attrNameLst>
                                          <p:attrName>ppt_x</p:attrName>
                                        </p:attrNameLst>
                                      </p:cBhvr>
                                      <p:tavLst>
                                        <p:tav tm="0">
                                          <p:val>
                                            <p:strVal val="ppt_x"/>
                                          </p:val>
                                        </p:tav>
                                        <p:tav tm="100000">
                                          <p:val>
                                            <p:strVal val="1+ppt_w/2"/>
                                          </p:val>
                                        </p:tav>
                                      </p:tavLst>
                                    </p:anim>
                                    <p:anim calcmode="lin" valueType="num">
                                      <p:cBhvr additive="base">
                                        <p:cTn id="19" dur="1000"/>
                                        <p:tgtEl>
                                          <p:spTgt spid="46091"/>
                                        </p:tgtEl>
                                        <p:attrNameLst>
                                          <p:attrName>ppt_y</p:attrName>
                                        </p:attrNameLst>
                                      </p:cBhvr>
                                      <p:tavLst>
                                        <p:tav tm="0">
                                          <p:val>
                                            <p:strVal val="ppt_y"/>
                                          </p:val>
                                        </p:tav>
                                        <p:tav tm="100000">
                                          <p:val>
                                            <p:strVal val="1+ppt_h/2"/>
                                          </p:val>
                                        </p:tav>
                                      </p:tavLst>
                                    </p:anim>
                                    <p:set>
                                      <p:cBhvr>
                                        <p:cTn id="20" dur="1" fill="hold">
                                          <p:stCondLst>
                                            <p:cond delay="999"/>
                                          </p:stCondLst>
                                        </p:cTn>
                                        <p:tgtEl>
                                          <p:spTgt spid="4609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46085">
                                            <p:txEl>
                                              <p:pRg st="0" end="0"/>
                                            </p:txEl>
                                          </p:spTgt>
                                        </p:tgtEl>
                                        <p:attrNameLst>
                                          <p:attrName>style.visibility</p:attrName>
                                        </p:attrNameLst>
                                      </p:cBhvr>
                                      <p:to>
                                        <p:strVal val="visible"/>
                                      </p:to>
                                    </p:set>
                                    <p:anim calcmode="lin" valueType="num">
                                      <p:cBhvr>
                                        <p:cTn id="25" dur="500" fill="hold"/>
                                        <p:tgtEl>
                                          <p:spTgt spid="4608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4608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4608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4608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nodeType="clickEffect">
                                  <p:stCondLst>
                                    <p:cond delay="0"/>
                                  </p:stCondLst>
                                  <p:childTnLst>
                                    <p:set>
                                      <p:cBhvr>
                                        <p:cTn id="32" dur="1" fill="hold">
                                          <p:stCondLst>
                                            <p:cond delay="0"/>
                                          </p:stCondLst>
                                        </p:cTn>
                                        <p:tgtEl>
                                          <p:spTgt spid="46086">
                                            <p:txEl>
                                              <p:pRg st="0" end="0"/>
                                            </p:txEl>
                                          </p:spTgt>
                                        </p:tgtEl>
                                        <p:attrNameLst>
                                          <p:attrName>style.visibility</p:attrName>
                                        </p:attrNameLst>
                                      </p:cBhvr>
                                      <p:to>
                                        <p:strVal val="visible"/>
                                      </p:to>
                                    </p:set>
                                    <p:anim calcmode="lin" valueType="num">
                                      <p:cBhvr>
                                        <p:cTn id="33" dur="500" fill="hold"/>
                                        <p:tgtEl>
                                          <p:spTgt spid="4608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4608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4608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460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9" presetClass="entr" presetSubtype="0" accel="100000" fill="hold" nodeType="clickEffect">
                                  <p:stCondLst>
                                    <p:cond delay="0"/>
                                  </p:stCondLst>
                                  <p:childTnLst>
                                    <p:set>
                                      <p:cBhvr>
                                        <p:cTn id="40" dur="1" fill="hold">
                                          <p:stCondLst>
                                            <p:cond delay="0"/>
                                          </p:stCondLst>
                                        </p:cTn>
                                        <p:tgtEl>
                                          <p:spTgt spid="46087">
                                            <p:txEl>
                                              <p:pRg st="0" end="0"/>
                                            </p:txEl>
                                          </p:spTgt>
                                        </p:tgtEl>
                                        <p:attrNameLst>
                                          <p:attrName>style.visibility</p:attrName>
                                        </p:attrNameLst>
                                      </p:cBhvr>
                                      <p:to>
                                        <p:strVal val="visible"/>
                                      </p:to>
                                    </p:set>
                                    <p:anim calcmode="lin" valueType="num">
                                      <p:cBhvr>
                                        <p:cTn id="41" dur="500" fill="hold"/>
                                        <p:tgtEl>
                                          <p:spTgt spid="460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460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460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460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9" presetClass="entr" presetSubtype="0" accel="100000" fill="hold" nodeType="clickEffect">
                                  <p:stCondLst>
                                    <p:cond delay="0"/>
                                  </p:stCondLst>
                                  <p:childTnLst>
                                    <p:set>
                                      <p:cBhvr>
                                        <p:cTn id="48" dur="1" fill="hold">
                                          <p:stCondLst>
                                            <p:cond delay="0"/>
                                          </p:stCondLst>
                                        </p:cTn>
                                        <p:tgtEl>
                                          <p:spTgt spid="46088">
                                            <p:txEl>
                                              <p:pRg st="0" end="0"/>
                                            </p:txEl>
                                          </p:spTgt>
                                        </p:tgtEl>
                                        <p:attrNameLst>
                                          <p:attrName>style.visibility</p:attrName>
                                        </p:attrNameLst>
                                      </p:cBhvr>
                                      <p:to>
                                        <p:strVal val="visible"/>
                                      </p:to>
                                    </p:set>
                                    <p:anim calcmode="lin" valueType="num">
                                      <p:cBhvr>
                                        <p:cTn id="49" dur="500" fill="hold"/>
                                        <p:tgtEl>
                                          <p:spTgt spid="4608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4608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4608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460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9" presetClass="entr" presetSubtype="0" accel="100000" fill="hold" nodeType="clickEffect">
                                  <p:stCondLst>
                                    <p:cond delay="0"/>
                                  </p:stCondLst>
                                  <p:childTnLst>
                                    <p:set>
                                      <p:cBhvr>
                                        <p:cTn id="56" dur="1" fill="hold">
                                          <p:stCondLst>
                                            <p:cond delay="0"/>
                                          </p:stCondLst>
                                        </p:cTn>
                                        <p:tgtEl>
                                          <p:spTgt spid="46089">
                                            <p:txEl>
                                              <p:pRg st="0" end="0"/>
                                            </p:txEl>
                                          </p:spTgt>
                                        </p:tgtEl>
                                        <p:attrNameLst>
                                          <p:attrName>style.visibility</p:attrName>
                                        </p:attrNameLst>
                                      </p:cBhvr>
                                      <p:to>
                                        <p:strVal val="visible"/>
                                      </p:to>
                                    </p:set>
                                    <p:anim calcmode="lin" valueType="num">
                                      <p:cBhvr>
                                        <p:cTn id="57" dur="500" fill="hold"/>
                                        <p:tgtEl>
                                          <p:spTgt spid="4608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8" dur="500" fill="hold"/>
                                        <p:tgtEl>
                                          <p:spTgt spid="4608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9" dur="500" fill="hold"/>
                                        <p:tgtEl>
                                          <p:spTgt spid="4608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0" dur="500" fill="hold"/>
                                        <p:tgtEl>
                                          <p:spTgt spid="4608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1" grpId="0" animBg="1"/>
      <p:bldP spid="460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533400" y="269875"/>
            <a:ext cx="8305800" cy="635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zh-CN"/>
              <a:t>6. You can stay as a guest with an American family _____ take part in their daily life.</a:t>
            </a:r>
          </a:p>
          <a:p>
            <a:pPr>
              <a:lnSpc>
                <a:spcPct val="95000"/>
              </a:lnSpc>
            </a:pPr>
            <a:r>
              <a:rPr lang="en-US" altLang="zh-CN"/>
              <a:t>7. Our teachers are well trained _____ have a lot of experience.</a:t>
            </a:r>
          </a:p>
          <a:p>
            <a:pPr>
              <a:lnSpc>
                <a:spcPct val="95000"/>
              </a:lnSpc>
            </a:pPr>
            <a:r>
              <a:rPr lang="en-US" altLang="zh-CN"/>
              <a:t>8. You will have meals with the family _____ do some activities with them too.</a:t>
            </a:r>
          </a:p>
          <a:p>
            <a:pPr>
              <a:lnSpc>
                <a:spcPct val="95000"/>
              </a:lnSpc>
            </a:pPr>
            <a:r>
              <a:rPr lang="en-US" altLang="zh-CN"/>
              <a:t>9. You will love coming to Los Angeles to learn about American culture _____ improve your English at the same time.</a:t>
            </a:r>
          </a:p>
          <a:p>
            <a:pPr>
              <a:lnSpc>
                <a:spcPct val="95000"/>
              </a:lnSpc>
            </a:pPr>
            <a:r>
              <a:rPr lang="en-US" altLang="zh-CN"/>
              <a:t>10. We provide books, _____ we set tests every week to check your progress. </a:t>
            </a:r>
          </a:p>
        </p:txBody>
      </p:sp>
      <p:sp>
        <p:nvSpPr>
          <p:cNvPr id="45061" name="Text Box 5"/>
          <p:cNvSpPr txBox="1">
            <a:spLocks noChangeArrowheads="1"/>
          </p:cNvSpPr>
          <p:nvPr/>
        </p:nvSpPr>
        <p:spPr bwMode="auto">
          <a:xfrm>
            <a:off x="4114800" y="7620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5062" name="Text Box 6"/>
          <p:cNvSpPr txBox="1">
            <a:spLocks noChangeArrowheads="1"/>
          </p:cNvSpPr>
          <p:nvPr/>
        </p:nvSpPr>
        <p:spPr bwMode="auto">
          <a:xfrm>
            <a:off x="6934200" y="17970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5063" name="Text Box 7"/>
          <p:cNvSpPr txBox="1">
            <a:spLocks noChangeArrowheads="1"/>
          </p:cNvSpPr>
          <p:nvPr/>
        </p:nvSpPr>
        <p:spPr bwMode="auto">
          <a:xfrm>
            <a:off x="762000" y="33528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5064" name="Text Box 8"/>
          <p:cNvSpPr txBox="1">
            <a:spLocks noChangeArrowheads="1"/>
          </p:cNvSpPr>
          <p:nvPr/>
        </p:nvSpPr>
        <p:spPr bwMode="auto">
          <a:xfrm>
            <a:off x="6553200" y="44196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
        <p:nvSpPr>
          <p:cNvPr id="45065" name="Text Box 9"/>
          <p:cNvSpPr txBox="1">
            <a:spLocks noChangeArrowheads="1"/>
          </p:cNvSpPr>
          <p:nvPr/>
        </p:nvSpPr>
        <p:spPr bwMode="auto">
          <a:xfrm>
            <a:off x="5181600" y="54864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 calcmode="lin" valueType="num">
                                      <p:cBhvr>
                                        <p:cTn id="7" dur="500" fill="hold"/>
                                        <p:tgtEl>
                                          <p:spTgt spid="4506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506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506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50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45062">
                                            <p:txEl>
                                              <p:pRg st="0" end="0"/>
                                            </p:txEl>
                                          </p:spTgt>
                                        </p:tgtEl>
                                        <p:attrNameLst>
                                          <p:attrName>style.visibility</p:attrName>
                                        </p:attrNameLst>
                                      </p:cBhvr>
                                      <p:to>
                                        <p:strVal val="visible"/>
                                      </p:to>
                                    </p:set>
                                    <p:anim calcmode="lin" valueType="num">
                                      <p:cBhvr>
                                        <p:cTn id="15" dur="500" fill="hold"/>
                                        <p:tgtEl>
                                          <p:spTgt spid="4506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506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506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50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45063">
                                            <p:txEl>
                                              <p:pRg st="0" end="0"/>
                                            </p:txEl>
                                          </p:spTgt>
                                        </p:tgtEl>
                                        <p:attrNameLst>
                                          <p:attrName>style.visibility</p:attrName>
                                        </p:attrNameLst>
                                      </p:cBhvr>
                                      <p:to>
                                        <p:strVal val="visible"/>
                                      </p:to>
                                    </p:set>
                                    <p:anim calcmode="lin" valueType="num">
                                      <p:cBhvr>
                                        <p:cTn id="23" dur="500" fill="hold"/>
                                        <p:tgtEl>
                                          <p:spTgt spid="4506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506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506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50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45064">
                                            <p:txEl>
                                              <p:pRg st="0" end="0"/>
                                            </p:txEl>
                                          </p:spTgt>
                                        </p:tgtEl>
                                        <p:attrNameLst>
                                          <p:attrName>style.visibility</p:attrName>
                                        </p:attrNameLst>
                                      </p:cBhvr>
                                      <p:to>
                                        <p:strVal val="visible"/>
                                      </p:to>
                                    </p:set>
                                    <p:anim calcmode="lin" valueType="num">
                                      <p:cBhvr>
                                        <p:cTn id="31" dur="500" fill="hold"/>
                                        <p:tgtEl>
                                          <p:spTgt spid="4506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506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506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50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45065">
                                            <p:txEl>
                                              <p:pRg st="0" end="0"/>
                                            </p:txEl>
                                          </p:spTgt>
                                        </p:tgtEl>
                                        <p:attrNameLst>
                                          <p:attrName>style.visibility</p:attrName>
                                        </p:attrNameLst>
                                      </p:cBhvr>
                                      <p:to>
                                        <p:strVal val="visible"/>
                                      </p:to>
                                    </p:set>
                                    <p:anim calcmode="lin" valueType="num">
                                      <p:cBhvr>
                                        <p:cTn id="39" dur="500" fill="hold"/>
                                        <p:tgtEl>
                                          <p:spTgt spid="450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450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450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4506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girlqqq"/>
          <p:cNvPicPr>
            <a:picLocks noChangeAspect="1" noChangeArrowheads="1"/>
          </p:cNvPicPr>
          <p:nvPr/>
        </p:nvPicPr>
        <p:blipFill>
          <a:blip r:embed="rId2" cstate="email"/>
          <a:srcRect/>
          <a:stretch>
            <a:fillRect/>
          </a:stretch>
        </p:blipFill>
        <p:spPr bwMode="auto">
          <a:xfrm>
            <a:off x="82550" y="4221163"/>
            <a:ext cx="1808163" cy="2663825"/>
          </a:xfrm>
          <a:prstGeom prst="rect">
            <a:avLst/>
          </a:prstGeom>
          <a:noFill/>
          <a:extLst>
            <a:ext uri="{909E8E84-426E-40DD-AFC4-6F175D3DCCD1}">
              <a14:hiddenFill xmlns:a14="http://schemas.microsoft.com/office/drawing/2010/main">
                <a:solidFill>
                  <a:srgbClr val="FFFFFF"/>
                </a:solidFill>
              </a14:hiddenFill>
            </a:ext>
          </a:extLst>
        </p:spPr>
      </p:pic>
      <p:sp>
        <p:nvSpPr>
          <p:cNvPr id="52228" name="WordArt 4"/>
          <p:cNvSpPr>
            <a:spLocks noChangeArrowheads="1" noChangeShapeType="1" noTextEdit="1"/>
          </p:cNvSpPr>
          <p:nvPr/>
        </p:nvSpPr>
        <p:spPr bwMode="auto">
          <a:xfrm>
            <a:off x="1524000" y="1143000"/>
            <a:ext cx="2962275" cy="952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5400" kern="10" dirty="0">
                <a:ln w="9525">
                  <a:solidFill>
                    <a:srgbClr val="666699"/>
                  </a:solidFill>
                  <a:round/>
                </a:ln>
                <a:solidFill>
                  <a:srgbClr val="00CCFF"/>
                </a:solidFill>
                <a:latin typeface="Comic Sans MS" panose="030F0702030302020204"/>
              </a:rPr>
              <a:t>Grammar</a:t>
            </a:r>
            <a:endParaRPr lang="zh-CN" altLang="en-US" sz="5400" kern="10" dirty="0">
              <a:ln w="9525">
                <a:solidFill>
                  <a:srgbClr val="666699"/>
                </a:solidFill>
                <a:round/>
              </a:ln>
              <a:solidFill>
                <a:srgbClr val="00CCFF"/>
              </a:solidFill>
              <a:latin typeface="Comic Sans MS" panose="030F0702030302020204"/>
            </a:endParaRPr>
          </a:p>
        </p:txBody>
      </p:sp>
      <p:sp>
        <p:nvSpPr>
          <p:cNvPr id="52229" name="WordArt 5"/>
          <p:cNvSpPr>
            <a:spLocks noChangeArrowheads="1" noChangeShapeType="1" noTextEdit="1"/>
          </p:cNvSpPr>
          <p:nvPr/>
        </p:nvSpPr>
        <p:spPr bwMode="auto">
          <a:xfrm>
            <a:off x="2514600" y="2743200"/>
            <a:ext cx="4943475" cy="1174750"/>
          </a:xfrm>
          <a:prstGeom prst="rect">
            <a:avLst/>
          </a:prstGeom>
        </p:spPr>
        <p:txBody>
          <a:bodyPr wrap="none" fromWordArt="1">
            <a:prstTxWarp prst="textPlain">
              <a:avLst>
                <a:gd name="adj" fmla="val 50000"/>
              </a:avLst>
            </a:prstTxWarp>
          </a:bodyPr>
          <a:lstStyle/>
          <a:p>
            <a:pPr algn="ctr"/>
            <a:r>
              <a:rPr lang="zh-CN" altLang="en-US" sz="4000" kern="10" dirty="0">
                <a:ln w="19050">
                  <a:solidFill>
                    <a:srgbClr val="99CCFF"/>
                  </a:solidFill>
                  <a:round/>
                </a:ln>
                <a:solidFill>
                  <a:srgbClr val="0066CC"/>
                </a:solidFill>
                <a:effectLst>
                  <a:outerShdw dist="35921" dir="2700000" algn="ctr" rotWithShape="0">
                    <a:srgbClr val="990000"/>
                  </a:outerShdw>
                </a:effectLst>
                <a:latin typeface="华文新魏" panose="02010800040101010101" charset="-122"/>
                <a:ea typeface="华文新魏" panose="02010800040101010101" charset="-122"/>
              </a:rPr>
              <a:t>并列复合句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2229"/>
                                        </p:tgtEl>
                                        <p:attrNameLst>
                                          <p:attrName>style.visibility</p:attrName>
                                        </p:attrNameLst>
                                      </p:cBhvr>
                                      <p:to>
                                        <p:strVal val="visible"/>
                                      </p:to>
                                    </p:set>
                                    <p:anim calcmode="lin" valueType="num">
                                      <p:cBhvr>
                                        <p:cTn id="7" dur="500" decel="50000" fill="hold">
                                          <p:stCondLst>
                                            <p:cond delay="0"/>
                                          </p:stCondLst>
                                        </p:cTn>
                                        <p:tgtEl>
                                          <p:spTgt spid="5222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222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2229"/>
                                        </p:tgtEl>
                                        <p:attrNameLst>
                                          <p:attrName>ppt_w</p:attrName>
                                        </p:attrNameLst>
                                      </p:cBhvr>
                                      <p:tavLst>
                                        <p:tav tm="0">
                                          <p:val>
                                            <p:strVal val="#ppt_w*.05"/>
                                          </p:val>
                                        </p:tav>
                                        <p:tav tm="100000">
                                          <p:val>
                                            <p:strVal val="#ppt_w"/>
                                          </p:val>
                                        </p:tav>
                                      </p:tavLst>
                                    </p:anim>
                                    <p:anim calcmode="lin" valueType="num">
                                      <p:cBhvr>
                                        <p:cTn id="10" dur="1000" fill="hold"/>
                                        <p:tgtEl>
                                          <p:spTgt spid="5222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222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222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222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ChangeArrowheads="1"/>
          </p:cNvSpPr>
          <p:nvPr/>
        </p:nvSpPr>
        <p:spPr bwMode="auto">
          <a:xfrm>
            <a:off x="685800" y="685800"/>
            <a:ext cx="2362200" cy="533400"/>
          </a:xfrm>
          <a:prstGeom prst="rect">
            <a:avLst/>
          </a:prstGeom>
          <a:solidFill>
            <a:srgbClr val="CC99FF">
              <a:alpha val="74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36" name="Text Box 4"/>
          <p:cNvSpPr txBox="1">
            <a:spLocks noChangeArrowheads="1"/>
          </p:cNvSpPr>
          <p:nvPr/>
        </p:nvSpPr>
        <p:spPr bwMode="auto">
          <a:xfrm>
            <a:off x="609600" y="609600"/>
            <a:ext cx="7848600" cy="1749425"/>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dirty="0"/>
              <a:t>并列复合句是指并列连词</a:t>
            </a:r>
            <a:r>
              <a:rPr lang="en-US" altLang="zh-CN" dirty="0">
                <a:solidFill>
                  <a:srgbClr val="FF3300"/>
                </a:solidFill>
              </a:rPr>
              <a:t>and</a:t>
            </a:r>
            <a:r>
              <a:rPr lang="en-US" altLang="zh-CN" dirty="0"/>
              <a:t>,</a:t>
            </a:r>
            <a:r>
              <a:rPr lang="en-US" altLang="zh-CN" dirty="0">
                <a:solidFill>
                  <a:srgbClr val="FF3300"/>
                </a:solidFill>
              </a:rPr>
              <a:t> but</a:t>
            </a:r>
            <a:r>
              <a:rPr lang="en-US" altLang="zh-CN" dirty="0"/>
              <a:t>,</a:t>
            </a:r>
            <a:r>
              <a:rPr lang="en-US" altLang="zh-CN" dirty="0">
                <a:solidFill>
                  <a:srgbClr val="FF3300"/>
                </a:solidFill>
              </a:rPr>
              <a:t> or</a:t>
            </a:r>
            <a:r>
              <a:rPr lang="zh-CN" altLang="en-US" dirty="0"/>
              <a:t>等把两个或两个以上的简单句连在一起而构成的句子。</a:t>
            </a:r>
          </a:p>
        </p:txBody>
      </p:sp>
      <p:sp>
        <p:nvSpPr>
          <p:cNvPr id="44038" name="Text Box 6"/>
          <p:cNvSpPr txBox="1">
            <a:spLocks noChangeArrowheads="1"/>
          </p:cNvSpPr>
          <p:nvPr/>
        </p:nvSpPr>
        <p:spPr bwMode="auto">
          <a:xfrm>
            <a:off x="533400" y="2590800"/>
            <a:ext cx="8153400"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15000"/>
              </a:spcBef>
            </a:pPr>
            <a:r>
              <a:rPr lang="en-US" altLang="zh-CN" dirty="0">
                <a:latin typeface="Times New Roman" panose="02020603050405020304" pitchFamily="18" charset="0"/>
              </a:rPr>
              <a:t>1. </a:t>
            </a:r>
            <a:r>
              <a:rPr lang="zh-CN" altLang="en-US" dirty="0">
                <a:latin typeface="Times New Roman" panose="02020603050405020304" pitchFamily="18" charset="0"/>
              </a:rPr>
              <a:t>基本结构：</a:t>
            </a:r>
          </a:p>
          <a:p>
            <a:pPr>
              <a:spcBef>
                <a:spcPct val="15000"/>
              </a:spcBef>
            </a:pPr>
            <a:r>
              <a:rPr lang="zh-CN" altLang="en-US" dirty="0">
                <a:latin typeface="Times New Roman" panose="02020603050405020304" pitchFamily="18" charset="0"/>
              </a:rPr>
              <a:t>    </a:t>
            </a:r>
            <a:endParaRPr lang="zh-CN" altLang="en-US" dirty="0">
              <a:solidFill>
                <a:srgbClr val="FF3300"/>
              </a:solidFill>
              <a:latin typeface="Times New Roman" panose="02020603050405020304" pitchFamily="18" charset="0"/>
            </a:endParaRPr>
          </a:p>
          <a:p>
            <a:pPr>
              <a:spcBef>
                <a:spcPct val="15000"/>
              </a:spcBef>
            </a:pPr>
            <a:r>
              <a:rPr lang="zh-CN" altLang="en-US" dirty="0">
                <a:latin typeface="Times New Roman" panose="02020603050405020304" pitchFamily="18" charset="0"/>
              </a:rPr>
              <a:t>    </a:t>
            </a:r>
            <a:r>
              <a:rPr lang="en-US" altLang="zh-CN" i="1" dirty="0">
                <a:solidFill>
                  <a:srgbClr val="6600CC"/>
                </a:solidFill>
                <a:latin typeface="Times New Roman" panose="02020603050405020304" pitchFamily="18" charset="0"/>
              </a:rPr>
              <a:t>I help him </a:t>
            </a:r>
            <a:r>
              <a:rPr lang="en-US" altLang="zh-CN" i="1" dirty="0">
                <a:solidFill>
                  <a:srgbClr val="FF3399"/>
                </a:solidFill>
                <a:latin typeface="Times New Roman" panose="02020603050405020304" pitchFamily="18" charset="0"/>
              </a:rPr>
              <a:t>and</a:t>
            </a:r>
            <a:r>
              <a:rPr lang="en-US" altLang="zh-CN" i="1" dirty="0">
                <a:solidFill>
                  <a:srgbClr val="6600CC"/>
                </a:solidFill>
                <a:latin typeface="Times New Roman" panose="02020603050405020304" pitchFamily="18" charset="0"/>
              </a:rPr>
              <a:t> he helps me.</a:t>
            </a:r>
          </a:p>
          <a:p>
            <a:pPr>
              <a:spcBef>
                <a:spcPct val="15000"/>
              </a:spcBef>
            </a:pPr>
            <a:r>
              <a:rPr lang="en-US" altLang="zh-CN" i="1" dirty="0">
                <a:solidFill>
                  <a:srgbClr val="6600CC"/>
                </a:solidFill>
                <a:latin typeface="Times New Roman" panose="02020603050405020304" pitchFamily="18" charset="0"/>
              </a:rPr>
              <a:t>    He is very old </a:t>
            </a:r>
            <a:r>
              <a:rPr lang="en-US" altLang="zh-CN" i="1" dirty="0">
                <a:solidFill>
                  <a:srgbClr val="FF3399"/>
                </a:solidFill>
                <a:latin typeface="Times New Roman" panose="02020603050405020304" pitchFamily="18" charset="0"/>
              </a:rPr>
              <a:t>but</a:t>
            </a:r>
            <a:r>
              <a:rPr lang="en-US" altLang="zh-CN" i="1" dirty="0">
                <a:solidFill>
                  <a:srgbClr val="6600CC"/>
                </a:solidFill>
                <a:latin typeface="Times New Roman" panose="02020603050405020304" pitchFamily="18" charset="0"/>
              </a:rPr>
              <a:t> he is in good health.</a:t>
            </a:r>
          </a:p>
          <a:p>
            <a:pPr>
              <a:spcBef>
                <a:spcPct val="15000"/>
              </a:spcBef>
            </a:pPr>
            <a:r>
              <a:rPr lang="en-US" altLang="zh-CN" i="1" dirty="0">
                <a:solidFill>
                  <a:srgbClr val="6600CC"/>
                </a:solidFill>
                <a:latin typeface="Times New Roman" panose="02020603050405020304" pitchFamily="18" charset="0"/>
              </a:rPr>
              <a:t>    You can stay here, </a:t>
            </a:r>
            <a:r>
              <a:rPr lang="en-US" altLang="zh-CN" i="1" dirty="0">
                <a:solidFill>
                  <a:srgbClr val="FF3399"/>
                </a:solidFill>
                <a:latin typeface="Times New Roman" panose="02020603050405020304" pitchFamily="18" charset="0"/>
              </a:rPr>
              <a:t>or</a:t>
            </a:r>
            <a:r>
              <a:rPr lang="en-US" altLang="zh-CN" i="1" dirty="0">
                <a:solidFill>
                  <a:srgbClr val="6600CC"/>
                </a:solidFill>
                <a:latin typeface="Times New Roman" panose="02020603050405020304" pitchFamily="18" charset="0"/>
              </a:rPr>
              <a:t> you can leave.</a:t>
            </a:r>
          </a:p>
        </p:txBody>
      </p:sp>
      <p:sp>
        <p:nvSpPr>
          <p:cNvPr id="44039" name="Rectangle 7"/>
          <p:cNvSpPr>
            <a:spLocks noChangeArrowheads="1"/>
          </p:cNvSpPr>
          <p:nvPr/>
        </p:nvSpPr>
        <p:spPr bwMode="auto">
          <a:xfrm>
            <a:off x="1066800" y="3235325"/>
            <a:ext cx="6218238" cy="650875"/>
          </a:xfrm>
          <a:prstGeom prst="rect">
            <a:avLst/>
          </a:prstGeom>
          <a:noFill/>
          <a:ln w="9525">
            <a:solidFill>
              <a:srgbClr val="3366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dirty="0">
                <a:solidFill>
                  <a:srgbClr val="FF3300"/>
                </a:solidFill>
              </a:rPr>
              <a:t>简单句 </a:t>
            </a:r>
            <a:r>
              <a:rPr lang="en-US" altLang="zh-CN" dirty="0">
                <a:solidFill>
                  <a:srgbClr val="FF3300"/>
                </a:solidFill>
              </a:rPr>
              <a:t>+ </a:t>
            </a:r>
            <a:r>
              <a:rPr lang="zh-CN" altLang="en-US" dirty="0">
                <a:solidFill>
                  <a:srgbClr val="FF3300"/>
                </a:solidFill>
              </a:rPr>
              <a:t>并列连词 </a:t>
            </a:r>
            <a:r>
              <a:rPr lang="en-US" altLang="zh-CN" dirty="0">
                <a:solidFill>
                  <a:srgbClr val="FF3300"/>
                </a:solidFill>
              </a:rPr>
              <a:t>+ </a:t>
            </a:r>
            <a:r>
              <a:rPr lang="zh-CN" altLang="en-US" dirty="0">
                <a:solidFill>
                  <a:srgbClr val="FF3300"/>
                </a:solidFill>
              </a:rPr>
              <a:t>简单句。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box(in)">
                                      <p:cBhvr>
                                        <p:cTn id="7" dur="500"/>
                                        <p:tgtEl>
                                          <p:spTgt spid="4403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4037"/>
                                        </p:tgtEl>
                                        <p:attrNameLst>
                                          <p:attrName>style.visibility</p:attrName>
                                        </p:attrNameLst>
                                      </p:cBhvr>
                                      <p:to>
                                        <p:strVal val="visible"/>
                                      </p:to>
                                    </p:set>
                                    <p:animEffect transition="in" filter="box(in)">
                                      <p:cBhvr>
                                        <p:cTn id="10" dur="500"/>
                                        <p:tgtEl>
                                          <p:spTgt spid="4403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4038">
                                            <p:txEl>
                                              <p:pRg st="0" end="0"/>
                                            </p:txEl>
                                          </p:spTgt>
                                        </p:tgtEl>
                                        <p:attrNameLst>
                                          <p:attrName>style.visibility</p:attrName>
                                        </p:attrNameLst>
                                      </p:cBhvr>
                                      <p:to>
                                        <p:strVal val="visible"/>
                                      </p:to>
                                    </p:set>
                                    <p:animEffect transition="in" filter="checkerboard(across)">
                                      <p:cBhvr>
                                        <p:cTn id="15" dur="500"/>
                                        <p:tgtEl>
                                          <p:spTgt spid="44038">
                                            <p:txEl>
                                              <p:pRg st="0" end="0"/>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4039"/>
                                        </p:tgtEl>
                                        <p:attrNameLst>
                                          <p:attrName>style.visibility</p:attrName>
                                        </p:attrNameLst>
                                      </p:cBhvr>
                                      <p:to>
                                        <p:strVal val="visible"/>
                                      </p:to>
                                    </p:set>
                                    <p:animEffect transition="in" filter="checkerboard(across)">
                                      <p:cBhvr>
                                        <p:cTn id="18" dur="500"/>
                                        <p:tgtEl>
                                          <p:spTgt spid="4403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44038">
                                            <p:txEl>
                                              <p:pRg st="2" end="2"/>
                                            </p:txEl>
                                          </p:spTgt>
                                        </p:tgtEl>
                                        <p:attrNameLst>
                                          <p:attrName>style.visibility</p:attrName>
                                        </p:attrNameLst>
                                      </p:cBhvr>
                                      <p:to>
                                        <p:strVal val="visible"/>
                                      </p:to>
                                    </p:set>
                                    <p:animEffect transition="in" filter="checkerboard(across)">
                                      <p:cBhvr>
                                        <p:cTn id="23" dur="500"/>
                                        <p:tgtEl>
                                          <p:spTgt spid="4403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44038">
                                            <p:txEl>
                                              <p:pRg st="3" end="3"/>
                                            </p:txEl>
                                          </p:spTgt>
                                        </p:tgtEl>
                                        <p:attrNameLst>
                                          <p:attrName>style.visibility</p:attrName>
                                        </p:attrNameLst>
                                      </p:cBhvr>
                                      <p:to>
                                        <p:strVal val="visible"/>
                                      </p:to>
                                    </p:set>
                                    <p:animEffect transition="in" filter="checkerboard(across)">
                                      <p:cBhvr>
                                        <p:cTn id="28" dur="500"/>
                                        <p:tgtEl>
                                          <p:spTgt spid="4403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4038">
                                            <p:txEl>
                                              <p:pRg st="4" end="4"/>
                                            </p:txEl>
                                          </p:spTgt>
                                        </p:tgtEl>
                                        <p:attrNameLst>
                                          <p:attrName>style.visibility</p:attrName>
                                        </p:attrNameLst>
                                      </p:cBhvr>
                                      <p:to>
                                        <p:strVal val="visible"/>
                                      </p:to>
                                    </p:set>
                                    <p:animEffect transition="in" filter="checkerboard(across)">
                                      <p:cBhvr>
                                        <p:cTn id="33" dur="500"/>
                                        <p:tgtEl>
                                          <p:spTgt spid="440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6" grpId="0" animBg="1"/>
      <p:bldP spid="44038" grpId="0" uiExpand="1" build="p"/>
      <p:bldP spid="44039" grpId="0" animBg="1"/>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1979</Words>
  <Application>Microsoft Office PowerPoint</Application>
  <PresentationFormat>全屏显示(4:3)</PresentationFormat>
  <Paragraphs>218</Paragraphs>
  <Slides>26</Slides>
  <Notes>1</Notes>
  <HiddenSlides>1</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华文新魏</vt:lpstr>
      <vt:lpstr>宋体</vt:lpstr>
      <vt:lpstr>微软雅黑</vt:lpstr>
      <vt:lpstr>Arial</vt:lpstr>
      <vt:lpstr>Arial Narrow</vt:lpstr>
      <vt:lpstr>Calibri</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2023-01-17T01:55:29Z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EF09725EABD3479CBE2B2192303543D6</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