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278" r:id="rId3"/>
    <p:sldId id="27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0" r:id="rId25"/>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CE9"/>
    <a:srgbClr val="56505B"/>
    <a:srgbClr val="BABEBD"/>
    <a:srgbClr val="A08C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4" y="-142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AA03B0-3645-4451-9D1E-59E2048DBF07}"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58D2EC-BCD6-4C57-9B0E-B75E493D658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C58D2EC-BCD6-4C57-9B0E-B75E493D658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C58D2EC-BCD6-4C57-9B0E-B75E493D6586}"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p:cNvSpPr/>
          <p:nvPr userDrawn="1"/>
        </p:nvSpPr>
        <p:spPr>
          <a:xfrm>
            <a:off x="181200" y="180000"/>
            <a:ext cx="11829600" cy="649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1" name="矩形 10"/>
          <p:cNvSpPr/>
          <p:nvPr userDrawn="1"/>
        </p:nvSpPr>
        <p:spPr>
          <a:xfrm>
            <a:off x="1783904" y="6333664"/>
            <a:ext cx="8402534" cy="521970"/>
          </a:xfrm>
          <a:prstGeom prst="rect">
            <a:avLst/>
          </a:prstGeom>
        </p:spPr>
        <p:txBody>
          <a:bodyPr wrap="square">
            <a:spAutoFit/>
          </a:bodyPr>
          <a:lstStyle/>
          <a:p>
            <a:r>
              <a:rPr lang="zh-CN" altLang="en-US" sz="1400" dirty="0">
                <a:solidFill>
                  <a:prstClr val="white"/>
                </a:solidFill>
                <a:latin typeface="微软雅黑" panose="020B0503020204020204" pitchFamily="34" charset="-122"/>
                <a:ea typeface="微软雅黑" panose="020B0503020204020204" pitchFamily="34" charset="-122"/>
              </a:rPr>
              <a:t>感谢您下载第一</a:t>
            </a:r>
            <a:r>
              <a:rPr lang="en-US" altLang="zh-CN" sz="1400" dirty="0">
                <a:solidFill>
                  <a:prstClr val="white"/>
                </a:solidFill>
                <a:latin typeface="微软雅黑" panose="020B0503020204020204" pitchFamily="34" charset="-122"/>
                <a:ea typeface="微软雅黑" panose="020B0503020204020204" pitchFamily="34" charset="-122"/>
              </a:rPr>
              <a:t>PPT</a:t>
            </a:r>
            <a:r>
              <a:rPr lang="zh-CN" altLang="en-US" sz="1400" dirty="0">
                <a:solidFill>
                  <a:prstClr val="white"/>
                </a:solidFill>
                <a:latin typeface="微软雅黑" panose="020B0503020204020204" pitchFamily="34" charset="-122"/>
                <a:ea typeface="微软雅黑" panose="020B0503020204020204" pitchFamily="34" charset="-122"/>
              </a:rPr>
              <a:t>模板网</a:t>
            </a:r>
            <a:r>
              <a:rPr lang="en-US" altLang="zh-CN" sz="1400" dirty="0">
                <a:solidFill>
                  <a:prstClr val="white"/>
                </a:solidFill>
                <a:latin typeface="微软雅黑" panose="020B0503020204020204" pitchFamily="34" charset="-122"/>
                <a:ea typeface="微软雅黑" panose="020B0503020204020204" pitchFamily="34" charset="-122"/>
              </a:rPr>
              <a:t>www.2Ppt.com</a:t>
            </a:r>
            <a:r>
              <a:rPr lang="zh-CN" altLang="en-US" sz="1400" dirty="0">
                <a:solidFill>
                  <a:prstClr val="white"/>
                </a:solidFill>
                <a:latin typeface="微软雅黑" panose="020B0503020204020204" pitchFamily="34" charset="-122"/>
                <a:ea typeface="微软雅黑" panose="020B0503020204020204" pitchFamily="34" charset="-122"/>
              </a:rPr>
              <a:t>提供的</a:t>
            </a:r>
            <a:r>
              <a:rPr lang="en-US" altLang="zh-CN" sz="1400" dirty="0">
                <a:solidFill>
                  <a:prstClr val="white"/>
                </a:solidFill>
                <a:latin typeface="微软雅黑" panose="020B0503020204020204" pitchFamily="34" charset="-122"/>
                <a:ea typeface="微软雅黑" panose="020B0503020204020204" pitchFamily="34" charset="-122"/>
              </a:rPr>
              <a:t>PPT</a:t>
            </a:r>
            <a:r>
              <a:rPr lang="zh-CN" altLang="en-US" sz="1400" dirty="0">
                <a:solidFill>
                  <a:prstClr val="white"/>
                </a:solidFill>
                <a:latin typeface="微软雅黑" panose="020B0503020204020204" pitchFamily="34" charset="-122"/>
                <a:ea typeface="微软雅黑" panose="020B0503020204020204" pitchFamily="34" charset="-122"/>
              </a:rPr>
              <a:t>模板、</a:t>
            </a:r>
            <a:r>
              <a:rPr lang="en-US" altLang="zh-CN" sz="1400" dirty="0">
                <a:solidFill>
                  <a:prstClr val="white"/>
                </a:solidFill>
                <a:latin typeface="微软雅黑" panose="020B0503020204020204" pitchFamily="34" charset="-122"/>
                <a:ea typeface="微软雅黑" panose="020B0503020204020204" pitchFamily="34" charset="-122"/>
              </a:rPr>
              <a:t>PPT</a:t>
            </a:r>
            <a:r>
              <a:rPr lang="zh-CN" altLang="en-US" sz="1400" dirty="0">
                <a:solidFill>
                  <a:prstClr val="white"/>
                </a:solidFill>
                <a:latin typeface="微软雅黑" panose="020B0503020204020204" pitchFamily="34" charset="-122"/>
                <a:ea typeface="微软雅黑" panose="020B0503020204020204" pitchFamily="34" charset="-122"/>
              </a:rPr>
              <a:t>素材、</a:t>
            </a:r>
            <a:r>
              <a:rPr lang="en-US" altLang="zh-CN" sz="1400" dirty="0">
                <a:solidFill>
                  <a:prstClr val="white"/>
                </a:solidFill>
                <a:latin typeface="微软雅黑" panose="020B0503020204020204" pitchFamily="34" charset="-122"/>
                <a:ea typeface="微软雅黑" panose="020B0503020204020204" pitchFamily="34" charset="-122"/>
              </a:rPr>
              <a:t>PPT</a:t>
            </a:r>
            <a:r>
              <a:rPr lang="zh-CN" altLang="en-US" sz="1400" dirty="0">
                <a:solidFill>
                  <a:prstClr val="white"/>
                </a:solidFill>
                <a:latin typeface="微软雅黑" panose="020B0503020204020204" pitchFamily="34" charset="-122"/>
                <a:ea typeface="微软雅黑" panose="020B0503020204020204" pitchFamily="34" charset="-122"/>
              </a:rPr>
              <a:t>课件。请勿复制、传播、销售，否则将承担法律责任！</a:t>
            </a:r>
          </a:p>
        </p:txBody>
      </p:sp>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EF7E283-1319-47E0-9BFE-D186D74C3DAC}"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9C9DE8-6944-4658-A18C-60D57C1D26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7E283-1319-47E0-9BFE-D186D74C3DAC}" type="datetimeFigureOut">
              <a:rPr lang="zh-CN" altLang="en-US" smtClean="0"/>
              <a:t>2023-01-11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C9DE8-6944-4658-A18C-60D57C1D26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p:cNvSpPr/>
          <p:nvPr/>
        </p:nvSpPr>
        <p:spPr bwMode="auto">
          <a:xfrm>
            <a:off x="5228340" y="994715"/>
            <a:ext cx="6824662" cy="2870491"/>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solidFill>
            <a:srgbClr val="002060"/>
          </a:solidFill>
          <a:ln>
            <a:noFill/>
          </a:ln>
        </p:spPr>
        <p:txBody>
          <a:bodyPr vert="horz" wrap="square" lIns="91440" tIns="45720" rIns="91440" bIns="45720" numCol="1" anchor="t" anchorCtr="0" compatLnSpc="1"/>
          <a:lstStyle/>
          <a:p>
            <a:endParaRPr lang="zh-CN" altLang="en-US"/>
          </a:p>
        </p:txBody>
      </p:sp>
      <p:sp>
        <p:nvSpPr>
          <p:cNvPr id="9" name="Freeform 5"/>
          <p:cNvSpPr/>
          <p:nvPr/>
        </p:nvSpPr>
        <p:spPr bwMode="auto">
          <a:xfrm rot="10800000">
            <a:off x="190500" y="684902"/>
            <a:ext cx="5143838" cy="2542681"/>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27" name="Freeform 5"/>
          <p:cNvSpPr/>
          <p:nvPr/>
        </p:nvSpPr>
        <p:spPr bwMode="auto">
          <a:xfrm rot="10800000">
            <a:off x="186426" y="880416"/>
            <a:ext cx="5143838" cy="2542681"/>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solidFill>
            <a:srgbClr val="002060"/>
          </a:solidFill>
          <a:ln>
            <a:noFill/>
          </a:ln>
        </p:spPr>
        <p:txBody>
          <a:bodyPr vert="horz" wrap="square" lIns="91440" tIns="45720" rIns="91440" bIns="45720" numCol="1" anchor="t" anchorCtr="0" compatLnSpc="1"/>
          <a:lstStyle/>
          <a:p>
            <a:endParaRPr lang="zh-CN" altLang="en-US"/>
          </a:p>
        </p:txBody>
      </p:sp>
      <p:sp>
        <p:nvSpPr>
          <p:cNvPr id="13" name="Freeform 5"/>
          <p:cNvSpPr/>
          <p:nvPr/>
        </p:nvSpPr>
        <p:spPr bwMode="auto">
          <a:xfrm>
            <a:off x="5228340" y="880415"/>
            <a:ext cx="6824662" cy="2870491"/>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14" name="TextBox 2088"/>
          <p:cNvSpPr txBox="1"/>
          <p:nvPr/>
        </p:nvSpPr>
        <p:spPr>
          <a:xfrm>
            <a:off x="991162" y="1849970"/>
            <a:ext cx="3262432" cy="1015663"/>
          </a:xfrm>
          <a:prstGeom prst="rect">
            <a:avLst/>
          </a:prstGeom>
          <a:noFill/>
        </p:spPr>
        <p:txBody>
          <a:bodyPr wrap="none" rtlCol="0">
            <a:spAutoFit/>
          </a:bodyPr>
          <a:lstStyle/>
          <a:p>
            <a:r>
              <a:rPr lang="zh-CN" altLang="en-US" sz="6000" dirty="0">
                <a:solidFill>
                  <a:srgbClr val="F0ECE9"/>
                </a:solidFill>
                <a:latin typeface="微软雅黑" panose="020B0503020204020204" pitchFamily="34" charset="-122"/>
                <a:ea typeface="微软雅黑" panose="020B0503020204020204" pitchFamily="34" charset="-122"/>
              </a:rPr>
              <a:t>个</a:t>
            </a:r>
            <a:r>
              <a:rPr lang="zh-CN" altLang="en-US" sz="6000" dirty="0" smtClean="0">
                <a:solidFill>
                  <a:srgbClr val="F0ECE9"/>
                </a:solidFill>
                <a:latin typeface="微软雅黑" panose="020B0503020204020204" pitchFamily="34" charset="-122"/>
                <a:ea typeface="微软雅黑" panose="020B0503020204020204" pitchFamily="34" charset="-122"/>
              </a:rPr>
              <a:t>人竞聘</a:t>
            </a:r>
            <a:endParaRPr lang="zh-CN" altLang="en-US" sz="6000" dirty="0">
              <a:solidFill>
                <a:srgbClr val="F0ECE9"/>
              </a:solidFill>
              <a:latin typeface="微软雅黑" panose="020B0503020204020204" pitchFamily="34" charset="-122"/>
              <a:ea typeface="微软雅黑" panose="020B0503020204020204" pitchFamily="34" charset="-122"/>
            </a:endParaRPr>
          </a:p>
        </p:txBody>
      </p:sp>
      <p:sp>
        <p:nvSpPr>
          <p:cNvPr id="16" name="TextBox 2089"/>
          <p:cNvSpPr txBox="1"/>
          <p:nvPr/>
        </p:nvSpPr>
        <p:spPr>
          <a:xfrm>
            <a:off x="991162" y="1346218"/>
            <a:ext cx="2496902" cy="584775"/>
          </a:xfrm>
          <a:prstGeom prst="rect">
            <a:avLst/>
          </a:prstGeom>
          <a:noFill/>
        </p:spPr>
        <p:txBody>
          <a:bodyPr wrap="none" rtlCol="0">
            <a:spAutoFit/>
          </a:bodyPr>
          <a:lstStyle/>
          <a:p>
            <a:r>
              <a:rPr lang="en-US" altLang="zh-CN" sz="3200" dirty="0">
                <a:solidFill>
                  <a:srgbClr val="F0ECE9"/>
                </a:solidFill>
                <a:latin typeface="Museo Sans 500" pitchFamily="50" charset="0"/>
              </a:rPr>
              <a:t>MY RESUME</a:t>
            </a:r>
            <a:endParaRPr lang="zh-CN" altLang="en-US" sz="3200" dirty="0">
              <a:solidFill>
                <a:srgbClr val="F0ECE9"/>
              </a:solidFill>
              <a:latin typeface="Museo Sans 500" pitchFamily="50" charset="0"/>
            </a:endParaRPr>
          </a:p>
        </p:txBody>
      </p:sp>
      <p:sp>
        <p:nvSpPr>
          <p:cNvPr id="24" name="TextBox 14"/>
          <p:cNvSpPr txBox="1"/>
          <p:nvPr/>
        </p:nvSpPr>
        <p:spPr>
          <a:xfrm>
            <a:off x="7958280" y="4698662"/>
            <a:ext cx="3509820" cy="1477328"/>
          </a:xfrm>
          <a:prstGeom prst="rect">
            <a:avLst/>
          </a:prstGeom>
          <a:noFill/>
        </p:spPr>
        <p:txBody>
          <a:bodyPr wrap="square" rtlCol="0">
            <a:spAutoFit/>
          </a:bodyPr>
          <a:lstStyle/>
          <a:p>
            <a:pPr>
              <a:lnSpc>
                <a:spcPct val="150000"/>
              </a:lnSpc>
            </a:pPr>
            <a:r>
              <a:rPr lang="en-US" altLang="zh-CN" sz="2000" dirty="0">
                <a:solidFill>
                  <a:srgbClr val="002060"/>
                </a:solidFill>
                <a:latin typeface="Museo Sans 500" pitchFamily="50" charset="0"/>
                <a:ea typeface="微软雅黑" panose="020B0503020204020204" pitchFamily="34" charset="-122"/>
              </a:rPr>
              <a:t>Email  123456@mail.com</a:t>
            </a:r>
          </a:p>
          <a:p>
            <a:pPr>
              <a:lnSpc>
                <a:spcPct val="150000"/>
              </a:lnSpc>
            </a:pPr>
            <a:r>
              <a:rPr lang="en-US" altLang="zh-CN" sz="2000" dirty="0">
                <a:solidFill>
                  <a:srgbClr val="002060"/>
                </a:solidFill>
                <a:latin typeface="Museo Sans 500" pitchFamily="50" charset="0"/>
                <a:ea typeface="微软雅黑" panose="020B0503020204020204" pitchFamily="34" charset="-122"/>
              </a:rPr>
              <a:t>Tel  138-1234-5678</a:t>
            </a:r>
          </a:p>
          <a:p>
            <a:pPr>
              <a:lnSpc>
                <a:spcPct val="150000"/>
              </a:lnSpc>
            </a:pPr>
            <a:r>
              <a:rPr lang="en-US" altLang="zh-CN" sz="2000" dirty="0">
                <a:solidFill>
                  <a:srgbClr val="002060"/>
                </a:solidFill>
                <a:latin typeface="Museo Sans 500" pitchFamily="50" charset="0"/>
                <a:ea typeface="微软雅黑" panose="020B0503020204020204" pitchFamily="34" charset="-122"/>
              </a:rPr>
              <a:t>QQ  123456789</a:t>
            </a:r>
          </a:p>
        </p:txBody>
      </p:sp>
      <p:sp>
        <p:nvSpPr>
          <p:cNvPr id="25" name="TextBox 2088"/>
          <p:cNvSpPr txBox="1"/>
          <p:nvPr/>
        </p:nvSpPr>
        <p:spPr>
          <a:xfrm>
            <a:off x="324412" y="3827431"/>
            <a:ext cx="5155579" cy="461665"/>
          </a:xfrm>
          <a:prstGeom prst="rect">
            <a:avLst/>
          </a:prstGeom>
          <a:noFill/>
        </p:spPr>
        <p:txBody>
          <a:bodyPr wrap="none" rtlCol="0">
            <a:spAutoFit/>
          </a:bodyPr>
          <a:lstStyle/>
          <a:p>
            <a:r>
              <a:rPr lang="zh-CN" altLang="en-US" sz="2400" smtClean="0">
                <a:solidFill>
                  <a:srgbClr val="002060"/>
                </a:solidFill>
                <a:latin typeface="微软雅黑" panose="020B0503020204020204" pitchFamily="34" charset="-122"/>
                <a:ea typeface="微软雅黑" panose="020B0503020204020204" pitchFamily="34" charset="-122"/>
              </a:rPr>
              <a:t>应聘者：</a:t>
            </a:r>
            <a:r>
              <a:rPr lang="en-US" altLang="zh-CN" sz="2400" smtClean="0">
                <a:solidFill>
                  <a:srgbClr val="002060"/>
                </a:solidFill>
                <a:latin typeface="微软雅黑" panose="020B0503020204020204" pitchFamily="34" charset="-122"/>
                <a:ea typeface="微软雅黑" panose="020B0503020204020204" pitchFamily="34" charset="-122"/>
              </a:rPr>
              <a:t>PPT818  </a:t>
            </a:r>
            <a:r>
              <a:rPr lang="zh-CN" altLang="en-US" sz="2400" smtClean="0">
                <a:solidFill>
                  <a:srgbClr val="002060"/>
                </a:solidFill>
                <a:latin typeface="微软雅黑" panose="020B0503020204020204" pitchFamily="34" charset="-122"/>
                <a:ea typeface="微软雅黑" panose="020B0503020204020204" pitchFamily="34" charset="-122"/>
              </a:rPr>
              <a:t>应聘岗位：设计师</a:t>
            </a:r>
            <a:endParaRPr lang="zh-CN" altLang="en-US" sz="2400"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par>
                          <p:cTn id="13" fill="hold">
                            <p:stCondLst>
                              <p:cond delay="1000"/>
                            </p:stCondLst>
                            <p:childTnLst>
                              <p:par>
                                <p:cTn id="14" presetID="23" presetClass="entr" presetSubtype="528"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 calcmode="lin" valueType="num">
                                      <p:cBhvr>
                                        <p:cTn id="18" dur="500" fill="hold"/>
                                        <p:tgtEl>
                                          <p:spTgt spid="25"/>
                                        </p:tgtEl>
                                        <p:attrNameLst>
                                          <p:attrName>ppt_x</p:attrName>
                                        </p:attrNameLst>
                                      </p:cBhvr>
                                      <p:tavLst>
                                        <p:tav tm="0">
                                          <p:val>
                                            <p:fltVal val="0.5"/>
                                          </p:val>
                                        </p:tav>
                                        <p:tav tm="100000">
                                          <p:val>
                                            <p:strVal val="#ppt_x"/>
                                          </p:val>
                                        </p:tav>
                                      </p:tavLst>
                                    </p:anim>
                                    <p:anim calcmode="lin" valueType="num">
                                      <p:cBhvr>
                                        <p:cTn id="19" dur="500" fill="hold"/>
                                        <p:tgtEl>
                                          <p:spTgt spid="25"/>
                                        </p:tgtEl>
                                        <p:attrNameLst>
                                          <p:attrName>ppt_y</p:attrName>
                                        </p:attrNameLst>
                                      </p:cBhvr>
                                      <p:tavLst>
                                        <p:tav tm="0">
                                          <p:val>
                                            <p:fltVal val="0.5"/>
                                          </p:val>
                                        </p:tav>
                                        <p:tav tm="100000">
                                          <p:val>
                                            <p:strVal val="#ppt_y"/>
                                          </p:val>
                                        </p:tav>
                                      </p:tavLst>
                                    </p:anim>
                                  </p:childTnLst>
                                </p:cTn>
                              </p:par>
                            </p:childTnLst>
                          </p:cTn>
                        </p:par>
                        <p:par>
                          <p:cTn id="20" fill="hold">
                            <p:stCondLst>
                              <p:cond delay="1500"/>
                            </p:stCondLst>
                            <p:childTnLst>
                              <p:par>
                                <p:cTn id="21" presetID="23" presetClass="entr" presetSubtype="528" fill="hold" grpId="0" nodeType="afterEffect">
                                  <p:stCondLst>
                                    <p:cond delay="0"/>
                                  </p:stCondLst>
                                  <p:iterate type="lt">
                                    <p:tmPct val="50000"/>
                                  </p:iterate>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 calcmode="lin" valueType="num">
                                      <p:cBhvr>
                                        <p:cTn id="25" dur="500" fill="hold"/>
                                        <p:tgtEl>
                                          <p:spTgt spid="14"/>
                                        </p:tgtEl>
                                        <p:attrNameLst>
                                          <p:attrName>ppt_x</p:attrName>
                                        </p:attrNameLst>
                                      </p:cBhvr>
                                      <p:tavLst>
                                        <p:tav tm="0">
                                          <p:val>
                                            <p:fltVal val="0.5"/>
                                          </p:val>
                                        </p:tav>
                                        <p:tav tm="100000">
                                          <p:val>
                                            <p:strVal val="#ppt_x"/>
                                          </p:val>
                                        </p:tav>
                                      </p:tavLst>
                                    </p:anim>
                                    <p:anim calcmode="lin" valueType="num">
                                      <p:cBhvr>
                                        <p:cTn id="26" dur="500" fill="hold"/>
                                        <p:tgtEl>
                                          <p:spTgt spid="14"/>
                                        </p:tgtEl>
                                        <p:attrNameLst>
                                          <p:attrName>ppt_y</p:attrName>
                                        </p:attrNameLst>
                                      </p:cBhvr>
                                      <p:tavLst>
                                        <p:tav tm="0">
                                          <p:val>
                                            <p:fltVal val="0.5"/>
                                          </p:val>
                                        </p:tav>
                                        <p:tav tm="100000">
                                          <p:val>
                                            <p:strVal val="#ppt_y"/>
                                          </p:val>
                                        </p:tav>
                                      </p:tavLst>
                                    </p:anim>
                                  </p:childTnLst>
                                </p:cTn>
                              </p:par>
                              <p:par>
                                <p:cTn id="27" presetID="2" presetClass="entr" presetSubtype="1" decel="100000" fill="hold" grpId="0" nodeType="withEffect">
                                  <p:stCondLst>
                                    <p:cond delay="0"/>
                                  </p:stCondLst>
                                  <p:iterate type="lt">
                                    <p:tmPct val="30000"/>
                                  </p:iterate>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0-#ppt_h/2"/>
                                          </p:val>
                                        </p:tav>
                                        <p:tav tm="100000">
                                          <p:val>
                                            <p:strVal val="#ppt_y"/>
                                          </p:val>
                                        </p:tav>
                                      </p:tavLst>
                                    </p:anim>
                                  </p:childTnLst>
                                </p:cTn>
                              </p:par>
                            </p:childTnLst>
                          </p:cTn>
                        </p:par>
                        <p:par>
                          <p:cTn id="31" fill="hold">
                            <p:stCondLst>
                              <p:cond delay="3200"/>
                            </p:stCondLst>
                            <p:childTnLst>
                              <p:par>
                                <p:cTn id="32" presetID="10" presetClass="entr" presetSubtype="0" fill="hold" grpId="0" nodeType="afterEffect">
                                  <p:stCondLst>
                                    <p:cond delay="0"/>
                                  </p:stCondLst>
                                  <p:iterate type="lt">
                                    <p:tmPct val="10000"/>
                                  </p:iterate>
                                  <p:childTnLst>
                                    <p:set>
                                      <p:cBhvr>
                                        <p:cTn id="33" dur="1" fill="hold">
                                          <p:stCondLst>
                                            <p:cond delay="0"/>
                                          </p:stCondLst>
                                        </p:cTn>
                                        <p:tgtEl>
                                          <p:spTgt spid="24"/>
                                        </p:tgtEl>
                                        <p:attrNameLst>
                                          <p:attrName>style.visibility</p:attrName>
                                        </p:attrNameLst>
                                      </p:cBhvr>
                                      <p:to>
                                        <p:strVal val="visible"/>
                                      </p:to>
                                    </p:set>
                                    <p:animEffect transition="in" filter="fade">
                                      <p:cBhvr>
                                        <p:cTn id="34" dur="300"/>
                                        <p:tgtEl>
                                          <p:spTgt spid="24"/>
                                        </p:tgtEl>
                                      </p:cBhvr>
                                    </p:animEffect>
                                  </p:childTnLst>
                                </p:cTn>
                              </p:par>
                            </p:childTnLst>
                          </p:cTn>
                        </p:par>
                        <p:par>
                          <p:cTn id="35" fill="hold">
                            <p:stCondLst>
                              <p:cond delay="5060"/>
                            </p:stCondLst>
                            <p:childTnLst>
                              <p:par>
                                <p:cTn id="36" presetID="2" presetClass="entr" presetSubtype="8" accel="10000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0-#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childTnLst>
                          </p:cTn>
                        </p:par>
                        <p:par>
                          <p:cTn id="40" fill="hold">
                            <p:stCondLst>
                              <p:cond delay="5560"/>
                            </p:stCondLst>
                            <p:childTnLst>
                              <p:par>
                                <p:cTn id="41" presetID="10"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27" grpId="0" animBg="1"/>
      <p:bldP spid="13" grpId="0" animBg="1"/>
      <p:bldP spid="14" grpId="0"/>
      <p:bldP spid="16" grpId="0"/>
      <p:bldP spid="24" grpId="0"/>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2999656" y="1714599"/>
            <a:ext cx="4104456" cy="854080"/>
          </a:xfrm>
          <a:prstGeom prst="rect">
            <a:avLst/>
          </a:prstGeom>
          <a:noFill/>
        </p:spPr>
        <p:txBody>
          <a:bodyPr wrap="square" rtlCol="0">
            <a:spAutoFit/>
          </a:bodyPr>
          <a:lstStyle/>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这里举出工作中遇到过的重点问题或危机，描述自己如何让问题化解或如何让危机的损失降到最低的过程，体现身处危机时的临场处理能力。相对理论，老板更看重具体事实。</a:t>
            </a:r>
          </a:p>
        </p:txBody>
      </p:sp>
      <p:sp>
        <p:nvSpPr>
          <p:cNvPr id="31" name="TextBox 30"/>
          <p:cNvSpPr txBox="1"/>
          <p:nvPr/>
        </p:nvSpPr>
        <p:spPr>
          <a:xfrm>
            <a:off x="4655840" y="3234686"/>
            <a:ext cx="4104456" cy="854080"/>
          </a:xfrm>
          <a:prstGeom prst="rect">
            <a:avLst/>
          </a:prstGeom>
          <a:noFill/>
        </p:spPr>
        <p:txBody>
          <a:bodyPr wrap="square" rtlCol="0">
            <a:spAutoFit/>
          </a:bodyPr>
          <a:lstStyle/>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这里举出工作中遇到过的重点问题或危机，描述自己如何让问题化解或如何让危机的损失降到最低的过程，体现身处危机时的临场处理能力。相对理论，老板更看重具体事实。</a:t>
            </a:r>
          </a:p>
        </p:txBody>
      </p:sp>
      <p:sp>
        <p:nvSpPr>
          <p:cNvPr id="46" name="TextBox 45"/>
          <p:cNvSpPr txBox="1"/>
          <p:nvPr/>
        </p:nvSpPr>
        <p:spPr>
          <a:xfrm>
            <a:off x="6816080" y="4602839"/>
            <a:ext cx="4104456" cy="854080"/>
          </a:xfrm>
          <a:prstGeom prst="rect">
            <a:avLst/>
          </a:prstGeom>
          <a:noFill/>
        </p:spPr>
        <p:txBody>
          <a:bodyPr wrap="square" rtlCol="0">
            <a:spAutoFit/>
          </a:bodyPr>
          <a:lstStyle/>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这里举出工作中遇到过的重点问题或危机，描述自己如何让问题化解或如何让危机的损失降到最低的过程，体现身处危机时的临场处理能力。相对理论，老板更看重具体事实。</a:t>
            </a:r>
          </a:p>
        </p:txBody>
      </p:sp>
      <p:sp>
        <p:nvSpPr>
          <p:cNvPr id="14" name="TextBox 13"/>
          <p:cNvSpPr txBox="1"/>
          <p:nvPr/>
        </p:nvSpPr>
        <p:spPr>
          <a:xfrm>
            <a:off x="983433" y="344684"/>
            <a:ext cx="2816797"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处理问题能力 </a:t>
            </a:r>
            <a:r>
              <a:rPr lang="en-US" altLang="zh-CN" sz="1400" dirty="0">
                <a:solidFill>
                  <a:srgbClr val="002060"/>
                </a:solidFill>
                <a:latin typeface="微软雅黑" panose="020B0503020204020204" pitchFamily="34" charset="-122"/>
                <a:ea typeface="微软雅黑" panose="020B0503020204020204" pitchFamily="34" charset="-122"/>
              </a:rPr>
              <a:t>Solving Issues</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 name="椭圆 25"/>
          <p:cNvSpPr/>
          <p:nvPr/>
        </p:nvSpPr>
        <p:spPr>
          <a:xfrm>
            <a:off x="1610806" y="1574527"/>
            <a:ext cx="1134224" cy="1134224"/>
          </a:xfrm>
          <a:prstGeom prst="ellipse">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rgbClr val="4C4C4C"/>
                </a:solidFill>
                <a:latin typeface="Museo Sans 500" pitchFamily="50" charset="0"/>
                <a:ea typeface="微软雅黑" panose="020B0503020204020204" pitchFamily="34" charset="-122"/>
              </a:rPr>
              <a:t>实例</a:t>
            </a:r>
            <a:r>
              <a:rPr lang="en-US" altLang="zh-CN" dirty="0">
                <a:solidFill>
                  <a:srgbClr val="4C4C4C"/>
                </a:solidFill>
                <a:latin typeface="Museo Sans 500" pitchFamily="50" charset="0"/>
                <a:ea typeface="微软雅黑" panose="020B0503020204020204" pitchFamily="34" charset="-122"/>
              </a:rPr>
              <a:t>1</a:t>
            </a:r>
            <a:endParaRPr lang="zh-CN" altLang="en-US" dirty="0">
              <a:solidFill>
                <a:srgbClr val="4C4C4C"/>
              </a:solidFill>
              <a:latin typeface="Museo Sans 500" pitchFamily="50" charset="0"/>
              <a:ea typeface="微软雅黑" panose="020B0503020204020204" pitchFamily="34" charset="-122"/>
            </a:endParaRPr>
          </a:p>
        </p:txBody>
      </p:sp>
      <p:sp>
        <p:nvSpPr>
          <p:cNvPr id="29" name="椭圆 28"/>
          <p:cNvSpPr/>
          <p:nvPr/>
        </p:nvSpPr>
        <p:spPr>
          <a:xfrm>
            <a:off x="3269564" y="3094616"/>
            <a:ext cx="1134223" cy="1134223"/>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a:solidFill>
                  <a:schemeClr val="bg1"/>
                </a:solidFill>
                <a:latin typeface="Museo Sans 500" pitchFamily="50" charset="0"/>
                <a:ea typeface="微软雅黑" panose="020B0503020204020204" pitchFamily="34" charset="-122"/>
              </a:rPr>
              <a:t>实例</a:t>
            </a:r>
            <a:r>
              <a:rPr lang="en-US" altLang="zh-CN" dirty="0">
                <a:solidFill>
                  <a:schemeClr val="bg1"/>
                </a:solidFill>
                <a:latin typeface="Museo Sans 500" pitchFamily="50" charset="0"/>
                <a:ea typeface="微软雅黑" panose="020B0503020204020204" pitchFamily="34" charset="-122"/>
              </a:rPr>
              <a:t>2</a:t>
            </a:r>
            <a:endParaRPr lang="zh-CN" altLang="en-US" dirty="0">
              <a:solidFill>
                <a:schemeClr val="bg1"/>
              </a:solidFill>
              <a:latin typeface="Museo Sans 500" pitchFamily="50" charset="0"/>
              <a:ea typeface="微软雅黑" panose="020B0503020204020204" pitchFamily="34" charset="-122"/>
            </a:endParaRPr>
          </a:p>
        </p:txBody>
      </p:sp>
      <p:sp>
        <p:nvSpPr>
          <p:cNvPr id="44" name="椭圆 43"/>
          <p:cNvSpPr/>
          <p:nvPr/>
        </p:nvSpPr>
        <p:spPr>
          <a:xfrm>
            <a:off x="5363983" y="4462767"/>
            <a:ext cx="1134224" cy="113422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实例</a:t>
            </a:r>
            <a:r>
              <a:rPr lang="en-US" altLang="zh-CN" dirty="0">
                <a:solidFill>
                  <a:schemeClr val="bg1"/>
                </a:solidFill>
                <a:latin typeface="Museo Sans 500" pitchFamily="50" charset="0"/>
                <a:ea typeface="微软雅黑" panose="020B0503020204020204" pitchFamily="34" charset="-122"/>
              </a:rPr>
              <a:t>3</a:t>
            </a:r>
            <a:endParaRPr lang="zh-CN" altLang="en-US" dirty="0">
              <a:solidFill>
                <a:schemeClr val="bg1"/>
              </a:solidFill>
              <a:latin typeface="Museo Sans 500" pitchFamily="50" charset="0"/>
              <a:ea typeface="微软雅黑" panose="020B0503020204020204" pitchFamily="34" charset="-122"/>
            </a:endParaRPr>
          </a:p>
        </p:txBody>
      </p:sp>
      <p:sp>
        <p:nvSpPr>
          <p:cNvPr id="20" name="椭圆 19"/>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23" presetClass="entr" presetSubtype="288"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strVal val="4/3*#ppt_w"/>
                                          </p:val>
                                        </p:tav>
                                        <p:tav tm="100000">
                                          <p:val>
                                            <p:strVal val="#ppt_w"/>
                                          </p:val>
                                        </p:tav>
                                      </p:tavLst>
                                    </p:anim>
                                    <p:anim calcmode="lin" valueType="num">
                                      <p:cBhvr>
                                        <p:cTn id="25" dur="500" fill="hold"/>
                                        <p:tgtEl>
                                          <p:spTgt spid="26"/>
                                        </p:tgtEl>
                                        <p:attrNameLst>
                                          <p:attrName>ppt_h</p:attrName>
                                        </p:attrNameLst>
                                      </p:cBhvr>
                                      <p:tavLst>
                                        <p:tav tm="0">
                                          <p:val>
                                            <p:strVal val="4/3*#ppt_h"/>
                                          </p:val>
                                        </p:tav>
                                        <p:tav tm="100000">
                                          <p:val>
                                            <p:strVal val="#ppt_h"/>
                                          </p:val>
                                        </p:tav>
                                      </p:tavLst>
                                    </p:anim>
                                  </p:childTnLst>
                                </p:cTn>
                              </p:par>
                            </p:childTnLst>
                          </p:cTn>
                        </p:par>
                        <p:par>
                          <p:cTn id="26" fill="hold">
                            <p:stCondLst>
                              <p:cond delay="2000"/>
                            </p:stCondLst>
                            <p:childTnLst>
                              <p:par>
                                <p:cTn id="27" presetID="12" presetClass="entr" presetSubtype="8"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additive="base">
                                        <p:cTn id="29" dur="1000"/>
                                        <p:tgtEl>
                                          <p:spTgt spid="30"/>
                                        </p:tgtEl>
                                        <p:attrNameLst>
                                          <p:attrName>ppt_x</p:attrName>
                                        </p:attrNameLst>
                                      </p:cBhvr>
                                      <p:tavLst>
                                        <p:tav tm="0">
                                          <p:val>
                                            <p:strVal val="#ppt_x-#ppt_w*1.125000"/>
                                          </p:val>
                                        </p:tav>
                                        <p:tav tm="100000">
                                          <p:val>
                                            <p:strVal val="#ppt_x"/>
                                          </p:val>
                                        </p:tav>
                                      </p:tavLst>
                                    </p:anim>
                                    <p:animEffect transition="in" filter="wipe(right)">
                                      <p:cBhvr>
                                        <p:cTn id="30" dur="1000"/>
                                        <p:tgtEl>
                                          <p:spTgt spid="30"/>
                                        </p:tgtEl>
                                      </p:cBhvr>
                                    </p:animEffect>
                                  </p:childTnLst>
                                </p:cTn>
                              </p:par>
                            </p:childTnLst>
                          </p:cTn>
                        </p:par>
                        <p:par>
                          <p:cTn id="31" fill="hold">
                            <p:stCondLst>
                              <p:cond delay="3000"/>
                            </p:stCondLst>
                            <p:childTnLst>
                              <p:par>
                                <p:cTn id="32" presetID="23" presetClass="entr" presetSubtype="288" fill="hold" grpId="0" nodeType="after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strVal val="4/3*#ppt_w"/>
                                          </p:val>
                                        </p:tav>
                                        <p:tav tm="100000">
                                          <p:val>
                                            <p:strVal val="#ppt_w"/>
                                          </p:val>
                                        </p:tav>
                                      </p:tavLst>
                                    </p:anim>
                                    <p:anim calcmode="lin" valueType="num">
                                      <p:cBhvr>
                                        <p:cTn id="35" dur="500" fill="hold"/>
                                        <p:tgtEl>
                                          <p:spTgt spid="29"/>
                                        </p:tgtEl>
                                        <p:attrNameLst>
                                          <p:attrName>ppt_h</p:attrName>
                                        </p:attrNameLst>
                                      </p:cBhvr>
                                      <p:tavLst>
                                        <p:tav tm="0">
                                          <p:val>
                                            <p:strVal val="4/3*#ppt_h"/>
                                          </p:val>
                                        </p:tav>
                                        <p:tav tm="100000">
                                          <p:val>
                                            <p:strVal val="#ppt_h"/>
                                          </p:val>
                                        </p:tav>
                                      </p:tavLst>
                                    </p:anim>
                                  </p:childTnLst>
                                </p:cTn>
                              </p:par>
                            </p:childTnLst>
                          </p:cTn>
                        </p:par>
                        <p:par>
                          <p:cTn id="36" fill="hold">
                            <p:stCondLst>
                              <p:cond delay="3500"/>
                            </p:stCondLst>
                            <p:childTnLst>
                              <p:par>
                                <p:cTn id="37" presetID="12" presetClass="entr" presetSubtype="8" fill="hold" grpId="0" nodeType="after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1000"/>
                                        <p:tgtEl>
                                          <p:spTgt spid="31"/>
                                        </p:tgtEl>
                                        <p:attrNameLst>
                                          <p:attrName>ppt_x</p:attrName>
                                        </p:attrNameLst>
                                      </p:cBhvr>
                                      <p:tavLst>
                                        <p:tav tm="0">
                                          <p:val>
                                            <p:strVal val="#ppt_x-#ppt_w*1.125000"/>
                                          </p:val>
                                        </p:tav>
                                        <p:tav tm="100000">
                                          <p:val>
                                            <p:strVal val="#ppt_x"/>
                                          </p:val>
                                        </p:tav>
                                      </p:tavLst>
                                    </p:anim>
                                    <p:animEffect transition="in" filter="wipe(right)">
                                      <p:cBhvr>
                                        <p:cTn id="40" dur="1000"/>
                                        <p:tgtEl>
                                          <p:spTgt spid="31"/>
                                        </p:tgtEl>
                                      </p:cBhvr>
                                    </p:animEffect>
                                  </p:childTnLst>
                                </p:cTn>
                              </p:par>
                            </p:childTnLst>
                          </p:cTn>
                        </p:par>
                        <p:par>
                          <p:cTn id="41" fill="hold">
                            <p:stCondLst>
                              <p:cond delay="4500"/>
                            </p:stCondLst>
                            <p:childTnLst>
                              <p:par>
                                <p:cTn id="42" presetID="23" presetClass="entr" presetSubtype="288"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500" fill="hold"/>
                                        <p:tgtEl>
                                          <p:spTgt spid="44"/>
                                        </p:tgtEl>
                                        <p:attrNameLst>
                                          <p:attrName>ppt_w</p:attrName>
                                        </p:attrNameLst>
                                      </p:cBhvr>
                                      <p:tavLst>
                                        <p:tav tm="0">
                                          <p:val>
                                            <p:strVal val="4/3*#ppt_w"/>
                                          </p:val>
                                        </p:tav>
                                        <p:tav tm="100000">
                                          <p:val>
                                            <p:strVal val="#ppt_w"/>
                                          </p:val>
                                        </p:tav>
                                      </p:tavLst>
                                    </p:anim>
                                    <p:anim calcmode="lin" valueType="num">
                                      <p:cBhvr>
                                        <p:cTn id="45" dur="500" fill="hold"/>
                                        <p:tgtEl>
                                          <p:spTgt spid="44"/>
                                        </p:tgtEl>
                                        <p:attrNameLst>
                                          <p:attrName>ppt_h</p:attrName>
                                        </p:attrNameLst>
                                      </p:cBhvr>
                                      <p:tavLst>
                                        <p:tav tm="0">
                                          <p:val>
                                            <p:strVal val="4/3*#ppt_h"/>
                                          </p:val>
                                        </p:tav>
                                        <p:tav tm="100000">
                                          <p:val>
                                            <p:strVal val="#ppt_h"/>
                                          </p:val>
                                        </p:tav>
                                      </p:tavLst>
                                    </p:anim>
                                  </p:childTnLst>
                                </p:cTn>
                              </p:par>
                            </p:childTnLst>
                          </p:cTn>
                        </p:par>
                        <p:par>
                          <p:cTn id="46" fill="hold">
                            <p:stCondLst>
                              <p:cond delay="5000"/>
                            </p:stCondLst>
                            <p:childTnLst>
                              <p:par>
                                <p:cTn id="47" presetID="12" presetClass="entr" presetSubtype="8" fill="hold" grpId="0" nodeType="after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1000"/>
                                        <p:tgtEl>
                                          <p:spTgt spid="46"/>
                                        </p:tgtEl>
                                        <p:attrNameLst>
                                          <p:attrName>ppt_x</p:attrName>
                                        </p:attrNameLst>
                                      </p:cBhvr>
                                      <p:tavLst>
                                        <p:tav tm="0">
                                          <p:val>
                                            <p:strVal val="#ppt_x-#ppt_w*1.125000"/>
                                          </p:val>
                                        </p:tav>
                                        <p:tav tm="100000">
                                          <p:val>
                                            <p:strVal val="#ppt_x"/>
                                          </p:val>
                                        </p:tav>
                                      </p:tavLst>
                                    </p:anim>
                                    <p:animEffect transition="in" filter="wipe(right)">
                                      <p:cBhvr>
                                        <p:cTn id="50"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46" grpId="0"/>
      <p:bldP spid="14" grpId="0"/>
      <p:bldP spid="16" grpId="0" animBg="1"/>
      <p:bldP spid="26" grpId="0" animBg="1"/>
      <p:bldP spid="29" grpId="0" animBg="1"/>
      <p:bldP spid="44"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2381" y="3915641"/>
            <a:ext cx="12188826" cy="2037552"/>
          </a:xfrm>
          <a:custGeom>
            <a:avLst/>
            <a:gdLst>
              <a:gd name="T0" fmla="*/ 0 w 4809"/>
              <a:gd name="T1" fmla="*/ 0 h 804"/>
              <a:gd name="T2" fmla="*/ 4809 w 4809"/>
              <a:gd name="T3" fmla="*/ 530 h 804"/>
            </a:gdLst>
            <a:ahLst/>
            <a:cxnLst>
              <a:cxn ang="0">
                <a:pos x="T0" y="T1"/>
              </a:cxn>
              <a:cxn ang="0">
                <a:pos x="T2" y="T3"/>
              </a:cxn>
            </a:cxnLst>
            <a:rect l="0" t="0" r="r" b="b"/>
            <a:pathLst>
              <a:path w="4809" h="804">
                <a:moveTo>
                  <a:pt x="0" y="0"/>
                </a:moveTo>
                <a:cubicBezTo>
                  <a:pt x="0" y="0"/>
                  <a:pt x="2086" y="804"/>
                  <a:pt x="4809" y="530"/>
                </a:cubicBezTo>
              </a:path>
            </a:pathLst>
          </a:custGeom>
          <a:noFill/>
          <a:ln w="9525" cap="flat">
            <a:solidFill>
              <a:srgbClr val="A08C7C"/>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 name="Freeform 6"/>
          <p:cNvSpPr/>
          <p:nvPr/>
        </p:nvSpPr>
        <p:spPr bwMode="auto">
          <a:xfrm>
            <a:off x="2381" y="2492896"/>
            <a:ext cx="12188826" cy="3763944"/>
          </a:xfrm>
          <a:custGeom>
            <a:avLst/>
            <a:gdLst>
              <a:gd name="T0" fmla="*/ 4809 w 4809"/>
              <a:gd name="T1" fmla="*/ 0 h 1485"/>
              <a:gd name="T2" fmla="*/ 0 w 4809"/>
              <a:gd name="T3" fmla="*/ 1485 h 1485"/>
            </a:gdLst>
            <a:ahLst/>
            <a:cxnLst>
              <a:cxn ang="0">
                <a:pos x="T0" y="T1"/>
              </a:cxn>
              <a:cxn ang="0">
                <a:pos x="T2" y="T3"/>
              </a:cxn>
            </a:cxnLst>
            <a:rect l="0" t="0" r="r" b="b"/>
            <a:pathLst>
              <a:path w="4809" h="1485">
                <a:moveTo>
                  <a:pt x="4809" y="0"/>
                </a:moveTo>
                <a:cubicBezTo>
                  <a:pt x="4809" y="0"/>
                  <a:pt x="2817" y="1445"/>
                  <a:pt x="0" y="1485"/>
                </a:cubicBezTo>
              </a:path>
            </a:pathLst>
          </a:custGeom>
          <a:noFill/>
          <a:ln w="9525" cap="flat">
            <a:solidFill>
              <a:srgbClr val="A08C7C"/>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7" name="Freeform 7"/>
          <p:cNvSpPr/>
          <p:nvPr/>
        </p:nvSpPr>
        <p:spPr bwMode="auto">
          <a:xfrm>
            <a:off x="2381" y="4818002"/>
            <a:ext cx="12188826" cy="2222101"/>
          </a:xfrm>
          <a:custGeom>
            <a:avLst/>
            <a:gdLst>
              <a:gd name="T0" fmla="*/ 4809 w 4809"/>
              <a:gd name="T1" fmla="*/ 174 h 877"/>
              <a:gd name="T2" fmla="*/ 0 w 4809"/>
              <a:gd name="T3" fmla="*/ 0 h 877"/>
            </a:gdLst>
            <a:ahLst/>
            <a:cxnLst>
              <a:cxn ang="0">
                <a:pos x="T0" y="T1"/>
              </a:cxn>
              <a:cxn ang="0">
                <a:pos x="T2" y="T3"/>
              </a:cxn>
            </a:cxnLst>
            <a:rect l="0" t="0" r="r" b="b"/>
            <a:pathLst>
              <a:path w="4809" h="877">
                <a:moveTo>
                  <a:pt x="4809" y="174"/>
                </a:moveTo>
                <a:cubicBezTo>
                  <a:pt x="4809" y="174"/>
                  <a:pt x="2295" y="877"/>
                  <a:pt x="0" y="0"/>
                </a:cubicBezTo>
              </a:path>
            </a:pathLst>
          </a:custGeom>
          <a:noFill/>
          <a:ln w="9525" cap="flat">
            <a:solidFill>
              <a:srgbClr val="A08C7C"/>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4" name="TextBox 13"/>
          <p:cNvSpPr txBox="1"/>
          <p:nvPr/>
        </p:nvSpPr>
        <p:spPr>
          <a:xfrm>
            <a:off x="983432" y="344684"/>
            <a:ext cx="250677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岗位职责 </a:t>
            </a:r>
            <a:r>
              <a:rPr lang="en-US" altLang="zh-CN" sz="1400" dirty="0">
                <a:solidFill>
                  <a:srgbClr val="002060"/>
                </a:solidFill>
                <a:latin typeface="微软雅黑" panose="020B0503020204020204" pitchFamily="34" charset="-122"/>
                <a:ea typeface="微软雅黑" panose="020B0503020204020204" pitchFamily="34" charset="-122"/>
              </a:rPr>
              <a:t>Responsibilities</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 name="TextBox 19"/>
          <p:cNvSpPr txBox="1"/>
          <p:nvPr/>
        </p:nvSpPr>
        <p:spPr>
          <a:xfrm>
            <a:off x="983432" y="1052736"/>
            <a:ext cx="10225136" cy="600164"/>
          </a:xfrm>
          <a:prstGeom prst="rect">
            <a:avLst/>
          </a:prstGeom>
          <a:noFill/>
        </p:spPr>
        <p:txBody>
          <a:bodyPr wrap="square" rtlCol="0">
            <a:spAutoFit/>
          </a:bodyPr>
          <a:lstStyle/>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岗位名称：销售经理     所在部门：销售部     直接上级：销售总监     直接下级：销售、后勤</a:t>
            </a:r>
            <a:endParaRPr lang="en-US" altLang="zh-CN" sz="1100" dirty="0">
              <a:solidFill>
                <a:srgbClr val="4C4C4C"/>
              </a:solidFill>
              <a:latin typeface="微软雅黑" panose="020B0503020204020204" pitchFamily="34" charset="-122"/>
              <a:ea typeface="微软雅黑" panose="020B0503020204020204" pitchFamily="34" charset="-122"/>
            </a:endParaRPr>
          </a:p>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本职：经总公司授权，全面负责子公司的管理工作，保证子公司经营目标的实现。</a:t>
            </a:r>
          </a:p>
        </p:txBody>
      </p:sp>
      <p:sp>
        <p:nvSpPr>
          <p:cNvPr id="33" name="折角形 32"/>
          <p:cNvSpPr/>
          <p:nvPr/>
        </p:nvSpPr>
        <p:spPr>
          <a:xfrm>
            <a:off x="4130387" y="4455016"/>
            <a:ext cx="1134224" cy="1134224"/>
          </a:xfrm>
          <a:prstGeom prst="foldedCorner">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rgbClr val="56505B"/>
                </a:solidFill>
                <a:latin typeface="Museo Sans 500" pitchFamily="50" charset="0"/>
                <a:ea typeface="微软雅黑" panose="020B0503020204020204" pitchFamily="34" charset="-122"/>
              </a:rPr>
              <a:t>统筹力</a:t>
            </a:r>
          </a:p>
        </p:txBody>
      </p:sp>
      <p:sp>
        <p:nvSpPr>
          <p:cNvPr id="36" name="折角形 35"/>
          <p:cNvSpPr/>
          <p:nvPr/>
        </p:nvSpPr>
        <p:spPr>
          <a:xfrm>
            <a:off x="5532505" y="4455016"/>
            <a:ext cx="1134224" cy="1134224"/>
          </a:xfrm>
          <a:prstGeom prst="foldedCorner">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rgbClr val="56505B"/>
                </a:solidFill>
                <a:latin typeface="Museo Sans 500" pitchFamily="50" charset="0"/>
                <a:ea typeface="微软雅黑" panose="020B0503020204020204" pitchFamily="34" charset="-122"/>
              </a:rPr>
              <a:t>协调力</a:t>
            </a:r>
          </a:p>
        </p:txBody>
      </p:sp>
      <p:sp>
        <p:nvSpPr>
          <p:cNvPr id="39" name="折角形 38"/>
          <p:cNvSpPr/>
          <p:nvPr/>
        </p:nvSpPr>
        <p:spPr>
          <a:xfrm>
            <a:off x="6927391" y="4455016"/>
            <a:ext cx="1134224" cy="1134224"/>
          </a:xfrm>
          <a:prstGeom prst="foldedCorner">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rgbClr val="56505B"/>
                </a:solidFill>
                <a:latin typeface="Museo Sans 500" pitchFamily="50" charset="0"/>
                <a:ea typeface="微软雅黑" panose="020B0503020204020204" pitchFamily="34" charset="-122"/>
              </a:rPr>
              <a:t>向心力</a:t>
            </a:r>
          </a:p>
        </p:txBody>
      </p:sp>
      <p:sp>
        <p:nvSpPr>
          <p:cNvPr id="56" name="圆角矩形 55"/>
          <p:cNvSpPr/>
          <p:nvPr/>
        </p:nvSpPr>
        <p:spPr>
          <a:xfrm>
            <a:off x="4746434" y="2456018"/>
            <a:ext cx="2699135" cy="481988"/>
          </a:xfrm>
          <a:prstGeom prst="roundRect">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sz="1600" dirty="0">
                <a:solidFill>
                  <a:schemeClr val="bg1"/>
                </a:solidFill>
                <a:latin typeface="Museo Sans 500" pitchFamily="50" charset="0"/>
                <a:ea typeface="微软雅黑" panose="020B0503020204020204" pitchFamily="34" charset="-122"/>
              </a:rPr>
              <a:t>管理销售与市场</a:t>
            </a:r>
          </a:p>
        </p:txBody>
      </p:sp>
      <p:sp>
        <p:nvSpPr>
          <p:cNvPr id="9" name="圆角矩形 8"/>
          <p:cNvSpPr/>
          <p:nvPr/>
        </p:nvSpPr>
        <p:spPr>
          <a:xfrm>
            <a:off x="2565477" y="3335450"/>
            <a:ext cx="2699135" cy="481988"/>
          </a:xfrm>
          <a:prstGeom prst="roundRect">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sz="1600" dirty="0">
                <a:solidFill>
                  <a:schemeClr val="bg1"/>
                </a:solidFill>
                <a:latin typeface="Museo Sans 500" pitchFamily="50" charset="0"/>
                <a:ea typeface="微软雅黑" panose="020B0503020204020204" pitchFamily="34" charset="-122"/>
              </a:rPr>
              <a:t>制定发展规划</a:t>
            </a:r>
          </a:p>
        </p:txBody>
      </p:sp>
      <p:sp>
        <p:nvSpPr>
          <p:cNvPr id="59" name="圆角矩形 58"/>
          <p:cNvSpPr/>
          <p:nvPr/>
        </p:nvSpPr>
        <p:spPr>
          <a:xfrm>
            <a:off x="6927392" y="3335450"/>
            <a:ext cx="2699135" cy="481988"/>
          </a:xfrm>
          <a:prstGeom prst="roundRect">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sz="1600" dirty="0">
                <a:solidFill>
                  <a:schemeClr val="bg1"/>
                </a:solidFill>
                <a:latin typeface="Museo Sans 500" pitchFamily="50" charset="0"/>
                <a:ea typeface="微软雅黑" panose="020B0503020204020204" pitchFamily="34" charset="-122"/>
              </a:rPr>
              <a:t>贯彻执行公司的企业文化</a:t>
            </a:r>
          </a:p>
        </p:txBody>
      </p:sp>
      <p:sp>
        <p:nvSpPr>
          <p:cNvPr id="30" name="椭圆 29"/>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12" presetClass="entr" presetSubtype="8"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1000"/>
                                        <p:tgtEl>
                                          <p:spTgt spid="20"/>
                                        </p:tgtEl>
                                        <p:attrNameLst>
                                          <p:attrName>ppt_x</p:attrName>
                                        </p:attrNameLst>
                                      </p:cBhvr>
                                      <p:tavLst>
                                        <p:tav tm="0">
                                          <p:val>
                                            <p:strVal val="#ppt_x-#ppt_w*1.125000"/>
                                          </p:val>
                                        </p:tav>
                                        <p:tav tm="100000">
                                          <p:val>
                                            <p:strVal val="#ppt_x"/>
                                          </p:val>
                                        </p:tav>
                                      </p:tavLst>
                                    </p:anim>
                                    <p:animEffect transition="in" filter="wipe(right)">
                                      <p:cBhvr>
                                        <p:cTn id="25" dur="1000"/>
                                        <p:tgtEl>
                                          <p:spTgt spid="20"/>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fade">
                                      <p:cBhvr>
                                        <p:cTn id="35" dur="1000"/>
                                        <p:tgtEl>
                                          <p:spTgt spid="56"/>
                                        </p:tgtEl>
                                      </p:cBhvr>
                                    </p:animEffect>
                                    <p:anim calcmode="lin" valueType="num">
                                      <p:cBhvr>
                                        <p:cTn id="36" dur="1000" fill="hold"/>
                                        <p:tgtEl>
                                          <p:spTgt spid="56"/>
                                        </p:tgtEl>
                                        <p:attrNameLst>
                                          <p:attrName>ppt_x</p:attrName>
                                        </p:attrNameLst>
                                      </p:cBhvr>
                                      <p:tavLst>
                                        <p:tav tm="0">
                                          <p:val>
                                            <p:strVal val="#ppt_x"/>
                                          </p:val>
                                        </p:tav>
                                        <p:tav tm="100000">
                                          <p:val>
                                            <p:strVal val="#ppt_x"/>
                                          </p:val>
                                        </p:tav>
                                      </p:tavLst>
                                    </p:anim>
                                    <p:anim calcmode="lin" valueType="num">
                                      <p:cBhvr>
                                        <p:cTn id="37" dur="1000" fill="hold"/>
                                        <p:tgtEl>
                                          <p:spTgt spid="5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fade">
                                      <p:cBhvr>
                                        <p:cTn id="41" dur="1000"/>
                                        <p:tgtEl>
                                          <p:spTgt spid="59"/>
                                        </p:tgtEl>
                                      </p:cBhvr>
                                    </p:animEffect>
                                    <p:anim calcmode="lin" valueType="num">
                                      <p:cBhvr>
                                        <p:cTn id="42" dur="1000" fill="hold"/>
                                        <p:tgtEl>
                                          <p:spTgt spid="59"/>
                                        </p:tgtEl>
                                        <p:attrNameLst>
                                          <p:attrName>ppt_x</p:attrName>
                                        </p:attrNameLst>
                                      </p:cBhvr>
                                      <p:tavLst>
                                        <p:tav tm="0">
                                          <p:val>
                                            <p:strVal val="#ppt_x"/>
                                          </p:val>
                                        </p:tav>
                                        <p:tav tm="100000">
                                          <p:val>
                                            <p:strVal val="#ppt_x"/>
                                          </p:val>
                                        </p:tav>
                                      </p:tavLst>
                                    </p:anim>
                                    <p:anim calcmode="lin" valueType="num">
                                      <p:cBhvr>
                                        <p:cTn id="43" dur="1000" fill="hold"/>
                                        <p:tgtEl>
                                          <p:spTgt spid="59"/>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23" presetClass="entr" presetSubtype="36"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500" fill="hold"/>
                                        <p:tgtEl>
                                          <p:spTgt spid="33"/>
                                        </p:tgtEl>
                                        <p:attrNameLst>
                                          <p:attrName>ppt_w</p:attrName>
                                        </p:attrNameLst>
                                      </p:cBhvr>
                                      <p:tavLst>
                                        <p:tav tm="0">
                                          <p:val>
                                            <p:strVal val="(6*min(max(#ppt_w*#ppt_h,.3),1)-7.4)/-.7*#ppt_w"/>
                                          </p:val>
                                        </p:tav>
                                        <p:tav tm="100000">
                                          <p:val>
                                            <p:strVal val="#ppt_w"/>
                                          </p:val>
                                        </p:tav>
                                      </p:tavLst>
                                    </p:anim>
                                    <p:anim calcmode="lin" valueType="num">
                                      <p:cBhvr>
                                        <p:cTn id="48" dur="500" fill="hold"/>
                                        <p:tgtEl>
                                          <p:spTgt spid="33"/>
                                        </p:tgtEl>
                                        <p:attrNameLst>
                                          <p:attrName>ppt_h</p:attrName>
                                        </p:attrNameLst>
                                      </p:cBhvr>
                                      <p:tavLst>
                                        <p:tav tm="0">
                                          <p:val>
                                            <p:strVal val="(6*min(max(#ppt_w*#ppt_h,.3),1)-7.4)/-.7*#ppt_h"/>
                                          </p:val>
                                        </p:tav>
                                        <p:tav tm="100000">
                                          <p:val>
                                            <p:strVal val="#ppt_h"/>
                                          </p:val>
                                        </p:tav>
                                      </p:tavLst>
                                    </p:anim>
                                    <p:anim calcmode="lin" valueType="num">
                                      <p:cBhvr>
                                        <p:cTn id="49" dur="500" fill="hold"/>
                                        <p:tgtEl>
                                          <p:spTgt spid="33"/>
                                        </p:tgtEl>
                                        <p:attrNameLst>
                                          <p:attrName>ppt_x</p:attrName>
                                        </p:attrNameLst>
                                      </p:cBhvr>
                                      <p:tavLst>
                                        <p:tav tm="0">
                                          <p:val>
                                            <p:fltVal val="0.5"/>
                                          </p:val>
                                        </p:tav>
                                        <p:tav tm="100000">
                                          <p:val>
                                            <p:strVal val="#ppt_x"/>
                                          </p:val>
                                        </p:tav>
                                      </p:tavLst>
                                    </p:anim>
                                    <p:anim calcmode="lin" valueType="num">
                                      <p:cBhvr>
                                        <p:cTn id="50" dur="500" fill="hold"/>
                                        <p:tgtEl>
                                          <p:spTgt spid="33"/>
                                        </p:tgtEl>
                                        <p:attrNameLst>
                                          <p:attrName>ppt_y</p:attrName>
                                        </p:attrNameLst>
                                      </p:cBhvr>
                                      <p:tavLst>
                                        <p:tav tm="0">
                                          <p:val>
                                            <p:strVal val="1+(6*min(max(#ppt_w*#ppt_h,.3),1)-7.4)/-.7*#ppt_h/2"/>
                                          </p:val>
                                        </p:tav>
                                        <p:tav tm="100000">
                                          <p:val>
                                            <p:strVal val="#ppt_y"/>
                                          </p:val>
                                        </p:tav>
                                      </p:tavLst>
                                    </p:anim>
                                  </p:childTnLst>
                                </p:cTn>
                              </p:par>
                              <p:par>
                                <p:cTn id="51" presetID="23" presetClass="entr" presetSubtype="36" fill="hold" grpId="0" nodeType="withEffect">
                                  <p:stCondLst>
                                    <p:cond delay="200"/>
                                  </p:stCondLst>
                                  <p:childTnLst>
                                    <p:set>
                                      <p:cBhvr>
                                        <p:cTn id="52" dur="1" fill="hold">
                                          <p:stCondLst>
                                            <p:cond delay="0"/>
                                          </p:stCondLst>
                                        </p:cTn>
                                        <p:tgtEl>
                                          <p:spTgt spid="36"/>
                                        </p:tgtEl>
                                        <p:attrNameLst>
                                          <p:attrName>style.visibility</p:attrName>
                                        </p:attrNameLst>
                                      </p:cBhvr>
                                      <p:to>
                                        <p:strVal val="visible"/>
                                      </p:to>
                                    </p:set>
                                    <p:anim calcmode="lin" valueType="num">
                                      <p:cBhvr>
                                        <p:cTn id="53" dur="500" fill="hold"/>
                                        <p:tgtEl>
                                          <p:spTgt spid="36"/>
                                        </p:tgtEl>
                                        <p:attrNameLst>
                                          <p:attrName>ppt_w</p:attrName>
                                        </p:attrNameLst>
                                      </p:cBhvr>
                                      <p:tavLst>
                                        <p:tav tm="0">
                                          <p:val>
                                            <p:strVal val="(6*min(max(#ppt_w*#ppt_h,.3),1)-7.4)/-.7*#ppt_w"/>
                                          </p:val>
                                        </p:tav>
                                        <p:tav tm="100000">
                                          <p:val>
                                            <p:strVal val="#ppt_w"/>
                                          </p:val>
                                        </p:tav>
                                      </p:tavLst>
                                    </p:anim>
                                    <p:anim calcmode="lin" valueType="num">
                                      <p:cBhvr>
                                        <p:cTn id="54" dur="500" fill="hold"/>
                                        <p:tgtEl>
                                          <p:spTgt spid="36"/>
                                        </p:tgtEl>
                                        <p:attrNameLst>
                                          <p:attrName>ppt_h</p:attrName>
                                        </p:attrNameLst>
                                      </p:cBhvr>
                                      <p:tavLst>
                                        <p:tav tm="0">
                                          <p:val>
                                            <p:strVal val="(6*min(max(#ppt_w*#ppt_h,.3),1)-7.4)/-.7*#ppt_h"/>
                                          </p:val>
                                        </p:tav>
                                        <p:tav tm="100000">
                                          <p:val>
                                            <p:strVal val="#ppt_h"/>
                                          </p:val>
                                        </p:tav>
                                      </p:tavLst>
                                    </p:anim>
                                    <p:anim calcmode="lin" valueType="num">
                                      <p:cBhvr>
                                        <p:cTn id="55" dur="500" fill="hold"/>
                                        <p:tgtEl>
                                          <p:spTgt spid="36"/>
                                        </p:tgtEl>
                                        <p:attrNameLst>
                                          <p:attrName>ppt_x</p:attrName>
                                        </p:attrNameLst>
                                      </p:cBhvr>
                                      <p:tavLst>
                                        <p:tav tm="0">
                                          <p:val>
                                            <p:fltVal val="0.5"/>
                                          </p:val>
                                        </p:tav>
                                        <p:tav tm="100000">
                                          <p:val>
                                            <p:strVal val="#ppt_x"/>
                                          </p:val>
                                        </p:tav>
                                      </p:tavLst>
                                    </p:anim>
                                    <p:anim calcmode="lin" valueType="num">
                                      <p:cBhvr>
                                        <p:cTn id="56" dur="500" fill="hold"/>
                                        <p:tgtEl>
                                          <p:spTgt spid="36"/>
                                        </p:tgtEl>
                                        <p:attrNameLst>
                                          <p:attrName>ppt_y</p:attrName>
                                        </p:attrNameLst>
                                      </p:cBhvr>
                                      <p:tavLst>
                                        <p:tav tm="0">
                                          <p:val>
                                            <p:strVal val="1+(6*min(max(#ppt_w*#ppt_h,.3),1)-7.4)/-.7*#ppt_h/2"/>
                                          </p:val>
                                        </p:tav>
                                        <p:tav tm="100000">
                                          <p:val>
                                            <p:strVal val="#ppt_y"/>
                                          </p:val>
                                        </p:tav>
                                      </p:tavLst>
                                    </p:anim>
                                  </p:childTnLst>
                                </p:cTn>
                              </p:par>
                              <p:par>
                                <p:cTn id="57" presetID="23" presetClass="entr" presetSubtype="36" fill="hold" grpId="0" nodeType="withEffect">
                                  <p:stCondLst>
                                    <p:cond delay="400"/>
                                  </p:stCondLst>
                                  <p:childTnLst>
                                    <p:set>
                                      <p:cBhvr>
                                        <p:cTn id="58" dur="1" fill="hold">
                                          <p:stCondLst>
                                            <p:cond delay="0"/>
                                          </p:stCondLst>
                                        </p:cTn>
                                        <p:tgtEl>
                                          <p:spTgt spid="39"/>
                                        </p:tgtEl>
                                        <p:attrNameLst>
                                          <p:attrName>style.visibility</p:attrName>
                                        </p:attrNameLst>
                                      </p:cBhvr>
                                      <p:to>
                                        <p:strVal val="visible"/>
                                      </p:to>
                                    </p:set>
                                    <p:anim calcmode="lin" valueType="num">
                                      <p:cBhvr>
                                        <p:cTn id="59" dur="500" fill="hold"/>
                                        <p:tgtEl>
                                          <p:spTgt spid="39"/>
                                        </p:tgtEl>
                                        <p:attrNameLst>
                                          <p:attrName>ppt_w</p:attrName>
                                        </p:attrNameLst>
                                      </p:cBhvr>
                                      <p:tavLst>
                                        <p:tav tm="0">
                                          <p:val>
                                            <p:strVal val="(6*min(max(#ppt_w*#ppt_h,.3),1)-7.4)/-.7*#ppt_w"/>
                                          </p:val>
                                        </p:tav>
                                        <p:tav tm="100000">
                                          <p:val>
                                            <p:strVal val="#ppt_w"/>
                                          </p:val>
                                        </p:tav>
                                      </p:tavLst>
                                    </p:anim>
                                    <p:anim calcmode="lin" valueType="num">
                                      <p:cBhvr>
                                        <p:cTn id="60" dur="500" fill="hold"/>
                                        <p:tgtEl>
                                          <p:spTgt spid="39"/>
                                        </p:tgtEl>
                                        <p:attrNameLst>
                                          <p:attrName>ppt_h</p:attrName>
                                        </p:attrNameLst>
                                      </p:cBhvr>
                                      <p:tavLst>
                                        <p:tav tm="0">
                                          <p:val>
                                            <p:strVal val="(6*min(max(#ppt_w*#ppt_h,.3),1)-7.4)/-.7*#ppt_h"/>
                                          </p:val>
                                        </p:tav>
                                        <p:tav tm="100000">
                                          <p:val>
                                            <p:strVal val="#ppt_h"/>
                                          </p:val>
                                        </p:tav>
                                      </p:tavLst>
                                    </p:anim>
                                    <p:anim calcmode="lin" valueType="num">
                                      <p:cBhvr>
                                        <p:cTn id="61" dur="500" fill="hold"/>
                                        <p:tgtEl>
                                          <p:spTgt spid="39"/>
                                        </p:tgtEl>
                                        <p:attrNameLst>
                                          <p:attrName>ppt_x</p:attrName>
                                        </p:attrNameLst>
                                      </p:cBhvr>
                                      <p:tavLst>
                                        <p:tav tm="0">
                                          <p:val>
                                            <p:fltVal val="0.5"/>
                                          </p:val>
                                        </p:tav>
                                        <p:tav tm="100000">
                                          <p:val>
                                            <p:strVal val="#ppt_x"/>
                                          </p:val>
                                        </p:tav>
                                      </p:tavLst>
                                    </p:anim>
                                    <p:anim calcmode="lin" valueType="num">
                                      <p:cBhvr>
                                        <p:cTn id="62" dur="500" fill="hold"/>
                                        <p:tgtEl>
                                          <p:spTgt spid="39"/>
                                        </p:tgtEl>
                                        <p:attrNameLst>
                                          <p:attrName>ppt_y</p:attrName>
                                        </p:attrNameLst>
                                      </p:cBhvr>
                                      <p:tavLst>
                                        <p:tav tm="0">
                                          <p:val>
                                            <p:strVal val="1+(6*min(max(#ppt_w*#ppt_h,.3),1)-7.4)/-.7*#ppt_h/2"/>
                                          </p:val>
                                        </p:tav>
                                        <p:tav tm="100000">
                                          <p:val>
                                            <p:strVal val="#ppt_y"/>
                                          </p:val>
                                        </p:tav>
                                      </p:tavLst>
                                    </p:anim>
                                  </p:childTnLst>
                                </p:cTn>
                              </p:par>
                              <p:par>
                                <p:cTn id="63" presetID="22" presetClass="entr" presetSubtype="8" fill="hold" grpId="0" nodeType="with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wipe(left)">
                                      <p:cBhvr>
                                        <p:cTn id="65" dur="2000"/>
                                        <p:tgtEl>
                                          <p:spTgt spid="5"/>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right)">
                                      <p:cBhvr>
                                        <p:cTn id="68" dur="2000"/>
                                        <p:tgtEl>
                                          <p:spTgt spid="6"/>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left)">
                                      <p:cBhvr>
                                        <p:cTn id="7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4" grpId="0"/>
      <p:bldP spid="16" grpId="0" animBg="1"/>
      <p:bldP spid="20" grpId="0"/>
      <p:bldP spid="33" grpId="0" animBg="1"/>
      <p:bldP spid="36" grpId="0" animBg="1"/>
      <p:bldP spid="39" grpId="0" animBg="1"/>
      <p:bldP spid="56" grpId="0" animBg="1"/>
      <p:bldP spid="9" grpId="0" animBg="1"/>
      <p:bldP spid="5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5"/>
          <p:cNvSpPr/>
          <p:nvPr/>
        </p:nvSpPr>
        <p:spPr bwMode="auto">
          <a:xfrm flipH="1">
            <a:off x="2381" y="3915641"/>
            <a:ext cx="12188826" cy="2037552"/>
          </a:xfrm>
          <a:custGeom>
            <a:avLst/>
            <a:gdLst>
              <a:gd name="T0" fmla="*/ 0 w 4809"/>
              <a:gd name="T1" fmla="*/ 0 h 804"/>
              <a:gd name="T2" fmla="*/ 4809 w 4809"/>
              <a:gd name="T3" fmla="*/ 530 h 804"/>
            </a:gdLst>
            <a:ahLst/>
            <a:cxnLst>
              <a:cxn ang="0">
                <a:pos x="T0" y="T1"/>
              </a:cxn>
              <a:cxn ang="0">
                <a:pos x="T2" y="T3"/>
              </a:cxn>
            </a:cxnLst>
            <a:rect l="0" t="0" r="r" b="b"/>
            <a:pathLst>
              <a:path w="4809" h="804">
                <a:moveTo>
                  <a:pt x="0" y="0"/>
                </a:moveTo>
                <a:cubicBezTo>
                  <a:pt x="0" y="0"/>
                  <a:pt x="2086" y="804"/>
                  <a:pt x="4809" y="530"/>
                </a:cubicBezTo>
              </a:path>
            </a:pathLst>
          </a:custGeom>
          <a:noFill/>
          <a:ln w="9525" cap="flat">
            <a:solidFill>
              <a:srgbClr val="BABEBD"/>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7" name="Freeform 6"/>
          <p:cNvSpPr/>
          <p:nvPr/>
        </p:nvSpPr>
        <p:spPr bwMode="auto">
          <a:xfrm>
            <a:off x="2381" y="2492896"/>
            <a:ext cx="12188826" cy="3763944"/>
          </a:xfrm>
          <a:custGeom>
            <a:avLst/>
            <a:gdLst>
              <a:gd name="T0" fmla="*/ 4809 w 4809"/>
              <a:gd name="T1" fmla="*/ 0 h 1485"/>
              <a:gd name="T2" fmla="*/ 0 w 4809"/>
              <a:gd name="T3" fmla="*/ 1485 h 1485"/>
            </a:gdLst>
            <a:ahLst/>
            <a:cxnLst>
              <a:cxn ang="0">
                <a:pos x="T0" y="T1"/>
              </a:cxn>
              <a:cxn ang="0">
                <a:pos x="T2" y="T3"/>
              </a:cxn>
            </a:cxnLst>
            <a:rect l="0" t="0" r="r" b="b"/>
            <a:pathLst>
              <a:path w="4809" h="1485">
                <a:moveTo>
                  <a:pt x="4809" y="0"/>
                </a:moveTo>
                <a:cubicBezTo>
                  <a:pt x="4809" y="0"/>
                  <a:pt x="2817" y="1445"/>
                  <a:pt x="0" y="1485"/>
                </a:cubicBezTo>
              </a:path>
            </a:pathLst>
          </a:custGeom>
          <a:noFill/>
          <a:ln w="9525" cap="flat">
            <a:solidFill>
              <a:srgbClr val="BABEBD"/>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8" name="Freeform 7"/>
          <p:cNvSpPr/>
          <p:nvPr/>
        </p:nvSpPr>
        <p:spPr bwMode="auto">
          <a:xfrm flipH="1">
            <a:off x="2381" y="4818002"/>
            <a:ext cx="12188826" cy="2222101"/>
          </a:xfrm>
          <a:custGeom>
            <a:avLst/>
            <a:gdLst>
              <a:gd name="T0" fmla="*/ 4809 w 4809"/>
              <a:gd name="T1" fmla="*/ 174 h 877"/>
              <a:gd name="T2" fmla="*/ 0 w 4809"/>
              <a:gd name="T3" fmla="*/ 0 h 877"/>
            </a:gdLst>
            <a:ahLst/>
            <a:cxnLst>
              <a:cxn ang="0">
                <a:pos x="T0" y="T1"/>
              </a:cxn>
              <a:cxn ang="0">
                <a:pos x="T2" y="T3"/>
              </a:cxn>
            </a:cxnLst>
            <a:rect l="0" t="0" r="r" b="b"/>
            <a:pathLst>
              <a:path w="4809" h="877">
                <a:moveTo>
                  <a:pt x="4809" y="174"/>
                </a:moveTo>
                <a:cubicBezTo>
                  <a:pt x="4809" y="174"/>
                  <a:pt x="2295" y="877"/>
                  <a:pt x="0" y="0"/>
                </a:cubicBezTo>
              </a:path>
            </a:pathLst>
          </a:custGeom>
          <a:noFill/>
          <a:ln w="9525" cap="flat">
            <a:solidFill>
              <a:srgbClr val="BABEBD"/>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4" name="TextBox 13"/>
          <p:cNvSpPr txBox="1"/>
          <p:nvPr/>
        </p:nvSpPr>
        <p:spPr>
          <a:xfrm>
            <a:off x="983432" y="344684"/>
            <a:ext cx="250677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岗位职责 </a:t>
            </a:r>
            <a:r>
              <a:rPr lang="en-US" altLang="zh-CN" sz="1400" dirty="0">
                <a:solidFill>
                  <a:srgbClr val="002060"/>
                </a:solidFill>
                <a:latin typeface="微软雅黑" panose="020B0503020204020204" pitchFamily="34" charset="-122"/>
                <a:ea typeface="微软雅黑" panose="020B0503020204020204" pitchFamily="34" charset="-122"/>
              </a:rPr>
              <a:t>Responsibilities</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 name="TextBox 19"/>
          <p:cNvSpPr txBox="1"/>
          <p:nvPr/>
        </p:nvSpPr>
        <p:spPr>
          <a:xfrm>
            <a:off x="983432" y="1052736"/>
            <a:ext cx="10225136" cy="600164"/>
          </a:xfrm>
          <a:prstGeom prst="rect">
            <a:avLst/>
          </a:prstGeom>
          <a:noFill/>
        </p:spPr>
        <p:txBody>
          <a:bodyPr wrap="square" rtlCol="0">
            <a:spAutoFit/>
          </a:bodyPr>
          <a:lstStyle/>
          <a:p>
            <a:pPr>
              <a:lnSpc>
                <a:spcPct val="15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岗位名称：销售经理     所在部门：销售部     直接上级：销售总监     直接下级：销售、后勤</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5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本职：经总公司授权，全面负责子公司的管理工作，保证子公司经营目标的实现。</a:t>
            </a:r>
          </a:p>
        </p:txBody>
      </p:sp>
      <p:sp>
        <p:nvSpPr>
          <p:cNvPr id="30" name="椭圆 29"/>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折角形 30"/>
          <p:cNvSpPr/>
          <p:nvPr/>
        </p:nvSpPr>
        <p:spPr>
          <a:xfrm>
            <a:off x="4130387" y="4455016"/>
            <a:ext cx="1134224" cy="1134224"/>
          </a:xfrm>
          <a:prstGeom prst="foldedCorner">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rgbClr val="56505B"/>
                </a:solidFill>
                <a:latin typeface="Museo Sans 500" pitchFamily="50" charset="0"/>
                <a:ea typeface="微软雅黑" panose="020B0503020204020204" pitchFamily="34" charset="-122"/>
              </a:rPr>
              <a:t>领导力</a:t>
            </a:r>
          </a:p>
        </p:txBody>
      </p:sp>
      <p:sp>
        <p:nvSpPr>
          <p:cNvPr id="40" name="折角形 39"/>
          <p:cNvSpPr/>
          <p:nvPr/>
        </p:nvSpPr>
        <p:spPr>
          <a:xfrm>
            <a:off x="5532505" y="4455016"/>
            <a:ext cx="1134224" cy="1134224"/>
          </a:xfrm>
          <a:prstGeom prst="foldedCorner">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rgbClr val="56505B"/>
                </a:solidFill>
                <a:latin typeface="Museo Sans 500" pitchFamily="50" charset="0"/>
                <a:ea typeface="微软雅黑" panose="020B0503020204020204" pitchFamily="34" charset="-122"/>
              </a:rPr>
              <a:t>执行力</a:t>
            </a:r>
          </a:p>
        </p:txBody>
      </p:sp>
      <p:sp>
        <p:nvSpPr>
          <p:cNvPr id="41" name="折角形 40"/>
          <p:cNvSpPr/>
          <p:nvPr/>
        </p:nvSpPr>
        <p:spPr>
          <a:xfrm>
            <a:off x="6927391" y="4455016"/>
            <a:ext cx="1134224" cy="1134224"/>
          </a:xfrm>
          <a:prstGeom prst="foldedCorner">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rgbClr val="56505B"/>
                </a:solidFill>
                <a:latin typeface="Museo Sans 500" pitchFamily="50" charset="0"/>
                <a:ea typeface="微软雅黑" panose="020B0503020204020204" pitchFamily="34" charset="-122"/>
              </a:rPr>
              <a:t>决策力</a:t>
            </a:r>
          </a:p>
        </p:txBody>
      </p:sp>
      <p:sp>
        <p:nvSpPr>
          <p:cNvPr id="42" name="圆角矩形 41"/>
          <p:cNvSpPr/>
          <p:nvPr/>
        </p:nvSpPr>
        <p:spPr>
          <a:xfrm>
            <a:off x="4746434" y="2456018"/>
            <a:ext cx="2699135" cy="481988"/>
          </a:xfrm>
          <a:prstGeom prst="roundRect">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sz="1600" dirty="0">
                <a:solidFill>
                  <a:schemeClr val="bg1"/>
                </a:solidFill>
                <a:latin typeface="Museo Sans 500" pitchFamily="50" charset="0"/>
                <a:ea typeface="微软雅黑" panose="020B0503020204020204" pitchFamily="34" charset="-122"/>
              </a:rPr>
              <a:t>执行公司的各项制度和流程</a:t>
            </a:r>
          </a:p>
        </p:txBody>
      </p:sp>
      <p:sp>
        <p:nvSpPr>
          <p:cNvPr id="52" name="圆角矩形 51"/>
          <p:cNvSpPr/>
          <p:nvPr/>
        </p:nvSpPr>
        <p:spPr>
          <a:xfrm>
            <a:off x="2565477" y="3335450"/>
            <a:ext cx="2699135" cy="481988"/>
          </a:xfrm>
          <a:prstGeom prst="roundRect">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sz="1600" dirty="0">
                <a:solidFill>
                  <a:schemeClr val="bg1"/>
                </a:solidFill>
                <a:latin typeface="Museo Sans 500" pitchFamily="50" charset="0"/>
                <a:ea typeface="微软雅黑" panose="020B0503020204020204" pitchFamily="34" charset="-122"/>
              </a:rPr>
              <a:t>团队建设与人才培养</a:t>
            </a:r>
          </a:p>
        </p:txBody>
      </p:sp>
      <p:sp>
        <p:nvSpPr>
          <p:cNvPr id="53" name="圆角矩形 52"/>
          <p:cNvSpPr/>
          <p:nvPr/>
        </p:nvSpPr>
        <p:spPr>
          <a:xfrm>
            <a:off x="6927392" y="3335450"/>
            <a:ext cx="2699135" cy="481988"/>
          </a:xfrm>
          <a:prstGeom prst="roundRect">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sz="1600" dirty="0">
                <a:solidFill>
                  <a:schemeClr val="bg1"/>
                </a:solidFill>
                <a:latin typeface="Museo Sans 500" pitchFamily="50" charset="0"/>
                <a:ea typeface="微软雅黑" panose="020B0503020204020204" pitchFamily="34" charset="-122"/>
              </a:rPr>
              <a:t>全面负责日常管理工作</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1000"/>
                                        <p:tgtEl>
                                          <p:spTgt spid="52"/>
                                        </p:tgtEl>
                                      </p:cBhvr>
                                    </p:animEffect>
                                    <p:anim calcmode="lin" valueType="num">
                                      <p:cBhvr>
                                        <p:cTn id="13" dur="1000" fill="hold"/>
                                        <p:tgtEl>
                                          <p:spTgt spid="52"/>
                                        </p:tgtEl>
                                        <p:attrNameLst>
                                          <p:attrName>ppt_x</p:attrName>
                                        </p:attrNameLst>
                                      </p:cBhvr>
                                      <p:tavLst>
                                        <p:tav tm="0">
                                          <p:val>
                                            <p:strVal val="#ppt_x"/>
                                          </p:val>
                                        </p:tav>
                                        <p:tav tm="100000">
                                          <p:val>
                                            <p:strVal val="#ppt_x"/>
                                          </p:val>
                                        </p:tav>
                                      </p:tavLst>
                                    </p:anim>
                                    <p:anim calcmode="lin" valueType="num">
                                      <p:cBhvr>
                                        <p:cTn id="14" dur="1000" fill="hold"/>
                                        <p:tgtEl>
                                          <p:spTgt spid="52"/>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anim calcmode="lin" valueType="num">
                                      <p:cBhvr>
                                        <p:cTn id="19" dur="1000" fill="hold"/>
                                        <p:tgtEl>
                                          <p:spTgt spid="42"/>
                                        </p:tgtEl>
                                        <p:attrNameLst>
                                          <p:attrName>ppt_x</p:attrName>
                                        </p:attrNameLst>
                                      </p:cBhvr>
                                      <p:tavLst>
                                        <p:tav tm="0">
                                          <p:val>
                                            <p:strVal val="#ppt_x"/>
                                          </p:val>
                                        </p:tav>
                                        <p:tav tm="100000">
                                          <p:val>
                                            <p:strVal val="#ppt_x"/>
                                          </p:val>
                                        </p:tav>
                                      </p:tavLst>
                                    </p:anim>
                                    <p:anim calcmode="lin" valueType="num">
                                      <p:cBhvr>
                                        <p:cTn id="20" dur="1000" fill="hold"/>
                                        <p:tgtEl>
                                          <p:spTgt spid="42"/>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1000"/>
                                        <p:tgtEl>
                                          <p:spTgt spid="53"/>
                                        </p:tgtEl>
                                      </p:cBhvr>
                                    </p:animEffect>
                                    <p:anim calcmode="lin" valueType="num">
                                      <p:cBhvr>
                                        <p:cTn id="25" dur="1000" fill="hold"/>
                                        <p:tgtEl>
                                          <p:spTgt spid="53"/>
                                        </p:tgtEl>
                                        <p:attrNameLst>
                                          <p:attrName>ppt_x</p:attrName>
                                        </p:attrNameLst>
                                      </p:cBhvr>
                                      <p:tavLst>
                                        <p:tav tm="0">
                                          <p:val>
                                            <p:strVal val="#ppt_x"/>
                                          </p:val>
                                        </p:tav>
                                        <p:tav tm="100000">
                                          <p:val>
                                            <p:strVal val="#ppt_x"/>
                                          </p:val>
                                        </p:tav>
                                      </p:tavLst>
                                    </p:anim>
                                    <p:anim calcmode="lin" valueType="num">
                                      <p:cBhvr>
                                        <p:cTn id="26" dur="1000" fill="hold"/>
                                        <p:tgtEl>
                                          <p:spTgt spid="53"/>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23" presetClass="entr" presetSubtype="36" fill="hold" grpId="0" nodeType="after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p:cTn id="30" dur="500" fill="hold"/>
                                        <p:tgtEl>
                                          <p:spTgt spid="31"/>
                                        </p:tgtEl>
                                        <p:attrNameLst>
                                          <p:attrName>ppt_w</p:attrName>
                                        </p:attrNameLst>
                                      </p:cBhvr>
                                      <p:tavLst>
                                        <p:tav tm="0">
                                          <p:val>
                                            <p:strVal val="(6*min(max(#ppt_w*#ppt_h,.3),1)-7.4)/-.7*#ppt_w"/>
                                          </p:val>
                                        </p:tav>
                                        <p:tav tm="100000">
                                          <p:val>
                                            <p:strVal val="#ppt_w"/>
                                          </p:val>
                                        </p:tav>
                                      </p:tavLst>
                                    </p:anim>
                                    <p:anim calcmode="lin" valueType="num">
                                      <p:cBhvr>
                                        <p:cTn id="31" dur="500" fill="hold"/>
                                        <p:tgtEl>
                                          <p:spTgt spid="31"/>
                                        </p:tgtEl>
                                        <p:attrNameLst>
                                          <p:attrName>ppt_h</p:attrName>
                                        </p:attrNameLst>
                                      </p:cBhvr>
                                      <p:tavLst>
                                        <p:tav tm="0">
                                          <p:val>
                                            <p:strVal val="(6*min(max(#ppt_w*#ppt_h,.3),1)-7.4)/-.7*#ppt_h"/>
                                          </p:val>
                                        </p:tav>
                                        <p:tav tm="100000">
                                          <p:val>
                                            <p:strVal val="#ppt_h"/>
                                          </p:val>
                                        </p:tav>
                                      </p:tavLst>
                                    </p:anim>
                                    <p:anim calcmode="lin" valueType="num">
                                      <p:cBhvr>
                                        <p:cTn id="32" dur="500" fill="hold"/>
                                        <p:tgtEl>
                                          <p:spTgt spid="31"/>
                                        </p:tgtEl>
                                        <p:attrNameLst>
                                          <p:attrName>ppt_x</p:attrName>
                                        </p:attrNameLst>
                                      </p:cBhvr>
                                      <p:tavLst>
                                        <p:tav tm="0">
                                          <p:val>
                                            <p:fltVal val="0.5"/>
                                          </p:val>
                                        </p:tav>
                                        <p:tav tm="100000">
                                          <p:val>
                                            <p:strVal val="#ppt_x"/>
                                          </p:val>
                                        </p:tav>
                                      </p:tavLst>
                                    </p:anim>
                                    <p:anim calcmode="lin" valueType="num">
                                      <p:cBhvr>
                                        <p:cTn id="33" dur="500" fill="hold"/>
                                        <p:tgtEl>
                                          <p:spTgt spid="31"/>
                                        </p:tgtEl>
                                        <p:attrNameLst>
                                          <p:attrName>ppt_y</p:attrName>
                                        </p:attrNameLst>
                                      </p:cBhvr>
                                      <p:tavLst>
                                        <p:tav tm="0">
                                          <p:val>
                                            <p:strVal val="1+(6*min(max(#ppt_w*#ppt_h,.3),1)-7.4)/-.7*#ppt_h/2"/>
                                          </p:val>
                                        </p:tav>
                                        <p:tav tm="100000">
                                          <p:val>
                                            <p:strVal val="#ppt_y"/>
                                          </p:val>
                                        </p:tav>
                                      </p:tavLst>
                                    </p:anim>
                                  </p:childTnLst>
                                </p:cTn>
                              </p:par>
                              <p:par>
                                <p:cTn id="34" presetID="23" presetClass="entr" presetSubtype="36" fill="hold" grpId="0" nodeType="withEffect">
                                  <p:stCondLst>
                                    <p:cond delay="200"/>
                                  </p:stCondLst>
                                  <p:childTnLst>
                                    <p:set>
                                      <p:cBhvr>
                                        <p:cTn id="35" dur="1" fill="hold">
                                          <p:stCondLst>
                                            <p:cond delay="0"/>
                                          </p:stCondLst>
                                        </p:cTn>
                                        <p:tgtEl>
                                          <p:spTgt spid="40"/>
                                        </p:tgtEl>
                                        <p:attrNameLst>
                                          <p:attrName>style.visibility</p:attrName>
                                        </p:attrNameLst>
                                      </p:cBhvr>
                                      <p:to>
                                        <p:strVal val="visible"/>
                                      </p:to>
                                    </p:set>
                                    <p:anim calcmode="lin" valueType="num">
                                      <p:cBhvr>
                                        <p:cTn id="36" dur="500" fill="hold"/>
                                        <p:tgtEl>
                                          <p:spTgt spid="40"/>
                                        </p:tgtEl>
                                        <p:attrNameLst>
                                          <p:attrName>ppt_w</p:attrName>
                                        </p:attrNameLst>
                                      </p:cBhvr>
                                      <p:tavLst>
                                        <p:tav tm="0">
                                          <p:val>
                                            <p:strVal val="(6*min(max(#ppt_w*#ppt_h,.3),1)-7.4)/-.7*#ppt_w"/>
                                          </p:val>
                                        </p:tav>
                                        <p:tav tm="100000">
                                          <p:val>
                                            <p:strVal val="#ppt_w"/>
                                          </p:val>
                                        </p:tav>
                                      </p:tavLst>
                                    </p:anim>
                                    <p:anim calcmode="lin" valueType="num">
                                      <p:cBhvr>
                                        <p:cTn id="37" dur="500" fill="hold"/>
                                        <p:tgtEl>
                                          <p:spTgt spid="40"/>
                                        </p:tgtEl>
                                        <p:attrNameLst>
                                          <p:attrName>ppt_h</p:attrName>
                                        </p:attrNameLst>
                                      </p:cBhvr>
                                      <p:tavLst>
                                        <p:tav tm="0">
                                          <p:val>
                                            <p:strVal val="(6*min(max(#ppt_w*#ppt_h,.3),1)-7.4)/-.7*#ppt_h"/>
                                          </p:val>
                                        </p:tav>
                                        <p:tav tm="100000">
                                          <p:val>
                                            <p:strVal val="#ppt_h"/>
                                          </p:val>
                                        </p:tav>
                                      </p:tavLst>
                                    </p:anim>
                                    <p:anim calcmode="lin" valueType="num">
                                      <p:cBhvr>
                                        <p:cTn id="38" dur="500" fill="hold"/>
                                        <p:tgtEl>
                                          <p:spTgt spid="40"/>
                                        </p:tgtEl>
                                        <p:attrNameLst>
                                          <p:attrName>ppt_x</p:attrName>
                                        </p:attrNameLst>
                                      </p:cBhvr>
                                      <p:tavLst>
                                        <p:tav tm="0">
                                          <p:val>
                                            <p:fltVal val="0.5"/>
                                          </p:val>
                                        </p:tav>
                                        <p:tav tm="100000">
                                          <p:val>
                                            <p:strVal val="#ppt_x"/>
                                          </p:val>
                                        </p:tav>
                                      </p:tavLst>
                                    </p:anim>
                                    <p:anim calcmode="lin" valueType="num">
                                      <p:cBhvr>
                                        <p:cTn id="39" dur="500" fill="hold"/>
                                        <p:tgtEl>
                                          <p:spTgt spid="40"/>
                                        </p:tgtEl>
                                        <p:attrNameLst>
                                          <p:attrName>ppt_y</p:attrName>
                                        </p:attrNameLst>
                                      </p:cBhvr>
                                      <p:tavLst>
                                        <p:tav tm="0">
                                          <p:val>
                                            <p:strVal val="1+(6*min(max(#ppt_w*#ppt_h,.3),1)-7.4)/-.7*#ppt_h/2"/>
                                          </p:val>
                                        </p:tav>
                                        <p:tav tm="100000">
                                          <p:val>
                                            <p:strVal val="#ppt_y"/>
                                          </p:val>
                                        </p:tav>
                                      </p:tavLst>
                                    </p:anim>
                                  </p:childTnLst>
                                </p:cTn>
                              </p:par>
                              <p:par>
                                <p:cTn id="40" presetID="23" presetClass="entr" presetSubtype="36" fill="hold" grpId="0" nodeType="withEffect">
                                  <p:stCondLst>
                                    <p:cond delay="40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strVal val="(6*min(max(#ppt_w*#ppt_h,.3),1)-7.4)/-.7*#ppt_w"/>
                                          </p:val>
                                        </p:tav>
                                        <p:tav tm="100000">
                                          <p:val>
                                            <p:strVal val="#ppt_w"/>
                                          </p:val>
                                        </p:tav>
                                      </p:tavLst>
                                    </p:anim>
                                    <p:anim calcmode="lin" valueType="num">
                                      <p:cBhvr>
                                        <p:cTn id="43" dur="500" fill="hold"/>
                                        <p:tgtEl>
                                          <p:spTgt spid="41"/>
                                        </p:tgtEl>
                                        <p:attrNameLst>
                                          <p:attrName>ppt_h</p:attrName>
                                        </p:attrNameLst>
                                      </p:cBhvr>
                                      <p:tavLst>
                                        <p:tav tm="0">
                                          <p:val>
                                            <p:strVal val="(6*min(max(#ppt_w*#ppt_h,.3),1)-7.4)/-.7*#ppt_h"/>
                                          </p:val>
                                        </p:tav>
                                        <p:tav tm="100000">
                                          <p:val>
                                            <p:strVal val="#ppt_h"/>
                                          </p:val>
                                        </p:tav>
                                      </p:tavLst>
                                    </p:anim>
                                    <p:anim calcmode="lin" valueType="num">
                                      <p:cBhvr>
                                        <p:cTn id="44" dur="500" fill="hold"/>
                                        <p:tgtEl>
                                          <p:spTgt spid="41"/>
                                        </p:tgtEl>
                                        <p:attrNameLst>
                                          <p:attrName>ppt_x</p:attrName>
                                        </p:attrNameLst>
                                      </p:cBhvr>
                                      <p:tavLst>
                                        <p:tav tm="0">
                                          <p:val>
                                            <p:fltVal val="0.5"/>
                                          </p:val>
                                        </p:tav>
                                        <p:tav tm="100000">
                                          <p:val>
                                            <p:strVal val="#ppt_x"/>
                                          </p:val>
                                        </p:tav>
                                      </p:tavLst>
                                    </p:anim>
                                    <p:anim calcmode="lin" valueType="num">
                                      <p:cBhvr>
                                        <p:cTn id="45" dur="500" fill="hold"/>
                                        <p:tgtEl>
                                          <p:spTgt spid="41"/>
                                        </p:tgtEl>
                                        <p:attrNameLst>
                                          <p:attrName>ppt_y</p:attrName>
                                        </p:attrNameLst>
                                      </p:cBhvr>
                                      <p:tavLst>
                                        <p:tav tm="0">
                                          <p:val>
                                            <p:strVal val="1+(6*min(max(#ppt_w*#ppt_h,.3),1)-7.4)/-.7*#ppt_h/2"/>
                                          </p:val>
                                        </p:tav>
                                        <p:tav tm="100000">
                                          <p:val>
                                            <p:strVal val="#ppt_y"/>
                                          </p:val>
                                        </p:tav>
                                      </p:tavLst>
                                    </p:anim>
                                  </p:childTnLst>
                                </p:cTn>
                              </p:par>
                              <p:par>
                                <p:cTn id="46" presetID="22" presetClass="entr" presetSubtype="8"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wipe(left)">
                                      <p:cBhvr>
                                        <p:cTn id="48" dur="2000"/>
                                        <p:tgtEl>
                                          <p:spTgt spid="26"/>
                                        </p:tgtEl>
                                      </p:cBhvr>
                                    </p:animEffect>
                                  </p:childTnLst>
                                </p:cTn>
                              </p:par>
                              <p:par>
                                <p:cTn id="49" presetID="22" presetClass="entr" presetSubtype="2"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right)">
                                      <p:cBhvr>
                                        <p:cTn id="51" dur="2000"/>
                                        <p:tgtEl>
                                          <p:spTgt spid="27"/>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0" grpId="0" animBg="1"/>
      <p:bldP spid="31" grpId="0" animBg="1"/>
      <p:bldP spid="40" grpId="0" animBg="1"/>
      <p:bldP spid="41" grpId="0" animBg="1"/>
      <p:bldP spid="42" grpId="0" animBg="1"/>
      <p:bldP spid="52" grpId="0" animBg="1"/>
      <p:bldP spid="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5"/>
          <p:cNvSpPr/>
          <p:nvPr/>
        </p:nvSpPr>
        <p:spPr bwMode="auto">
          <a:xfrm rot="10800000">
            <a:off x="182616" y="2245359"/>
            <a:ext cx="4789006" cy="2367282"/>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solidFill>
            <a:srgbClr val="002060"/>
          </a:solidFill>
          <a:ln>
            <a:noFill/>
          </a:ln>
        </p:spPr>
        <p:txBody>
          <a:bodyPr vert="horz" wrap="square" lIns="91440" tIns="45720" rIns="91440" bIns="45720" numCol="1" anchor="t" anchorCtr="0" compatLnSpc="1"/>
          <a:lstStyle/>
          <a:p>
            <a:endParaRPr lang="zh-CN" altLang="en-US"/>
          </a:p>
        </p:txBody>
      </p:sp>
      <p:sp>
        <p:nvSpPr>
          <p:cNvPr id="23" name="TextBox 25"/>
          <p:cNvSpPr txBox="1"/>
          <p:nvPr/>
        </p:nvSpPr>
        <p:spPr>
          <a:xfrm>
            <a:off x="1954782" y="2932945"/>
            <a:ext cx="2236511" cy="707886"/>
          </a:xfrm>
          <a:prstGeom prst="rect">
            <a:avLst/>
          </a:prstGeom>
          <a:noFill/>
        </p:spPr>
        <p:txBody>
          <a:bodyPr wrap="none" rtlCol="0">
            <a:spAutoFit/>
          </a:bodyPr>
          <a:lstStyle/>
          <a:p>
            <a:r>
              <a:rPr lang="zh-CN" altLang="en-US" sz="4000" dirty="0">
                <a:solidFill>
                  <a:srgbClr val="F0ECE9"/>
                </a:solidFill>
                <a:latin typeface="微软雅黑" panose="020B0503020204020204" pitchFamily="34" charset="-122"/>
                <a:ea typeface="微软雅黑" panose="020B0503020204020204" pitchFamily="34" charset="-122"/>
              </a:rPr>
              <a:t>胜任能力</a:t>
            </a:r>
          </a:p>
        </p:txBody>
      </p:sp>
      <p:sp>
        <p:nvSpPr>
          <p:cNvPr id="24" name="TextBox 26"/>
          <p:cNvSpPr txBox="1"/>
          <p:nvPr/>
        </p:nvSpPr>
        <p:spPr>
          <a:xfrm>
            <a:off x="1954782" y="3529735"/>
            <a:ext cx="1402756" cy="369332"/>
          </a:xfrm>
          <a:prstGeom prst="rect">
            <a:avLst/>
          </a:prstGeom>
          <a:noFill/>
        </p:spPr>
        <p:txBody>
          <a:bodyPr vert="horz" wrap="none" rtlCol="0">
            <a:spAutoFit/>
          </a:bodyPr>
          <a:lstStyle/>
          <a:p>
            <a:r>
              <a:rPr lang="en-US" altLang="zh-CN" dirty="0">
                <a:solidFill>
                  <a:srgbClr val="F0ECE9"/>
                </a:solidFill>
                <a:latin typeface="Museo Sans 500" pitchFamily="50" charset="0"/>
              </a:rPr>
              <a:t>MY ABILITY</a:t>
            </a:r>
          </a:p>
        </p:txBody>
      </p:sp>
      <p:sp>
        <p:nvSpPr>
          <p:cNvPr id="25" name="Freeform 5"/>
          <p:cNvSpPr/>
          <p:nvPr/>
        </p:nvSpPr>
        <p:spPr bwMode="auto">
          <a:xfrm>
            <a:off x="5186138" y="1742231"/>
            <a:ext cx="6824662" cy="3373539"/>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26" name="TextBox 24"/>
          <p:cNvSpPr txBox="1"/>
          <p:nvPr/>
        </p:nvSpPr>
        <p:spPr>
          <a:xfrm>
            <a:off x="1124105" y="2712799"/>
            <a:ext cx="830677" cy="1446550"/>
          </a:xfrm>
          <a:prstGeom prst="rect">
            <a:avLst/>
          </a:prstGeom>
          <a:noFill/>
        </p:spPr>
        <p:txBody>
          <a:bodyPr wrap="none" rtlCol="0">
            <a:spAutoFit/>
          </a:bodyPr>
          <a:lstStyle/>
          <a:p>
            <a:r>
              <a:rPr lang="en-US" altLang="zh-CN" sz="8800" dirty="0">
                <a:solidFill>
                  <a:srgbClr val="F0ECE9"/>
                </a:solidFill>
                <a:latin typeface="Museo Sans 500" pitchFamily="50" charset="0"/>
              </a:rPr>
              <a:t>3</a:t>
            </a:r>
            <a:endParaRPr lang="zh-CN" altLang="en-US" sz="8800" dirty="0">
              <a:solidFill>
                <a:srgbClr val="F0ECE9"/>
              </a:solidFill>
              <a:latin typeface="Museo Sans 500" pitchFamily="50"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accel="10000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1+#ppt_w/2"/>
                                          </p:val>
                                        </p:tav>
                                        <p:tav tm="100000">
                                          <p:val>
                                            <p:strVal val="#ppt_x"/>
                                          </p:val>
                                        </p:tav>
                                      </p:tavLst>
                                    </p:anim>
                                    <p:anim calcmode="lin" valueType="num">
                                      <p:cBhvr additive="base">
                                        <p:cTn id="12"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3" y="344684"/>
            <a:ext cx="2834879"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核心竞争力 </a:t>
            </a:r>
            <a:r>
              <a:rPr lang="en-US" altLang="zh-CN" sz="1400" dirty="0">
                <a:solidFill>
                  <a:srgbClr val="002060"/>
                </a:solidFill>
                <a:latin typeface="微软雅黑" panose="020B0503020204020204" pitchFamily="34" charset="-122"/>
                <a:ea typeface="微软雅黑" panose="020B0503020204020204" pitchFamily="34" charset="-122"/>
              </a:rPr>
              <a:t>Competitiveness</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 name="饼形 23"/>
          <p:cNvSpPr/>
          <p:nvPr/>
        </p:nvSpPr>
        <p:spPr>
          <a:xfrm>
            <a:off x="3891277" y="-272506"/>
            <a:ext cx="4642888" cy="4644567"/>
          </a:xfrm>
          <a:prstGeom prst="pie">
            <a:avLst>
              <a:gd name="adj1" fmla="val 0"/>
              <a:gd name="adj2" fmla="val 10800000"/>
            </a:avLst>
          </a:prstGeom>
          <a:ln w="3175">
            <a:gradFill flip="none" rotWithShape="1">
              <a:gsLst>
                <a:gs pos="0">
                  <a:schemeClr val="accent5">
                    <a:lumMod val="0"/>
                    <a:lumOff val="100000"/>
                    <a:alpha val="0"/>
                  </a:schemeClr>
                </a:gs>
                <a:gs pos="100000">
                  <a:srgbClr val="BABEBD"/>
                </a:gs>
              </a:gsLst>
              <a:lin ang="5400000" scaled="1"/>
              <a:tileRect/>
            </a:gradFill>
            <a:prstDash val="dash"/>
          </a:ln>
        </p:spPr>
        <p:style>
          <a:lnRef idx="1">
            <a:schemeClr val="accent1"/>
          </a:lnRef>
          <a:fillRef idx="0">
            <a:schemeClr val="accent1"/>
          </a:fillRef>
          <a:effectRef idx="0">
            <a:schemeClr val="accent1"/>
          </a:effectRef>
          <a:fontRef idx="minor">
            <a:schemeClr val="tx1"/>
          </a:fontRef>
        </p:style>
        <p:txBody>
          <a:bodyPr lIns="91408" tIns="45704" rIns="91408" bIns="45704"/>
          <a:lstStyle/>
          <a:p>
            <a:pPr>
              <a:defRPr/>
            </a:pPr>
            <a:endParaRPr lang="zh-CN" altLang="en-US" sz="1500" dirty="0">
              <a:ea typeface="微软雅黑" panose="020B0503020204020204" pitchFamily="34" charset="-122"/>
            </a:endParaRPr>
          </a:p>
        </p:txBody>
      </p:sp>
      <p:sp>
        <p:nvSpPr>
          <p:cNvPr id="25" name="饼形 24"/>
          <p:cNvSpPr/>
          <p:nvPr/>
        </p:nvSpPr>
        <p:spPr>
          <a:xfrm>
            <a:off x="2222279" y="-1869112"/>
            <a:ext cx="7980889" cy="7983776"/>
          </a:xfrm>
          <a:prstGeom prst="pie">
            <a:avLst>
              <a:gd name="adj1" fmla="val 0"/>
              <a:gd name="adj2" fmla="val 10800000"/>
            </a:avLst>
          </a:prstGeom>
          <a:ln w="3175">
            <a:gradFill flip="none" rotWithShape="1">
              <a:gsLst>
                <a:gs pos="0">
                  <a:schemeClr val="accent5">
                    <a:lumMod val="0"/>
                    <a:lumOff val="100000"/>
                    <a:alpha val="0"/>
                  </a:schemeClr>
                </a:gs>
                <a:gs pos="100000">
                  <a:srgbClr val="BABEBD"/>
                </a:gs>
              </a:gsLst>
              <a:lin ang="5400000" scaled="1"/>
              <a:tileRect/>
            </a:gradFill>
            <a:prstDash val="dash"/>
          </a:ln>
        </p:spPr>
        <p:style>
          <a:lnRef idx="1">
            <a:schemeClr val="accent1"/>
          </a:lnRef>
          <a:fillRef idx="0">
            <a:schemeClr val="accent1"/>
          </a:fillRef>
          <a:effectRef idx="0">
            <a:schemeClr val="accent1"/>
          </a:effectRef>
          <a:fontRef idx="minor">
            <a:schemeClr val="tx1"/>
          </a:fontRef>
        </p:style>
        <p:txBody>
          <a:bodyPr lIns="91408" tIns="45704" rIns="91408" bIns="45704"/>
          <a:lstStyle/>
          <a:p>
            <a:pPr>
              <a:defRPr/>
            </a:pPr>
            <a:endParaRPr lang="zh-CN" altLang="en-US" sz="1500" dirty="0">
              <a:ea typeface="微软雅黑" panose="020B0503020204020204" pitchFamily="34" charset="-122"/>
            </a:endParaRPr>
          </a:p>
        </p:txBody>
      </p:sp>
      <p:sp>
        <p:nvSpPr>
          <p:cNvPr id="26" name="饼形 25"/>
          <p:cNvSpPr/>
          <p:nvPr/>
        </p:nvSpPr>
        <p:spPr>
          <a:xfrm>
            <a:off x="2806091" y="-1343490"/>
            <a:ext cx="6813265" cy="6815730"/>
          </a:xfrm>
          <a:prstGeom prst="pie">
            <a:avLst>
              <a:gd name="adj1" fmla="val 0"/>
              <a:gd name="adj2" fmla="val 10800000"/>
            </a:avLst>
          </a:prstGeom>
          <a:ln w="3175">
            <a:gradFill flip="none" rotWithShape="1">
              <a:gsLst>
                <a:gs pos="0">
                  <a:schemeClr val="accent5">
                    <a:lumMod val="0"/>
                    <a:lumOff val="100000"/>
                    <a:alpha val="0"/>
                  </a:schemeClr>
                </a:gs>
                <a:gs pos="100000">
                  <a:srgbClr val="BABEBD"/>
                </a:gs>
              </a:gsLst>
              <a:lin ang="5400000" scaled="1"/>
              <a:tileRect/>
            </a:gradFill>
            <a:prstDash val="dash"/>
          </a:ln>
        </p:spPr>
        <p:style>
          <a:lnRef idx="1">
            <a:schemeClr val="accent1"/>
          </a:lnRef>
          <a:fillRef idx="0">
            <a:schemeClr val="accent1"/>
          </a:fillRef>
          <a:effectRef idx="0">
            <a:schemeClr val="accent1"/>
          </a:effectRef>
          <a:fontRef idx="minor">
            <a:schemeClr val="tx1"/>
          </a:fontRef>
        </p:style>
        <p:txBody>
          <a:bodyPr lIns="91408" tIns="45704" rIns="91408" bIns="45704"/>
          <a:lstStyle/>
          <a:p>
            <a:pPr>
              <a:defRPr/>
            </a:pPr>
            <a:endParaRPr lang="zh-CN" altLang="en-US" sz="1500" dirty="0">
              <a:ea typeface="微软雅黑" panose="020B0503020204020204" pitchFamily="34" charset="-122"/>
            </a:endParaRPr>
          </a:p>
        </p:txBody>
      </p:sp>
      <p:sp>
        <p:nvSpPr>
          <p:cNvPr id="27" name="饼形 26"/>
          <p:cNvSpPr/>
          <p:nvPr/>
        </p:nvSpPr>
        <p:spPr>
          <a:xfrm>
            <a:off x="3336663" y="-812727"/>
            <a:ext cx="5752127" cy="5754208"/>
          </a:xfrm>
          <a:prstGeom prst="pie">
            <a:avLst>
              <a:gd name="adj1" fmla="val 0"/>
              <a:gd name="adj2" fmla="val 10800000"/>
            </a:avLst>
          </a:prstGeom>
          <a:ln w="3175">
            <a:gradFill flip="none" rotWithShape="1">
              <a:gsLst>
                <a:gs pos="0">
                  <a:schemeClr val="accent5">
                    <a:lumMod val="0"/>
                    <a:lumOff val="100000"/>
                    <a:alpha val="0"/>
                  </a:schemeClr>
                </a:gs>
                <a:gs pos="100000">
                  <a:srgbClr val="BABEBD"/>
                </a:gs>
              </a:gsLst>
              <a:lin ang="5400000" scaled="1"/>
              <a:tileRect/>
            </a:gradFill>
            <a:prstDash val="dash"/>
          </a:ln>
        </p:spPr>
        <p:style>
          <a:lnRef idx="1">
            <a:schemeClr val="accent1"/>
          </a:lnRef>
          <a:fillRef idx="0">
            <a:schemeClr val="accent1"/>
          </a:fillRef>
          <a:effectRef idx="0">
            <a:schemeClr val="accent1"/>
          </a:effectRef>
          <a:fontRef idx="minor">
            <a:schemeClr val="tx1"/>
          </a:fontRef>
        </p:style>
        <p:txBody>
          <a:bodyPr lIns="91408" tIns="45704" rIns="91408" bIns="45704"/>
          <a:lstStyle/>
          <a:p>
            <a:pPr>
              <a:defRPr/>
            </a:pPr>
            <a:endParaRPr lang="zh-CN" altLang="en-US" sz="1500" dirty="0">
              <a:ea typeface="微软雅黑" panose="020B0503020204020204" pitchFamily="34" charset="-122"/>
            </a:endParaRPr>
          </a:p>
        </p:txBody>
      </p:sp>
      <p:cxnSp>
        <p:nvCxnSpPr>
          <p:cNvPr id="28" name="直接连接符 27"/>
          <p:cNvCxnSpPr>
            <a:stCxn id="43" idx="1"/>
          </p:cNvCxnSpPr>
          <p:nvPr/>
        </p:nvCxnSpPr>
        <p:spPr>
          <a:xfrm>
            <a:off x="6885740" y="2583892"/>
            <a:ext cx="2497515" cy="1378768"/>
          </a:xfrm>
          <a:prstGeom prst="line">
            <a:avLst/>
          </a:prstGeom>
          <a:ln w="9525">
            <a:solidFill>
              <a:srgbClr val="BABEBD"/>
            </a:solidFill>
            <a:prstDash val="solid"/>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43" idx="6"/>
          </p:cNvCxnSpPr>
          <p:nvPr/>
        </p:nvCxnSpPr>
        <p:spPr>
          <a:xfrm flipH="1" flipV="1">
            <a:off x="3541841" y="2122753"/>
            <a:ext cx="1858191" cy="2116"/>
          </a:xfrm>
          <a:prstGeom prst="line">
            <a:avLst/>
          </a:prstGeom>
          <a:ln w="9525">
            <a:solidFill>
              <a:srgbClr val="BABEBD"/>
            </a:solidFill>
            <a:prstDash val="solid"/>
          </a:ln>
        </p:spPr>
        <p:style>
          <a:lnRef idx="1">
            <a:schemeClr val="accent1"/>
          </a:lnRef>
          <a:fillRef idx="0">
            <a:schemeClr val="accent1"/>
          </a:fillRef>
          <a:effectRef idx="0">
            <a:schemeClr val="accent1"/>
          </a:effectRef>
          <a:fontRef idx="minor">
            <a:schemeClr val="tx1"/>
          </a:fontRef>
        </p:style>
      </p:cxnSp>
      <p:cxnSp>
        <p:nvCxnSpPr>
          <p:cNvPr id="30" name="直接连接符 29"/>
          <p:cNvCxnSpPr>
            <a:endCxn id="43" idx="2"/>
          </p:cNvCxnSpPr>
          <p:nvPr/>
        </p:nvCxnSpPr>
        <p:spPr>
          <a:xfrm flipH="1" flipV="1">
            <a:off x="6601996" y="2954925"/>
            <a:ext cx="677950" cy="2015473"/>
          </a:xfrm>
          <a:prstGeom prst="line">
            <a:avLst/>
          </a:prstGeom>
          <a:ln w="9525">
            <a:solidFill>
              <a:srgbClr val="BABEBD"/>
            </a:solidFill>
            <a:prstDash val="solid"/>
          </a:ln>
        </p:spPr>
        <p:style>
          <a:lnRef idx="1">
            <a:schemeClr val="accent1"/>
          </a:lnRef>
          <a:fillRef idx="0">
            <a:schemeClr val="accent1"/>
          </a:fillRef>
          <a:effectRef idx="0">
            <a:schemeClr val="accent1"/>
          </a:effectRef>
          <a:fontRef idx="minor">
            <a:schemeClr val="tx1"/>
          </a:fontRef>
        </p:style>
      </p:cxnSp>
      <p:cxnSp>
        <p:nvCxnSpPr>
          <p:cNvPr id="40" name="直接连接符 39"/>
          <p:cNvCxnSpPr>
            <a:endCxn id="43" idx="4"/>
          </p:cNvCxnSpPr>
          <p:nvPr/>
        </p:nvCxnSpPr>
        <p:spPr>
          <a:xfrm flipV="1">
            <a:off x="5025805" y="2954925"/>
            <a:ext cx="657968" cy="1986557"/>
          </a:xfrm>
          <a:prstGeom prst="line">
            <a:avLst/>
          </a:prstGeom>
          <a:ln w="9525">
            <a:solidFill>
              <a:srgbClr val="BABEBD"/>
            </a:solidFill>
            <a:prstDash val="solid"/>
          </a:ln>
        </p:spPr>
        <p:style>
          <a:lnRef idx="1">
            <a:schemeClr val="accent1"/>
          </a:lnRef>
          <a:fillRef idx="0">
            <a:schemeClr val="accent1"/>
          </a:fillRef>
          <a:effectRef idx="0">
            <a:schemeClr val="accent1"/>
          </a:effectRef>
          <a:fontRef idx="minor">
            <a:schemeClr val="tx1"/>
          </a:fontRef>
        </p:style>
      </p:cxnSp>
      <p:cxnSp>
        <p:nvCxnSpPr>
          <p:cNvPr id="41" name="直接连接符 40"/>
          <p:cNvCxnSpPr>
            <a:stCxn id="43" idx="5"/>
          </p:cNvCxnSpPr>
          <p:nvPr/>
        </p:nvCxnSpPr>
        <p:spPr>
          <a:xfrm flipH="1">
            <a:off x="2974816" y="2583892"/>
            <a:ext cx="2425215" cy="1364310"/>
          </a:xfrm>
          <a:prstGeom prst="line">
            <a:avLst/>
          </a:prstGeom>
          <a:ln w="9525">
            <a:solidFill>
              <a:srgbClr val="BABEBD"/>
            </a:solidFill>
            <a:prstDash val="solid"/>
          </a:ln>
        </p:spPr>
        <p:style>
          <a:lnRef idx="1">
            <a:schemeClr val="accent1"/>
          </a:lnRef>
          <a:fillRef idx="0">
            <a:schemeClr val="accent1"/>
          </a:fillRef>
          <a:effectRef idx="0">
            <a:schemeClr val="accent1"/>
          </a:effectRef>
          <a:fontRef idx="minor">
            <a:schemeClr val="tx1"/>
          </a:fontRef>
        </p:style>
      </p:cxnSp>
      <p:cxnSp>
        <p:nvCxnSpPr>
          <p:cNvPr id="42" name="直接连接符 41"/>
          <p:cNvCxnSpPr>
            <a:endCxn id="43" idx="0"/>
          </p:cNvCxnSpPr>
          <p:nvPr/>
        </p:nvCxnSpPr>
        <p:spPr>
          <a:xfrm flipH="1">
            <a:off x="6885735" y="2124867"/>
            <a:ext cx="1904752" cy="0"/>
          </a:xfrm>
          <a:prstGeom prst="line">
            <a:avLst/>
          </a:prstGeom>
          <a:ln w="9525">
            <a:solidFill>
              <a:srgbClr val="BABEBD"/>
            </a:solidFill>
            <a:prstDash val="solid"/>
          </a:ln>
        </p:spPr>
        <p:style>
          <a:lnRef idx="1">
            <a:schemeClr val="accent1"/>
          </a:lnRef>
          <a:fillRef idx="0">
            <a:schemeClr val="accent1"/>
          </a:fillRef>
          <a:effectRef idx="0">
            <a:schemeClr val="accent1"/>
          </a:effectRef>
          <a:fontRef idx="minor">
            <a:schemeClr val="tx1"/>
          </a:fontRef>
        </p:style>
      </p:cxnSp>
      <p:sp>
        <p:nvSpPr>
          <p:cNvPr id="43" name="十角星 42"/>
          <p:cNvSpPr/>
          <p:nvPr/>
        </p:nvSpPr>
        <p:spPr>
          <a:xfrm>
            <a:off x="5400032" y="1612515"/>
            <a:ext cx="1485707" cy="1484128"/>
          </a:xfrm>
          <a:prstGeom prst="star10">
            <a:avLst/>
          </a:prstGeom>
          <a:solidFill>
            <a:srgbClr val="1F497D">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8" tIns="60938" rIns="121878" bIns="60938" anchor="ctr"/>
          <a:lstStyle/>
          <a:p>
            <a:pPr algn="ctr">
              <a:defRPr/>
            </a:pPr>
            <a:endParaRPr lang="zh-CN" altLang="en-US" dirty="0">
              <a:ea typeface="微软雅黑" panose="020B0503020204020204" pitchFamily="34" charset="-122"/>
            </a:endParaRPr>
          </a:p>
        </p:txBody>
      </p:sp>
      <p:sp>
        <p:nvSpPr>
          <p:cNvPr id="55" name="椭圆 54"/>
          <p:cNvSpPr/>
          <p:nvPr/>
        </p:nvSpPr>
        <p:spPr>
          <a:xfrm>
            <a:off x="5075664" y="1356178"/>
            <a:ext cx="2204282" cy="2204282"/>
          </a:xfrm>
          <a:prstGeom prst="ellipse">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2400" dirty="0">
                <a:solidFill>
                  <a:srgbClr val="56505B"/>
                </a:solidFill>
                <a:latin typeface="Museo Sans 500" pitchFamily="50" charset="0"/>
                <a:ea typeface="微软雅黑" panose="020B0503020204020204" pitchFamily="34" charset="-122"/>
              </a:rPr>
              <a:t>核心竞争力</a:t>
            </a:r>
          </a:p>
        </p:txBody>
      </p:sp>
      <p:sp>
        <p:nvSpPr>
          <p:cNvPr id="58" name="椭圆 57"/>
          <p:cNvSpPr/>
          <p:nvPr/>
        </p:nvSpPr>
        <p:spPr>
          <a:xfrm>
            <a:off x="2917311" y="1556699"/>
            <a:ext cx="1134224" cy="113422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领导力</a:t>
            </a:r>
          </a:p>
        </p:txBody>
      </p:sp>
      <p:sp>
        <p:nvSpPr>
          <p:cNvPr id="64" name="椭圆 63"/>
          <p:cNvSpPr/>
          <p:nvPr/>
        </p:nvSpPr>
        <p:spPr>
          <a:xfrm>
            <a:off x="8816142" y="3395548"/>
            <a:ext cx="1134224" cy="113422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团队</a:t>
            </a:r>
            <a:endParaRPr lang="en-US" altLang="zh-CN" dirty="0">
              <a:solidFill>
                <a:schemeClr val="bg1"/>
              </a:solidFill>
              <a:latin typeface="Museo Sans 500" pitchFamily="50" charset="0"/>
              <a:ea typeface="微软雅黑" panose="020B0503020204020204" pitchFamily="34" charset="-122"/>
            </a:endParaRPr>
          </a:p>
          <a:p>
            <a:pPr lvl="0" algn="ctr"/>
            <a:r>
              <a:rPr lang="zh-CN" altLang="en-US" dirty="0">
                <a:solidFill>
                  <a:schemeClr val="bg1"/>
                </a:solidFill>
                <a:latin typeface="Museo Sans 500" pitchFamily="50" charset="0"/>
                <a:ea typeface="微软雅黑" panose="020B0503020204020204" pitchFamily="34" charset="-122"/>
              </a:rPr>
              <a:t>协作</a:t>
            </a:r>
          </a:p>
        </p:txBody>
      </p:sp>
      <p:sp>
        <p:nvSpPr>
          <p:cNvPr id="67" name="椭圆 66"/>
          <p:cNvSpPr/>
          <p:nvPr/>
        </p:nvSpPr>
        <p:spPr>
          <a:xfrm>
            <a:off x="6712834" y="4403285"/>
            <a:ext cx="1134224" cy="113422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创新力</a:t>
            </a:r>
          </a:p>
        </p:txBody>
      </p:sp>
      <p:sp>
        <p:nvSpPr>
          <p:cNvPr id="70" name="椭圆 69"/>
          <p:cNvSpPr/>
          <p:nvPr/>
        </p:nvSpPr>
        <p:spPr>
          <a:xfrm>
            <a:off x="2407703" y="3381090"/>
            <a:ext cx="1134224" cy="113422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专业</a:t>
            </a:r>
            <a:endParaRPr lang="en-US" altLang="zh-CN" dirty="0">
              <a:solidFill>
                <a:schemeClr val="bg1"/>
              </a:solidFill>
              <a:latin typeface="Museo Sans 500" pitchFamily="50" charset="0"/>
              <a:ea typeface="微软雅黑" panose="020B0503020204020204" pitchFamily="34" charset="-122"/>
            </a:endParaRPr>
          </a:p>
          <a:p>
            <a:pPr lvl="0" algn="ctr"/>
            <a:r>
              <a:rPr lang="zh-CN" altLang="en-US" dirty="0">
                <a:solidFill>
                  <a:schemeClr val="bg1"/>
                </a:solidFill>
                <a:latin typeface="Museo Sans 500" pitchFamily="50" charset="0"/>
                <a:ea typeface="微软雅黑" panose="020B0503020204020204" pitchFamily="34" charset="-122"/>
              </a:rPr>
              <a:t>技能</a:t>
            </a:r>
          </a:p>
        </p:txBody>
      </p:sp>
      <p:sp>
        <p:nvSpPr>
          <p:cNvPr id="76" name="椭圆 75"/>
          <p:cNvSpPr/>
          <p:nvPr/>
        </p:nvSpPr>
        <p:spPr>
          <a:xfrm>
            <a:off x="4458693" y="4374369"/>
            <a:ext cx="1134224" cy="113422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协调力</a:t>
            </a:r>
          </a:p>
        </p:txBody>
      </p:sp>
      <p:sp>
        <p:nvSpPr>
          <p:cNvPr id="79" name="椭圆 78"/>
          <p:cNvSpPr/>
          <p:nvPr/>
        </p:nvSpPr>
        <p:spPr>
          <a:xfrm>
            <a:off x="8393777" y="1555641"/>
            <a:ext cx="1134224" cy="113422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执行力</a:t>
            </a:r>
          </a:p>
        </p:txBody>
      </p:sp>
      <p:sp>
        <p:nvSpPr>
          <p:cNvPr id="44" name="椭圆 43"/>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par>
                                <p:cTn id="21" presetID="23" presetClass="entr" presetSubtype="36" fill="hold" grpId="0" nodeType="withEffect">
                                  <p:stCondLst>
                                    <p:cond delay="432"/>
                                  </p:stCondLst>
                                  <p:childTnLst>
                                    <p:set>
                                      <p:cBhvr>
                                        <p:cTn id="22" dur="1" fill="hold">
                                          <p:stCondLst>
                                            <p:cond delay="0"/>
                                          </p:stCondLst>
                                        </p:cTn>
                                        <p:tgtEl>
                                          <p:spTgt spid="55"/>
                                        </p:tgtEl>
                                        <p:attrNameLst>
                                          <p:attrName>style.visibility</p:attrName>
                                        </p:attrNameLst>
                                      </p:cBhvr>
                                      <p:to>
                                        <p:strVal val="visible"/>
                                      </p:to>
                                    </p:set>
                                    <p:anim calcmode="lin" valueType="num">
                                      <p:cBhvr>
                                        <p:cTn id="23" dur="500" fill="hold"/>
                                        <p:tgtEl>
                                          <p:spTgt spid="55"/>
                                        </p:tgtEl>
                                        <p:attrNameLst>
                                          <p:attrName>ppt_w</p:attrName>
                                        </p:attrNameLst>
                                      </p:cBhvr>
                                      <p:tavLst>
                                        <p:tav tm="0">
                                          <p:val>
                                            <p:strVal val="(6*min(max(#ppt_w*#ppt_h,.3),1)-7.4)/-.7*#ppt_w"/>
                                          </p:val>
                                        </p:tav>
                                        <p:tav tm="100000">
                                          <p:val>
                                            <p:strVal val="#ppt_w"/>
                                          </p:val>
                                        </p:tav>
                                      </p:tavLst>
                                    </p:anim>
                                    <p:anim calcmode="lin" valueType="num">
                                      <p:cBhvr>
                                        <p:cTn id="24" dur="500" fill="hold"/>
                                        <p:tgtEl>
                                          <p:spTgt spid="55"/>
                                        </p:tgtEl>
                                        <p:attrNameLst>
                                          <p:attrName>ppt_h</p:attrName>
                                        </p:attrNameLst>
                                      </p:cBhvr>
                                      <p:tavLst>
                                        <p:tav tm="0">
                                          <p:val>
                                            <p:strVal val="(6*min(max(#ppt_w*#ppt_h,.3),1)-7.4)/-.7*#ppt_h"/>
                                          </p:val>
                                        </p:tav>
                                        <p:tav tm="100000">
                                          <p:val>
                                            <p:strVal val="#ppt_h"/>
                                          </p:val>
                                        </p:tav>
                                      </p:tavLst>
                                    </p:anim>
                                    <p:anim calcmode="lin" valueType="num">
                                      <p:cBhvr>
                                        <p:cTn id="25" dur="500" fill="hold"/>
                                        <p:tgtEl>
                                          <p:spTgt spid="55"/>
                                        </p:tgtEl>
                                        <p:attrNameLst>
                                          <p:attrName>ppt_x</p:attrName>
                                        </p:attrNameLst>
                                      </p:cBhvr>
                                      <p:tavLst>
                                        <p:tav tm="0">
                                          <p:val>
                                            <p:fltVal val="0.5"/>
                                          </p:val>
                                        </p:tav>
                                        <p:tav tm="100000">
                                          <p:val>
                                            <p:strVal val="#ppt_x"/>
                                          </p:val>
                                        </p:tav>
                                      </p:tavLst>
                                    </p:anim>
                                    <p:anim calcmode="lin" valueType="num">
                                      <p:cBhvr>
                                        <p:cTn id="26" dur="500" fill="hold"/>
                                        <p:tgtEl>
                                          <p:spTgt spid="55"/>
                                        </p:tgtEl>
                                        <p:attrNameLst>
                                          <p:attrName>ppt_y</p:attrName>
                                        </p:attrNameLst>
                                      </p:cBhvr>
                                      <p:tavLst>
                                        <p:tav tm="0">
                                          <p:val>
                                            <p:strVal val="1+(6*min(max(#ppt_w*#ppt_h,.3),1)-7.4)/-.7*#ppt_h/2"/>
                                          </p:val>
                                        </p:tav>
                                        <p:tav tm="100000">
                                          <p:val>
                                            <p:strVal val="#ppt_y"/>
                                          </p:val>
                                        </p:tav>
                                      </p:tavLst>
                                    </p:anim>
                                  </p:childTnLst>
                                </p:cTn>
                              </p:par>
                              <p:par>
                                <p:cTn id="27" presetID="1" presetClass="entr" presetSubtype="0" fill="hold" nodeType="withEffect">
                                  <p:stCondLst>
                                    <p:cond delay="135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1458"/>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1566"/>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1674"/>
                                  </p:stCondLst>
                                  <p:childTnLst>
                                    <p:set>
                                      <p:cBhvr>
                                        <p:cTn id="34" dur="1" fill="hold">
                                          <p:stCondLst>
                                            <p:cond delay="0"/>
                                          </p:stCondLst>
                                        </p:cTn>
                                        <p:tgtEl>
                                          <p:spTgt spid="24"/>
                                        </p:tgtEl>
                                        <p:attrNameLst>
                                          <p:attrName>style.visibility</p:attrName>
                                        </p:attrNameLst>
                                      </p:cBhvr>
                                      <p:to>
                                        <p:strVal val="visible"/>
                                      </p:to>
                                    </p:set>
                                  </p:childTnLst>
                                </p:cTn>
                              </p:par>
                              <p:par>
                                <p:cTn id="35" presetID="6" presetClass="emph" presetSubtype="0" fill="hold" nodeType="withEffect">
                                  <p:stCondLst>
                                    <p:cond delay="1350"/>
                                  </p:stCondLst>
                                  <p:childTnLst>
                                    <p:animScale>
                                      <p:cBhvr>
                                        <p:cTn id="36" dur="1080" fill="hold"/>
                                        <p:tgtEl>
                                          <p:spTgt spid="25"/>
                                        </p:tgtEl>
                                      </p:cBhvr>
                                      <p:by x="150000" y="150000"/>
                                      <p:from x="0" y="0"/>
                                      <p:to x="100000" y="100000"/>
                                    </p:animScale>
                                  </p:childTnLst>
                                </p:cTn>
                              </p:par>
                              <p:par>
                                <p:cTn id="37" presetID="6" presetClass="emph" presetSubtype="0" fill="hold" nodeType="withEffect">
                                  <p:stCondLst>
                                    <p:cond delay="1458"/>
                                  </p:stCondLst>
                                  <p:childTnLst>
                                    <p:animScale>
                                      <p:cBhvr>
                                        <p:cTn id="38" dur="1080" fill="hold"/>
                                        <p:tgtEl>
                                          <p:spTgt spid="26"/>
                                        </p:tgtEl>
                                      </p:cBhvr>
                                      <p:by x="150000" y="150000"/>
                                      <p:from x="0" y="0"/>
                                      <p:to x="100000" y="100000"/>
                                    </p:animScale>
                                  </p:childTnLst>
                                </p:cTn>
                              </p:par>
                              <p:par>
                                <p:cTn id="39" presetID="6" presetClass="emph" presetSubtype="0" fill="hold" nodeType="withEffect">
                                  <p:stCondLst>
                                    <p:cond delay="1566"/>
                                  </p:stCondLst>
                                  <p:childTnLst>
                                    <p:animScale>
                                      <p:cBhvr>
                                        <p:cTn id="40" dur="1080" fill="hold"/>
                                        <p:tgtEl>
                                          <p:spTgt spid="27"/>
                                        </p:tgtEl>
                                      </p:cBhvr>
                                      <p:by x="150000" y="150000"/>
                                      <p:from x="0" y="0"/>
                                      <p:to x="100000" y="100000"/>
                                    </p:animScale>
                                  </p:childTnLst>
                                </p:cTn>
                              </p:par>
                              <p:par>
                                <p:cTn id="41" presetID="6" presetClass="emph" presetSubtype="0" fill="hold" nodeType="withEffect">
                                  <p:stCondLst>
                                    <p:cond delay="1674"/>
                                  </p:stCondLst>
                                  <p:childTnLst>
                                    <p:animScale>
                                      <p:cBhvr>
                                        <p:cTn id="42" dur="1080" fill="hold"/>
                                        <p:tgtEl>
                                          <p:spTgt spid="24"/>
                                        </p:tgtEl>
                                      </p:cBhvr>
                                      <p:by x="150000" y="150000"/>
                                      <p:from x="0" y="0"/>
                                      <p:to x="100000" y="100000"/>
                                    </p:animScale>
                                  </p:childTnLst>
                                </p:cTn>
                              </p:par>
                              <p:par>
                                <p:cTn id="43" presetID="22" presetClass="entr" presetSubtype="2" fill="hold" nodeType="withEffect">
                                  <p:stCondLst>
                                    <p:cond delay="2290"/>
                                  </p:stCondLst>
                                  <p:childTnLst>
                                    <p:set>
                                      <p:cBhvr>
                                        <p:cTn id="44" dur="1" fill="hold">
                                          <p:stCondLst>
                                            <p:cond delay="0"/>
                                          </p:stCondLst>
                                        </p:cTn>
                                        <p:tgtEl>
                                          <p:spTgt spid="29"/>
                                        </p:tgtEl>
                                        <p:attrNameLst>
                                          <p:attrName>style.visibility</p:attrName>
                                        </p:attrNameLst>
                                      </p:cBhvr>
                                      <p:to>
                                        <p:strVal val="visible"/>
                                      </p:to>
                                    </p:set>
                                    <p:animEffect transition="in" filter="wipe(right)">
                                      <p:cBhvr>
                                        <p:cTn id="45" dur="540"/>
                                        <p:tgtEl>
                                          <p:spTgt spid="29"/>
                                        </p:tgtEl>
                                      </p:cBhvr>
                                    </p:animEffect>
                                  </p:childTnLst>
                                </p:cTn>
                              </p:par>
                              <p:par>
                                <p:cTn id="46" presetID="22" presetClass="entr" presetSubtype="1" fill="hold" nodeType="withEffect">
                                  <p:stCondLst>
                                    <p:cond delay="2669"/>
                                  </p:stCondLst>
                                  <p:childTnLst>
                                    <p:set>
                                      <p:cBhvr>
                                        <p:cTn id="47" dur="1" fill="hold">
                                          <p:stCondLst>
                                            <p:cond delay="0"/>
                                          </p:stCondLst>
                                        </p:cTn>
                                        <p:tgtEl>
                                          <p:spTgt spid="41"/>
                                        </p:tgtEl>
                                        <p:attrNameLst>
                                          <p:attrName>style.visibility</p:attrName>
                                        </p:attrNameLst>
                                      </p:cBhvr>
                                      <p:to>
                                        <p:strVal val="visible"/>
                                      </p:to>
                                    </p:set>
                                    <p:animEffect transition="in" filter="wipe(up)">
                                      <p:cBhvr>
                                        <p:cTn id="48" dur="540"/>
                                        <p:tgtEl>
                                          <p:spTgt spid="41"/>
                                        </p:tgtEl>
                                      </p:cBhvr>
                                    </p:animEffect>
                                  </p:childTnLst>
                                </p:cTn>
                              </p:par>
                              <p:par>
                                <p:cTn id="49" presetID="22" presetClass="entr" presetSubtype="1" fill="hold" nodeType="withEffect">
                                  <p:stCondLst>
                                    <p:cond delay="2900"/>
                                  </p:stCondLst>
                                  <p:childTnLst>
                                    <p:set>
                                      <p:cBhvr>
                                        <p:cTn id="50" dur="1" fill="hold">
                                          <p:stCondLst>
                                            <p:cond delay="0"/>
                                          </p:stCondLst>
                                        </p:cTn>
                                        <p:tgtEl>
                                          <p:spTgt spid="40"/>
                                        </p:tgtEl>
                                        <p:attrNameLst>
                                          <p:attrName>style.visibility</p:attrName>
                                        </p:attrNameLst>
                                      </p:cBhvr>
                                      <p:to>
                                        <p:strVal val="visible"/>
                                      </p:to>
                                    </p:set>
                                    <p:animEffect transition="in" filter="wipe(up)">
                                      <p:cBhvr>
                                        <p:cTn id="51" dur="540"/>
                                        <p:tgtEl>
                                          <p:spTgt spid="40"/>
                                        </p:tgtEl>
                                      </p:cBhvr>
                                    </p:animEffect>
                                  </p:childTnLst>
                                </p:cTn>
                              </p:par>
                              <p:par>
                                <p:cTn id="52" presetID="22" presetClass="entr" presetSubtype="1" fill="hold" nodeType="withEffect">
                                  <p:stCondLst>
                                    <p:cond delay="2538"/>
                                  </p:stCondLst>
                                  <p:childTnLst>
                                    <p:set>
                                      <p:cBhvr>
                                        <p:cTn id="53" dur="1" fill="hold">
                                          <p:stCondLst>
                                            <p:cond delay="0"/>
                                          </p:stCondLst>
                                        </p:cTn>
                                        <p:tgtEl>
                                          <p:spTgt spid="30"/>
                                        </p:tgtEl>
                                        <p:attrNameLst>
                                          <p:attrName>style.visibility</p:attrName>
                                        </p:attrNameLst>
                                      </p:cBhvr>
                                      <p:to>
                                        <p:strVal val="visible"/>
                                      </p:to>
                                    </p:set>
                                    <p:animEffect transition="in" filter="wipe(up)">
                                      <p:cBhvr>
                                        <p:cTn id="54" dur="540"/>
                                        <p:tgtEl>
                                          <p:spTgt spid="30"/>
                                        </p:tgtEl>
                                      </p:cBhvr>
                                    </p:animEffect>
                                  </p:childTnLst>
                                </p:cTn>
                              </p:par>
                              <p:par>
                                <p:cTn id="55" presetID="22" presetClass="entr" presetSubtype="1" fill="hold" nodeType="withEffect">
                                  <p:stCondLst>
                                    <p:cond delay="2192"/>
                                  </p:stCondLst>
                                  <p:childTnLst>
                                    <p:set>
                                      <p:cBhvr>
                                        <p:cTn id="56" dur="1" fill="hold">
                                          <p:stCondLst>
                                            <p:cond delay="0"/>
                                          </p:stCondLst>
                                        </p:cTn>
                                        <p:tgtEl>
                                          <p:spTgt spid="28"/>
                                        </p:tgtEl>
                                        <p:attrNameLst>
                                          <p:attrName>style.visibility</p:attrName>
                                        </p:attrNameLst>
                                      </p:cBhvr>
                                      <p:to>
                                        <p:strVal val="visible"/>
                                      </p:to>
                                    </p:set>
                                    <p:animEffect transition="in" filter="wipe(up)">
                                      <p:cBhvr>
                                        <p:cTn id="57" dur="540"/>
                                        <p:tgtEl>
                                          <p:spTgt spid="28"/>
                                        </p:tgtEl>
                                      </p:cBhvr>
                                    </p:animEffect>
                                  </p:childTnLst>
                                </p:cTn>
                              </p:par>
                              <p:par>
                                <p:cTn id="58" presetID="22" presetClass="entr" presetSubtype="8" fill="hold" nodeType="withEffect">
                                  <p:stCondLst>
                                    <p:cond delay="2916"/>
                                  </p:stCondLst>
                                  <p:childTnLst>
                                    <p:set>
                                      <p:cBhvr>
                                        <p:cTn id="59" dur="1" fill="hold">
                                          <p:stCondLst>
                                            <p:cond delay="0"/>
                                          </p:stCondLst>
                                        </p:cTn>
                                        <p:tgtEl>
                                          <p:spTgt spid="42"/>
                                        </p:tgtEl>
                                        <p:attrNameLst>
                                          <p:attrName>style.visibility</p:attrName>
                                        </p:attrNameLst>
                                      </p:cBhvr>
                                      <p:to>
                                        <p:strVal val="visible"/>
                                      </p:to>
                                    </p:set>
                                    <p:animEffect transition="in" filter="wipe(left)">
                                      <p:cBhvr>
                                        <p:cTn id="60" dur="540"/>
                                        <p:tgtEl>
                                          <p:spTgt spid="42"/>
                                        </p:tgtEl>
                                      </p:cBhvr>
                                    </p:animEffect>
                                  </p:childTnLst>
                                </p:cTn>
                              </p:par>
                              <p:par>
                                <p:cTn id="61" presetID="23" presetClass="entr" presetSubtype="288" fill="hold" grpId="0" nodeType="withEffect">
                                  <p:stCondLst>
                                    <p:cond delay="2830"/>
                                  </p:stCondLst>
                                  <p:childTnLst>
                                    <p:set>
                                      <p:cBhvr>
                                        <p:cTn id="62" dur="1" fill="hold">
                                          <p:stCondLst>
                                            <p:cond delay="0"/>
                                          </p:stCondLst>
                                        </p:cTn>
                                        <p:tgtEl>
                                          <p:spTgt spid="58"/>
                                        </p:tgtEl>
                                        <p:attrNameLst>
                                          <p:attrName>style.visibility</p:attrName>
                                        </p:attrNameLst>
                                      </p:cBhvr>
                                      <p:to>
                                        <p:strVal val="visible"/>
                                      </p:to>
                                    </p:set>
                                    <p:anim calcmode="lin" valueType="num">
                                      <p:cBhvr>
                                        <p:cTn id="63" dur="378" fill="hold"/>
                                        <p:tgtEl>
                                          <p:spTgt spid="58"/>
                                        </p:tgtEl>
                                        <p:attrNameLst>
                                          <p:attrName>ppt_w</p:attrName>
                                        </p:attrNameLst>
                                      </p:cBhvr>
                                      <p:tavLst>
                                        <p:tav tm="0">
                                          <p:val>
                                            <p:strVal val="4/3*#ppt_w"/>
                                          </p:val>
                                        </p:tav>
                                        <p:tav tm="100000">
                                          <p:val>
                                            <p:strVal val="#ppt_w"/>
                                          </p:val>
                                        </p:tav>
                                      </p:tavLst>
                                    </p:anim>
                                    <p:anim calcmode="lin" valueType="num">
                                      <p:cBhvr>
                                        <p:cTn id="64" dur="378" fill="hold"/>
                                        <p:tgtEl>
                                          <p:spTgt spid="58"/>
                                        </p:tgtEl>
                                        <p:attrNameLst>
                                          <p:attrName>ppt_h</p:attrName>
                                        </p:attrNameLst>
                                      </p:cBhvr>
                                      <p:tavLst>
                                        <p:tav tm="0">
                                          <p:val>
                                            <p:strVal val="4/3*#ppt_h"/>
                                          </p:val>
                                        </p:tav>
                                        <p:tav tm="100000">
                                          <p:val>
                                            <p:strVal val="#ppt_h"/>
                                          </p:val>
                                        </p:tav>
                                      </p:tavLst>
                                    </p:anim>
                                  </p:childTnLst>
                                </p:cTn>
                              </p:par>
                              <p:par>
                                <p:cTn id="65" presetID="23" presetClass="entr" presetSubtype="288" fill="hold" grpId="0" nodeType="withEffect">
                                  <p:stCondLst>
                                    <p:cond delay="3209"/>
                                  </p:stCondLst>
                                  <p:childTnLst>
                                    <p:set>
                                      <p:cBhvr>
                                        <p:cTn id="66" dur="1" fill="hold">
                                          <p:stCondLst>
                                            <p:cond delay="0"/>
                                          </p:stCondLst>
                                        </p:cTn>
                                        <p:tgtEl>
                                          <p:spTgt spid="64"/>
                                        </p:tgtEl>
                                        <p:attrNameLst>
                                          <p:attrName>style.visibility</p:attrName>
                                        </p:attrNameLst>
                                      </p:cBhvr>
                                      <p:to>
                                        <p:strVal val="visible"/>
                                      </p:to>
                                    </p:set>
                                    <p:anim calcmode="lin" valueType="num">
                                      <p:cBhvr>
                                        <p:cTn id="67" dur="378" fill="hold"/>
                                        <p:tgtEl>
                                          <p:spTgt spid="64"/>
                                        </p:tgtEl>
                                        <p:attrNameLst>
                                          <p:attrName>ppt_w</p:attrName>
                                        </p:attrNameLst>
                                      </p:cBhvr>
                                      <p:tavLst>
                                        <p:tav tm="0">
                                          <p:val>
                                            <p:strVal val="4/3*#ppt_w"/>
                                          </p:val>
                                        </p:tav>
                                        <p:tav tm="100000">
                                          <p:val>
                                            <p:strVal val="#ppt_w"/>
                                          </p:val>
                                        </p:tav>
                                      </p:tavLst>
                                    </p:anim>
                                    <p:anim calcmode="lin" valueType="num">
                                      <p:cBhvr>
                                        <p:cTn id="68" dur="378" fill="hold"/>
                                        <p:tgtEl>
                                          <p:spTgt spid="64"/>
                                        </p:tgtEl>
                                        <p:attrNameLst>
                                          <p:attrName>ppt_h</p:attrName>
                                        </p:attrNameLst>
                                      </p:cBhvr>
                                      <p:tavLst>
                                        <p:tav tm="0">
                                          <p:val>
                                            <p:strVal val="4/3*#ppt_h"/>
                                          </p:val>
                                        </p:tav>
                                        <p:tav tm="100000">
                                          <p:val>
                                            <p:strVal val="#ppt_h"/>
                                          </p:val>
                                        </p:tav>
                                      </p:tavLst>
                                    </p:anim>
                                  </p:childTnLst>
                                </p:cTn>
                              </p:par>
                              <p:par>
                                <p:cTn id="69" presetID="23" presetClass="entr" presetSubtype="288" fill="hold" grpId="0" nodeType="withEffect">
                                  <p:stCondLst>
                                    <p:cond delay="2840"/>
                                  </p:stCondLst>
                                  <p:childTnLst>
                                    <p:set>
                                      <p:cBhvr>
                                        <p:cTn id="70" dur="1" fill="hold">
                                          <p:stCondLst>
                                            <p:cond delay="0"/>
                                          </p:stCondLst>
                                        </p:cTn>
                                        <p:tgtEl>
                                          <p:spTgt spid="76"/>
                                        </p:tgtEl>
                                        <p:attrNameLst>
                                          <p:attrName>style.visibility</p:attrName>
                                        </p:attrNameLst>
                                      </p:cBhvr>
                                      <p:to>
                                        <p:strVal val="visible"/>
                                      </p:to>
                                    </p:set>
                                    <p:anim calcmode="lin" valueType="num">
                                      <p:cBhvr>
                                        <p:cTn id="71" dur="378" fill="hold"/>
                                        <p:tgtEl>
                                          <p:spTgt spid="76"/>
                                        </p:tgtEl>
                                        <p:attrNameLst>
                                          <p:attrName>ppt_w</p:attrName>
                                        </p:attrNameLst>
                                      </p:cBhvr>
                                      <p:tavLst>
                                        <p:tav tm="0">
                                          <p:val>
                                            <p:strVal val="4/3*#ppt_w"/>
                                          </p:val>
                                        </p:tav>
                                        <p:tav tm="100000">
                                          <p:val>
                                            <p:strVal val="#ppt_w"/>
                                          </p:val>
                                        </p:tav>
                                      </p:tavLst>
                                    </p:anim>
                                    <p:anim calcmode="lin" valueType="num">
                                      <p:cBhvr>
                                        <p:cTn id="72" dur="378" fill="hold"/>
                                        <p:tgtEl>
                                          <p:spTgt spid="76"/>
                                        </p:tgtEl>
                                        <p:attrNameLst>
                                          <p:attrName>ppt_h</p:attrName>
                                        </p:attrNameLst>
                                      </p:cBhvr>
                                      <p:tavLst>
                                        <p:tav tm="0">
                                          <p:val>
                                            <p:strVal val="4/3*#ppt_h"/>
                                          </p:val>
                                        </p:tav>
                                        <p:tav tm="100000">
                                          <p:val>
                                            <p:strVal val="#ppt_h"/>
                                          </p:val>
                                        </p:tav>
                                      </p:tavLst>
                                    </p:anim>
                                  </p:childTnLst>
                                </p:cTn>
                              </p:par>
                              <p:par>
                                <p:cTn id="73" presetID="23" presetClass="entr" presetSubtype="288" fill="hold" grpId="0" nodeType="withEffect">
                                  <p:stCondLst>
                                    <p:cond delay="3078"/>
                                  </p:stCondLst>
                                  <p:childTnLst>
                                    <p:set>
                                      <p:cBhvr>
                                        <p:cTn id="74" dur="1" fill="hold">
                                          <p:stCondLst>
                                            <p:cond delay="0"/>
                                          </p:stCondLst>
                                        </p:cTn>
                                        <p:tgtEl>
                                          <p:spTgt spid="67"/>
                                        </p:tgtEl>
                                        <p:attrNameLst>
                                          <p:attrName>style.visibility</p:attrName>
                                        </p:attrNameLst>
                                      </p:cBhvr>
                                      <p:to>
                                        <p:strVal val="visible"/>
                                      </p:to>
                                    </p:set>
                                    <p:anim calcmode="lin" valueType="num">
                                      <p:cBhvr>
                                        <p:cTn id="75" dur="378" fill="hold"/>
                                        <p:tgtEl>
                                          <p:spTgt spid="67"/>
                                        </p:tgtEl>
                                        <p:attrNameLst>
                                          <p:attrName>ppt_w</p:attrName>
                                        </p:attrNameLst>
                                      </p:cBhvr>
                                      <p:tavLst>
                                        <p:tav tm="0">
                                          <p:val>
                                            <p:strVal val="4/3*#ppt_w"/>
                                          </p:val>
                                        </p:tav>
                                        <p:tav tm="100000">
                                          <p:val>
                                            <p:strVal val="#ppt_w"/>
                                          </p:val>
                                        </p:tav>
                                      </p:tavLst>
                                    </p:anim>
                                    <p:anim calcmode="lin" valueType="num">
                                      <p:cBhvr>
                                        <p:cTn id="76" dur="378" fill="hold"/>
                                        <p:tgtEl>
                                          <p:spTgt spid="67"/>
                                        </p:tgtEl>
                                        <p:attrNameLst>
                                          <p:attrName>ppt_h</p:attrName>
                                        </p:attrNameLst>
                                      </p:cBhvr>
                                      <p:tavLst>
                                        <p:tav tm="0">
                                          <p:val>
                                            <p:strVal val="4/3*#ppt_h"/>
                                          </p:val>
                                        </p:tav>
                                        <p:tav tm="100000">
                                          <p:val>
                                            <p:strVal val="#ppt_h"/>
                                          </p:val>
                                        </p:tav>
                                      </p:tavLst>
                                    </p:anim>
                                  </p:childTnLst>
                                </p:cTn>
                              </p:par>
                              <p:par>
                                <p:cTn id="77" presetID="23" presetClass="entr" presetSubtype="288" fill="hold" grpId="0" nodeType="withEffect">
                                  <p:stCondLst>
                                    <p:cond delay="2732"/>
                                  </p:stCondLst>
                                  <p:childTnLst>
                                    <p:set>
                                      <p:cBhvr>
                                        <p:cTn id="78" dur="1" fill="hold">
                                          <p:stCondLst>
                                            <p:cond delay="0"/>
                                          </p:stCondLst>
                                        </p:cTn>
                                        <p:tgtEl>
                                          <p:spTgt spid="70"/>
                                        </p:tgtEl>
                                        <p:attrNameLst>
                                          <p:attrName>style.visibility</p:attrName>
                                        </p:attrNameLst>
                                      </p:cBhvr>
                                      <p:to>
                                        <p:strVal val="visible"/>
                                      </p:to>
                                    </p:set>
                                    <p:anim calcmode="lin" valueType="num">
                                      <p:cBhvr>
                                        <p:cTn id="79" dur="378" fill="hold"/>
                                        <p:tgtEl>
                                          <p:spTgt spid="70"/>
                                        </p:tgtEl>
                                        <p:attrNameLst>
                                          <p:attrName>ppt_w</p:attrName>
                                        </p:attrNameLst>
                                      </p:cBhvr>
                                      <p:tavLst>
                                        <p:tav tm="0">
                                          <p:val>
                                            <p:strVal val="4/3*#ppt_w"/>
                                          </p:val>
                                        </p:tav>
                                        <p:tav tm="100000">
                                          <p:val>
                                            <p:strVal val="#ppt_w"/>
                                          </p:val>
                                        </p:tav>
                                      </p:tavLst>
                                    </p:anim>
                                    <p:anim calcmode="lin" valueType="num">
                                      <p:cBhvr>
                                        <p:cTn id="80" dur="378" fill="hold"/>
                                        <p:tgtEl>
                                          <p:spTgt spid="70"/>
                                        </p:tgtEl>
                                        <p:attrNameLst>
                                          <p:attrName>ppt_h</p:attrName>
                                        </p:attrNameLst>
                                      </p:cBhvr>
                                      <p:tavLst>
                                        <p:tav tm="0">
                                          <p:val>
                                            <p:strVal val="4/3*#ppt_h"/>
                                          </p:val>
                                        </p:tav>
                                        <p:tav tm="100000">
                                          <p:val>
                                            <p:strVal val="#ppt_h"/>
                                          </p:val>
                                        </p:tav>
                                      </p:tavLst>
                                    </p:anim>
                                  </p:childTnLst>
                                </p:cTn>
                              </p:par>
                              <p:par>
                                <p:cTn id="81" presetID="23" presetClass="entr" presetSubtype="288" fill="hold" grpId="0" nodeType="withEffect">
                                  <p:stCondLst>
                                    <p:cond delay="3456"/>
                                  </p:stCondLst>
                                  <p:childTnLst>
                                    <p:set>
                                      <p:cBhvr>
                                        <p:cTn id="82" dur="1" fill="hold">
                                          <p:stCondLst>
                                            <p:cond delay="0"/>
                                          </p:stCondLst>
                                        </p:cTn>
                                        <p:tgtEl>
                                          <p:spTgt spid="79"/>
                                        </p:tgtEl>
                                        <p:attrNameLst>
                                          <p:attrName>style.visibility</p:attrName>
                                        </p:attrNameLst>
                                      </p:cBhvr>
                                      <p:to>
                                        <p:strVal val="visible"/>
                                      </p:to>
                                    </p:set>
                                    <p:anim calcmode="lin" valueType="num">
                                      <p:cBhvr>
                                        <p:cTn id="83" dur="378" fill="hold"/>
                                        <p:tgtEl>
                                          <p:spTgt spid="79"/>
                                        </p:tgtEl>
                                        <p:attrNameLst>
                                          <p:attrName>ppt_w</p:attrName>
                                        </p:attrNameLst>
                                      </p:cBhvr>
                                      <p:tavLst>
                                        <p:tav tm="0">
                                          <p:val>
                                            <p:strVal val="4/3*#ppt_w"/>
                                          </p:val>
                                        </p:tav>
                                        <p:tav tm="100000">
                                          <p:val>
                                            <p:strVal val="#ppt_w"/>
                                          </p:val>
                                        </p:tav>
                                      </p:tavLst>
                                    </p:anim>
                                    <p:anim calcmode="lin" valueType="num">
                                      <p:cBhvr>
                                        <p:cTn id="84" dur="378" fill="hold"/>
                                        <p:tgtEl>
                                          <p:spTgt spid="7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55" grpId="0" animBg="1"/>
      <p:bldP spid="58" grpId="0" animBg="1"/>
      <p:bldP spid="64" grpId="0" animBg="1"/>
      <p:bldP spid="67" grpId="0" animBg="1"/>
      <p:bldP spid="70" grpId="0" animBg="1"/>
      <p:bldP spid="76" grpId="0" animBg="1"/>
      <p:bldP spid="79" grpId="0" animBg="1"/>
      <p:bldP spid="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2" y="344684"/>
            <a:ext cx="18851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领导力 </a:t>
            </a:r>
            <a:r>
              <a:rPr lang="en-US" altLang="zh-CN" sz="1400" dirty="0">
                <a:solidFill>
                  <a:srgbClr val="002060"/>
                </a:solidFill>
                <a:latin typeface="微软雅黑" panose="020B0503020204020204" pitchFamily="34" charset="-122"/>
                <a:ea typeface="微软雅黑" panose="020B0503020204020204" pitchFamily="34" charset="-122"/>
              </a:rPr>
              <a:t>Leadership</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6" name="椭圆 45"/>
          <p:cNvSpPr/>
          <p:nvPr/>
        </p:nvSpPr>
        <p:spPr bwMode="auto">
          <a:xfrm>
            <a:off x="3244966" y="2157190"/>
            <a:ext cx="3648075" cy="3648075"/>
          </a:xfrm>
          <a:prstGeom prst="ellipse">
            <a:avLst/>
          </a:prstGeom>
          <a:noFill/>
          <a:ln w="12700" cap="flat" cmpd="sng" algn="ctr">
            <a:solidFill>
              <a:srgbClr val="BABEBD"/>
            </a:solidFill>
            <a:prstDash val="dash"/>
          </a:ln>
          <a:effectLst/>
        </p:spPr>
        <p:txBody>
          <a:bodyPr anchor="ctr"/>
          <a:lstStyle/>
          <a:p>
            <a:pPr algn="ctr">
              <a:defRPr/>
            </a:pPr>
            <a:endParaRPr lang="zh-CN" altLang="en-US" kern="0" dirty="0">
              <a:solidFill>
                <a:sysClr val="window" lastClr="FFFFFF"/>
              </a:solidFill>
              <a:latin typeface="Calibri" panose="020F0502020204030204"/>
              <a:ea typeface="微软雅黑" panose="020B0503020204020204" pitchFamily="34" charset="-122"/>
            </a:endParaRPr>
          </a:p>
        </p:txBody>
      </p:sp>
      <p:sp>
        <p:nvSpPr>
          <p:cNvPr id="47" name="椭圆 46"/>
          <p:cNvSpPr/>
          <p:nvPr/>
        </p:nvSpPr>
        <p:spPr bwMode="auto">
          <a:xfrm>
            <a:off x="5427778" y="2157190"/>
            <a:ext cx="3649663" cy="3648075"/>
          </a:xfrm>
          <a:prstGeom prst="ellipse">
            <a:avLst/>
          </a:prstGeom>
          <a:noFill/>
          <a:ln w="12700" cap="flat" cmpd="sng" algn="ctr">
            <a:solidFill>
              <a:srgbClr val="BABEBD"/>
            </a:solidFill>
            <a:prstDash val="dash"/>
          </a:ln>
          <a:effectLst/>
        </p:spPr>
        <p:txBody>
          <a:bodyPr anchor="ctr"/>
          <a:lstStyle/>
          <a:p>
            <a:pPr algn="ctr">
              <a:defRPr/>
            </a:pPr>
            <a:endParaRPr lang="zh-CN" altLang="en-US" kern="0" dirty="0">
              <a:solidFill>
                <a:sysClr val="window" lastClr="FFFFFF"/>
              </a:solidFill>
              <a:latin typeface="Calibri" panose="020F0502020204030204"/>
              <a:ea typeface="微软雅黑" panose="020B0503020204020204" pitchFamily="34" charset="-122"/>
            </a:endParaRPr>
          </a:p>
        </p:txBody>
      </p:sp>
      <p:cxnSp>
        <p:nvCxnSpPr>
          <p:cNvPr id="48" name="直接连接符 47"/>
          <p:cNvCxnSpPr>
            <a:cxnSpLocks noChangeShapeType="1"/>
          </p:cNvCxnSpPr>
          <p:nvPr/>
        </p:nvCxnSpPr>
        <p:spPr bwMode="auto">
          <a:xfrm>
            <a:off x="4246678" y="3167488"/>
            <a:ext cx="1057235" cy="477564"/>
          </a:xfrm>
          <a:prstGeom prst="line">
            <a:avLst/>
          </a:prstGeom>
          <a:noFill/>
          <a:ln w="9525" algn="ctr">
            <a:solidFill>
              <a:srgbClr val="BABEBD"/>
            </a:solidFill>
            <a:round/>
            <a:headEnd type="none" w="sm" len="sm"/>
            <a:tailEnd type="arrow" w="sm" len="sm"/>
          </a:ln>
        </p:spPr>
      </p:cxnSp>
      <p:cxnSp>
        <p:nvCxnSpPr>
          <p:cNvPr id="49" name="直接连接符 48"/>
          <p:cNvCxnSpPr>
            <a:cxnSpLocks noChangeShapeType="1"/>
          </p:cNvCxnSpPr>
          <p:nvPr/>
        </p:nvCxnSpPr>
        <p:spPr bwMode="auto">
          <a:xfrm>
            <a:off x="3941878" y="3991400"/>
            <a:ext cx="1290027" cy="0"/>
          </a:xfrm>
          <a:prstGeom prst="line">
            <a:avLst/>
          </a:prstGeom>
          <a:noFill/>
          <a:ln w="9525" algn="ctr">
            <a:solidFill>
              <a:srgbClr val="BABEBD"/>
            </a:solidFill>
            <a:round/>
            <a:headEnd type="none" w="sm" len="sm"/>
            <a:tailEnd type="arrow" w="sm" len="sm"/>
          </a:ln>
        </p:spPr>
      </p:cxnSp>
      <p:cxnSp>
        <p:nvCxnSpPr>
          <p:cNvPr id="50" name="直接连接符 49"/>
          <p:cNvCxnSpPr>
            <a:cxnSpLocks noChangeShapeType="1"/>
          </p:cNvCxnSpPr>
          <p:nvPr/>
        </p:nvCxnSpPr>
        <p:spPr bwMode="auto">
          <a:xfrm flipV="1">
            <a:off x="4246678" y="4293124"/>
            <a:ext cx="1057235" cy="544414"/>
          </a:xfrm>
          <a:prstGeom prst="line">
            <a:avLst/>
          </a:prstGeom>
          <a:noFill/>
          <a:ln w="9525" algn="ctr">
            <a:solidFill>
              <a:srgbClr val="BABEBD"/>
            </a:solidFill>
            <a:round/>
            <a:headEnd type="none" w="sm" len="sm"/>
            <a:tailEnd type="arrow" w="sm" len="sm"/>
          </a:ln>
        </p:spPr>
      </p:cxnSp>
      <p:cxnSp>
        <p:nvCxnSpPr>
          <p:cNvPr id="51" name="直接连接符 50"/>
          <p:cNvCxnSpPr>
            <a:cxnSpLocks noChangeShapeType="1"/>
          </p:cNvCxnSpPr>
          <p:nvPr/>
        </p:nvCxnSpPr>
        <p:spPr bwMode="auto">
          <a:xfrm flipH="1" flipV="1">
            <a:off x="7104112" y="4293124"/>
            <a:ext cx="1065278" cy="531714"/>
          </a:xfrm>
          <a:prstGeom prst="line">
            <a:avLst/>
          </a:prstGeom>
          <a:noFill/>
          <a:ln w="9525" algn="ctr">
            <a:solidFill>
              <a:srgbClr val="BABEBD"/>
            </a:solidFill>
            <a:round/>
            <a:headEnd type="none" w="sm" len="sm"/>
            <a:tailEnd type="arrow" w="sm" len="sm"/>
          </a:ln>
        </p:spPr>
      </p:cxnSp>
      <p:cxnSp>
        <p:nvCxnSpPr>
          <p:cNvPr id="52" name="直接连接符 51"/>
          <p:cNvCxnSpPr>
            <a:cxnSpLocks noChangeShapeType="1"/>
          </p:cNvCxnSpPr>
          <p:nvPr/>
        </p:nvCxnSpPr>
        <p:spPr bwMode="auto">
          <a:xfrm flipH="1">
            <a:off x="7104113" y="3988225"/>
            <a:ext cx="1360553" cy="0"/>
          </a:xfrm>
          <a:prstGeom prst="line">
            <a:avLst/>
          </a:prstGeom>
          <a:noFill/>
          <a:ln w="9525" algn="ctr">
            <a:solidFill>
              <a:srgbClr val="BABEBD"/>
            </a:solidFill>
            <a:round/>
            <a:headEnd type="none" w="sm" len="sm"/>
            <a:tailEnd type="arrow" w="sm" len="sm"/>
          </a:ln>
        </p:spPr>
      </p:cxnSp>
      <p:cxnSp>
        <p:nvCxnSpPr>
          <p:cNvPr id="59" name="直接连接符 58"/>
          <p:cNvCxnSpPr>
            <a:cxnSpLocks noChangeShapeType="1"/>
          </p:cNvCxnSpPr>
          <p:nvPr/>
        </p:nvCxnSpPr>
        <p:spPr bwMode="auto">
          <a:xfrm flipH="1">
            <a:off x="7104112" y="3167488"/>
            <a:ext cx="1065278" cy="477564"/>
          </a:xfrm>
          <a:prstGeom prst="line">
            <a:avLst/>
          </a:prstGeom>
          <a:noFill/>
          <a:ln w="9525" algn="ctr">
            <a:solidFill>
              <a:srgbClr val="BABEBD"/>
            </a:solidFill>
            <a:round/>
            <a:headEnd type="none" w="sm" len="sm"/>
            <a:tailEnd type="arrow" w="sm" len="sm"/>
          </a:ln>
        </p:spPr>
      </p:cxnSp>
      <p:sp>
        <p:nvSpPr>
          <p:cNvPr id="95" name="椭圆 94"/>
          <p:cNvSpPr/>
          <p:nvPr/>
        </p:nvSpPr>
        <p:spPr>
          <a:xfrm>
            <a:off x="5091885" y="2920496"/>
            <a:ext cx="2141808" cy="2141808"/>
          </a:xfrm>
          <a:prstGeom prst="ellipse">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2800" dirty="0">
                <a:solidFill>
                  <a:srgbClr val="56505B"/>
                </a:solidFill>
                <a:latin typeface="Museo Sans 500" pitchFamily="50" charset="0"/>
                <a:ea typeface="微软雅黑" panose="020B0503020204020204" pitchFamily="34" charset="-122"/>
              </a:rPr>
              <a:t>领导力</a:t>
            </a:r>
          </a:p>
        </p:txBody>
      </p:sp>
      <p:sp>
        <p:nvSpPr>
          <p:cNvPr id="98" name="椭圆 97"/>
          <p:cNvSpPr/>
          <p:nvPr/>
        </p:nvSpPr>
        <p:spPr>
          <a:xfrm>
            <a:off x="3191409" y="2302527"/>
            <a:ext cx="1134224" cy="113422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学习力</a:t>
            </a:r>
          </a:p>
        </p:txBody>
      </p:sp>
      <p:sp>
        <p:nvSpPr>
          <p:cNvPr id="101" name="椭圆 100"/>
          <p:cNvSpPr/>
          <p:nvPr/>
        </p:nvSpPr>
        <p:spPr>
          <a:xfrm>
            <a:off x="2747702" y="3445359"/>
            <a:ext cx="1134224" cy="113422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教导力</a:t>
            </a:r>
          </a:p>
        </p:txBody>
      </p:sp>
      <p:sp>
        <p:nvSpPr>
          <p:cNvPr id="107" name="椭圆 106"/>
          <p:cNvSpPr/>
          <p:nvPr/>
        </p:nvSpPr>
        <p:spPr>
          <a:xfrm>
            <a:off x="3154102" y="4595982"/>
            <a:ext cx="1134224" cy="113422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感召力</a:t>
            </a:r>
          </a:p>
        </p:txBody>
      </p:sp>
      <p:sp>
        <p:nvSpPr>
          <p:cNvPr id="110" name="椭圆 109"/>
          <p:cNvSpPr/>
          <p:nvPr/>
        </p:nvSpPr>
        <p:spPr>
          <a:xfrm>
            <a:off x="8047571" y="2302527"/>
            <a:ext cx="1134224" cy="113422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组织力</a:t>
            </a:r>
          </a:p>
        </p:txBody>
      </p:sp>
      <p:sp>
        <p:nvSpPr>
          <p:cNvPr id="113" name="椭圆 112"/>
          <p:cNvSpPr/>
          <p:nvPr/>
        </p:nvSpPr>
        <p:spPr>
          <a:xfrm>
            <a:off x="8499215" y="3445359"/>
            <a:ext cx="1134224" cy="113422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决策力</a:t>
            </a:r>
          </a:p>
        </p:txBody>
      </p:sp>
      <p:sp>
        <p:nvSpPr>
          <p:cNvPr id="116" name="椭圆 115"/>
          <p:cNvSpPr/>
          <p:nvPr/>
        </p:nvSpPr>
        <p:spPr>
          <a:xfrm>
            <a:off x="8097577" y="4595982"/>
            <a:ext cx="1134224" cy="113422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执行力</a:t>
            </a:r>
          </a:p>
        </p:txBody>
      </p:sp>
      <p:sp>
        <p:nvSpPr>
          <p:cNvPr id="120" name="TextBox 119"/>
          <p:cNvSpPr txBox="1"/>
          <p:nvPr/>
        </p:nvSpPr>
        <p:spPr>
          <a:xfrm>
            <a:off x="983432" y="1052736"/>
            <a:ext cx="10225136" cy="854080"/>
          </a:xfrm>
          <a:prstGeom prst="rect">
            <a:avLst/>
          </a:prstGeom>
          <a:noFill/>
        </p:spPr>
        <p:txBody>
          <a:bodyPr wrap="square" rtlCol="0">
            <a:spAutoFit/>
          </a:bodyPr>
          <a:lstStyle/>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基本领导技能主要包括以下内容：从经验中学习，沟通，倾听，果断，提供建设性反馈，对有效的压力管理的指导；构建技术方面的任职能力，与上级构建良好的关系，与同事构建良好的关系，设置目标，惩罚，召开会议。而发挥领导力的最有效途径，就是领导者以身作则。“身教”往往比“言传”更为有效，领导者要一贯坚持以身作则。</a:t>
            </a:r>
          </a:p>
        </p:txBody>
      </p:sp>
      <p:sp>
        <p:nvSpPr>
          <p:cNvPr id="38" name="椭圆 37"/>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23" presetClass="entr" presetSubtype="288" fill="hold" grpId="0" nodeType="afterEffect">
                                  <p:stCondLst>
                                    <p:cond delay="0"/>
                                  </p:stCondLst>
                                  <p:childTnLst>
                                    <p:set>
                                      <p:cBhvr>
                                        <p:cTn id="23" dur="1" fill="hold">
                                          <p:stCondLst>
                                            <p:cond delay="0"/>
                                          </p:stCondLst>
                                        </p:cTn>
                                        <p:tgtEl>
                                          <p:spTgt spid="95"/>
                                        </p:tgtEl>
                                        <p:attrNameLst>
                                          <p:attrName>style.visibility</p:attrName>
                                        </p:attrNameLst>
                                      </p:cBhvr>
                                      <p:to>
                                        <p:strVal val="visible"/>
                                      </p:to>
                                    </p:set>
                                    <p:anim calcmode="lin" valueType="num">
                                      <p:cBhvr>
                                        <p:cTn id="24" dur="500" fill="hold"/>
                                        <p:tgtEl>
                                          <p:spTgt spid="95"/>
                                        </p:tgtEl>
                                        <p:attrNameLst>
                                          <p:attrName>ppt_w</p:attrName>
                                        </p:attrNameLst>
                                      </p:cBhvr>
                                      <p:tavLst>
                                        <p:tav tm="0">
                                          <p:val>
                                            <p:strVal val="4/3*#ppt_w"/>
                                          </p:val>
                                        </p:tav>
                                        <p:tav tm="100000">
                                          <p:val>
                                            <p:strVal val="#ppt_w"/>
                                          </p:val>
                                        </p:tav>
                                      </p:tavLst>
                                    </p:anim>
                                    <p:anim calcmode="lin" valueType="num">
                                      <p:cBhvr>
                                        <p:cTn id="25" dur="500" fill="hold"/>
                                        <p:tgtEl>
                                          <p:spTgt spid="95"/>
                                        </p:tgtEl>
                                        <p:attrNameLst>
                                          <p:attrName>ppt_h</p:attrName>
                                        </p:attrNameLst>
                                      </p:cBhvr>
                                      <p:tavLst>
                                        <p:tav tm="0">
                                          <p:val>
                                            <p:strVal val="4/3*#ppt_h"/>
                                          </p:val>
                                        </p:tav>
                                        <p:tav tm="100000">
                                          <p:val>
                                            <p:strVal val="#ppt_h"/>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wipe(left)">
                                      <p:cBhvr>
                                        <p:cTn id="29" dur="500"/>
                                        <p:tgtEl>
                                          <p:spTgt spid="47"/>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right)">
                                      <p:cBhvr>
                                        <p:cTn id="32" dur="500"/>
                                        <p:tgtEl>
                                          <p:spTgt spid="46"/>
                                        </p:tgtEl>
                                      </p:cBhvr>
                                    </p:animEffect>
                                  </p:childTnLst>
                                </p:cTn>
                              </p:par>
                            </p:childTnLst>
                          </p:cTn>
                        </p:par>
                        <p:par>
                          <p:cTn id="33" fill="hold">
                            <p:stCondLst>
                              <p:cond delay="2500"/>
                            </p:stCondLst>
                            <p:childTnLst>
                              <p:par>
                                <p:cTn id="34" presetID="52" presetClass="entr" presetSubtype="0" fill="hold" grpId="0" nodeType="afterEffect">
                                  <p:stCondLst>
                                    <p:cond delay="0"/>
                                  </p:stCondLst>
                                  <p:childTnLst>
                                    <p:set>
                                      <p:cBhvr>
                                        <p:cTn id="35" dur="1" fill="hold">
                                          <p:stCondLst>
                                            <p:cond delay="0"/>
                                          </p:stCondLst>
                                        </p:cTn>
                                        <p:tgtEl>
                                          <p:spTgt spid="98"/>
                                        </p:tgtEl>
                                        <p:attrNameLst>
                                          <p:attrName>style.visibility</p:attrName>
                                        </p:attrNameLst>
                                      </p:cBhvr>
                                      <p:to>
                                        <p:strVal val="visible"/>
                                      </p:to>
                                    </p:set>
                                    <p:animScale>
                                      <p:cBhvr>
                                        <p:cTn id="36" dur="1000" decel="50000" fill="hold">
                                          <p:stCondLst>
                                            <p:cond delay="0"/>
                                          </p:stCondLst>
                                        </p:cTn>
                                        <p:tgtEl>
                                          <p:spTgt spid="9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98"/>
                                        </p:tgtEl>
                                        <p:attrNameLst>
                                          <p:attrName>ppt_x</p:attrName>
                                          <p:attrName>ppt_y</p:attrName>
                                        </p:attrNameLst>
                                      </p:cBhvr>
                                    </p:animMotion>
                                    <p:animEffect transition="in" filter="fade">
                                      <p:cBhvr>
                                        <p:cTn id="38" dur="1000"/>
                                        <p:tgtEl>
                                          <p:spTgt spid="98"/>
                                        </p:tgtEl>
                                      </p:cBhvr>
                                    </p:animEffect>
                                  </p:childTnLst>
                                </p:cTn>
                              </p:par>
                              <p:par>
                                <p:cTn id="39" presetID="52" presetClass="entr" presetSubtype="0" fill="hold" grpId="0" nodeType="withEffect">
                                  <p:stCondLst>
                                    <p:cond delay="200"/>
                                  </p:stCondLst>
                                  <p:childTnLst>
                                    <p:set>
                                      <p:cBhvr>
                                        <p:cTn id="40" dur="1" fill="hold">
                                          <p:stCondLst>
                                            <p:cond delay="0"/>
                                          </p:stCondLst>
                                        </p:cTn>
                                        <p:tgtEl>
                                          <p:spTgt spid="110"/>
                                        </p:tgtEl>
                                        <p:attrNameLst>
                                          <p:attrName>style.visibility</p:attrName>
                                        </p:attrNameLst>
                                      </p:cBhvr>
                                      <p:to>
                                        <p:strVal val="visible"/>
                                      </p:to>
                                    </p:set>
                                    <p:animScale>
                                      <p:cBhvr>
                                        <p:cTn id="41" dur="1000" decel="50000" fill="hold">
                                          <p:stCondLst>
                                            <p:cond delay="0"/>
                                          </p:stCondLst>
                                        </p:cTn>
                                        <p:tgtEl>
                                          <p:spTgt spid="1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110"/>
                                        </p:tgtEl>
                                        <p:attrNameLst>
                                          <p:attrName>ppt_x</p:attrName>
                                          <p:attrName>ppt_y</p:attrName>
                                        </p:attrNameLst>
                                      </p:cBhvr>
                                    </p:animMotion>
                                    <p:animEffect transition="in" filter="fade">
                                      <p:cBhvr>
                                        <p:cTn id="43" dur="1000"/>
                                        <p:tgtEl>
                                          <p:spTgt spid="110"/>
                                        </p:tgtEl>
                                      </p:cBhvr>
                                    </p:animEffect>
                                  </p:childTnLst>
                                </p:cTn>
                              </p:par>
                              <p:par>
                                <p:cTn id="44" presetID="52" presetClass="entr" presetSubtype="0" fill="hold" grpId="0" nodeType="withEffect">
                                  <p:stCondLst>
                                    <p:cond delay="400"/>
                                  </p:stCondLst>
                                  <p:childTnLst>
                                    <p:set>
                                      <p:cBhvr>
                                        <p:cTn id="45" dur="1" fill="hold">
                                          <p:stCondLst>
                                            <p:cond delay="0"/>
                                          </p:stCondLst>
                                        </p:cTn>
                                        <p:tgtEl>
                                          <p:spTgt spid="101"/>
                                        </p:tgtEl>
                                        <p:attrNameLst>
                                          <p:attrName>style.visibility</p:attrName>
                                        </p:attrNameLst>
                                      </p:cBhvr>
                                      <p:to>
                                        <p:strVal val="visible"/>
                                      </p:to>
                                    </p:set>
                                    <p:animScale>
                                      <p:cBhvr>
                                        <p:cTn id="46" dur="1000" decel="50000" fill="hold">
                                          <p:stCondLst>
                                            <p:cond delay="0"/>
                                          </p:stCondLst>
                                        </p:cTn>
                                        <p:tgtEl>
                                          <p:spTgt spid="10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101"/>
                                        </p:tgtEl>
                                        <p:attrNameLst>
                                          <p:attrName>ppt_x</p:attrName>
                                          <p:attrName>ppt_y</p:attrName>
                                        </p:attrNameLst>
                                      </p:cBhvr>
                                    </p:animMotion>
                                    <p:animEffect transition="in" filter="fade">
                                      <p:cBhvr>
                                        <p:cTn id="48" dur="1000"/>
                                        <p:tgtEl>
                                          <p:spTgt spid="101"/>
                                        </p:tgtEl>
                                      </p:cBhvr>
                                    </p:animEffect>
                                  </p:childTnLst>
                                </p:cTn>
                              </p:par>
                              <p:par>
                                <p:cTn id="49" presetID="52" presetClass="entr" presetSubtype="0" fill="hold" grpId="0" nodeType="withEffect">
                                  <p:stCondLst>
                                    <p:cond delay="600"/>
                                  </p:stCondLst>
                                  <p:childTnLst>
                                    <p:set>
                                      <p:cBhvr>
                                        <p:cTn id="50" dur="1" fill="hold">
                                          <p:stCondLst>
                                            <p:cond delay="0"/>
                                          </p:stCondLst>
                                        </p:cTn>
                                        <p:tgtEl>
                                          <p:spTgt spid="113"/>
                                        </p:tgtEl>
                                        <p:attrNameLst>
                                          <p:attrName>style.visibility</p:attrName>
                                        </p:attrNameLst>
                                      </p:cBhvr>
                                      <p:to>
                                        <p:strVal val="visible"/>
                                      </p:to>
                                    </p:set>
                                    <p:animScale>
                                      <p:cBhvr>
                                        <p:cTn id="51" dur="1000" decel="50000" fill="hold">
                                          <p:stCondLst>
                                            <p:cond delay="0"/>
                                          </p:stCondLst>
                                        </p:cTn>
                                        <p:tgtEl>
                                          <p:spTgt spid="1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113"/>
                                        </p:tgtEl>
                                        <p:attrNameLst>
                                          <p:attrName>ppt_x</p:attrName>
                                          <p:attrName>ppt_y</p:attrName>
                                        </p:attrNameLst>
                                      </p:cBhvr>
                                    </p:animMotion>
                                    <p:animEffect transition="in" filter="fade">
                                      <p:cBhvr>
                                        <p:cTn id="53" dur="1000"/>
                                        <p:tgtEl>
                                          <p:spTgt spid="113"/>
                                        </p:tgtEl>
                                      </p:cBhvr>
                                    </p:animEffect>
                                  </p:childTnLst>
                                </p:cTn>
                              </p:par>
                              <p:par>
                                <p:cTn id="54" presetID="52" presetClass="entr" presetSubtype="0" fill="hold" grpId="0" nodeType="withEffect">
                                  <p:stCondLst>
                                    <p:cond delay="800"/>
                                  </p:stCondLst>
                                  <p:childTnLst>
                                    <p:set>
                                      <p:cBhvr>
                                        <p:cTn id="55" dur="1" fill="hold">
                                          <p:stCondLst>
                                            <p:cond delay="0"/>
                                          </p:stCondLst>
                                        </p:cTn>
                                        <p:tgtEl>
                                          <p:spTgt spid="107"/>
                                        </p:tgtEl>
                                        <p:attrNameLst>
                                          <p:attrName>style.visibility</p:attrName>
                                        </p:attrNameLst>
                                      </p:cBhvr>
                                      <p:to>
                                        <p:strVal val="visible"/>
                                      </p:to>
                                    </p:set>
                                    <p:animScale>
                                      <p:cBhvr>
                                        <p:cTn id="56" dur="1000" decel="50000" fill="hold">
                                          <p:stCondLst>
                                            <p:cond delay="0"/>
                                          </p:stCondLst>
                                        </p:cTn>
                                        <p:tgtEl>
                                          <p:spTgt spid="1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07"/>
                                        </p:tgtEl>
                                        <p:attrNameLst>
                                          <p:attrName>ppt_x</p:attrName>
                                          <p:attrName>ppt_y</p:attrName>
                                        </p:attrNameLst>
                                      </p:cBhvr>
                                    </p:animMotion>
                                    <p:animEffect transition="in" filter="fade">
                                      <p:cBhvr>
                                        <p:cTn id="58" dur="1000"/>
                                        <p:tgtEl>
                                          <p:spTgt spid="107"/>
                                        </p:tgtEl>
                                      </p:cBhvr>
                                    </p:animEffect>
                                  </p:childTnLst>
                                </p:cTn>
                              </p:par>
                              <p:par>
                                <p:cTn id="59" presetID="52" presetClass="entr" presetSubtype="0" fill="hold" grpId="0" nodeType="withEffect">
                                  <p:stCondLst>
                                    <p:cond delay="1000"/>
                                  </p:stCondLst>
                                  <p:childTnLst>
                                    <p:set>
                                      <p:cBhvr>
                                        <p:cTn id="60" dur="1" fill="hold">
                                          <p:stCondLst>
                                            <p:cond delay="0"/>
                                          </p:stCondLst>
                                        </p:cTn>
                                        <p:tgtEl>
                                          <p:spTgt spid="116"/>
                                        </p:tgtEl>
                                        <p:attrNameLst>
                                          <p:attrName>style.visibility</p:attrName>
                                        </p:attrNameLst>
                                      </p:cBhvr>
                                      <p:to>
                                        <p:strVal val="visible"/>
                                      </p:to>
                                    </p:set>
                                    <p:animScale>
                                      <p:cBhvr>
                                        <p:cTn id="61" dur="1000" decel="50000" fill="hold">
                                          <p:stCondLst>
                                            <p:cond delay="0"/>
                                          </p:stCondLst>
                                        </p:cTn>
                                        <p:tgtEl>
                                          <p:spTgt spid="1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2" dur="1000" decel="50000" fill="hold">
                                          <p:stCondLst>
                                            <p:cond delay="0"/>
                                          </p:stCondLst>
                                        </p:cTn>
                                        <p:tgtEl>
                                          <p:spTgt spid="116"/>
                                        </p:tgtEl>
                                        <p:attrNameLst>
                                          <p:attrName>ppt_x</p:attrName>
                                          <p:attrName>ppt_y</p:attrName>
                                        </p:attrNameLst>
                                      </p:cBhvr>
                                    </p:animMotion>
                                    <p:animEffect transition="in" filter="fade">
                                      <p:cBhvr>
                                        <p:cTn id="63" dur="1000"/>
                                        <p:tgtEl>
                                          <p:spTgt spid="116"/>
                                        </p:tgtEl>
                                      </p:cBhvr>
                                    </p:animEffect>
                                  </p:childTnLst>
                                </p:cTn>
                              </p:par>
                            </p:childTnLst>
                          </p:cTn>
                        </p:par>
                        <p:par>
                          <p:cTn id="64" fill="hold">
                            <p:stCondLst>
                              <p:cond delay="3500"/>
                            </p:stCondLst>
                            <p:childTnLst>
                              <p:par>
                                <p:cTn id="65" presetID="12" presetClass="entr" presetSubtype="8" fill="hold" nodeType="afterEffect">
                                  <p:stCondLst>
                                    <p:cond delay="0"/>
                                  </p:stCondLst>
                                  <p:childTnLst>
                                    <p:set>
                                      <p:cBhvr>
                                        <p:cTn id="66" dur="1" fill="hold">
                                          <p:stCondLst>
                                            <p:cond delay="0"/>
                                          </p:stCondLst>
                                        </p:cTn>
                                        <p:tgtEl>
                                          <p:spTgt spid="48"/>
                                        </p:tgtEl>
                                        <p:attrNameLst>
                                          <p:attrName>style.visibility</p:attrName>
                                        </p:attrNameLst>
                                      </p:cBhvr>
                                      <p:to>
                                        <p:strVal val="visible"/>
                                      </p:to>
                                    </p:set>
                                    <p:anim calcmode="lin" valueType="num">
                                      <p:cBhvr additive="base">
                                        <p:cTn id="67" dur="500"/>
                                        <p:tgtEl>
                                          <p:spTgt spid="48"/>
                                        </p:tgtEl>
                                        <p:attrNameLst>
                                          <p:attrName>ppt_x</p:attrName>
                                        </p:attrNameLst>
                                      </p:cBhvr>
                                      <p:tavLst>
                                        <p:tav tm="0">
                                          <p:val>
                                            <p:strVal val="#ppt_x-#ppt_w*1.125000"/>
                                          </p:val>
                                        </p:tav>
                                        <p:tav tm="100000">
                                          <p:val>
                                            <p:strVal val="#ppt_x"/>
                                          </p:val>
                                        </p:tav>
                                      </p:tavLst>
                                    </p:anim>
                                    <p:animEffect transition="in" filter="wipe(right)">
                                      <p:cBhvr>
                                        <p:cTn id="68" dur="500"/>
                                        <p:tgtEl>
                                          <p:spTgt spid="48"/>
                                        </p:tgtEl>
                                      </p:cBhvr>
                                    </p:animEffect>
                                  </p:childTnLst>
                                </p:cTn>
                              </p:par>
                              <p:par>
                                <p:cTn id="69" presetID="12" presetClass="entr" presetSubtype="8" fill="hold" nodeType="withEffect">
                                  <p:stCondLst>
                                    <p:cond delay="0"/>
                                  </p:stCondLst>
                                  <p:childTnLst>
                                    <p:set>
                                      <p:cBhvr>
                                        <p:cTn id="70" dur="1" fill="hold">
                                          <p:stCondLst>
                                            <p:cond delay="0"/>
                                          </p:stCondLst>
                                        </p:cTn>
                                        <p:tgtEl>
                                          <p:spTgt spid="49"/>
                                        </p:tgtEl>
                                        <p:attrNameLst>
                                          <p:attrName>style.visibility</p:attrName>
                                        </p:attrNameLst>
                                      </p:cBhvr>
                                      <p:to>
                                        <p:strVal val="visible"/>
                                      </p:to>
                                    </p:set>
                                    <p:anim calcmode="lin" valueType="num">
                                      <p:cBhvr additive="base">
                                        <p:cTn id="71" dur="500"/>
                                        <p:tgtEl>
                                          <p:spTgt spid="49"/>
                                        </p:tgtEl>
                                        <p:attrNameLst>
                                          <p:attrName>ppt_x</p:attrName>
                                        </p:attrNameLst>
                                      </p:cBhvr>
                                      <p:tavLst>
                                        <p:tav tm="0">
                                          <p:val>
                                            <p:strVal val="#ppt_x-#ppt_w*1.125000"/>
                                          </p:val>
                                        </p:tav>
                                        <p:tav tm="100000">
                                          <p:val>
                                            <p:strVal val="#ppt_x"/>
                                          </p:val>
                                        </p:tav>
                                      </p:tavLst>
                                    </p:anim>
                                    <p:animEffect transition="in" filter="wipe(right)">
                                      <p:cBhvr>
                                        <p:cTn id="72" dur="500"/>
                                        <p:tgtEl>
                                          <p:spTgt spid="49"/>
                                        </p:tgtEl>
                                      </p:cBhvr>
                                    </p:animEffect>
                                  </p:childTnLst>
                                </p:cTn>
                              </p:par>
                              <p:par>
                                <p:cTn id="73" presetID="12" presetClass="entr" presetSubtype="8" fill="hold" nodeType="with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additive="base">
                                        <p:cTn id="75" dur="500"/>
                                        <p:tgtEl>
                                          <p:spTgt spid="50"/>
                                        </p:tgtEl>
                                        <p:attrNameLst>
                                          <p:attrName>ppt_x</p:attrName>
                                        </p:attrNameLst>
                                      </p:cBhvr>
                                      <p:tavLst>
                                        <p:tav tm="0">
                                          <p:val>
                                            <p:strVal val="#ppt_x-#ppt_w*1.125000"/>
                                          </p:val>
                                        </p:tav>
                                        <p:tav tm="100000">
                                          <p:val>
                                            <p:strVal val="#ppt_x"/>
                                          </p:val>
                                        </p:tav>
                                      </p:tavLst>
                                    </p:anim>
                                    <p:animEffect transition="in" filter="wipe(right)">
                                      <p:cBhvr>
                                        <p:cTn id="76" dur="500"/>
                                        <p:tgtEl>
                                          <p:spTgt spid="50"/>
                                        </p:tgtEl>
                                      </p:cBhvr>
                                    </p:animEffect>
                                  </p:childTnLst>
                                </p:cTn>
                              </p:par>
                              <p:par>
                                <p:cTn id="77" presetID="12" presetClass="entr" presetSubtype="2" fill="hold" nodeType="withEffect">
                                  <p:stCondLst>
                                    <p:cond delay="0"/>
                                  </p:stCondLst>
                                  <p:childTnLst>
                                    <p:set>
                                      <p:cBhvr>
                                        <p:cTn id="78" dur="1" fill="hold">
                                          <p:stCondLst>
                                            <p:cond delay="0"/>
                                          </p:stCondLst>
                                        </p:cTn>
                                        <p:tgtEl>
                                          <p:spTgt spid="59"/>
                                        </p:tgtEl>
                                        <p:attrNameLst>
                                          <p:attrName>style.visibility</p:attrName>
                                        </p:attrNameLst>
                                      </p:cBhvr>
                                      <p:to>
                                        <p:strVal val="visible"/>
                                      </p:to>
                                    </p:set>
                                    <p:anim calcmode="lin" valueType="num">
                                      <p:cBhvr additive="base">
                                        <p:cTn id="79" dur="500"/>
                                        <p:tgtEl>
                                          <p:spTgt spid="59"/>
                                        </p:tgtEl>
                                        <p:attrNameLst>
                                          <p:attrName>ppt_x</p:attrName>
                                        </p:attrNameLst>
                                      </p:cBhvr>
                                      <p:tavLst>
                                        <p:tav tm="0">
                                          <p:val>
                                            <p:strVal val="#ppt_x+#ppt_w*1.125000"/>
                                          </p:val>
                                        </p:tav>
                                        <p:tav tm="100000">
                                          <p:val>
                                            <p:strVal val="#ppt_x"/>
                                          </p:val>
                                        </p:tav>
                                      </p:tavLst>
                                    </p:anim>
                                    <p:animEffect transition="in" filter="wipe(left)">
                                      <p:cBhvr>
                                        <p:cTn id="80" dur="500"/>
                                        <p:tgtEl>
                                          <p:spTgt spid="59"/>
                                        </p:tgtEl>
                                      </p:cBhvr>
                                    </p:animEffect>
                                  </p:childTnLst>
                                </p:cTn>
                              </p:par>
                              <p:par>
                                <p:cTn id="81" presetID="12" presetClass="entr" presetSubtype="2" fill="hold" nodeType="withEffect">
                                  <p:stCondLst>
                                    <p:cond delay="0"/>
                                  </p:stCondLst>
                                  <p:childTnLst>
                                    <p:set>
                                      <p:cBhvr>
                                        <p:cTn id="82" dur="1" fill="hold">
                                          <p:stCondLst>
                                            <p:cond delay="0"/>
                                          </p:stCondLst>
                                        </p:cTn>
                                        <p:tgtEl>
                                          <p:spTgt spid="52"/>
                                        </p:tgtEl>
                                        <p:attrNameLst>
                                          <p:attrName>style.visibility</p:attrName>
                                        </p:attrNameLst>
                                      </p:cBhvr>
                                      <p:to>
                                        <p:strVal val="visible"/>
                                      </p:to>
                                    </p:set>
                                    <p:anim calcmode="lin" valueType="num">
                                      <p:cBhvr additive="base">
                                        <p:cTn id="83" dur="500"/>
                                        <p:tgtEl>
                                          <p:spTgt spid="52"/>
                                        </p:tgtEl>
                                        <p:attrNameLst>
                                          <p:attrName>ppt_x</p:attrName>
                                        </p:attrNameLst>
                                      </p:cBhvr>
                                      <p:tavLst>
                                        <p:tav tm="0">
                                          <p:val>
                                            <p:strVal val="#ppt_x+#ppt_w*1.125000"/>
                                          </p:val>
                                        </p:tav>
                                        <p:tav tm="100000">
                                          <p:val>
                                            <p:strVal val="#ppt_x"/>
                                          </p:val>
                                        </p:tav>
                                      </p:tavLst>
                                    </p:anim>
                                    <p:animEffect transition="in" filter="wipe(left)">
                                      <p:cBhvr>
                                        <p:cTn id="84" dur="500"/>
                                        <p:tgtEl>
                                          <p:spTgt spid="52"/>
                                        </p:tgtEl>
                                      </p:cBhvr>
                                    </p:animEffect>
                                  </p:childTnLst>
                                </p:cTn>
                              </p:par>
                              <p:par>
                                <p:cTn id="85" presetID="12" presetClass="entr" presetSubtype="2" fill="hold" nodeType="with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additive="base">
                                        <p:cTn id="87" dur="500"/>
                                        <p:tgtEl>
                                          <p:spTgt spid="51"/>
                                        </p:tgtEl>
                                        <p:attrNameLst>
                                          <p:attrName>ppt_x</p:attrName>
                                        </p:attrNameLst>
                                      </p:cBhvr>
                                      <p:tavLst>
                                        <p:tav tm="0">
                                          <p:val>
                                            <p:strVal val="#ppt_x+#ppt_w*1.125000"/>
                                          </p:val>
                                        </p:tav>
                                        <p:tav tm="100000">
                                          <p:val>
                                            <p:strVal val="#ppt_x"/>
                                          </p:val>
                                        </p:tav>
                                      </p:tavLst>
                                    </p:anim>
                                    <p:animEffect transition="in" filter="wipe(left)">
                                      <p:cBhvr>
                                        <p:cTn id="88" dur="500"/>
                                        <p:tgtEl>
                                          <p:spTgt spid="51"/>
                                        </p:tgtEl>
                                      </p:cBhvr>
                                    </p:animEffect>
                                  </p:childTnLst>
                                </p:cTn>
                              </p:par>
                            </p:childTnLst>
                          </p:cTn>
                        </p:par>
                        <p:par>
                          <p:cTn id="89" fill="hold">
                            <p:stCondLst>
                              <p:cond delay="4000"/>
                            </p:stCondLst>
                            <p:childTnLst>
                              <p:par>
                                <p:cTn id="90" presetID="16" presetClass="entr" presetSubtype="37" fill="hold" grpId="0" nodeType="afterEffect">
                                  <p:stCondLst>
                                    <p:cond delay="0"/>
                                  </p:stCondLst>
                                  <p:childTnLst>
                                    <p:set>
                                      <p:cBhvr>
                                        <p:cTn id="91" dur="1" fill="hold">
                                          <p:stCondLst>
                                            <p:cond delay="0"/>
                                          </p:stCondLst>
                                        </p:cTn>
                                        <p:tgtEl>
                                          <p:spTgt spid="120"/>
                                        </p:tgtEl>
                                        <p:attrNameLst>
                                          <p:attrName>style.visibility</p:attrName>
                                        </p:attrNameLst>
                                      </p:cBhvr>
                                      <p:to>
                                        <p:strVal val="visible"/>
                                      </p:to>
                                    </p:set>
                                    <p:animEffect transition="in" filter="barn(outVertical)">
                                      <p:cBhvr>
                                        <p:cTn id="92"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46" grpId="0" animBg="1"/>
      <p:bldP spid="47" grpId="0" animBg="1"/>
      <p:bldP spid="95" grpId="0" animBg="1"/>
      <p:bldP spid="98" grpId="0" animBg="1"/>
      <p:bldP spid="101" grpId="0" animBg="1"/>
      <p:bldP spid="107" grpId="0" animBg="1"/>
      <p:bldP spid="110" grpId="0" animBg="1"/>
      <p:bldP spid="113" grpId="0" animBg="1"/>
      <p:bldP spid="116" grpId="0" animBg="1"/>
      <p:bldP spid="120" grpId="0"/>
      <p:bldP spid="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2" y="344684"/>
            <a:ext cx="1749774"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执行力 </a:t>
            </a:r>
            <a:r>
              <a:rPr lang="en-US" altLang="zh-CN" sz="1400" dirty="0">
                <a:solidFill>
                  <a:srgbClr val="002060"/>
                </a:solidFill>
                <a:latin typeface="微软雅黑" panose="020B0503020204020204" pitchFamily="34" charset="-122"/>
                <a:ea typeface="微软雅黑" panose="020B0503020204020204" pitchFamily="34" charset="-122"/>
              </a:rPr>
              <a:t>Executive</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 name="等腰三角形 7"/>
          <p:cNvSpPr/>
          <p:nvPr/>
        </p:nvSpPr>
        <p:spPr>
          <a:xfrm>
            <a:off x="4470864" y="1975600"/>
            <a:ext cx="3250272" cy="2801958"/>
          </a:xfrm>
          <a:prstGeom prst="triangle">
            <a:avLst/>
          </a:prstGeom>
          <a:solidFill>
            <a:schemeClr val="bg1"/>
          </a:solidFill>
          <a:ln w="9525">
            <a:solidFill>
              <a:srgbClr val="BABEBD"/>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6800" rIns="0" bIns="576000" numCol="1" spcCol="0" rtlCol="0" fromWordArt="0" anchor="ctr" anchorCtr="0" forceAA="0" compatLnSpc="1">
            <a:noAutofit/>
          </a:bodyPr>
          <a:lstStyle/>
          <a:p>
            <a:pPr algn="ctr">
              <a:lnSpc>
                <a:spcPts val="2000"/>
              </a:lnSpc>
            </a:pPr>
            <a:r>
              <a:rPr lang="zh-CN" altLang="en-US" sz="1400" dirty="0">
                <a:solidFill>
                  <a:srgbClr val="4C4C4C"/>
                </a:solidFill>
                <a:latin typeface="微软雅黑" panose="020B0503020204020204" pitchFamily="34" charset="-122"/>
                <a:ea typeface="微软雅黑" panose="020B0503020204020204" pitchFamily="34" charset="-122"/>
              </a:rPr>
              <a:t>执行力是</a:t>
            </a:r>
            <a:endParaRPr lang="en-US" altLang="zh-CN" sz="1400" dirty="0">
              <a:solidFill>
                <a:srgbClr val="4C4C4C"/>
              </a:solidFill>
              <a:latin typeface="微软雅黑" panose="020B0503020204020204" pitchFamily="34" charset="-122"/>
              <a:ea typeface="微软雅黑" panose="020B0503020204020204" pitchFamily="34" charset="-122"/>
            </a:endParaRPr>
          </a:p>
          <a:p>
            <a:pPr algn="ctr">
              <a:lnSpc>
                <a:spcPts val="2000"/>
              </a:lnSpc>
            </a:pPr>
            <a:r>
              <a:rPr lang="zh-CN" altLang="en-US" sz="1400" dirty="0">
                <a:solidFill>
                  <a:srgbClr val="4C4C4C"/>
                </a:solidFill>
                <a:latin typeface="微软雅黑" panose="020B0503020204020204" pitchFamily="34" charset="-122"/>
                <a:ea typeface="微软雅黑" panose="020B0503020204020204" pitchFamily="34" charset="-122"/>
              </a:rPr>
              <a:t>项目成败的直接</a:t>
            </a:r>
            <a:endParaRPr lang="en-US" altLang="zh-CN" sz="1400" dirty="0">
              <a:solidFill>
                <a:srgbClr val="4C4C4C"/>
              </a:solidFill>
              <a:latin typeface="微软雅黑" panose="020B0503020204020204" pitchFamily="34" charset="-122"/>
              <a:ea typeface="微软雅黑" panose="020B0503020204020204" pitchFamily="34" charset="-122"/>
            </a:endParaRPr>
          </a:p>
          <a:p>
            <a:pPr algn="ctr">
              <a:lnSpc>
                <a:spcPts val="2000"/>
              </a:lnSpc>
            </a:pPr>
            <a:r>
              <a:rPr lang="zh-CN" altLang="en-US" sz="1400" dirty="0">
                <a:solidFill>
                  <a:srgbClr val="4C4C4C"/>
                </a:solidFill>
                <a:latin typeface="微软雅黑" panose="020B0503020204020204" pitchFamily="34" charset="-122"/>
                <a:ea typeface="微软雅黑" panose="020B0503020204020204" pitchFamily="34" charset="-122"/>
              </a:rPr>
              <a:t>因素。如何能切实可行的推进项目执行？</a:t>
            </a:r>
          </a:p>
        </p:txBody>
      </p:sp>
      <p:sp>
        <p:nvSpPr>
          <p:cNvPr id="18" name="Freeform 6"/>
          <p:cNvSpPr>
            <a:spLocks noEditPoints="1"/>
          </p:cNvSpPr>
          <p:nvPr/>
        </p:nvSpPr>
        <p:spPr bwMode="auto">
          <a:xfrm>
            <a:off x="4291807" y="2258793"/>
            <a:ext cx="3592512" cy="3282950"/>
          </a:xfrm>
          <a:custGeom>
            <a:avLst/>
            <a:gdLst>
              <a:gd name="T0" fmla="*/ 1146 w 1469"/>
              <a:gd name="T1" fmla="*/ 0 h 1342"/>
              <a:gd name="T2" fmla="*/ 1469 w 1469"/>
              <a:gd name="T3" fmla="*/ 604 h 1342"/>
              <a:gd name="T4" fmla="*/ 1047 w 1469"/>
              <a:gd name="T5" fmla="*/ 1272 h 1342"/>
              <a:gd name="T6" fmla="*/ 734 w 1469"/>
              <a:gd name="T7" fmla="*/ 1342 h 1342"/>
              <a:gd name="T8" fmla="*/ 422 w 1469"/>
              <a:gd name="T9" fmla="*/ 1272 h 1342"/>
              <a:gd name="T10" fmla="*/ 0 w 1469"/>
              <a:gd name="T11" fmla="*/ 604 h 1342"/>
              <a:gd name="T12" fmla="*/ 322 w 1469"/>
              <a:gd name="T13" fmla="*/ 0 h 1342"/>
            </a:gdLst>
            <a:ahLst/>
            <a:cxnLst>
              <a:cxn ang="0">
                <a:pos x="T0" y="T1"/>
              </a:cxn>
              <a:cxn ang="0">
                <a:pos x="T2" y="T3"/>
              </a:cxn>
              <a:cxn ang="0">
                <a:pos x="T4" y="T5"/>
              </a:cxn>
              <a:cxn ang="0">
                <a:pos x="T6" y="T7"/>
              </a:cxn>
              <a:cxn ang="0">
                <a:pos x="T8" y="T9"/>
              </a:cxn>
              <a:cxn ang="0">
                <a:pos x="T10" y="T11"/>
              </a:cxn>
              <a:cxn ang="0">
                <a:pos x="T12" y="T13"/>
              </a:cxn>
            </a:cxnLst>
            <a:rect l="0" t="0" r="r" b="b"/>
            <a:pathLst>
              <a:path w="1469" h="1342">
                <a:moveTo>
                  <a:pt x="1146" y="0"/>
                </a:moveTo>
                <a:cubicBezTo>
                  <a:pt x="1340" y="131"/>
                  <a:pt x="1468" y="353"/>
                  <a:pt x="1469" y="604"/>
                </a:cubicBezTo>
                <a:moveTo>
                  <a:pt x="1047" y="1272"/>
                </a:moveTo>
                <a:cubicBezTo>
                  <a:pt x="952" y="1317"/>
                  <a:pt x="846" y="1342"/>
                  <a:pt x="734" y="1342"/>
                </a:cubicBezTo>
                <a:cubicBezTo>
                  <a:pt x="623" y="1342"/>
                  <a:pt x="517" y="1317"/>
                  <a:pt x="422" y="1272"/>
                </a:cubicBezTo>
                <a:moveTo>
                  <a:pt x="0" y="604"/>
                </a:moveTo>
                <a:cubicBezTo>
                  <a:pt x="1" y="353"/>
                  <a:pt x="129" y="131"/>
                  <a:pt x="322" y="0"/>
                </a:cubicBezTo>
              </a:path>
            </a:pathLst>
          </a:custGeom>
          <a:noFill/>
          <a:ln w="12700" cap="flat">
            <a:solidFill>
              <a:srgbClr val="A08C7C"/>
            </a:solidFill>
            <a:prstDash val="dash"/>
            <a:miter lim="800000"/>
            <a:headEnd type="none" w="sm" len="sm"/>
            <a:tailEnd type="arrow" w="sm" len="sm"/>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9" name="TextBox 18"/>
          <p:cNvSpPr txBox="1"/>
          <p:nvPr/>
        </p:nvSpPr>
        <p:spPr>
          <a:xfrm>
            <a:off x="7982776" y="2685652"/>
            <a:ext cx="3510752" cy="579646"/>
          </a:xfrm>
          <a:prstGeom prst="rect">
            <a:avLst/>
          </a:prstGeom>
          <a:noFill/>
        </p:spPr>
        <p:txBody>
          <a:bodyPr wrap="square" rtlCol="0">
            <a:spAutoFit/>
          </a:bodyPr>
          <a:lstStyle/>
          <a:p>
            <a:pPr>
              <a:lnSpc>
                <a:spcPts val="1900"/>
              </a:lnSpc>
            </a:pPr>
            <a:r>
              <a:rPr lang="zh-CN" altLang="en-US" sz="1200" dirty="0">
                <a:solidFill>
                  <a:srgbClr val="4C4C4C"/>
                </a:solidFill>
                <a:latin typeface="微软雅黑" panose="020B0503020204020204" pitchFamily="34" charset="-122"/>
                <a:ea typeface="微软雅黑" panose="020B0503020204020204" pitchFamily="34" charset="-122"/>
              </a:rPr>
              <a:t>有效的可行性战略需要系统缜密的执行力管理推动，使战略落实到具体的行动布局上实施。</a:t>
            </a:r>
          </a:p>
        </p:txBody>
      </p:sp>
      <p:sp>
        <p:nvSpPr>
          <p:cNvPr id="20" name="TextBox 19"/>
          <p:cNvSpPr txBox="1"/>
          <p:nvPr/>
        </p:nvSpPr>
        <p:spPr>
          <a:xfrm>
            <a:off x="4334161" y="5831836"/>
            <a:ext cx="3550158" cy="579646"/>
          </a:xfrm>
          <a:prstGeom prst="rect">
            <a:avLst/>
          </a:prstGeom>
          <a:noFill/>
        </p:spPr>
        <p:txBody>
          <a:bodyPr wrap="square" rtlCol="0">
            <a:spAutoFit/>
          </a:bodyPr>
          <a:lstStyle>
            <a:defPPr>
              <a:defRPr lang="zh-CN"/>
            </a:defPPr>
            <a:lvl1pPr>
              <a:defRPr sz="12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nSpc>
                <a:spcPts val="1900"/>
              </a:lnSpc>
            </a:pPr>
            <a:r>
              <a:rPr lang="zh-CN" altLang="en-US" dirty="0">
                <a:solidFill>
                  <a:srgbClr val="4C4C4C"/>
                </a:solidFill>
              </a:rPr>
              <a:t>有了战略的大方向指导，便需要严格规范的制度严密推行，从而调动成员的积极性和主观能动性。</a:t>
            </a:r>
          </a:p>
        </p:txBody>
      </p:sp>
      <p:sp>
        <p:nvSpPr>
          <p:cNvPr id="21" name="TextBox 20"/>
          <p:cNvSpPr txBox="1"/>
          <p:nvPr/>
        </p:nvSpPr>
        <p:spPr>
          <a:xfrm>
            <a:off x="926767" y="2683211"/>
            <a:ext cx="3422002" cy="823302"/>
          </a:xfrm>
          <a:prstGeom prst="rect">
            <a:avLst/>
          </a:prstGeom>
          <a:noFill/>
        </p:spPr>
        <p:txBody>
          <a:bodyPr wrap="square" rtlCol="0">
            <a:spAutoFit/>
          </a:bodyPr>
          <a:lstStyle>
            <a:defPPr>
              <a:defRPr lang="zh-CN"/>
            </a:defPPr>
            <a:lvl1pPr>
              <a:lnSpc>
                <a:spcPts val="1900"/>
              </a:lnSpc>
              <a:defRPr sz="12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rgbClr val="4C4C4C"/>
                </a:solidFill>
              </a:rPr>
              <a:t>具体到项目的实际推行过程中，或多或少会遇到问题或随机性危机，除了防范于未然外，临场的应变能力同样有效的把控大局稳定进行。</a:t>
            </a:r>
          </a:p>
        </p:txBody>
      </p:sp>
      <p:sp>
        <p:nvSpPr>
          <p:cNvPr id="24" name="椭圆 23"/>
          <p:cNvSpPr/>
          <p:nvPr/>
        </p:nvSpPr>
        <p:spPr>
          <a:xfrm>
            <a:off x="5226318" y="1092678"/>
            <a:ext cx="1765844" cy="176584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2400" dirty="0">
                <a:solidFill>
                  <a:schemeClr val="bg1"/>
                </a:solidFill>
                <a:latin typeface="Museo Sans 500" pitchFamily="50" charset="0"/>
                <a:ea typeface="微软雅黑" panose="020B0503020204020204" pitchFamily="34" charset="-122"/>
              </a:rPr>
              <a:t>战略</a:t>
            </a:r>
            <a:endParaRPr lang="en-US" altLang="zh-CN" sz="2400" dirty="0">
              <a:solidFill>
                <a:schemeClr val="bg1"/>
              </a:solidFill>
              <a:latin typeface="Museo Sans 500" pitchFamily="50" charset="0"/>
              <a:ea typeface="微软雅黑" panose="020B0503020204020204" pitchFamily="34" charset="-122"/>
            </a:endParaRPr>
          </a:p>
          <a:p>
            <a:pPr lvl="0" algn="ctr"/>
            <a:r>
              <a:rPr lang="zh-CN" altLang="en-US" sz="2400" dirty="0">
                <a:solidFill>
                  <a:schemeClr val="bg1"/>
                </a:solidFill>
                <a:latin typeface="Museo Sans 500" pitchFamily="50" charset="0"/>
                <a:ea typeface="微软雅黑" panose="020B0503020204020204" pitchFamily="34" charset="-122"/>
              </a:rPr>
              <a:t>执行力</a:t>
            </a:r>
          </a:p>
        </p:txBody>
      </p:sp>
      <p:sp>
        <p:nvSpPr>
          <p:cNvPr id="27" name="椭圆 26"/>
          <p:cNvSpPr/>
          <p:nvPr/>
        </p:nvSpPr>
        <p:spPr>
          <a:xfrm>
            <a:off x="3587942" y="3894636"/>
            <a:ext cx="1765844" cy="176584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2400" dirty="0">
                <a:solidFill>
                  <a:schemeClr val="bg1"/>
                </a:solidFill>
                <a:latin typeface="Museo Sans 500" pitchFamily="50" charset="0"/>
                <a:ea typeface="微软雅黑" panose="020B0503020204020204" pitchFamily="34" charset="-122"/>
              </a:rPr>
              <a:t>应急</a:t>
            </a:r>
            <a:endParaRPr lang="en-US" altLang="zh-CN" sz="2400" dirty="0">
              <a:solidFill>
                <a:schemeClr val="bg1"/>
              </a:solidFill>
              <a:latin typeface="Museo Sans 500" pitchFamily="50" charset="0"/>
              <a:ea typeface="微软雅黑" panose="020B0503020204020204" pitchFamily="34" charset="-122"/>
            </a:endParaRPr>
          </a:p>
          <a:p>
            <a:pPr lvl="0" algn="ctr"/>
            <a:r>
              <a:rPr lang="zh-CN" altLang="en-US" sz="2400" dirty="0">
                <a:solidFill>
                  <a:schemeClr val="bg1"/>
                </a:solidFill>
                <a:latin typeface="Museo Sans 500" pitchFamily="50" charset="0"/>
                <a:ea typeface="微软雅黑" panose="020B0503020204020204" pitchFamily="34" charset="-122"/>
              </a:rPr>
              <a:t>执行力</a:t>
            </a:r>
          </a:p>
        </p:txBody>
      </p:sp>
      <p:sp>
        <p:nvSpPr>
          <p:cNvPr id="30" name="椭圆 29"/>
          <p:cNvSpPr/>
          <p:nvPr/>
        </p:nvSpPr>
        <p:spPr>
          <a:xfrm>
            <a:off x="6838214" y="3894636"/>
            <a:ext cx="1765844" cy="176584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2400" dirty="0">
                <a:solidFill>
                  <a:schemeClr val="bg1"/>
                </a:solidFill>
                <a:latin typeface="Museo Sans 500" pitchFamily="50" charset="0"/>
                <a:ea typeface="微软雅黑" panose="020B0503020204020204" pitchFamily="34" charset="-122"/>
              </a:rPr>
              <a:t>制度</a:t>
            </a:r>
          </a:p>
          <a:p>
            <a:pPr lvl="0" algn="ctr"/>
            <a:r>
              <a:rPr lang="zh-CN" altLang="en-US" sz="2400" dirty="0">
                <a:solidFill>
                  <a:schemeClr val="bg1"/>
                </a:solidFill>
                <a:latin typeface="Museo Sans 500" pitchFamily="50" charset="0"/>
                <a:ea typeface="微软雅黑" panose="020B0503020204020204" pitchFamily="34" charset="-122"/>
              </a:rPr>
              <a:t>执行力</a:t>
            </a:r>
          </a:p>
        </p:txBody>
      </p:sp>
      <p:sp>
        <p:nvSpPr>
          <p:cNvPr id="31" name="椭圆 30"/>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000"/>
                            </p:stCondLst>
                            <p:childTnLst>
                              <p:par>
                                <p:cTn id="26" presetID="23" presetClass="entr" presetSubtype="288"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strVal val="4/3*#ppt_w"/>
                                          </p:val>
                                        </p:tav>
                                        <p:tav tm="100000">
                                          <p:val>
                                            <p:strVal val="#ppt_w"/>
                                          </p:val>
                                        </p:tav>
                                      </p:tavLst>
                                    </p:anim>
                                    <p:anim calcmode="lin" valueType="num">
                                      <p:cBhvr>
                                        <p:cTn id="29" dur="500" fill="hold"/>
                                        <p:tgtEl>
                                          <p:spTgt spid="24"/>
                                        </p:tgtEl>
                                        <p:attrNameLst>
                                          <p:attrName>ppt_h</p:attrName>
                                        </p:attrNameLst>
                                      </p:cBhvr>
                                      <p:tavLst>
                                        <p:tav tm="0">
                                          <p:val>
                                            <p:strVal val="4/3*#ppt_h"/>
                                          </p:val>
                                        </p:tav>
                                        <p:tav tm="100000">
                                          <p:val>
                                            <p:strVal val="#ppt_h"/>
                                          </p:val>
                                        </p:tav>
                                      </p:tavLst>
                                    </p:anim>
                                  </p:childTnLst>
                                </p:cTn>
                              </p:par>
                              <p:par>
                                <p:cTn id="30" presetID="23" presetClass="entr" presetSubtype="288" fill="hold" grpId="0" nodeType="withEffect">
                                  <p:stCondLst>
                                    <p:cond delay="200"/>
                                  </p:stCondLst>
                                  <p:childTnLst>
                                    <p:set>
                                      <p:cBhvr>
                                        <p:cTn id="31" dur="1" fill="hold">
                                          <p:stCondLst>
                                            <p:cond delay="0"/>
                                          </p:stCondLst>
                                        </p:cTn>
                                        <p:tgtEl>
                                          <p:spTgt spid="27"/>
                                        </p:tgtEl>
                                        <p:attrNameLst>
                                          <p:attrName>style.visibility</p:attrName>
                                        </p:attrNameLst>
                                      </p:cBhvr>
                                      <p:to>
                                        <p:strVal val="visible"/>
                                      </p:to>
                                    </p:set>
                                    <p:anim calcmode="lin" valueType="num">
                                      <p:cBhvr>
                                        <p:cTn id="32" dur="500" fill="hold"/>
                                        <p:tgtEl>
                                          <p:spTgt spid="27"/>
                                        </p:tgtEl>
                                        <p:attrNameLst>
                                          <p:attrName>ppt_w</p:attrName>
                                        </p:attrNameLst>
                                      </p:cBhvr>
                                      <p:tavLst>
                                        <p:tav tm="0">
                                          <p:val>
                                            <p:strVal val="4/3*#ppt_w"/>
                                          </p:val>
                                        </p:tav>
                                        <p:tav tm="100000">
                                          <p:val>
                                            <p:strVal val="#ppt_w"/>
                                          </p:val>
                                        </p:tav>
                                      </p:tavLst>
                                    </p:anim>
                                    <p:anim calcmode="lin" valueType="num">
                                      <p:cBhvr>
                                        <p:cTn id="33" dur="500" fill="hold"/>
                                        <p:tgtEl>
                                          <p:spTgt spid="27"/>
                                        </p:tgtEl>
                                        <p:attrNameLst>
                                          <p:attrName>ppt_h</p:attrName>
                                        </p:attrNameLst>
                                      </p:cBhvr>
                                      <p:tavLst>
                                        <p:tav tm="0">
                                          <p:val>
                                            <p:strVal val="4/3*#ppt_h"/>
                                          </p:val>
                                        </p:tav>
                                        <p:tav tm="100000">
                                          <p:val>
                                            <p:strVal val="#ppt_h"/>
                                          </p:val>
                                        </p:tav>
                                      </p:tavLst>
                                    </p:anim>
                                  </p:childTnLst>
                                </p:cTn>
                              </p:par>
                              <p:par>
                                <p:cTn id="34" presetID="23" presetClass="entr" presetSubtype="288" fill="hold" grpId="0" nodeType="withEffect">
                                  <p:stCondLst>
                                    <p:cond delay="400"/>
                                  </p:stCondLst>
                                  <p:childTnLst>
                                    <p:set>
                                      <p:cBhvr>
                                        <p:cTn id="35" dur="1" fill="hold">
                                          <p:stCondLst>
                                            <p:cond delay="0"/>
                                          </p:stCondLst>
                                        </p:cTn>
                                        <p:tgtEl>
                                          <p:spTgt spid="30"/>
                                        </p:tgtEl>
                                        <p:attrNameLst>
                                          <p:attrName>style.visibility</p:attrName>
                                        </p:attrNameLst>
                                      </p:cBhvr>
                                      <p:to>
                                        <p:strVal val="visible"/>
                                      </p:to>
                                    </p:set>
                                    <p:anim calcmode="lin" valueType="num">
                                      <p:cBhvr>
                                        <p:cTn id="36" dur="500" fill="hold"/>
                                        <p:tgtEl>
                                          <p:spTgt spid="30"/>
                                        </p:tgtEl>
                                        <p:attrNameLst>
                                          <p:attrName>ppt_w</p:attrName>
                                        </p:attrNameLst>
                                      </p:cBhvr>
                                      <p:tavLst>
                                        <p:tav tm="0">
                                          <p:val>
                                            <p:strVal val="4/3*#ppt_w"/>
                                          </p:val>
                                        </p:tav>
                                        <p:tav tm="100000">
                                          <p:val>
                                            <p:strVal val="#ppt_w"/>
                                          </p:val>
                                        </p:tav>
                                      </p:tavLst>
                                    </p:anim>
                                    <p:anim calcmode="lin" valueType="num">
                                      <p:cBhvr>
                                        <p:cTn id="37" dur="500" fill="hold"/>
                                        <p:tgtEl>
                                          <p:spTgt spid="30"/>
                                        </p:tgtEl>
                                        <p:attrNameLst>
                                          <p:attrName>ppt_h</p:attrName>
                                        </p:attrNameLst>
                                      </p:cBhvr>
                                      <p:tavLst>
                                        <p:tav tm="0">
                                          <p:val>
                                            <p:strVal val="4/3*#ppt_h"/>
                                          </p:val>
                                        </p:tav>
                                        <p:tav tm="100000">
                                          <p:val>
                                            <p:strVal val="#ppt_h"/>
                                          </p:val>
                                        </p:tav>
                                      </p:tavLst>
                                    </p:anim>
                                  </p:childTnLst>
                                </p:cTn>
                              </p:par>
                            </p:childTnLst>
                          </p:cTn>
                        </p:par>
                        <p:par>
                          <p:cTn id="38" fill="hold">
                            <p:stCondLst>
                              <p:cond delay="2500"/>
                            </p:stCondLst>
                            <p:childTnLst>
                              <p:par>
                                <p:cTn id="39" presetID="49" presetClass="entr" presetSubtype="0" decel="10000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1000" fill="hold"/>
                                        <p:tgtEl>
                                          <p:spTgt spid="18"/>
                                        </p:tgtEl>
                                        <p:attrNameLst>
                                          <p:attrName>ppt_w</p:attrName>
                                        </p:attrNameLst>
                                      </p:cBhvr>
                                      <p:tavLst>
                                        <p:tav tm="0">
                                          <p:val>
                                            <p:fltVal val="0"/>
                                          </p:val>
                                        </p:tav>
                                        <p:tav tm="100000">
                                          <p:val>
                                            <p:strVal val="#ppt_w"/>
                                          </p:val>
                                        </p:tav>
                                      </p:tavLst>
                                    </p:anim>
                                    <p:anim calcmode="lin" valueType="num">
                                      <p:cBhvr>
                                        <p:cTn id="42" dur="1000" fill="hold"/>
                                        <p:tgtEl>
                                          <p:spTgt spid="18"/>
                                        </p:tgtEl>
                                        <p:attrNameLst>
                                          <p:attrName>ppt_h</p:attrName>
                                        </p:attrNameLst>
                                      </p:cBhvr>
                                      <p:tavLst>
                                        <p:tav tm="0">
                                          <p:val>
                                            <p:fltVal val="0"/>
                                          </p:val>
                                        </p:tav>
                                        <p:tav tm="100000">
                                          <p:val>
                                            <p:strVal val="#ppt_h"/>
                                          </p:val>
                                        </p:tav>
                                      </p:tavLst>
                                    </p:anim>
                                    <p:anim calcmode="lin" valueType="num">
                                      <p:cBhvr>
                                        <p:cTn id="43" dur="1000" fill="hold"/>
                                        <p:tgtEl>
                                          <p:spTgt spid="18"/>
                                        </p:tgtEl>
                                        <p:attrNameLst>
                                          <p:attrName>style.rotation</p:attrName>
                                        </p:attrNameLst>
                                      </p:cBhvr>
                                      <p:tavLst>
                                        <p:tav tm="0">
                                          <p:val>
                                            <p:fltVal val="360"/>
                                          </p:val>
                                        </p:tav>
                                        <p:tav tm="100000">
                                          <p:val>
                                            <p:fltVal val="0"/>
                                          </p:val>
                                        </p:tav>
                                      </p:tavLst>
                                    </p:anim>
                                    <p:animEffect transition="in" filter="fade">
                                      <p:cBhvr>
                                        <p:cTn id="44" dur="1000"/>
                                        <p:tgtEl>
                                          <p:spTgt spid="18"/>
                                        </p:tgtEl>
                                      </p:cBhvr>
                                    </p:animEffect>
                                  </p:childTnLst>
                                </p:cTn>
                              </p:par>
                            </p:childTnLst>
                          </p:cTn>
                        </p:par>
                        <p:par>
                          <p:cTn id="45" fill="hold">
                            <p:stCondLst>
                              <p:cond delay="3500"/>
                            </p:stCondLst>
                            <p:childTnLst>
                              <p:par>
                                <p:cTn id="46" presetID="12" presetClass="entr" presetSubtype="8"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p:tgtEl>
                                          <p:spTgt spid="19"/>
                                        </p:tgtEl>
                                        <p:attrNameLst>
                                          <p:attrName>ppt_x</p:attrName>
                                        </p:attrNameLst>
                                      </p:cBhvr>
                                      <p:tavLst>
                                        <p:tav tm="0">
                                          <p:val>
                                            <p:strVal val="#ppt_x-#ppt_w*1.125000"/>
                                          </p:val>
                                        </p:tav>
                                        <p:tav tm="100000">
                                          <p:val>
                                            <p:strVal val="#ppt_x"/>
                                          </p:val>
                                        </p:tav>
                                      </p:tavLst>
                                    </p:anim>
                                    <p:animEffect transition="in" filter="wipe(right)">
                                      <p:cBhvr>
                                        <p:cTn id="49" dur="500"/>
                                        <p:tgtEl>
                                          <p:spTgt spid="19"/>
                                        </p:tgtEl>
                                      </p:cBhvr>
                                    </p:animEffect>
                                  </p:childTnLst>
                                </p:cTn>
                              </p:par>
                              <p:par>
                                <p:cTn id="50" presetID="12" presetClass="entr" presetSubtype="1"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p:tgtEl>
                                          <p:spTgt spid="20"/>
                                        </p:tgtEl>
                                        <p:attrNameLst>
                                          <p:attrName>ppt_y</p:attrName>
                                        </p:attrNameLst>
                                      </p:cBhvr>
                                      <p:tavLst>
                                        <p:tav tm="0">
                                          <p:val>
                                            <p:strVal val="#ppt_y-#ppt_h*1.125000"/>
                                          </p:val>
                                        </p:tav>
                                        <p:tav tm="100000">
                                          <p:val>
                                            <p:strVal val="#ppt_y"/>
                                          </p:val>
                                        </p:tav>
                                      </p:tavLst>
                                    </p:anim>
                                    <p:animEffect transition="in" filter="wipe(down)">
                                      <p:cBhvr>
                                        <p:cTn id="53" dur="500"/>
                                        <p:tgtEl>
                                          <p:spTgt spid="20"/>
                                        </p:tgtEl>
                                      </p:cBhvr>
                                    </p:animEffect>
                                  </p:childTnLst>
                                </p:cTn>
                              </p:par>
                              <p:par>
                                <p:cTn id="54" presetID="12" presetClass="entr" presetSubtype="2"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p:tgtEl>
                                          <p:spTgt spid="21"/>
                                        </p:tgtEl>
                                        <p:attrNameLst>
                                          <p:attrName>ppt_x</p:attrName>
                                        </p:attrNameLst>
                                      </p:cBhvr>
                                      <p:tavLst>
                                        <p:tav tm="0">
                                          <p:val>
                                            <p:strVal val="#ppt_x+#ppt_w*1.125000"/>
                                          </p:val>
                                        </p:tav>
                                        <p:tav tm="100000">
                                          <p:val>
                                            <p:strVal val="#ppt_x"/>
                                          </p:val>
                                        </p:tav>
                                      </p:tavLst>
                                    </p:anim>
                                    <p:animEffect transition="in" filter="wipe(left)">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8" grpId="0" animBg="1"/>
      <p:bldP spid="18" grpId="0" animBg="1"/>
      <p:bldP spid="19" grpId="0"/>
      <p:bldP spid="20" grpId="0"/>
      <p:bldP spid="21" grpId="0"/>
      <p:bldP spid="24" grpId="0" animBg="1"/>
      <p:bldP spid="27" grpId="0" animBg="1"/>
      <p:bldP spid="30"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3" y="344684"/>
            <a:ext cx="2599109"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专业技能 </a:t>
            </a:r>
            <a:r>
              <a:rPr lang="en-US" altLang="zh-CN" sz="1400" dirty="0">
                <a:solidFill>
                  <a:srgbClr val="002060"/>
                </a:solidFill>
                <a:latin typeface="微软雅黑" panose="020B0503020204020204" pitchFamily="34" charset="-122"/>
                <a:ea typeface="微软雅黑" panose="020B0503020204020204" pitchFamily="34" charset="-122"/>
              </a:rPr>
              <a:t>Professional Skill</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 name="TextBox 28"/>
          <p:cNvSpPr txBox="1"/>
          <p:nvPr/>
        </p:nvSpPr>
        <p:spPr>
          <a:xfrm>
            <a:off x="983432" y="1052736"/>
            <a:ext cx="10225136" cy="600164"/>
          </a:xfrm>
          <a:prstGeom prst="rect">
            <a:avLst/>
          </a:prstGeom>
          <a:noFill/>
        </p:spPr>
        <p:txBody>
          <a:bodyPr wrap="square" rtlCol="0">
            <a:spAutoFit/>
          </a:bodyPr>
          <a:lstStyle/>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任何领导者的首要任务通常都是领导别人，大多数领导者在最开始时都是有某一特定技能的人，或是销售、或是会计或是软件设计。最好的领导者让他们的技术和专业技能随着时间的推移而增长，渐渐地成为他们所在领域的重要专家，并逐渐地善于领导他们的团队。</a:t>
            </a:r>
          </a:p>
        </p:txBody>
      </p:sp>
      <p:sp>
        <p:nvSpPr>
          <p:cNvPr id="25" name="椭圆 24"/>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1769882" y="3377727"/>
            <a:ext cx="1733831" cy="1734433"/>
            <a:chOff x="1516445" y="2452101"/>
            <a:chExt cx="1733831" cy="1734433"/>
          </a:xfrm>
        </p:grpSpPr>
        <p:sp>
          <p:nvSpPr>
            <p:cNvPr id="5" name="Freeform 7"/>
            <p:cNvSpPr/>
            <p:nvPr/>
          </p:nvSpPr>
          <p:spPr bwMode="auto">
            <a:xfrm>
              <a:off x="2430066" y="2452101"/>
              <a:ext cx="820210" cy="820210"/>
            </a:xfrm>
            <a:custGeom>
              <a:avLst/>
              <a:gdLst>
                <a:gd name="T0" fmla="*/ 0 w 576"/>
                <a:gd name="T1" fmla="*/ 0 h 576"/>
                <a:gd name="T2" fmla="*/ 576 w 576"/>
                <a:gd name="T3" fmla="*/ 576 h 576"/>
                <a:gd name="T4" fmla="*/ 471 w 576"/>
                <a:gd name="T5" fmla="*/ 576 h 576"/>
                <a:gd name="T6" fmla="*/ 0 w 576"/>
                <a:gd name="T7" fmla="*/ 105 h 576"/>
                <a:gd name="T8" fmla="*/ 0 w 576"/>
                <a:gd name="T9" fmla="*/ 0 h 576"/>
              </a:gdLst>
              <a:ahLst/>
              <a:cxnLst>
                <a:cxn ang="0">
                  <a:pos x="T0" y="T1"/>
                </a:cxn>
                <a:cxn ang="0">
                  <a:pos x="T2" y="T3"/>
                </a:cxn>
                <a:cxn ang="0">
                  <a:pos x="T4" y="T5"/>
                </a:cxn>
                <a:cxn ang="0">
                  <a:pos x="T6" y="T7"/>
                </a:cxn>
                <a:cxn ang="0">
                  <a:pos x="T8" y="T9"/>
                </a:cxn>
              </a:cxnLst>
              <a:rect l="0" t="0" r="r" b="b"/>
              <a:pathLst>
                <a:path w="576" h="576">
                  <a:moveTo>
                    <a:pt x="0" y="0"/>
                  </a:moveTo>
                  <a:cubicBezTo>
                    <a:pt x="310" y="17"/>
                    <a:pt x="559" y="265"/>
                    <a:pt x="576" y="576"/>
                  </a:cubicBezTo>
                  <a:cubicBezTo>
                    <a:pt x="471" y="576"/>
                    <a:pt x="471" y="576"/>
                    <a:pt x="471" y="576"/>
                  </a:cubicBezTo>
                  <a:cubicBezTo>
                    <a:pt x="455" y="323"/>
                    <a:pt x="253" y="121"/>
                    <a:pt x="0" y="105"/>
                  </a:cubicBezTo>
                  <a:lnTo>
                    <a:pt x="0" y="0"/>
                  </a:lnTo>
                  <a:close/>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8"/>
            <p:cNvSpPr/>
            <p:nvPr/>
          </p:nvSpPr>
          <p:spPr bwMode="auto">
            <a:xfrm>
              <a:off x="1516445" y="2452101"/>
              <a:ext cx="1733831" cy="1734433"/>
            </a:xfrm>
            <a:custGeom>
              <a:avLst/>
              <a:gdLst>
                <a:gd name="T0" fmla="*/ 1218 w 1218"/>
                <a:gd name="T1" fmla="*/ 641 h 1218"/>
                <a:gd name="T2" fmla="*/ 609 w 1218"/>
                <a:gd name="T3" fmla="*/ 1218 h 1218"/>
                <a:gd name="T4" fmla="*/ 0 w 1218"/>
                <a:gd name="T5" fmla="*/ 609 h 1218"/>
                <a:gd name="T6" fmla="*/ 576 w 1218"/>
                <a:gd name="T7" fmla="*/ 0 h 1218"/>
                <a:gd name="T8" fmla="*/ 576 w 1218"/>
                <a:gd name="T9" fmla="*/ 105 h 1218"/>
                <a:gd name="T10" fmla="*/ 104 w 1218"/>
                <a:gd name="T11" fmla="*/ 609 h 1218"/>
                <a:gd name="T12" fmla="*/ 609 w 1218"/>
                <a:gd name="T13" fmla="*/ 1114 h 1218"/>
                <a:gd name="T14" fmla="*/ 1113 w 1218"/>
                <a:gd name="T15" fmla="*/ 641 h 1218"/>
                <a:gd name="T16" fmla="*/ 1218 w 1218"/>
                <a:gd name="T17" fmla="*/ 641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8" h="1218">
                  <a:moveTo>
                    <a:pt x="1218" y="641"/>
                  </a:moveTo>
                  <a:cubicBezTo>
                    <a:pt x="1201" y="963"/>
                    <a:pt x="935" y="1218"/>
                    <a:pt x="609" y="1218"/>
                  </a:cubicBezTo>
                  <a:cubicBezTo>
                    <a:pt x="273" y="1218"/>
                    <a:pt x="0" y="945"/>
                    <a:pt x="0" y="609"/>
                  </a:cubicBezTo>
                  <a:cubicBezTo>
                    <a:pt x="0" y="283"/>
                    <a:pt x="255" y="17"/>
                    <a:pt x="576" y="0"/>
                  </a:cubicBezTo>
                  <a:cubicBezTo>
                    <a:pt x="576" y="105"/>
                    <a:pt x="576" y="105"/>
                    <a:pt x="576" y="105"/>
                  </a:cubicBezTo>
                  <a:cubicBezTo>
                    <a:pt x="313" y="122"/>
                    <a:pt x="104" y="341"/>
                    <a:pt x="104" y="609"/>
                  </a:cubicBezTo>
                  <a:cubicBezTo>
                    <a:pt x="104" y="887"/>
                    <a:pt x="330" y="1114"/>
                    <a:pt x="609" y="1114"/>
                  </a:cubicBezTo>
                  <a:cubicBezTo>
                    <a:pt x="877" y="1114"/>
                    <a:pt x="1096" y="905"/>
                    <a:pt x="1113" y="641"/>
                  </a:cubicBezTo>
                  <a:lnTo>
                    <a:pt x="1218" y="641"/>
                  </a:lnTo>
                  <a:close/>
                </a:path>
              </a:pathLst>
            </a:custGeom>
            <a:solidFill>
              <a:srgbClr val="BABE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3991338" y="2874575"/>
            <a:ext cx="1735036" cy="1732625"/>
            <a:chOff x="3677556" y="2452101"/>
            <a:chExt cx="1735036" cy="1732625"/>
          </a:xfrm>
        </p:grpSpPr>
        <p:sp>
          <p:nvSpPr>
            <p:cNvPr id="7" name="Freeform 9"/>
            <p:cNvSpPr/>
            <p:nvPr/>
          </p:nvSpPr>
          <p:spPr bwMode="auto">
            <a:xfrm>
              <a:off x="3677556" y="2452101"/>
              <a:ext cx="821415" cy="1732625"/>
            </a:xfrm>
            <a:custGeom>
              <a:avLst/>
              <a:gdLst>
                <a:gd name="T0" fmla="*/ 577 w 577"/>
                <a:gd name="T1" fmla="*/ 1217 h 1217"/>
                <a:gd name="T2" fmla="*/ 0 w 577"/>
                <a:gd name="T3" fmla="*/ 609 h 1217"/>
                <a:gd name="T4" fmla="*/ 577 w 577"/>
                <a:gd name="T5" fmla="*/ 0 h 1217"/>
                <a:gd name="T6" fmla="*/ 577 w 577"/>
                <a:gd name="T7" fmla="*/ 105 h 1217"/>
                <a:gd name="T8" fmla="*/ 104 w 577"/>
                <a:gd name="T9" fmla="*/ 609 h 1217"/>
                <a:gd name="T10" fmla="*/ 577 w 577"/>
                <a:gd name="T11" fmla="*/ 1113 h 1217"/>
                <a:gd name="T12" fmla="*/ 577 w 577"/>
                <a:gd name="T13" fmla="*/ 1217 h 1217"/>
              </a:gdLst>
              <a:ahLst/>
              <a:cxnLst>
                <a:cxn ang="0">
                  <a:pos x="T0" y="T1"/>
                </a:cxn>
                <a:cxn ang="0">
                  <a:pos x="T2" y="T3"/>
                </a:cxn>
                <a:cxn ang="0">
                  <a:pos x="T4" y="T5"/>
                </a:cxn>
                <a:cxn ang="0">
                  <a:pos x="T6" y="T7"/>
                </a:cxn>
                <a:cxn ang="0">
                  <a:pos x="T8" y="T9"/>
                </a:cxn>
                <a:cxn ang="0">
                  <a:pos x="T10" y="T11"/>
                </a:cxn>
                <a:cxn ang="0">
                  <a:pos x="T12" y="T13"/>
                </a:cxn>
              </a:cxnLst>
              <a:rect l="0" t="0" r="r" b="b"/>
              <a:pathLst>
                <a:path w="577" h="1217">
                  <a:moveTo>
                    <a:pt x="577" y="1217"/>
                  </a:moveTo>
                  <a:cubicBezTo>
                    <a:pt x="255" y="1200"/>
                    <a:pt x="0" y="934"/>
                    <a:pt x="0" y="609"/>
                  </a:cubicBezTo>
                  <a:cubicBezTo>
                    <a:pt x="0" y="283"/>
                    <a:pt x="255" y="17"/>
                    <a:pt x="577" y="0"/>
                  </a:cubicBezTo>
                  <a:cubicBezTo>
                    <a:pt x="577" y="105"/>
                    <a:pt x="577" y="105"/>
                    <a:pt x="577" y="105"/>
                  </a:cubicBezTo>
                  <a:cubicBezTo>
                    <a:pt x="313" y="122"/>
                    <a:pt x="104" y="341"/>
                    <a:pt x="104" y="609"/>
                  </a:cubicBezTo>
                  <a:cubicBezTo>
                    <a:pt x="104" y="876"/>
                    <a:pt x="313" y="1096"/>
                    <a:pt x="577" y="1113"/>
                  </a:cubicBezTo>
                  <a:lnTo>
                    <a:pt x="577" y="1217"/>
                  </a:lnTo>
                  <a:close/>
                </a:path>
              </a:pathLst>
            </a:custGeom>
            <a:solidFill>
              <a:srgbClr val="BABE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10"/>
            <p:cNvSpPr/>
            <p:nvPr/>
          </p:nvSpPr>
          <p:spPr bwMode="auto">
            <a:xfrm>
              <a:off x="4591177" y="2452101"/>
              <a:ext cx="821415" cy="1732625"/>
            </a:xfrm>
            <a:custGeom>
              <a:avLst/>
              <a:gdLst>
                <a:gd name="T0" fmla="*/ 0 w 577"/>
                <a:gd name="T1" fmla="*/ 0 h 1217"/>
                <a:gd name="T2" fmla="*/ 577 w 577"/>
                <a:gd name="T3" fmla="*/ 609 h 1217"/>
                <a:gd name="T4" fmla="*/ 0 w 577"/>
                <a:gd name="T5" fmla="*/ 1217 h 1217"/>
                <a:gd name="T6" fmla="*/ 0 w 577"/>
                <a:gd name="T7" fmla="*/ 1113 h 1217"/>
                <a:gd name="T8" fmla="*/ 473 w 577"/>
                <a:gd name="T9" fmla="*/ 609 h 1217"/>
                <a:gd name="T10" fmla="*/ 0 w 577"/>
                <a:gd name="T11" fmla="*/ 105 h 1217"/>
                <a:gd name="T12" fmla="*/ 0 w 577"/>
                <a:gd name="T13" fmla="*/ 0 h 1217"/>
              </a:gdLst>
              <a:ahLst/>
              <a:cxnLst>
                <a:cxn ang="0">
                  <a:pos x="T0" y="T1"/>
                </a:cxn>
                <a:cxn ang="0">
                  <a:pos x="T2" y="T3"/>
                </a:cxn>
                <a:cxn ang="0">
                  <a:pos x="T4" y="T5"/>
                </a:cxn>
                <a:cxn ang="0">
                  <a:pos x="T6" y="T7"/>
                </a:cxn>
                <a:cxn ang="0">
                  <a:pos x="T8" y="T9"/>
                </a:cxn>
                <a:cxn ang="0">
                  <a:pos x="T10" y="T11"/>
                </a:cxn>
                <a:cxn ang="0">
                  <a:pos x="T12" y="T13"/>
                </a:cxn>
              </a:cxnLst>
              <a:rect l="0" t="0" r="r" b="b"/>
              <a:pathLst>
                <a:path w="577" h="1217">
                  <a:moveTo>
                    <a:pt x="0" y="0"/>
                  </a:moveTo>
                  <a:cubicBezTo>
                    <a:pt x="322" y="17"/>
                    <a:pt x="577" y="283"/>
                    <a:pt x="577" y="609"/>
                  </a:cubicBezTo>
                  <a:cubicBezTo>
                    <a:pt x="577" y="934"/>
                    <a:pt x="322" y="1200"/>
                    <a:pt x="0" y="1217"/>
                  </a:cubicBezTo>
                  <a:cubicBezTo>
                    <a:pt x="0" y="1113"/>
                    <a:pt x="0" y="1113"/>
                    <a:pt x="0" y="1113"/>
                  </a:cubicBezTo>
                  <a:cubicBezTo>
                    <a:pt x="264" y="1096"/>
                    <a:pt x="473" y="876"/>
                    <a:pt x="473" y="609"/>
                  </a:cubicBezTo>
                  <a:cubicBezTo>
                    <a:pt x="473" y="341"/>
                    <a:pt x="264" y="122"/>
                    <a:pt x="0" y="105"/>
                  </a:cubicBezTo>
                  <a:lnTo>
                    <a:pt x="0" y="0"/>
                  </a:lnTo>
                  <a:close/>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9" name="Freeform 11"/>
          <p:cNvSpPr>
            <a:spLocks noEditPoints="1"/>
          </p:cNvSpPr>
          <p:nvPr/>
        </p:nvSpPr>
        <p:spPr bwMode="auto">
          <a:xfrm>
            <a:off x="8939315" y="1988840"/>
            <a:ext cx="1735639" cy="1735638"/>
          </a:xfrm>
          <a:custGeom>
            <a:avLst/>
            <a:gdLst>
              <a:gd name="T0" fmla="*/ 609 w 1219"/>
              <a:gd name="T1" fmla="*/ 0 h 1219"/>
              <a:gd name="T2" fmla="*/ 1219 w 1219"/>
              <a:gd name="T3" fmla="*/ 610 h 1219"/>
              <a:gd name="T4" fmla="*/ 609 w 1219"/>
              <a:gd name="T5" fmla="*/ 1219 h 1219"/>
              <a:gd name="T6" fmla="*/ 0 w 1219"/>
              <a:gd name="T7" fmla="*/ 610 h 1219"/>
              <a:gd name="T8" fmla="*/ 609 w 1219"/>
              <a:gd name="T9" fmla="*/ 0 h 1219"/>
              <a:gd name="T10" fmla="*/ 609 w 1219"/>
              <a:gd name="T11" fmla="*/ 105 h 1219"/>
              <a:gd name="T12" fmla="*/ 104 w 1219"/>
              <a:gd name="T13" fmla="*/ 610 h 1219"/>
              <a:gd name="T14" fmla="*/ 609 w 1219"/>
              <a:gd name="T15" fmla="*/ 1115 h 1219"/>
              <a:gd name="T16" fmla="*/ 1114 w 1219"/>
              <a:gd name="T17" fmla="*/ 610 h 1219"/>
              <a:gd name="T18" fmla="*/ 609 w 1219"/>
              <a:gd name="T19" fmla="*/ 105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9" h="1219">
                <a:moveTo>
                  <a:pt x="609" y="0"/>
                </a:moveTo>
                <a:cubicBezTo>
                  <a:pt x="946" y="0"/>
                  <a:pt x="1219" y="273"/>
                  <a:pt x="1219" y="610"/>
                </a:cubicBezTo>
                <a:cubicBezTo>
                  <a:pt x="1219" y="946"/>
                  <a:pt x="946" y="1219"/>
                  <a:pt x="609" y="1219"/>
                </a:cubicBezTo>
                <a:cubicBezTo>
                  <a:pt x="273" y="1219"/>
                  <a:pt x="0" y="946"/>
                  <a:pt x="0" y="610"/>
                </a:cubicBezTo>
                <a:cubicBezTo>
                  <a:pt x="0" y="273"/>
                  <a:pt x="273" y="0"/>
                  <a:pt x="609" y="0"/>
                </a:cubicBezTo>
                <a:close/>
                <a:moveTo>
                  <a:pt x="609" y="105"/>
                </a:moveTo>
                <a:cubicBezTo>
                  <a:pt x="330" y="105"/>
                  <a:pt x="104" y="331"/>
                  <a:pt x="104" y="610"/>
                </a:cubicBezTo>
                <a:cubicBezTo>
                  <a:pt x="104" y="889"/>
                  <a:pt x="330" y="1115"/>
                  <a:pt x="609" y="1115"/>
                </a:cubicBezTo>
                <a:cubicBezTo>
                  <a:pt x="888" y="1115"/>
                  <a:pt x="1114" y="889"/>
                  <a:pt x="1114" y="610"/>
                </a:cubicBezTo>
                <a:cubicBezTo>
                  <a:pt x="1114" y="331"/>
                  <a:pt x="888" y="105"/>
                  <a:pt x="609" y="105"/>
                </a:cubicBezTo>
                <a:close/>
              </a:path>
            </a:pathLst>
          </a:custGeom>
          <a:solidFill>
            <a:srgbClr val="002060"/>
          </a:solidFill>
          <a:ln>
            <a:noFill/>
          </a:ln>
        </p:spPr>
        <p:txBody>
          <a:bodyPr vert="horz" wrap="square" lIns="91440" tIns="45720" rIns="91440" bIns="45720" numCol="1" anchor="t" anchorCtr="0" compatLnSpc="1"/>
          <a:lstStyle/>
          <a:p>
            <a:endParaRPr lang="zh-CN" altLang="en-US"/>
          </a:p>
        </p:txBody>
      </p:sp>
      <p:grpSp>
        <p:nvGrpSpPr>
          <p:cNvPr id="20" name="组合 19"/>
          <p:cNvGrpSpPr/>
          <p:nvPr/>
        </p:nvGrpSpPr>
        <p:grpSpPr>
          <a:xfrm>
            <a:off x="6466834" y="2348881"/>
            <a:ext cx="1732023" cy="1734433"/>
            <a:chOff x="6102027" y="2400875"/>
            <a:chExt cx="1732023" cy="1734433"/>
          </a:xfrm>
        </p:grpSpPr>
        <p:sp>
          <p:nvSpPr>
            <p:cNvPr id="10" name="Freeform 12"/>
            <p:cNvSpPr/>
            <p:nvPr/>
          </p:nvSpPr>
          <p:spPr bwMode="auto">
            <a:xfrm>
              <a:off x="6102027" y="2400875"/>
              <a:ext cx="818402" cy="819004"/>
            </a:xfrm>
            <a:custGeom>
              <a:avLst/>
              <a:gdLst>
                <a:gd name="T0" fmla="*/ 0 w 575"/>
                <a:gd name="T1" fmla="*/ 575 h 575"/>
                <a:gd name="T2" fmla="*/ 575 w 575"/>
                <a:gd name="T3" fmla="*/ 0 h 575"/>
                <a:gd name="T4" fmla="*/ 575 w 575"/>
                <a:gd name="T5" fmla="*/ 104 h 575"/>
                <a:gd name="T6" fmla="*/ 104 w 575"/>
                <a:gd name="T7" fmla="*/ 575 h 575"/>
                <a:gd name="T8" fmla="*/ 0 w 575"/>
                <a:gd name="T9" fmla="*/ 575 h 575"/>
              </a:gdLst>
              <a:ahLst/>
              <a:cxnLst>
                <a:cxn ang="0">
                  <a:pos x="T0" y="T1"/>
                </a:cxn>
                <a:cxn ang="0">
                  <a:pos x="T2" y="T3"/>
                </a:cxn>
                <a:cxn ang="0">
                  <a:pos x="T4" y="T5"/>
                </a:cxn>
                <a:cxn ang="0">
                  <a:pos x="T6" y="T7"/>
                </a:cxn>
                <a:cxn ang="0">
                  <a:pos x="T8" y="T9"/>
                </a:cxn>
              </a:cxnLst>
              <a:rect l="0" t="0" r="r" b="b"/>
              <a:pathLst>
                <a:path w="575" h="575">
                  <a:moveTo>
                    <a:pt x="0" y="575"/>
                  </a:moveTo>
                  <a:cubicBezTo>
                    <a:pt x="16" y="265"/>
                    <a:pt x="265" y="16"/>
                    <a:pt x="575" y="0"/>
                  </a:cubicBezTo>
                  <a:cubicBezTo>
                    <a:pt x="575" y="104"/>
                    <a:pt x="575" y="104"/>
                    <a:pt x="575" y="104"/>
                  </a:cubicBezTo>
                  <a:cubicBezTo>
                    <a:pt x="322" y="120"/>
                    <a:pt x="120" y="323"/>
                    <a:pt x="104" y="575"/>
                  </a:cubicBezTo>
                  <a:lnTo>
                    <a:pt x="0" y="575"/>
                  </a:lnTo>
                  <a:close/>
                </a:path>
              </a:pathLst>
            </a:custGeom>
            <a:solidFill>
              <a:srgbClr val="BABE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3"/>
            <p:cNvSpPr/>
            <p:nvPr/>
          </p:nvSpPr>
          <p:spPr bwMode="auto">
            <a:xfrm>
              <a:off x="6102027" y="2400875"/>
              <a:ext cx="1732023" cy="1734433"/>
            </a:xfrm>
            <a:custGeom>
              <a:avLst/>
              <a:gdLst>
                <a:gd name="T0" fmla="*/ 641 w 1217"/>
                <a:gd name="T1" fmla="*/ 0 h 1218"/>
                <a:gd name="T2" fmla="*/ 1217 w 1217"/>
                <a:gd name="T3" fmla="*/ 608 h 1218"/>
                <a:gd name="T4" fmla="*/ 608 w 1217"/>
                <a:gd name="T5" fmla="*/ 1218 h 1218"/>
                <a:gd name="T6" fmla="*/ 0 w 1217"/>
                <a:gd name="T7" fmla="*/ 641 h 1218"/>
                <a:gd name="T8" fmla="*/ 104 w 1217"/>
                <a:gd name="T9" fmla="*/ 641 h 1218"/>
                <a:gd name="T10" fmla="*/ 608 w 1217"/>
                <a:gd name="T11" fmla="*/ 1113 h 1218"/>
                <a:gd name="T12" fmla="*/ 1113 w 1217"/>
                <a:gd name="T13" fmla="*/ 608 h 1218"/>
                <a:gd name="T14" fmla="*/ 641 w 1217"/>
                <a:gd name="T15" fmla="*/ 104 h 1218"/>
                <a:gd name="T16" fmla="*/ 641 w 1217"/>
                <a:gd name="T17" fmla="*/ 0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7" h="1218">
                  <a:moveTo>
                    <a:pt x="641" y="0"/>
                  </a:moveTo>
                  <a:cubicBezTo>
                    <a:pt x="962" y="17"/>
                    <a:pt x="1217" y="283"/>
                    <a:pt x="1217" y="608"/>
                  </a:cubicBezTo>
                  <a:cubicBezTo>
                    <a:pt x="1217" y="945"/>
                    <a:pt x="944" y="1218"/>
                    <a:pt x="608" y="1218"/>
                  </a:cubicBezTo>
                  <a:cubicBezTo>
                    <a:pt x="283" y="1218"/>
                    <a:pt x="17" y="962"/>
                    <a:pt x="0" y="641"/>
                  </a:cubicBezTo>
                  <a:cubicBezTo>
                    <a:pt x="104" y="641"/>
                    <a:pt x="104" y="641"/>
                    <a:pt x="104" y="641"/>
                  </a:cubicBezTo>
                  <a:cubicBezTo>
                    <a:pt x="121" y="905"/>
                    <a:pt x="340" y="1113"/>
                    <a:pt x="608" y="1113"/>
                  </a:cubicBezTo>
                  <a:cubicBezTo>
                    <a:pt x="887" y="1113"/>
                    <a:pt x="1113" y="887"/>
                    <a:pt x="1113" y="608"/>
                  </a:cubicBezTo>
                  <a:cubicBezTo>
                    <a:pt x="1113" y="340"/>
                    <a:pt x="904" y="121"/>
                    <a:pt x="641" y="104"/>
                  </a:cubicBezTo>
                  <a:lnTo>
                    <a:pt x="641" y="0"/>
                  </a:lnTo>
                  <a:close/>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2" name="TextBox 21"/>
          <p:cNvSpPr txBox="1"/>
          <p:nvPr/>
        </p:nvSpPr>
        <p:spPr>
          <a:xfrm>
            <a:off x="2082798" y="5363924"/>
            <a:ext cx="1107996" cy="369332"/>
          </a:xfrm>
          <a:prstGeom prst="rect">
            <a:avLst/>
          </a:prstGeom>
          <a:noFill/>
        </p:spPr>
        <p:txBody>
          <a:bodyPr wrap="none" rtlCol="0">
            <a:spAutoFit/>
          </a:bodyPr>
          <a:lstStyle/>
          <a:p>
            <a:r>
              <a:rPr lang="zh-CN" altLang="en-US" dirty="0">
                <a:solidFill>
                  <a:srgbClr val="4C4C4C"/>
                </a:solidFill>
                <a:latin typeface="Museo Sans 500" pitchFamily="50" charset="0"/>
                <a:ea typeface="微软雅黑" panose="020B0503020204020204" pitchFamily="34" charset="-122"/>
              </a:rPr>
              <a:t>技能进修</a:t>
            </a:r>
          </a:p>
        </p:txBody>
      </p:sp>
      <p:sp>
        <p:nvSpPr>
          <p:cNvPr id="66" name="TextBox 65"/>
          <p:cNvSpPr txBox="1"/>
          <p:nvPr/>
        </p:nvSpPr>
        <p:spPr>
          <a:xfrm>
            <a:off x="4304858" y="4859868"/>
            <a:ext cx="1107996" cy="369332"/>
          </a:xfrm>
          <a:prstGeom prst="rect">
            <a:avLst/>
          </a:prstGeom>
          <a:noFill/>
        </p:spPr>
        <p:txBody>
          <a:bodyPr wrap="none" rtlCol="0">
            <a:spAutoFit/>
          </a:bodyPr>
          <a:lstStyle/>
          <a:p>
            <a:r>
              <a:rPr lang="zh-CN" altLang="en-US" dirty="0">
                <a:solidFill>
                  <a:srgbClr val="4C4C4C"/>
                </a:solidFill>
                <a:latin typeface="Museo Sans 500" pitchFamily="50" charset="0"/>
                <a:ea typeface="微软雅黑" panose="020B0503020204020204" pitchFamily="34" charset="-122"/>
              </a:rPr>
              <a:t>消化技能</a:t>
            </a:r>
          </a:p>
        </p:txBody>
      </p:sp>
      <p:sp>
        <p:nvSpPr>
          <p:cNvPr id="67" name="TextBox 66"/>
          <p:cNvSpPr txBox="1"/>
          <p:nvPr/>
        </p:nvSpPr>
        <p:spPr>
          <a:xfrm>
            <a:off x="6778846" y="4335078"/>
            <a:ext cx="1107996" cy="369332"/>
          </a:xfrm>
          <a:prstGeom prst="rect">
            <a:avLst/>
          </a:prstGeom>
          <a:noFill/>
        </p:spPr>
        <p:txBody>
          <a:bodyPr wrap="none" rtlCol="0">
            <a:spAutoFit/>
          </a:bodyPr>
          <a:lstStyle/>
          <a:p>
            <a:r>
              <a:rPr lang="zh-CN" altLang="en-US" dirty="0">
                <a:solidFill>
                  <a:srgbClr val="4C4C4C"/>
                </a:solidFill>
                <a:latin typeface="Museo Sans 500" pitchFamily="50" charset="0"/>
                <a:ea typeface="微软雅黑" panose="020B0503020204020204" pitchFamily="34" charset="-122"/>
              </a:rPr>
              <a:t>结合实践</a:t>
            </a:r>
          </a:p>
        </p:txBody>
      </p:sp>
      <p:sp>
        <p:nvSpPr>
          <p:cNvPr id="68" name="TextBox 67"/>
          <p:cNvSpPr txBox="1"/>
          <p:nvPr/>
        </p:nvSpPr>
        <p:spPr>
          <a:xfrm>
            <a:off x="9253135" y="3975641"/>
            <a:ext cx="1107996" cy="369332"/>
          </a:xfrm>
          <a:prstGeom prst="rect">
            <a:avLst/>
          </a:prstGeom>
          <a:noFill/>
        </p:spPr>
        <p:txBody>
          <a:bodyPr wrap="none" rtlCol="0">
            <a:spAutoFit/>
          </a:bodyPr>
          <a:lstStyle/>
          <a:p>
            <a:r>
              <a:rPr lang="zh-CN" altLang="en-US" dirty="0">
                <a:solidFill>
                  <a:srgbClr val="4C4C4C"/>
                </a:solidFill>
                <a:latin typeface="Museo Sans 500" pitchFamily="50" charset="0"/>
                <a:ea typeface="微软雅黑" panose="020B0503020204020204" pitchFamily="34" charset="-122"/>
              </a:rPr>
              <a:t>总结经验</a:t>
            </a:r>
          </a:p>
        </p:txBody>
      </p:sp>
      <p:sp>
        <p:nvSpPr>
          <p:cNvPr id="69" name="Freeform 37"/>
          <p:cNvSpPr>
            <a:spLocks noEditPoints="1"/>
          </p:cNvSpPr>
          <p:nvPr/>
        </p:nvSpPr>
        <p:spPr bwMode="auto">
          <a:xfrm>
            <a:off x="9573900" y="2495903"/>
            <a:ext cx="466466" cy="721512"/>
          </a:xfrm>
          <a:custGeom>
            <a:avLst/>
            <a:gdLst>
              <a:gd name="T0" fmla="*/ 177 w 353"/>
              <a:gd name="T1" fmla="*/ 0 h 546"/>
              <a:gd name="T2" fmla="*/ 2 w 353"/>
              <a:gd name="T3" fmla="*/ 193 h 546"/>
              <a:gd name="T4" fmla="*/ 82 w 353"/>
              <a:gd name="T5" fmla="*/ 427 h 546"/>
              <a:gd name="T6" fmla="*/ 135 w 353"/>
              <a:gd name="T7" fmla="*/ 441 h 546"/>
              <a:gd name="T8" fmla="*/ 84 w 353"/>
              <a:gd name="T9" fmla="*/ 456 h 546"/>
              <a:gd name="T10" fmla="*/ 92 w 353"/>
              <a:gd name="T11" fmla="*/ 470 h 546"/>
              <a:gd name="T12" fmla="*/ 84 w 353"/>
              <a:gd name="T13" fmla="*/ 484 h 546"/>
              <a:gd name="T14" fmla="*/ 92 w 353"/>
              <a:gd name="T15" fmla="*/ 498 h 546"/>
              <a:gd name="T16" fmla="*/ 124 w 353"/>
              <a:gd name="T17" fmla="*/ 531 h 546"/>
              <a:gd name="T18" fmla="*/ 206 w 353"/>
              <a:gd name="T19" fmla="*/ 546 h 546"/>
              <a:gd name="T20" fmla="*/ 269 w 353"/>
              <a:gd name="T21" fmla="*/ 498 h 546"/>
              <a:gd name="T22" fmla="*/ 262 w 353"/>
              <a:gd name="T23" fmla="*/ 484 h 546"/>
              <a:gd name="T24" fmla="*/ 269 w 353"/>
              <a:gd name="T25" fmla="*/ 470 h 546"/>
              <a:gd name="T26" fmla="*/ 262 w 353"/>
              <a:gd name="T27" fmla="*/ 456 h 546"/>
              <a:gd name="T28" fmla="*/ 269 w 353"/>
              <a:gd name="T29" fmla="*/ 441 h 546"/>
              <a:gd name="T30" fmla="*/ 223 w 353"/>
              <a:gd name="T31" fmla="*/ 427 h 546"/>
              <a:gd name="T32" fmla="*/ 282 w 353"/>
              <a:gd name="T33" fmla="*/ 349 h 546"/>
              <a:gd name="T34" fmla="*/ 353 w 353"/>
              <a:gd name="T35" fmla="*/ 176 h 546"/>
              <a:gd name="T36" fmla="*/ 178 w 353"/>
              <a:gd name="T37" fmla="*/ 308 h 546"/>
              <a:gd name="T38" fmla="*/ 175 w 353"/>
              <a:gd name="T39" fmla="*/ 396 h 546"/>
              <a:gd name="T40" fmla="*/ 174 w 353"/>
              <a:gd name="T41" fmla="*/ 441 h 546"/>
              <a:gd name="T42" fmla="*/ 182 w 353"/>
              <a:gd name="T43" fmla="*/ 427 h 546"/>
              <a:gd name="T44" fmla="*/ 174 w 353"/>
              <a:gd name="T45" fmla="*/ 441 h 546"/>
              <a:gd name="T46" fmla="*/ 320 w 353"/>
              <a:gd name="T47" fmla="*/ 204 h 546"/>
              <a:gd name="T48" fmla="*/ 258 w 353"/>
              <a:gd name="T49" fmla="*/ 330 h 546"/>
              <a:gd name="T50" fmla="*/ 223 w 353"/>
              <a:gd name="T51" fmla="*/ 396 h 546"/>
              <a:gd name="T52" fmla="*/ 225 w 353"/>
              <a:gd name="T53" fmla="*/ 308 h 546"/>
              <a:gd name="T54" fmla="*/ 226 w 353"/>
              <a:gd name="T55" fmla="*/ 308 h 546"/>
              <a:gd name="T56" fmla="*/ 235 w 353"/>
              <a:gd name="T57" fmla="*/ 172 h 546"/>
              <a:gd name="T58" fmla="*/ 200 w 353"/>
              <a:gd name="T59" fmla="*/ 154 h 546"/>
              <a:gd name="T60" fmla="*/ 213 w 353"/>
              <a:gd name="T61" fmla="*/ 165 h 546"/>
              <a:gd name="T62" fmla="*/ 205 w 353"/>
              <a:gd name="T63" fmla="*/ 184 h 546"/>
              <a:gd name="T64" fmla="*/ 183 w 353"/>
              <a:gd name="T65" fmla="*/ 169 h 546"/>
              <a:gd name="T66" fmla="*/ 182 w 353"/>
              <a:gd name="T67" fmla="*/ 153 h 546"/>
              <a:gd name="T68" fmla="*/ 167 w 353"/>
              <a:gd name="T69" fmla="*/ 167 h 546"/>
              <a:gd name="T70" fmla="*/ 167 w 353"/>
              <a:gd name="T71" fmla="*/ 227 h 546"/>
              <a:gd name="T72" fmla="*/ 154 w 353"/>
              <a:gd name="T73" fmla="*/ 172 h 546"/>
              <a:gd name="T74" fmla="*/ 152 w 353"/>
              <a:gd name="T75" fmla="*/ 155 h 546"/>
              <a:gd name="T76" fmla="*/ 136 w 353"/>
              <a:gd name="T77" fmla="*/ 156 h 546"/>
              <a:gd name="T78" fmla="*/ 108 w 353"/>
              <a:gd name="T79" fmla="*/ 307 h 546"/>
              <a:gd name="T80" fmla="*/ 126 w 353"/>
              <a:gd name="T81" fmla="*/ 308 h 546"/>
              <a:gd name="T82" fmla="*/ 131 w 353"/>
              <a:gd name="T83" fmla="*/ 308 h 546"/>
              <a:gd name="T84" fmla="*/ 114 w 353"/>
              <a:gd name="T85" fmla="*/ 396 h 546"/>
              <a:gd name="T86" fmla="*/ 33 w 353"/>
              <a:gd name="T87" fmla="*/ 204 h 546"/>
              <a:gd name="T88" fmla="*/ 31 w 353"/>
              <a:gd name="T89" fmla="*/ 183 h 546"/>
              <a:gd name="T90" fmla="*/ 177 w 353"/>
              <a:gd name="T91" fmla="*/ 30 h 546"/>
              <a:gd name="T92" fmla="*/ 322 w 353"/>
              <a:gd name="T93" fmla="*/ 183 h 546"/>
              <a:gd name="T94" fmla="*/ 177 w 353"/>
              <a:gd name="T95" fmla="*/ 147 h 546"/>
              <a:gd name="T96" fmla="*/ 177 w 353"/>
              <a:gd name="T97" fmla="*/ 75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53" h="546">
                <a:moveTo>
                  <a:pt x="353" y="176"/>
                </a:moveTo>
                <a:cubicBezTo>
                  <a:pt x="353" y="79"/>
                  <a:pt x="274" y="0"/>
                  <a:pt x="177" y="0"/>
                </a:cubicBezTo>
                <a:cubicBezTo>
                  <a:pt x="79" y="0"/>
                  <a:pt x="0" y="79"/>
                  <a:pt x="0" y="176"/>
                </a:cubicBezTo>
                <a:cubicBezTo>
                  <a:pt x="0" y="182"/>
                  <a:pt x="1" y="188"/>
                  <a:pt x="2" y="193"/>
                </a:cubicBezTo>
                <a:cubicBezTo>
                  <a:pt x="0" y="195"/>
                  <a:pt x="4" y="263"/>
                  <a:pt x="71" y="349"/>
                </a:cubicBezTo>
                <a:cubicBezTo>
                  <a:pt x="90" y="375"/>
                  <a:pt x="82" y="427"/>
                  <a:pt x="82" y="427"/>
                </a:cubicBezTo>
                <a:cubicBezTo>
                  <a:pt x="99" y="427"/>
                  <a:pt x="117" y="427"/>
                  <a:pt x="134" y="427"/>
                </a:cubicBezTo>
                <a:cubicBezTo>
                  <a:pt x="135" y="441"/>
                  <a:pt x="135" y="441"/>
                  <a:pt x="135" y="441"/>
                </a:cubicBezTo>
                <a:cubicBezTo>
                  <a:pt x="84" y="441"/>
                  <a:pt x="84" y="441"/>
                  <a:pt x="84" y="441"/>
                </a:cubicBezTo>
                <a:cubicBezTo>
                  <a:pt x="84" y="456"/>
                  <a:pt x="84" y="456"/>
                  <a:pt x="84" y="456"/>
                </a:cubicBezTo>
                <a:cubicBezTo>
                  <a:pt x="92" y="456"/>
                  <a:pt x="92" y="456"/>
                  <a:pt x="92" y="456"/>
                </a:cubicBezTo>
                <a:cubicBezTo>
                  <a:pt x="92" y="470"/>
                  <a:pt x="92" y="470"/>
                  <a:pt x="92" y="470"/>
                </a:cubicBezTo>
                <a:cubicBezTo>
                  <a:pt x="84" y="470"/>
                  <a:pt x="84" y="470"/>
                  <a:pt x="84" y="470"/>
                </a:cubicBezTo>
                <a:cubicBezTo>
                  <a:pt x="84" y="484"/>
                  <a:pt x="84" y="484"/>
                  <a:pt x="84" y="484"/>
                </a:cubicBezTo>
                <a:cubicBezTo>
                  <a:pt x="92" y="484"/>
                  <a:pt x="92" y="484"/>
                  <a:pt x="92" y="484"/>
                </a:cubicBezTo>
                <a:cubicBezTo>
                  <a:pt x="92" y="498"/>
                  <a:pt x="92" y="498"/>
                  <a:pt x="92" y="498"/>
                </a:cubicBezTo>
                <a:cubicBezTo>
                  <a:pt x="84" y="498"/>
                  <a:pt x="84" y="498"/>
                  <a:pt x="84" y="498"/>
                </a:cubicBezTo>
                <a:cubicBezTo>
                  <a:pt x="85" y="515"/>
                  <a:pt x="102" y="530"/>
                  <a:pt x="124" y="531"/>
                </a:cubicBezTo>
                <a:cubicBezTo>
                  <a:pt x="128" y="540"/>
                  <a:pt x="137" y="546"/>
                  <a:pt x="147" y="546"/>
                </a:cubicBezTo>
                <a:cubicBezTo>
                  <a:pt x="206" y="546"/>
                  <a:pt x="206" y="546"/>
                  <a:pt x="206" y="546"/>
                </a:cubicBezTo>
                <a:cubicBezTo>
                  <a:pt x="216" y="546"/>
                  <a:pt x="225" y="540"/>
                  <a:pt x="229" y="531"/>
                </a:cubicBezTo>
                <a:cubicBezTo>
                  <a:pt x="251" y="530"/>
                  <a:pt x="268" y="515"/>
                  <a:pt x="269" y="498"/>
                </a:cubicBezTo>
                <a:cubicBezTo>
                  <a:pt x="262" y="498"/>
                  <a:pt x="262" y="498"/>
                  <a:pt x="262" y="498"/>
                </a:cubicBezTo>
                <a:cubicBezTo>
                  <a:pt x="262" y="484"/>
                  <a:pt x="262" y="484"/>
                  <a:pt x="262" y="484"/>
                </a:cubicBezTo>
                <a:cubicBezTo>
                  <a:pt x="269" y="484"/>
                  <a:pt x="269" y="484"/>
                  <a:pt x="269" y="484"/>
                </a:cubicBezTo>
                <a:cubicBezTo>
                  <a:pt x="269" y="470"/>
                  <a:pt x="269" y="470"/>
                  <a:pt x="269" y="470"/>
                </a:cubicBezTo>
                <a:cubicBezTo>
                  <a:pt x="262" y="470"/>
                  <a:pt x="262" y="470"/>
                  <a:pt x="262" y="470"/>
                </a:cubicBezTo>
                <a:cubicBezTo>
                  <a:pt x="262" y="456"/>
                  <a:pt x="262" y="456"/>
                  <a:pt x="262" y="456"/>
                </a:cubicBezTo>
                <a:cubicBezTo>
                  <a:pt x="269" y="456"/>
                  <a:pt x="269" y="456"/>
                  <a:pt x="269" y="456"/>
                </a:cubicBezTo>
                <a:cubicBezTo>
                  <a:pt x="269" y="441"/>
                  <a:pt x="269" y="441"/>
                  <a:pt x="269" y="441"/>
                </a:cubicBezTo>
                <a:cubicBezTo>
                  <a:pt x="222" y="441"/>
                  <a:pt x="222" y="441"/>
                  <a:pt x="222" y="441"/>
                </a:cubicBezTo>
                <a:cubicBezTo>
                  <a:pt x="222" y="437"/>
                  <a:pt x="222" y="432"/>
                  <a:pt x="223" y="427"/>
                </a:cubicBezTo>
                <a:cubicBezTo>
                  <a:pt x="239" y="427"/>
                  <a:pt x="255" y="427"/>
                  <a:pt x="271" y="427"/>
                </a:cubicBezTo>
                <a:cubicBezTo>
                  <a:pt x="271" y="427"/>
                  <a:pt x="263" y="375"/>
                  <a:pt x="282" y="349"/>
                </a:cubicBezTo>
                <a:cubicBezTo>
                  <a:pt x="349" y="263"/>
                  <a:pt x="353" y="195"/>
                  <a:pt x="351" y="193"/>
                </a:cubicBezTo>
                <a:cubicBezTo>
                  <a:pt x="352" y="188"/>
                  <a:pt x="353" y="182"/>
                  <a:pt x="353" y="176"/>
                </a:cubicBezTo>
                <a:close/>
                <a:moveTo>
                  <a:pt x="174" y="308"/>
                </a:moveTo>
                <a:cubicBezTo>
                  <a:pt x="176" y="308"/>
                  <a:pt x="177" y="308"/>
                  <a:pt x="178" y="308"/>
                </a:cubicBezTo>
                <a:cubicBezTo>
                  <a:pt x="181" y="396"/>
                  <a:pt x="181" y="396"/>
                  <a:pt x="181" y="396"/>
                </a:cubicBezTo>
                <a:cubicBezTo>
                  <a:pt x="175" y="396"/>
                  <a:pt x="175" y="396"/>
                  <a:pt x="175" y="396"/>
                </a:cubicBezTo>
                <a:cubicBezTo>
                  <a:pt x="175" y="362"/>
                  <a:pt x="175" y="326"/>
                  <a:pt x="174" y="308"/>
                </a:cubicBezTo>
                <a:close/>
                <a:moveTo>
                  <a:pt x="174" y="441"/>
                </a:moveTo>
                <a:cubicBezTo>
                  <a:pt x="175" y="437"/>
                  <a:pt x="175" y="432"/>
                  <a:pt x="175" y="427"/>
                </a:cubicBezTo>
                <a:cubicBezTo>
                  <a:pt x="177" y="427"/>
                  <a:pt x="180" y="427"/>
                  <a:pt x="182" y="427"/>
                </a:cubicBezTo>
                <a:cubicBezTo>
                  <a:pt x="183" y="441"/>
                  <a:pt x="183" y="441"/>
                  <a:pt x="183" y="441"/>
                </a:cubicBezTo>
                <a:lnTo>
                  <a:pt x="174" y="441"/>
                </a:lnTo>
                <a:close/>
                <a:moveTo>
                  <a:pt x="322" y="183"/>
                </a:moveTo>
                <a:cubicBezTo>
                  <a:pt x="320" y="204"/>
                  <a:pt x="320" y="204"/>
                  <a:pt x="320" y="204"/>
                </a:cubicBezTo>
                <a:cubicBezTo>
                  <a:pt x="320" y="204"/>
                  <a:pt x="320" y="204"/>
                  <a:pt x="320" y="204"/>
                </a:cubicBezTo>
                <a:cubicBezTo>
                  <a:pt x="317" y="223"/>
                  <a:pt x="304" y="271"/>
                  <a:pt x="258" y="330"/>
                </a:cubicBezTo>
                <a:cubicBezTo>
                  <a:pt x="244" y="349"/>
                  <a:pt x="239" y="374"/>
                  <a:pt x="239" y="396"/>
                </a:cubicBezTo>
                <a:cubicBezTo>
                  <a:pt x="223" y="396"/>
                  <a:pt x="223" y="396"/>
                  <a:pt x="223" y="396"/>
                </a:cubicBezTo>
                <a:cubicBezTo>
                  <a:pt x="223" y="362"/>
                  <a:pt x="222" y="326"/>
                  <a:pt x="222" y="308"/>
                </a:cubicBezTo>
                <a:cubicBezTo>
                  <a:pt x="223" y="308"/>
                  <a:pt x="224" y="308"/>
                  <a:pt x="225" y="308"/>
                </a:cubicBezTo>
                <a:cubicBezTo>
                  <a:pt x="225" y="308"/>
                  <a:pt x="225" y="308"/>
                  <a:pt x="226" y="308"/>
                </a:cubicBezTo>
                <a:cubicBezTo>
                  <a:pt x="226" y="308"/>
                  <a:pt x="226" y="308"/>
                  <a:pt x="226" y="308"/>
                </a:cubicBezTo>
                <a:cubicBezTo>
                  <a:pt x="232" y="308"/>
                  <a:pt x="239" y="307"/>
                  <a:pt x="245" y="307"/>
                </a:cubicBezTo>
                <a:cubicBezTo>
                  <a:pt x="235" y="172"/>
                  <a:pt x="235" y="172"/>
                  <a:pt x="235" y="172"/>
                </a:cubicBezTo>
                <a:cubicBezTo>
                  <a:pt x="234" y="163"/>
                  <a:pt x="226" y="156"/>
                  <a:pt x="217" y="156"/>
                </a:cubicBezTo>
                <a:cubicBezTo>
                  <a:pt x="217" y="156"/>
                  <a:pt x="205" y="154"/>
                  <a:pt x="200" y="154"/>
                </a:cubicBezTo>
                <a:cubicBezTo>
                  <a:pt x="200" y="155"/>
                  <a:pt x="200" y="155"/>
                  <a:pt x="200" y="155"/>
                </a:cubicBezTo>
                <a:cubicBezTo>
                  <a:pt x="213" y="165"/>
                  <a:pt x="213" y="165"/>
                  <a:pt x="213" y="165"/>
                </a:cubicBezTo>
                <a:cubicBezTo>
                  <a:pt x="198" y="172"/>
                  <a:pt x="198" y="172"/>
                  <a:pt x="198" y="172"/>
                </a:cubicBezTo>
                <a:cubicBezTo>
                  <a:pt x="205" y="184"/>
                  <a:pt x="205" y="184"/>
                  <a:pt x="205" y="184"/>
                </a:cubicBezTo>
                <a:cubicBezTo>
                  <a:pt x="186" y="225"/>
                  <a:pt x="186" y="225"/>
                  <a:pt x="186" y="225"/>
                </a:cubicBezTo>
                <a:cubicBezTo>
                  <a:pt x="183" y="169"/>
                  <a:pt x="183" y="169"/>
                  <a:pt x="183" y="169"/>
                </a:cubicBezTo>
                <a:cubicBezTo>
                  <a:pt x="186" y="167"/>
                  <a:pt x="186" y="167"/>
                  <a:pt x="186" y="167"/>
                </a:cubicBezTo>
                <a:cubicBezTo>
                  <a:pt x="182" y="153"/>
                  <a:pt x="182" y="153"/>
                  <a:pt x="182" y="153"/>
                </a:cubicBezTo>
                <a:cubicBezTo>
                  <a:pt x="171" y="153"/>
                  <a:pt x="171" y="153"/>
                  <a:pt x="171" y="153"/>
                </a:cubicBezTo>
                <a:cubicBezTo>
                  <a:pt x="167" y="167"/>
                  <a:pt x="167" y="167"/>
                  <a:pt x="167" y="167"/>
                </a:cubicBezTo>
                <a:cubicBezTo>
                  <a:pt x="170" y="169"/>
                  <a:pt x="170" y="169"/>
                  <a:pt x="170" y="169"/>
                </a:cubicBezTo>
                <a:cubicBezTo>
                  <a:pt x="167" y="227"/>
                  <a:pt x="167" y="227"/>
                  <a:pt x="167" y="227"/>
                </a:cubicBezTo>
                <a:cubicBezTo>
                  <a:pt x="147" y="184"/>
                  <a:pt x="147" y="184"/>
                  <a:pt x="147" y="184"/>
                </a:cubicBezTo>
                <a:cubicBezTo>
                  <a:pt x="154" y="172"/>
                  <a:pt x="154" y="172"/>
                  <a:pt x="154" y="172"/>
                </a:cubicBezTo>
                <a:cubicBezTo>
                  <a:pt x="139" y="165"/>
                  <a:pt x="139" y="165"/>
                  <a:pt x="139" y="165"/>
                </a:cubicBezTo>
                <a:cubicBezTo>
                  <a:pt x="152" y="155"/>
                  <a:pt x="152" y="155"/>
                  <a:pt x="152" y="155"/>
                </a:cubicBezTo>
                <a:cubicBezTo>
                  <a:pt x="152" y="154"/>
                  <a:pt x="152" y="154"/>
                  <a:pt x="152" y="154"/>
                </a:cubicBezTo>
                <a:cubicBezTo>
                  <a:pt x="147" y="154"/>
                  <a:pt x="136" y="156"/>
                  <a:pt x="136" y="156"/>
                </a:cubicBezTo>
                <a:cubicBezTo>
                  <a:pt x="127" y="156"/>
                  <a:pt x="119" y="163"/>
                  <a:pt x="118" y="172"/>
                </a:cubicBezTo>
                <a:cubicBezTo>
                  <a:pt x="108" y="307"/>
                  <a:pt x="108" y="307"/>
                  <a:pt x="108" y="307"/>
                </a:cubicBezTo>
                <a:cubicBezTo>
                  <a:pt x="114" y="307"/>
                  <a:pt x="120" y="308"/>
                  <a:pt x="126" y="308"/>
                </a:cubicBezTo>
                <a:cubicBezTo>
                  <a:pt x="126" y="308"/>
                  <a:pt x="126" y="308"/>
                  <a:pt x="126" y="308"/>
                </a:cubicBezTo>
                <a:cubicBezTo>
                  <a:pt x="127" y="308"/>
                  <a:pt x="128" y="308"/>
                  <a:pt x="128" y="308"/>
                </a:cubicBezTo>
                <a:cubicBezTo>
                  <a:pt x="129" y="308"/>
                  <a:pt x="130" y="308"/>
                  <a:pt x="131" y="308"/>
                </a:cubicBezTo>
                <a:cubicBezTo>
                  <a:pt x="133" y="396"/>
                  <a:pt x="133" y="396"/>
                  <a:pt x="133" y="396"/>
                </a:cubicBezTo>
                <a:cubicBezTo>
                  <a:pt x="114" y="396"/>
                  <a:pt x="114" y="396"/>
                  <a:pt x="114" y="396"/>
                </a:cubicBezTo>
                <a:cubicBezTo>
                  <a:pt x="114" y="375"/>
                  <a:pt x="109" y="349"/>
                  <a:pt x="95" y="331"/>
                </a:cubicBezTo>
                <a:cubicBezTo>
                  <a:pt x="49" y="271"/>
                  <a:pt x="36" y="223"/>
                  <a:pt x="33" y="204"/>
                </a:cubicBezTo>
                <a:cubicBezTo>
                  <a:pt x="33" y="204"/>
                  <a:pt x="33" y="204"/>
                  <a:pt x="33" y="204"/>
                </a:cubicBezTo>
                <a:cubicBezTo>
                  <a:pt x="31" y="183"/>
                  <a:pt x="31" y="183"/>
                  <a:pt x="31" y="183"/>
                </a:cubicBezTo>
                <a:cubicBezTo>
                  <a:pt x="31" y="181"/>
                  <a:pt x="31" y="179"/>
                  <a:pt x="31" y="176"/>
                </a:cubicBezTo>
                <a:cubicBezTo>
                  <a:pt x="31" y="96"/>
                  <a:pt x="96" y="30"/>
                  <a:pt x="177" y="30"/>
                </a:cubicBezTo>
                <a:cubicBezTo>
                  <a:pt x="257" y="30"/>
                  <a:pt x="322" y="96"/>
                  <a:pt x="322" y="176"/>
                </a:cubicBezTo>
                <a:cubicBezTo>
                  <a:pt x="322" y="179"/>
                  <a:pt x="322" y="181"/>
                  <a:pt x="322" y="183"/>
                </a:cubicBezTo>
                <a:close/>
                <a:moveTo>
                  <a:pt x="205" y="111"/>
                </a:moveTo>
                <a:cubicBezTo>
                  <a:pt x="205" y="131"/>
                  <a:pt x="192" y="147"/>
                  <a:pt x="177" y="147"/>
                </a:cubicBezTo>
                <a:cubicBezTo>
                  <a:pt x="161" y="147"/>
                  <a:pt x="148" y="131"/>
                  <a:pt x="148" y="111"/>
                </a:cubicBezTo>
                <a:cubicBezTo>
                  <a:pt x="148" y="91"/>
                  <a:pt x="161" y="75"/>
                  <a:pt x="177" y="75"/>
                </a:cubicBezTo>
                <a:cubicBezTo>
                  <a:pt x="192" y="75"/>
                  <a:pt x="205" y="91"/>
                  <a:pt x="205" y="111"/>
                </a:cubicBezTo>
                <a:close/>
              </a:path>
            </a:pathLst>
          </a:custGeom>
          <a:solidFill>
            <a:srgbClr val="56505B"/>
          </a:solidFill>
          <a:ln>
            <a:noFill/>
          </a:ln>
        </p:spPr>
        <p:txBody>
          <a:bodyPr vert="horz" wrap="square" lIns="91440" tIns="45720" rIns="91440" bIns="45720" numCol="1" anchor="t" anchorCtr="0" compatLnSpc="1"/>
          <a:lstStyle/>
          <a:p>
            <a:endParaRPr lang="zh-CN" altLang="en-US"/>
          </a:p>
        </p:txBody>
      </p:sp>
      <p:sp>
        <p:nvSpPr>
          <p:cNvPr id="70" name="Freeform 35"/>
          <p:cNvSpPr>
            <a:spLocks noEditPoints="1"/>
          </p:cNvSpPr>
          <p:nvPr/>
        </p:nvSpPr>
        <p:spPr bwMode="auto">
          <a:xfrm>
            <a:off x="4653309" y="3354962"/>
            <a:ext cx="411094" cy="771848"/>
          </a:xfrm>
          <a:custGeom>
            <a:avLst/>
            <a:gdLst>
              <a:gd name="T0" fmla="*/ 177 w 311"/>
              <a:gd name="T1" fmla="*/ 218 h 584"/>
              <a:gd name="T2" fmla="*/ 177 w 311"/>
              <a:gd name="T3" fmla="*/ 288 h 584"/>
              <a:gd name="T4" fmla="*/ 304 w 311"/>
              <a:gd name="T5" fmla="*/ 240 h 584"/>
              <a:gd name="T6" fmla="*/ 282 w 311"/>
              <a:gd name="T7" fmla="*/ 250 h 584"/>
              <a:gd name="T8" fmla="*/ 282 w 311"/>
              <a:gd name="T9" fmla="*/ 273 h 584"/>
              <a:gd name="T10" fmla="*/ 282 w 311"/>
              <a:gd name="T11" fmla="*/ 280 h 584"/>
              <a:gd name="T12" fmla="*/ 282 w 311"/>
              <a:gd name="T13" fmla="*/ 281 h 584"/>
              <a:gd name="T14" fmla="*/ 282 w 311"/>
              <a:gd name="T15" fmla="*/ 281 h 584"/>
              <a:gd name="T16" fmla="*/ 271 w 311"/>
              <a:gd name="T17" fmla="*/ 299 h 584"/>
              <a:gd name="T18" fmla="*/ 222 w 311"/>
              <a:gd name="T19" fmla="*/ 319 h 584"/>
              <a:gd name="T20" fmla="*/ 226 w 311"/>
              <a:gd name="T21" fmla="*/ 448 h 584"/>
              <a:gd name="T22" fmla="*/ 222 w 311"/>
              <a:gd name="T23" fmla="*/ 584 h 584"/>
              <a:gd name="T24" fmla="*/ 179 w 311"/>
              <a:gd name="T25" fmla="*/ 448 h 584"/>
              <a:gd name="T26" fmla="*/ 174 w 311"/>
              <a:gd name="T27" fmla="*/ 584 h 584"/>
              <a:gd name="T28" fmla="*/ 131 w 311"/>
              <a:gd name="T29" fmla="*/ 448 h 584"/>
              <a:gd name="T30" fmla="*/ 128 w 311"/>
              <a:gd name="T31" fmla="*/ 447 h 584"/>
              <a:gd name="T32" fmla="*/ 106 w 311"/>
              <a:gd name="T33" fmla="*/ 438 h 584"/>
              <a:gd name="T34" fmla="*/ 83 w 311"/>
              <a:gd name="T35" fmla="*/ 391 h 584"/>
              <a:gd name="T36" fmla="*/ 77 w 311"/>
              <a:gd name="T37" fmla="*/ 379 h 584"/>
              <a:gd name="T38" fmla="*/ 75 w 311"/>
              <a:gd name="T39" fmla="*/ 376 h 584"/>
              <a:gd name="T40" fmla="*/ 75 w 311"/>
              <a:gd name="T41" fmla="*/ 376 h 584"/>
              <a:gd name="T42" fmla="*/ 77 w 311"/>
              <a:gd name="T43" fmla="*/ 355 h 584"/>
              <a:gd name="T44" fmla="*/ 77 w 311"/>
              <a:gd name="T45" fmla="*/ 355 h 584"/>
              <a:gd name="T46" fmla="*/ 137 w 311"/>
              <a:gd name="T47" fmla="*/ 297 h 584"/>
              <a:gd name="T48" fmla="*/ 153 w 311"/>
              <a:gd name="T49" fmla="*/ 296 h 584"/>
              <a:gd name="T50" fmla="*/ 141 w 311"/>
              <a:gd name="T51" fmla="*/ 306 h 584"/>
              <a:gd name="T52" fmla="*/ 148 w 311"/>
              <a:gd name="T53" fmla="*/ 325 h 584"/>
              <a:gd name="T54" fmla="*/ 170 w 311"/>
              <a:gd name="T55" fmla="*/ 308 h 584"/>
              <a:gd name="T56" fmla="*/ 171 w 311"/>
              <a:gd name="T57" fmla="*/ 293 h 584"/>
              <a:gd name="T58" fmla="*/ 186 w 311"/>
              <a:gd name="T59" fmla="*/ 306 h 584"/>
              <a:gd name="T60" fmla="*/ 186 w 311"/>
              <a:gd name="T61" fmla="*/ 366 h 584"/>
              <a:gd name="T62" fmla="*/ 198 w 311"/>
              <a:gd name="T63" fmla="*/ 314 h 584"/>
              <a:gd name="T64" fmla="*/ 198 w 311"/>
              <a:gd name="T65" fmla="*/ 294 h 584"/>
              <a:gd name="T66" fmla="*/ 245 w 311"/>
              <a:gd name="T67" fmla="*/ 266 h 584"/>
              <a:gd name="T68" fmla="*/ 242 w 311"/>
              <a:gd name="T69" fmla="*/ 227 h 584"/>
              <a:gd name="T70" fmla="*/ 203 w 311"/>
              <a:gd name="T71" fmla="*/ 188 h 584"/>
              <a:gd name="T72" fmla="*/ 138 w 311"/>
              <a:gd name="T73" fmla="*/ 214 h 584"/>
              <a:gd name="T74" fmla="*/ 90 w 311"/>
              <a:gd name="T75" fmla="*/ 13 h 584"/>
              <a:gd name="T76" fmla="*/ 205 w 311"/>
              <a:gd name="T77" fmla="*/ 163 h 584"/>
              <a:gd name="T78" fmla="*/ 220 w 311"/>
              <a:gd name="T79" fmla="*/ 167 h 584"/>
              <a:gd name="T80" fmla="*/ 298 w 311"/>
              <a:gd name="T81" fmla="*/ 209 h 584"/>
              <a:gd name="T82" fmla="*/ 178 w 311"/>
              <a:gd name="T83" fmla="*/ 98 h 584"/>
              <a:gd name="T84" fmla="*/ 50 w 311"/>
              <a:gd name="T85" fmla="*/ 129 h 584"/>
              <a:gd name="T86" fmla="*/ 178 w 311"/>
              <a:gd name="T87" fmla="*/ 98 h 584"/>
              <a:gd name="T88" fmla="*/ 113 w 311"/>
              <a:gd name="T89" fmla="*/ 369 h 584"/>
              <a:gd name="T90" fmla="*/ 124 w 311"/>
              <a:gd name="T91" fmla="*/ 389 h 584"/>
              <a:gd name="T92" fmla="*/ 130 w 311"/>
              <a:gd name="T93" fmla="*/ 348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1" h="584">
                <a:moveTo>
                  <a:pt x="148" y="253"/>
                </a:moveTo>
                <a:cubicBezTo>
                  <a:pt x="148" y="234"/>
                  <a:pt x="161" y="218"/>
                  <a:pt x="177" y="218"/>
                </a:cubicBezTo>
                <a:cubicBezTo>
                  <a:pt x="192" y="218"/>
                  <a:pt x="205" y="234"/>
                  <a:pt x="205" y="253"/>
                </a:cubicBezTo>
                <a:cubicBezTo>
                  <a:pt x="205" y="273"/>
                  <a:pt x="192" y="288"/>
                  <a:pt x="177" y="288"/>
                </a:cubicBezTo>
                <a:cubicBezTo>
                  <a:pt x="161" y="288"/>
                  <a:pt x="148" y="273"/>
                  <a:pt x="148" y="253"/>
                </a:cubicBezTo>
                <a:close/>
                <a:moveTo>
                  <a:pt x="304" y="240"/>
                </a:moveTo>
                <a:cubicBezTo>
                  <a:pt x="301" y="245"/>
                  <a:pt x="296" y="249"/>
                  <a:pt x="291" y="250"/>
                </a:cubicBezTo>
                <a:cubicBezTo>
                  <a:pt x="288" y="251"/>
                  <a:pt x="285" y="251"/>
                  <a:pt x="282" y="250"/>
                </a:cubicBezTo>
                <a:cubicBezTo>
                  <a:pt x="282" y="264"/>
                  <a:pt x="282" y="264"/>
                  <a:pt x="282" y="264"/>
                </a:cubicBezTo>
                <a:cubicBezTo>
                  <a:pt x="282" y="273"/>
                  <a:pt x="282" y="273"/>
                  <a:pt x="282" y="273"/>
                </a:cubicBezTo>
                <a:cubicBezTo>
                  <a:pt x="282" y="277"/>
                  <a:pt x="282" y="277"/>
                  <a:pt x="282" y="277"/>
                </a:cubicBezTo>
                <a:cubicBezTo>
                  <a:pt x="282" y="280"/>
                  <a:pt x="282" y="280"/>
                  <a:pt x="282" y="280"/>
                </a:cubicBezTo>
                <a:cubicBezTo>
                  <a:pt x="282" y="281"/>
                  <a:pt x="282" y="281"/>
                  <a:pt x="282" y="281"/>
                </a:cubicBezTo>
                <a:cubicBezTo>
                  <a:pt x="282" y="281"/>
                  <a:pt x="282" y="281"/>
                  <a:pt x="282" y="281"/>
                </a:cubicBezTo>
                <a:cubicBezTo>
                  <a:pt x="282" y="281"/>
                  <a:pt x="282" y="281"/>
                  <a:pt x="282" y="281"/>
                </a:cubicBezTo>
                <a:cubicBezTo>
                  <a:pt x="282" y="281"/>
                  <a:pt x="282" y="281"/>
                  <a:pt x="282" y="281"/>
                </a:cubicBezTo>
                <a:cubicBezTo>
                  <a:pt x="284" y="279"/>
                  <a:pt x="286" y="276"/>
                  <a:pt x="271" y="299"/>
                </a:cubicBezTo>
                <a:cubicBezTo>
                  <a:pt x="271" y="299"/>
                  <a:pt x="271" y="299"/>
                  <a:pt x="271" y="299"/>
                </a:cubicBezTo>
                <a:cubicBezTo>
                  <a:pt x="271" y="299"/>
                  <a:pt x="271" y="299"/>
                  <a:pt x="271" y="299"/>
                </a:cubicBezTo>
                <a:cubicBezTo>
                  <a:pt x="222" y="319"/>
                  <a:pt x="222" y="319"/>
                  <a:pt x="222" y="319"/>
                </a:cubicBezTo>
                <a:cubicBezTo>
                  <a:pt x="224" y="361"/>
                  <a:pt x="225" y="404"/>
                  <a:pt x="226" y="447"/>
                </a:cubicBezTo>
                <a:cubicBezTo>
                  <a:pt x="226" y="447"/>
                  <a:pt x="226" y="447"/>
                  <a:pt x="226" y="448"/>
                </a:cubicBezTo>
                <a:cubicBezTo>
                  <a:pt x="224" y="448"/>
                  <a:pt x="223" y="448"/>
                  <a:pt x="222" y="448"/>
                </a:cubicBezTo>
                <a:cubicBezTo>
                  <a:pt x="222" y="475"/>
                  <a:pt x="223" y="544"/>
                  <a:pt x="222" y="584"/>
                </a:cubicBezTo>
                <a:cubicBezTo>
                  <a:pt x="183" y="584"/>
                  <a:pt x="183" y="584"/>
                  <a:pt x="183" y="584"/>
                </a:cubicBezTo>
                <a:cubicBezTo>
                  <a:pt x="179" y="448"/>
                  <a:pt x="179" y="448"/>
                  <a:pt x="179" y="448"/>
                </a:cubicBezTo>
                <a:cubicBezTo>
                  <a:pt x="177" y="448"/>
                  <a:pt x="176" y="448"/>
                  <a:pt x="175" y="448"/>
                </a:cubicBezTo>
                <a:cubicBezTo>
                  <a:pt x="175" y="475"/>
                  <a:pt x="176" y="544"/>
                  <a:pt x="174" y="584"/>
                </a:cubicBezTo>
                <a:cubicBezTo>
                  <a:pt x="136" y="584"/>
                  <a:pt x="136" y="584"/>
                  <a:pt x="136" y="584"/>
                </a:cubicBezTo>
                <a:cubicBezTo>
                  <a:pt x="131" y="448"/>
                  <a:pt x="131" y="448"/>
                  <a:pt x="131" y="448"/>
                </a:cubicBezTo>
                <a:cubicBezTo>
                  <a:pt x="130" y="448"/>
                  <a:pt x="129" y="448"/>
                  <a:pt x="128" y="448"/>
                </a:cubicBezTo>
                <a:cubicBezTo>
                  <a:pt x="128" y="447"/>
                  <a:pt x="128" y="447"/>
                  <a:pt x="128" y="447"/>
                </a:cubicBezTo>
                <a:cubicBezTo>
                  <a:pt x="128" y="440"/>
                  <a:pt x="128" y="433"/>
                  <a:pt x="128" y="427"/>
                </a:cubicBezTo>
                <a:cubicBezTo>
                  <a:pt x="121" y="431"/>
                  <a:pt x="114" y="435"/>
                  <a:pt x="106" y="438"/>
                </a:cubicBezTo>
                <a:cubicBezTo>
                  <a:pt x="91" y="407"/>
                  <a:pt x="91" y="407"/>
                  <a:pt x="91" y="407"/>
                </a:cubicBezTo>
                <a:cubicBezTo>
                  <a:pt x="83" y="391"/>
                  <a:pt x="83" y="391"/>
                  <a:pt x="83" y="391"/>
                </a:cubicBezTo>
                <a:cubicBezTo>
                  <a:pt x="79" y="383"/>
                  <a:pt x="79" y="383"/>
                  <a:pt x="79" y="383"/>
                </a:cubicBezTo>
                <a:cubicBezTo>
                  <a:pt x="77" y="379"/>
                  <a:pt x="77" y="379"/>
                  <a:pt x="77" y="379"/>
                </a:cubicBezTo>
                <a:cubicBezTo>
                  <a:pt x="76" y="377"/>
                  <a:pt x="76" y="377"/>
                  <a:pt x="76" y="377"/>
                </a:cubicBezTo>
                <a:cubicBezTo>
                  <a:pt x="75" y="376"/>
                  <a:pt x="75" y="376"/>
                  <a:pt x="75" y="376"/>
                </a:cubicBezTo>
                <a:cubicBezTo>
                  <a:pt x="75" y="376"/>
                  <a:pt x="75" y="376"/>
                  <a:pt x="75" y="376"/>
                </a:cubicBezTo>
                <a:cubicBezTo>
                  <a:pt x="75" y="376"/>
                  <a:pt x="75" y="376"/>
                  <a:pt x="75" y="376"/>
                </a:cubicBezTo>
                <a:cubicBezTo>
                  <a:pt x="75" y="376"/>
                  <a:pt x="75" y="376"/>
                  <a:pt x="75" y="376"/>
                </a:cubicBezTo>
                <a:cubicBezTo>
                  <a:pt x="76" y="367"/>
                  <a:pt x="72" y="396"/>
                  <a:pt x="77" y="355"/>
                </a:cubicBezTo>
                <a:cubicBezTo>
                  <a:pt x="77" y="355"/>
                  <a:pt x="77" y="355"/>
                  <a:pt x="77" y="355"/>
                </a:cubicBezTo>
                <a:cubicBezTo>
                  <a:pt x="77" y="355"/>
                  <a:pt x="77" y="355"/>
                  <a:pt x="77" y="355"/>
                </a:cubicBezTo>
                <a:cubicBezTo>
                  <a:pt x="125" y="303"/>
                  <a:pt x="125" y="303"/>
                  <a:pt x="125" y="303"/>
                </a:cubicBezTo>
                <a:cubicBezTo>
                  <a:pt x="129" y="300"/>
                  <a:pt x="133" y="298"/>
                  <a:pt x="137" y="297"/>
                </a:cubicBezTo>
                <a:cubicBezTo>
                  <a:pt x="138" y="297"/>
                  <a:pt x="138" y="297"/>
                  <a:pt x="139" y="297"/>
                </a:cubicBezTo>
                <a:cubicBezTo>
                  <a:pt x="143" y="296"/>
                  <a:pt x="148" y="296"/>
                  <a:pt x="153" y="296"/>
                </a:cubicBezTo>
                <a:cubicBezTo>
                  <a:pt x="153" y="296"/>
                  <a:pt x="153" y="296"/>
                  <a:pt x="153" y="296"/>
                </a:cubicBezTo>
                <a:cubicBezTo>
                  <a:pt x="141" y="306"/>
                  <a:pt x="141" y="306"/>
                  <a:pt x="141" y="306"/>
                </a:cubicBezTo>
                <a:cubicBezTo>
                  <a:pt x="155" y="314"/>
                  <a:pt x="155" y="314"/>
                  <a:pt x="155" y="314"/>
                </a:cubicBezTo>
                <a:cubicBezTo>
                  <a:pt x="148" y="325"/>
                  <a:pt x="148" y="325"/>
                  <a:pt x="148" y="325"/>
                </a:cubicBezTo>
                <a:cubicBezTo>
                  <a:pt x="167" y="366"/>
                  <a:pt x="167" y="366"/>
                  <a:pt x="167" y="366"/>
                </a:cubicBezTo>
                <a:cubicBezTo>
                  <a:pt x="170" y="308"/>
                  <a:pt x="170" y="308"/>
                  <a:pt x="170" y="308"/>
                </a:cubicBezTo>
                <a:cubicBezTo>
                  <a:pt x="167" y="306"/>
                  <a:pt x="167" y="306"/>
                  <a:pt x="167" y="306"/>
                </a:cubicBezTo>
                <a:cubicBezTo>
                  <a:pt x="171" y="293"/>
                  <a:pt x="171" y="293"/>
                  <a:pt x="171" y="293"/>
                </a:cubicBezTo>
                <a:cubicBezTo>
                  <a:pt x="182" y="293"/>
                  <a:pt x="182" y="293"/>
                  <a:pt x="182" y="293"/>
                </a:cubicBezTo>
                <a:cubicBezTo>
                  <a:pt x="186" y="306"/>
                  <a:pt x="186" y="306"/>
                  <a:pt x="186" y="306"/>
                </a:cubicBezTo>
                <a:cubicBezTo>
                  <a:pt x="183" y="308"/>
                  <a:pt x="183" y="308"/>
                  <a:pt x="183" y="308"/>
                </a:cubicBezTo>
                <a:cubicBezTo>
                  <a:pt x="186" y="366"/>
                  <a:pt x="186" y="366"/>
                  <a:pt x="186" y="366"/>
                </a:cubicBezTo>
                <a:cubicBezTo>
                  <a:pt x="205" y="325"/>
                  <a:pt x="205" y="325"/>
                  <a:pt x="205" y="325"/>
                </a:cubicBezTo>
                <a:cubicBezTo>
                  <a:pt x="198" y="314"/>
                  <a:pt x="198" y="314"/>
                  <a:pt x="198" y="314"/>
                </a:cubicBezTo>
                <a:cubicBezTo>
                  <a:pt x="213" y="306"/>
                  <a:pt x="213" y="306"/>
                  <a:pt x="213" y="306"/>
                </a:cubicBezTo>
                <a:cubicBezTo>
                  <a:pt x="198" y="294"/>
                  <a:pt x="198" y="294"/>
                  <a:pt x="198" y="294"/>
                </a:cubicBezTo>
                <a:cubicBezTo>
                  <a:pt x="245" y="271"/>
                  <a:pt x="245" y="271"/>
                  <a:pt x="245" y="271"/>
                </a:cubicBezTo>
                <a:cubicBezTo>
                  <a:pt x="245" y="266"/>
                  <a:pt x="245" y="266"/>
                  <a:pt x="245" y="266"/>
                </a:cubicBezTo>
                <a:cubicBezTo>
                  <a:pt x="243" y="249"/>
                  <a:pt x="243" y="249"/>
                  <a:pt x="243" y="249"/>
                </a:cubicBezTo>
                <a:cubicBezTo>
                  <a:pt x="242" y="227"/>
                  <a:pt x="242" y="227"/>
                  <a:pt x="242" y="227"/>
                </a:cubicBezTo>
                <a:cubicBezTo>
                  <a:pt x="213" y="208"/>
                  <a:pt x="213" y="208"/>
                  <a:pt x="213" y="208"/>
                </a:cubicBezTo>
                <a:cubicBezTo>
                  <a:pt x="206" y="203"/>
                  <a:pt x="202" y="195"/>
                  <a:pt x="203" y="188"/>
                </a:cubicBezTo>
                <a:cubicBezTo>
                  <a:pt x="192" y="181"/>
                  <a:pt x="192" y="181"/>
                  <a:pt x="192" y="181"/>
                </a:cubicBezTo>
                <a:cubicBezTo>
                  <a:pt x="179" y="197"/>
                  <a:pt x="160" y="209"/>
                  <a:pt x="138" y="214"/>
                </a:cubicBezTo>
                <a:cubicBezTo>
                  <a:pt x="83" y="228"/>
                  <a:pt x="27" y="194"/>
                  <a:pt x="13" y="138"/>
                </a:cubicBezTo>
                <a:cubicBezTo>
                  <a:pt x="0" y="83"/>
                  <a:pt x="34" y="27"/>
                  <a:pt x="90" y="13"/>
                </a:cubicBezTo>
                <a:cubicBezTo>
                  <a:pt x="145" y="0"/>
                  <a:pt x="201" y="34"/>
                  <a:pt x="214" y="89"/>
                </a:cubicBezTo>
                <a:cubicBezTo>
                  <a:pt x="221" y="115"/>
                  <a:pt x="217" y="141"/>
                  <a:pt x="205" y="163"/>
                </a:cubicBezTo>
                <a:cubicBezTo>
                  <a:pt x="215" y="169"/>
                  <a:pt x="215" y="169"/>
                  <a:pt x="215" y="169"/>
                </a:cubicBezTo>
                <a:cubicBezTo>
                  <a:pt x="216" y="168"/>
                  <a:pt x="218" y="168"/>
                  <a:pt x="220" y="167"/>
                </a:cubicBezTo>
                <a:cubicBezTo>
                  <a:pt x="226" y="166"/>
                  <a:pt x="232" y="167"/>
                  <a:pt x="237" y="170"/>
                </a:cubicBezTo>
                <a:cubicBezTo>
                  <a:pt x="298" y="209"/>
                  <a:pt x="298" y="209"/>
                  <a:pt x="298" y="209"/>
                </a:cubicBezTo>
                <a:cubicBezTo>
                  <a:pt x="308" y="216"/>
                  <a:pt x="311" y="230"/>
                  <a:pt x="304" y="240"/>
                </a:cubicBezTo>
                <a:close/>
                <a:moveTo>
                  <a:pt x="178" y="98"/>
                </a:moveTo>
                <a:cubicBezTo>
                  <a:pt x="170" y="63"/>
                  <a:pt x="134" y="41"/>
                  <a:pt x="98" y="49"/>
                </a:cubicBezTo>
                <a:cubicBezTo>
                  <a:pt x="63" y="58"/>
                  <a:pt x="41" y="94"/>
                  <a:pt x="50" y="129"/>
                </a:cubicBezTo>
                <a:cubicBezTo>
                  <a:pt x="58" y="165"/>
                  <a:pt x="94" y="187"/>
                  <a:pt x="130" y="178"/>
                </a:cubicBezTo>
                <a:cubicBezTo>
                  <a:pt x="165" y="170"/>
                  <a:pt x="187" y="134"/>
                  <a:pt x="178" y="98"/>
                </a:cubicBezTo>
                <a:close/>
                <a:moveTo>
                  <a:pt x="130" y="348"/>
                </a:moveTo>
                <a:cubicBezTo>
                  <a:pt x="113" y="369"/>
                  <a:pt x="113" y="369"/>
                  <a:pt x="113" y="369"/>
                </a:cubicBezTo>
                <a:cubicBezTo>
                  <a:pt x="115" y="373"/>
                  <a:pt x="115" y="373"/>
                  <a:pt x="115" y="373"/>
                </a:cubicBezTo>
                <a:cubicBezTo>
                  <a:pt x="124" y="389"/>
                  <a:pt x="124" y="389"/>
                  <a:pt x="124" y="389"/>
                </a:cubicBezTo>
                <a:cubicBezTo>
                  <a:pt x="129" y="397"/>
                  <a:pt x="129" y="397"/>
                  <a:pt x="129" y="397"/>
                </a:cubicBezTo>
                <a:cubicBezTo>
                  <a:pt x="129" y="380"/>
                  <a:pt x="129" y="364"/>
                  <a:pt x="130" y="348"/>
                </a:cubicBezTo>
                <a:close/>
              </a:path>
            </a:pathLst>
          </a:custGeom>
          <a:solidFill>
            <a:srgbClr val="56505B"/>
          </a:solidFill>
          <a:ln>
            <a:noFill/>
          </a:ln>
        </p:spPr>
        <p:txBody>
          <a:bodyPr vert="horz" wrap="square" lIns="91440" tIns="45720" rIns="91440" bIns="45720" numCol="1" anchor="t" anchorCtr="0" compatLnSpc="1"/>
          <a:lstStyle/>
          <a:p>
            <a:endParaRPr lang="zh-CN" altLang="en-US"/>
          </a:p>
        </p:txBody>
      </p:sp>
      <p:sp>
        <p:nvSpPr>
          <p:cNvPr id="71" name="Freeform 38"/>
          <p:cNvSpPr>
            <a:spLocks noEditPoints="1"/>
          </p:cNvSpPr>
          <p:nvPr/>
        </p:nvSpPr>
        <p:spPr bwMode="auto">
          <a:xfrm>
            <a:off x="2286109" y="3901526"/>
            <a:ext cx="701374" cy="686834"/>
          </a:xfrm>
          <a:custGeom>
            <a:avLst/>
            <a:gdLst>
              <a:gd name="T0" fmla="*/ 262 w 531"/>
              <a:gd name="T1" fmla="*/ 4 h 520"/>
              <a:gd name="T2" fmla="*/ 246 w 531"/>
              <a:gd name="T3" fmla="*/ 83 h 520"/>
              <a:gd name="T4" fmla="*/ 130 w 531"/>
              <a:gd name="T5" fmla="*/ 160 h 520"/>
              <a:gd name="T6" fmla="*/ 128 w 531"/>
              <a:gd name="T7" fmla="*/ 239 h 520"/>
              <a:gd name="T8" fmla="*/ 156 w 531"/>
              <a:gd name="T9" fmla="*/ 249 h 520"/>
              <a:gd name="T10" fmla="*/ 105 w 531"/>
              <a:gd name="T11" fmla="*/ 399 h 520"/>
              <a:gd name="T12" fmla="*/ 194 w 531"/>
              <a:gd name="T13" fmla="*/ 307 h 520"/>
              <a:gd name="T14" fmla="*/ 256 w 531"/>
              <a:gd name="T15" fmla="*/ 272 h 520"/>
              <a:gd name="T16" fmla="*/ 243 w 531"/>
              <a:gd name="T17" fmla="*/ 327 h 520"/>
              <a:gd name="T18" fmla="*/ 301 w 531"/>
              <a:gd name="T19" fmla="*/ 287 h 520"/>
              <a:gd name="T20" fmla="*/ 286 w 531"/>
              <a:gd name="T21" fmla="*/ 225 h 520"/>
              <a:gd name="T22" fmla="*/ 284 w 531"/>
              <a:gd name="T23" fmla="*/ 225 h 520"/>
              <a:gd name="T24" fmla="*/ 273 w 531"/>
              <a:gd name="T25" fmla="*/ 224 h 520"/>
              <a:gd name="T26" fmla="*/ 233 w 531"/>
              <a:gd name="T27" fmla="*/ 221 h 520"/>
              <a:gd name="T28" fmla="*/ 266 w 531"/>
              <a:gd name="T29" fmla="*/ 162 h 520"/>
              <a:gd name="T30" fmla="*/ 280 w 531"/>
              <a:gd name="T31" fmla="*/ 183 h 520"/>
              <a:gd name="T32" fmla="*/ 298 w 531"/>
              <a:gd name="T33" fmla="*/ 194 h 520"/>
              <a:gd name="T34" fmla="*/ 300 w 531"/>
              <a:gd name="T35" fmla="*/ 194 h 520"/>
              <a:gd name="T36" fmla="*/ 390 w 531"/>
              <a:gd name="T37" fmla="*/ 195 h 520"/>
              <a:gd name="T38" fmla="*/ 310 w 531"/>
              <a:gd name="T39" fmla="*/ 152 h 520"/>
              <a:gd name="T40" fmla="*/ 298 w 531"/>
              <a:gd name="T41" fmla="*/ 139 h 520"/>
              <a:gd name="T42" fmla="*/ 258 w 531"/>
              <a:gd name="T43" fmla="*/ 99 h 520"/>
              <a:gd name="T44" fmla="*/ 259 w 531"/>
              <a:gd name="T45" fmla="*/ 112 h 520"/>
              <a:gd name="T46" fmla="*/ 247 w 531"/>
              <a:gd name="T47" fmla="*/ 132 h 520"/>
              <a:gd name="T48" fmla="*/ 240 w 531"/>
              <a:gd name="T49" fmla="*/ 109 h 520"/>
              <a:gd name="T50" fmla="*/ 245 w 531"/>
              <a:gd name="T51" fmla="*/ 92 h 520"/>
              <a:gd name="T52" fmla="*/ 231 w 531"/>
              <a:gd name="T53" fmla="*/ 103 h 520"/>
              <a:gd name="T54" fmla="*/ 209 w 531"/>
              <a:gd name="T55" fmla="*/ 169 h 520"/>
              <a:gd name="T56" fmla="*/ 220 w 531"/>
              <a:gd name="T57" fmla="*/ 109 h 520"/>
              <a:gd name="T58" fmla="*/ 226 w 531"/>
              <a:gd name="T59" fmla="*/ 86 h 520"/>
              <a:gd name="T60" fmla="*/ 176 w 531"/>
              <a:gd name="T61" fmla="*/ 80 h 520"/>
              <a:gd name="T62" fmla="*/ 60 w 531"/>
              <a:gd name="T63" fmla="*/ 206 h 520"/>
              <a:gd name="T64" fmla="*/ 130 w 531"/>
              <a:gd name="T65" fmla="*/ 160 h 520"/>
              <a:gd name="T66" fmla="*/ 7 w 531"/>
              <a:gd name="T67" fmla="*/ 301 h 520"/>
              <a:gd name="T68" fmla="*/ 2 w 531"/>
              <a:gd name="T69" fmla="*/ 287 h 520"/>
              <a:gd name="T70" fmla="*/ 31 w 531"/>
              <a:gd name="T71" fmla="*/ 231 h 520"/>
              <a:gd name="T72" fmla="*/ 46 w 531"/>
              <a:gd name="T73" fmla="*/ 233 h 520"/>
              <a:gd name="T74" fmla="*/ 85 w 531"/>
              <a:gd name="T75" fmla="*/ 230 h 520"/>
              <a:gd name="T76" fmla="*/ 94 w 531"/>
              <a:gd name="T77" fmla="*/ 250 h 520"/>
              <a:gd name="T78" fmla="*/ 115 w 531"/>
              <a:gd name="T79" fmla="*/ 269 h 520"/>
              <a:gd name="T80" fmla="*/ 87 w 531"/>
              <a:gd name="T81" fmla="*/ 325 h 520"/>
              <a:gd name="T82" fmla="*/ 83 w 531"/>
              <a:gd name="T83" fmla="*/ 328 h 520"/>
              <a:gd name="T84" fmla="*/ 76 w 531"/>
              <a:gd name="T85" fmla="*/ 323 h 520"/>
              <a:gd name="T86" fmla="*/ 18 w 531"/>
              <a:gd name="T87" fmla="*/ 304 h 520"/>
              <a:gd name="T88" fmla="*/ 14 w 531"/>
              <a:gd name="T89" fmla="*/ 306 h 520"/>
              <a:gd name="T90" fmla="*/ 53 w 531"/>
              <a:gd name="T91" fmla="*/ 237 h 520"/>
              <a:gd name="T92" fmla="*/ 87 w 531"/>
              <a:gd name="T93" fmla="*/ 246 h 520"/>
              <a:gd name="T94" fmla="*/ 62 w 531"/>
              <a:gd name="T95" fmla="*/ 231 h 520"/>
              <a:gd name="T96" fmla="*/ 53 w 531"/>
              <a:gd name="T97" fmla="*/ 237 h 520"/>
              <a:gd name="T98" fmla="*/ 460 w 531"/>
              <a:gd name="T99" fmla="*/ 251 h 520"/>
              <a:gd name="T100" fmla="*/ 240 w 531"/>
              <a:gd name="T101" fmla="*/ 361 h 520"/>
              <a:gd name="T102" fmla="*/ 76 w 531"/>
              <a:gd name="T103" fmla="*/ 404 h 520"/>
              <a:gd name="T104" fmla="*/ 46 w 531"/>
              <a:gd name="T105" fmla="*/ 520 h 520"/>
              <a:gd name="T106" fmla="*/ 171 w 531"/>
              <a:gd name="T107" fmla="*/ 502 h 520"/>
              <a:gd name="T108" fmla="*/ 362 w 531"/>
              <a:gd name="T109" fmla="*/ 423 h 520"/>
              <a:gd name="T110" fmla="*/ 523 w 531"/>
              <a:gd name="T111" fmla="*/ 296 h 520"/>
              <a:gd name="T112" fmla="*/ 441 w 531"/>
              <a:gd name="T113" fmla="*/ 237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1" h="520">
                <a:moveTo>
                  <a:pt x="222" y="37"/>
                </a:moveTo>
                <a:cubicBezTo>
                  <a:pt x="226" y="15"/>
                  <a:pt x="244" y="0"/>
                  <a:pt x="262" y="4"/>
                </a:cubicBezTo>
                <a:cubicBezTo>
                  <a:pt x="280" y="7"/>
                  <a:pt x="290" y="28"/>
                  <a:pt x="286" y="50"/>
                </a:cubicBezTo>
                <a:cubicBezTo>
                  <a:pt x="282" y="72"/>
                  <a:pt x="264" y="87"/>
                  <a:pt x="246" y="83"/>
                </a:cubicBezTo>
                <a:cubicBezTo>
                  <a:pt x="228" y="80"/>
                  <a:pt x="217" y="59"/>
                  <a:pt x="222" y="37"/>
                </a:cubicBezTo>
                <a:close/>
                <a:moveTo>
                  <a:pt x="130" y="160"/>
                </a:moveTo>
                <a:cubicBezTo>
                  <a:pt x="164" y="135"/>
                  <a:pt x="164" y="135"/>
                  <a:pt x="164" y="135"/>
                </a:cubicBezTo>
                <a:cubicBezTo>
                  <a:pt x="152" y="170"/>
                  <a:pt x="140" y="204"/>
                  <a:pt x="128" y="239"/>
                </a:cubicBezTo>
                <a:cubicBezTo>
                  <a:pt x="128" y="239"/>
                  <a:pt x="128" y="239"/>
                  <a:pt x="128" y="240"/>
                </a:cubicBezTo>
                <a:cubicBezTo>
                  <a:pt x="137" y="243"/>
                  <a:pt x="147" y="246"/>
                  <a:pt x="156" y="249"/>
                </a:cubicBezTo>
                <a:cubicBezTo>
                  <a:pt x="151" y="273"/>
                  <a:pt x="146" y="299"/>
                  <a:pt x="143" y="314"/>
                </a:cubicBezTo>
                <a:cubicBezTo>
                  <a:pt x="105" y="399"/>
                  <a:pt x="105" y="399"/>
                  <a:pt x="105" y="399"/>
                </a:cubicBezTo>
                <a:cubicBezTo>
                  <a:pt x="145" y="418"/>
                  <a:pt x="145" y="418"/>
                  <a:pt x="145" y="418"/>
                </a:cubicBezTo>
                <a:cubicBezTo>
                  <a:pt x="159" y="387"/>
                  <a:pt x="182" y="356"/>
                  <a:pt x="194" y="307"/>
                </a:cubicBezTo>
                <a:cubicBezTo>
                  <a:pt x="197" y="293"/>
                  <a:pt x="200" y="280"/>
                  <a:pt x="203" y="269"/>
                </a:cubicBezTo>
                <a:cubicBezTo>
                  <a:pt x="256" y="272"/>
                  <a:pt x="256" y="272"/>
                  <a:pt x="256" y="272"/>
                </a:cubicBezTo>
                <a:cubicBezTo>
                  <a:pt x="253" y="284"/>
                  <a:pt x="253" y="284"/>
                  <a:pt x="253" y="284"/>
                </a:cubicBezTo>
                <a:cubicBezTo>
                  <a:pt x="243" y="327"/>
                  <a:pt x="243" y="327"/>
                  <a:pt x="243" y="327"/>
                </a:cubicBezTo>
                <a:cubicBezTo>
                  <a:pt x="286" y="339"/>
                  <a:pt x="286" y="339"/>
                  <a:pt x="286" y="339"/>
                </a:cubicBezTo>
                <a:cubicBezTo>
                  <a:pt x="290" y="324"/>
                  <a:pt x="295" y="306"/>
                  <a:pt x="301" y="287"/>
                </a:cubicBezTo>
                <a:cubicBezTo>
                  <a:pt x="308" y="258"/>
                  <a:pt x="308" y="258"/>
                  <a:pt x="308" y="258"/>
                </a:cubicBezTo>
                <a:cubicBezTo>
                  <a:pt x="286" y="225"/>
                  <a:pt x="286" y="225"/>
                  <a:pt x="286" y="225"/>
                </a:cubicBezTo>
                <a:cubicBezTo>
                  <a:pt x="286" y="225"/>
                  <a:pt x="286" y="225"/>
                  <a:pt x="286" y="225"/>
                </a:cubicBezTo>
                <a:cubicBezTo>
                  <a:pt x="284" y="225"/>
                  <a:pt x="284" y="225"/>
                  <a:pt x="284" y="225"/>
                </a:cubicBezTo>
                <a:cubicBezTo>
                  <a:pt x="280" y="225"/>
                  <a:pt x="280" y="225"/>
                  <a:pt x="280" y="225"/>
                </a:cubicBezTo>
                <a:cubicBezTo>
                  <a:pt x="273" y="224"/>
                  <a:pt x="273" y="224"/>
                  <a:pt x="273" y="224"/>
                </a:cubicBezTo>
                <a:cubicBezTo>
                  <a:pt x="259" y="223"/>
                  <a:pt x="259" y="223"/>
                  <a:pt x="259" y="223"/>
                </a:cubicBezTo>
                <a:cubicBezTo>
                  <a:pt x="250" y="222"/>
                  <a:pt x="241" y="222"/>
                  <a:pt x="233" y="221"/>
                </a:cubicBezTo>
                <a:cubicBezTo>
                  <a:pt x="241" y="196"/>
                  <a:pt x="248" y="171"/>
                  <a:pt x="255" y="146"/>
                </a:cubicBezTo>
                <a:cubicBezTo>
                  <a:pt x="266" y="162"/>
                  <a:pt x="266" y="162"/>
                  <a:pt x="266" y="162"/>
                </a:cubicBezTo>
                <a:cubicBezTo>
                  <a:pt x="277" y="178"/>
                  <a:pt x="277" y="178"/>
                  <a:pt x="277" y="178"/>
                </a:cubicBezTo>
                <a:cubicBezTo>
                  <a:pt x="280" y="183"/>
                  <a:pt x="280" y="183"/>
                  <a:pt x="280" y="183"/>
                </a:cubicBezTo>
                <a:cubicBezTo>
                  <a:pt x="298" y="194"/>
                  <a:pt x="298" y="194"/>
                  <a:pt x="298" y="194"/>
                </a:cubicBezTo>
                <a:cubicBezTo>
                  <a:pt x="298" y="194"/>
                  <a:pt x="298" y="194"/>
                  <a:pt x="298" y="194"/>
                </a:cubicBezTo>
                <a:cubicBezTo>
                  <a:pt x="299" y="194"/>
                  <a:pt x="299" y="194"/>
                  <a:pt x="299" y="194"/>
                </a:cubicBezTo>
                <a:cubicBezTo>
                  <a:pt x="300" y="194"/>
                  <a:pt x="300" y="194"/>
                  <a:pt x="300" y="194"/>
                </a:cubicBezTo>
                <a:cubicBezTo>
                  <a:pt x="310" y="194"/>
                  <a:pt x="310" y="194"/>
                  <a:pt x="310" y="194"/>
                </a:cubicBezTo>
                <a:cubicBezTo>
                  <a:pt x="390" y="195"/>
                  <a:pt x="390" y="195"/>
                  <a:pt x="390" y="195"/>
                </a:cubicBezTo>
                <a:cubicBezTo>
                  <a:pt x="390" y="180"/>
                  <a:pt x="390" y="164"/>
                  <a:pt x="389" y="149"/>
                </a:cubicBezTo>
                <a:cubicBezTo>
                  <a:pt x="310" y="152"/>
                  <a:pt x="310" y="152"/>
                  <a:pt x="310" y="152"/>
                </a:cubicBezTo>
                <a:cubicBezTo>
                  <a:pt x="308" y="152"/>
                  <a:pt x="308" y="152"/>
                  <a:pt x="308" y="152"/>
                </a:cubicBezTo>
                <a:cubicBezTo>
                  <a:pt x="298" y="139"/>
                  <a:pt x="298" y="139"/>
                  <a:pt x="298" y="139"/>
                </a:cubicBezTo>
                <a:cubicBezTo>
                  <a:pt x="274" y="107"/>
                  <a:pt x="274" y="107"/>
                  <a:pt x="274" y="107"/>
                </a:cubicBezTo>
                <a:cubicBezTo>
                  <a:pt x="270" y="102"/>
                  <a:pt x="265" y="101"/>
                  <a:pt x="258" y="99"/>
                </a:cubicBezTo>
                <a:cubicBezTo>
                  <a:pt x="257" y="98"/>
                  <a:pt x="256" y="98"/>
                  <a:pt x="255" y="98"/>
                </a:cubicBezTo>
                <a:cubicBezTo>
                  <a:pt x="259" y="112"/>
                  <a:pt x="259" y="112"/>
                  <a:pt x="259" y="112"/>
                </a:cubicBezTo>
                <a:cubicBezTo>
                  <a:pt x="247" y="117"/>
                  <a:pt x="247" y="117"/>
                  <a:pt x="247" y="117"/>
                </a:cubicBezTo>
                <a:cubicBezTo>
                  <a:pt x="247" y="132"/>
                  <a:pt x="247" y="132"/>
                  <a:pt x="247" y="132"/>
                </a:cubicBezTo>
                <a:cubicBezTo>
                  <a:pt x="221" y="173"/>
                  <a:pt x="221" y="173"/>
                  <a:pt x="221" y="173"/>
                </a:cubicBezTo>
                <a:cubicBezTo>
                  <a:pt x="240" y="109"/>
                  <a:pt x="240" y="109"/>
                  <a:pt x="240" y="109"/>
                </a:cubicBezTo>
                <a:cubicBezTo>
                  <a:pt x="242" y="107"/>
                  <a:pt x="242" y="107"/>
                  <a:pt x="242" y="107"/>
                </a:cubicBezTo>
                <a:cubicBezTo>
                  <a:pt x="245" y="92"/>
                  <a:pt x="245" y="92"/>
                  <a:pt x="245" y="92"/>
                </a:cubicBezTo>
                <a:cubicBezTo>
                  <a:pt x="237" y="89"/>
                  <a:pt x="237" y="89"/>
                  <a:pt x="237" y="89"/>
                </a:cubicBezTo>
                <a:cubicBezTo>
                  <a:pt x="231" y="103"/>
                  <a:pt x="231" y="103"/>
                  <a:pt x="231" y="103"/>
                </a:cubicBezTo>
                <a:cubicBezTo>
                  <a:pt x="232" y="106"/>
                  <a:pt x="232" y="106"/>
                  <a:pt x="232" y="106"/>
                </a:cubicBezTo>
                <a:cubicBezTo>
                  <a:pt x="209" y="169"/>
                  <a:pt x="209" y="169"/>
                  <a:pt x="209" y="169"/>
                </a:cubicBezTo>
                <a:cubicBezTo>
                  <a:pt x="212" y="120"/>
                  <a:pt x="212" y="120"/>
                  <a:pt x="212" y="120"/>
                </a:cubicBezTo>
                <a:cubicBezTo>
                  <a:pt x="220" y="109"/>
                  <a:pt x="220" y="109"/>
                  <a:pt x="220" y="109"/>
                </a:cubicBezTo>
                <a:cubicBezTo>
                  <a:pt x="214" y="98"/>
                  <a:pt x="214" y="98"/>
                  <a:pt x="214" y="98"/>
                </a:cubicBezTo>
                <a:cubicBezTo>
                  <a:pt x="226" y="86"/>
                  <a:pt x="226" y="86"/>
                  <a:pt x="226" y="86"/>
                </a:cubicBezTo>
                <a:cubicBezTo>
                  <a:pt x="217" y="84"/>
                  <a:pt x="208" y="81"/>
                  <a:pt x="199" y="79"/>
                </a:cubicBezTo>
                <a:cubicBezTo>
                  <a:pt x="187" y="77"/>
                  <a:pt x="183" y="75"/>
                  <a:pt x="176" y="80"/>
                </a:cubicBezTo>
                <a:cubicBezTo>
                  <a:pt x="107" y="126"/>
                  <a:pt x="107" y="126"/>
                  <a:pt x="107" y="126"/>
                </a:cubicBezTo>
                <a:cubicBezTo>
                  <a:pt x="79" y="165"/>
                  <a:pt x="76" y="179"/>
                  <a:pt x="60" y="206"/>
                </a:cubicBezTo>
                <a:cubicBezTo>
                  <a:pt x="73" y="214"/>
                  <a:pt x="87" y="220"/>
                  <a:pt x="101" y="227"/>
                </a:cubicBezTo>
                <a:cubicBezTo>
                  <a:pt x="110" y="206"/>
                  <a:pt x="131" y="169"/>
                  <a:pt x="130" y="160"/>
                </a:cubicBezTo>
                <a:close/>
                <a:moveTo>
                  <a:pt x="9" y="305"/>
                </a:moveTo>
                <a:cubicBezTo>
                  <a:pt x="8" y="304"/>
                  <a:pt x="7" y="303"/>
                  <a:pt x="7" y="301"/>
                </a:cubicBezTo>
                <a:cubicBezTo>
                  <a:pt x="7" y="301"/>
                  <a:pt x="8" y="301"/>
                  <a:pt x="8" y="300"/>
                </a:cubicBezTo>
                <a:cubicBezTo>
                  <a:pt x="3" y="298"/>
                  <a:pt x="0" y="292"/>
                  <a:pt x="2" y="287"/>
                </a:cubicBezTo>
                <a:cubicBezTo>
                  <a:pt x="17" y="238"/>
                  <a:pt x="17" y="238"/>
                  <a:pt x="17" y="238"/>
                </a:cubicBezTo>
                <a:cubicBezTo>
                  <a:pt x="19" y="232"/>
                  <a:pt x="25" y="229"/>
                  <a:pt x="31" y="231"/>
                </a:cubicBezTo>
                <a:cubicBezTo>
                  <a:pt x="45" y="235"/>
                  <a:pt x="45" y="235"/>
                  <a:pt x="45" y="235"/>
                </a:cubicBezTo>
                <a:cubicBezTo>
                  <a:pt x="46" y="233"/>
                  <a:pt x="46" y="233"/>
                  <a:pt x="46" y="233"/>
                </a:cubicBezTo>
                <a:cubicBezTo>
                  <a:pt x="48" y="225"/>
                  <a:pt x="57" y="221"/>
                  <a:pt x="65" y="224"/>
                </a:cubicBezTo>
                <a:cubicBezTo>
                  <a:pt x="85" y="230"/>
                  <a:pt x="85" y="230"/>
                  <a:pt x="85" y="230"/>
                </a:cubicBezTo>
                <a:cubicBezTo>
                  <a:pt x="93" y="232"/>
                  <a:pt x="97" y="241"/>
                  <a:pt x="94" y="249"/>
                </a:cubicBezTo>
                <a:cubicBezTo>
                  <a:pt x="94" y="250"/>
                  <a:pt x="94" y="250"/>
                  <a:pt x="94" y="250"/>
                </a:cubicBezTo>
                <a:cubicBezTo>
                  <a:pt x="108" y="255"/>
                  <a:pt x="108" y="255"/>
                  <a:pt x="108" y="255"/>
                </a:cubicBezTo>
                <a:cubicBezTo>
                  <a:pt x="114" y="257"/>
                  <a:pt x="117" y="263"/>
                  <a:pt x="115" y="269"/>
                </a:cubicBezTo>
                <a:cubicBezTo>
                  <a:pt x="100" y="318"/>
                  <a:pt x="100" y="318"/>
                  <a:pt x="100" y="318"/>
                </a:cubicBezTo>
                <a:cubicBezTo>
                  <a:pt x="98" y="323"/>
                  <a:pt x="93" y="326"/>
                  <a:pt x="87" y="325"/>
                </a:cubicBezTo>
                <a:cubicBezTo>
                  <a:pt x="87" y="326"/>
                  <a:pt x="87" y="326"/>
                  <a:pt x="87" y="326"/>
                </a:cubicBezTo>
                <a:cubicBezTo>
                  <a:pt x="87" y="328"/>
                  <a:pt x="85" y="329"/>
                  <a:pt x="83" y="328"/>
                </a:cubicBezTo>
                <a:cubicBezTo>
                  <a:pt x="78" y="327"/>
                  <a:pt x="78" y="327"/>
                  <a:pt x="78" y="327"/>
                </a:cubicBezTo>
                <a:cubicBezTo>
                  <a:pt x="77" y="326"/>
                  <a:pt x="76" y="325"/>
                  <a:pt x="76" y="323"/>
                </a:cubicBezTo>
                <a:cubicBezTo>
                  <a:pt x="77" y="323"/>
                  <a:pt x="77" y="322"/>
                  <a:pt x="77" y="322"/>
                </a:cubicBezTo>
                <a:cubicBezTo>
                  <a:pt x="18" y="304"/>
                  <a:pt x="18" y="304"/>
                  <a:pt x="18" y="304"/>
                </a:cubicBezTo>
                <a:cubicBezTo>
                  <a:pt x="18" y="304"/>
                  <a:pt x="18" y="304"/>
                  <a:pt x="18" y="304"/>
                </a:cubicBezTo>
                <a:cubicBezTo>
                  <a:pt x="17" y="306"/>
                  <a:pt x="16" y="307"/>
                  <a:pt x="14" y="306"/>
                </a:cubicBezTo>
                <a:lnTo>
                  <a:pt x="9" y="305"/>
                </a:lnTo>
                <a:close/>
                <a:moveTo>
                  <a:pt x="53" y="237"/>
                </a:moveTo>
                <a:cubicBezTo>
                  <a:pt x="86" y="248"/>
                  <a:pt x="86" y="248"/>
                  <a:pt x="86" y="248"/>
                </a:cubicBezTo>
                <a:cubicBezTo>
                  <a:pt x="87" y="246"/>
                  <a:pt x="87" y="246"/>
                  <a:pt x="87" y="246"/>
                </a:cubicBezTo>
                <a:cubicBezTo>
                  <a:pt x="88" y="243"/>
                  <a:pt x="86" y="239"/>
                  <a:pt x="82" y="238"/>
                </a:cubicBezTo>
                <a:cubicBezTo>
                  <a:pt x="62" y="231"/>
                  <a:pt x="62" y="231"/>
                  <a:pt x="62" y="231"/>
                </a:cubicBezTo>
                <a:cubicBezTo>
                  <a:pt x="59" y="230"/>
                  <a:pt x="55" y="232"/>
                  <a:pt x="54" y="236"/>
                </a:cubicBezTo>
                <a:lnTo>
                  <a:pt x="53" y="237"/>
                </a:lnTo>
                <a:close/>
                <a:moveTo>
                  <a:pt x="441" y="237"/>
                </a:moveTo>
                <a:cubicBezTo>
                  <a:pt x="460" y="251"/>
                  <a:pt x="460" y="251"/>
                  <a:pt x="460" y="251"/>
                </a:cubicBezTo>
                <a:cubicBezTo>
                  <a:pt x="343" y="373"/>
                  <a:pt x="343" y="373"/>
                  <a:pt x="343" y="373"/>
                </a:cubicBezTo>
                <a:cubicBezTo>
                  <a:pt x="240" y="361"/>
                  <a:pt x="240" y="361"/>
                  <a:pt x="240" y="361"/>
                </a:cubicBezTo>
                <a:cubicBezTo>
                  <a:pt x="161" y="445"/>
                  <a:pt x="161" y="445"/>
                  <a:pt x="161" y="445"/>
                </a:cubicBezTo>
                <a:cubicBezTo>
                  <a:pt x="76" y="404"/>
                  <a:pt x="76" y="404"/>
                  <a:pt x="76" y="404"/>
                </a:cubicBezTo>
                <a:cubicBezTo>
                  <a:pt x="8" y="491"/>
                  <a:pt x="8" y="491"/>
                  <a:pt x="8" y="491"/>
                </a:cubicBezTo>
                <a:cubicBezTo>
                  <a:pt x="46" y="520"/>
                  <a:pt x="46" y="520"/>
                  <a:pt x="46" y="520"/>
                </a:cubicBezTo>
                <a:cubicBezTo>
                  <a:pt x="90" y="464"/>
                  <a:pt x="90" y="464"/>
                  <a:pt x="90" y="464"/>
                </a:cubicBezTo>
                <a:cubicBezTo>
                  <a:pt x="171" y="502"/>
                  <a:pt x="171" y="502"/>
                  <a:pt x="171" y="502"/>
                </a:cubicBezTo>
                <a:cubicBezTo>
                  <a:pt x="258" y="411"/>
                  <a:pt x="258" y="411"/>
                  <a:pt x="258" y="411"/>
                </a:cubicBezTo>
                <a:cubicBezTo>
                  <a:pt x="362" y="423"/>
                  <a:pt x="362" y="423"/>
                  <a:pt x="362" y="423"/>
                </a:cubicBezTo>
                <a:cubicBezTo>
                  <a:pt x="499" y="279"/>
                  <a:pt x="499" y="279"/>
                  <a:pt x="499" y="279"/>
                </a:cubicBezTo>
                <a:cubicBezTo>
                  <a:pt x="523" y="296"/>
                  <a:pt x="523" y="296"/>
                  <a:pt x="523" y="296"/>
                </a:cubicBezTo>
                <a:cubicBezTo>
                  <a:pt x="531" y="199"/>
                  <a:pt x="531" y="199"/>
                  <a:pt x="531" y="199"/>
                </a:cubicBezTo>
                <a:lnTo>
                  <a:pt x="441" y="237"/>
                </a:lnTo>
                <a:close/>
              </a:path>
            </a:pathLst>
          </a:custGeom>
          <a:solidFill>
            <a:srgbClr val="56505B"/>
          </a:solidFill>
          <a:ln>
            <a:noFill/>
          </a:ln>
        </p:spPr>
        <p:txBody>
          <a:bodyPr vert="horz" wrap="square" lIns="91440" tIns="45720" rIns="91440" bIns="45720" numCol="1" anchor="t" anchorCtr="0" compatLnSpc="1"/>
          <a:lstStyle/>
          <a:p>
            <a:endParaRPr lang="zh-CN" altLang="en-US"/>
          </a:p>
        </p:txBody>
      </p:sp>
      <p:sp>
        <p:nvSpPr>
          <p:cNvPr id="72" name="Freeform 9"/>
          <p:cNvSpPr>
            <a:spLocks noEditPoints="1"/>
          </p:cNvSpPr>
          <p:nvPr/>
        </p:nvSpPr>
        <p:spPr bwMode="auto">
          <a:xfrm>
            <a:off x="6985511" y="2840799"/>
            <a:ext cx="694666" cy="750596"/>
          </a:xfrm>
          <a:custGeom>
            <a:avLst/>
            <a:gdLst>
              <a:gd name="T0" fmla="*/ 223 w 526"/>
              <a:gd name="T1" fmla="*/ 306 h 568"/>
              <a:gd name="T2" fmla="*/ 290 w 526"/>
              <a:gd name="T3" fmla="*/ 531 h 568"/>
              <a:gd name="T4" fmla="*/ 233 w 526"/>
              <a:gd name="T5" fmla="*/ 568 h 568"/>
              <a:gd name="T6" fmla="*/ 90 w 526"/>
              <a:gd name="T7" fmla="*/ 478 h 568"/>
              <a:gd name="T8" fmla="*/ 48 w 526"/>
              <a:gd name="T9" fmla="*/ 491 h 568"/>
              <a:gd name="T10" fmla="*/ 8 w 526"/>
              <a:gd name="T11" fmla="*/ 450 h 568"/>
              <a:gd name="T12" fmla="*/ 9 w 526"/>
              <a:gd name="T13" fmla="*/ 447 h 568"/>
              <a:gd name="T14" fmla="*/ 46 w 526"/>
              <a:gd name="T15" fmla="*/ 324 h 568"/>
              <a:gd name="T16" fmla="*/ 167 w 526"/>
              <a:gd name="T17" fmla="*/ 400 h 568"/>
              <a:gd name="T18" fmla="*/ 169 w 526"/>
              <a:gd name="T19" fmla="*/ 456 h 568"/>
              <a:gd name="T20" fmla="*/ 187 w 526"/>
              <a:gd name="T21" fmla="*/ 422 h 568"/>
              <a:gd name="T22" fmla="*/ 206 w 526"/>
              <a:gd name="T23" fmla="*/ 421 h 568"/>
              <a:gd name="T24" fmla="*/ 228 w 526"/>
              <a:gd name="T25" fmla="*/ 451 h 568"/>
              <a:gd name="T26" fmla="*/ 219 w 526"/>
              <a:gd name="T27" fmla="*/ 398 h 568"/>
              <a:gd name="T28" fmla="*/ 290 w 526"/>
              <a:gd name="T29" fmla="*/ 531 h 568"/>
              <a:gd name="T30" fmla="*/ 208 w 526"/>
              <a:gd name="T31" fmla="*/ 568 h 568"/>
              <a:gd name="T32" fmla="*/ 208 w 526"/>
              <a:gd name="T33" fmla="*/ 568 h 568"/>
              <a:gd name="T34" fmla="*/ 310 w 526"/>
              <a:gd name="T35" fmla="*/ 204 h 568"/>
              <a:gd name="T36" fmla="*/ 368 w 526"/>
              <a:gd name="T37" fmla="*/ 204 h 568"/>
              <a:gd name="T38" fmla="*/ 350 w 526"/>
              <a:gd name="T39" fmla="*/ 175 h 568"/>
              <a:gd name="T40" fmla="*/ 319 w 526"/>
              <a:gd name="T41" fmla="*/ 145 h 568"/>
              <a:gd name="T42" fmla="*/ 300 w 526"/>
              <a:gd name="T43" fmla="*/ 235 h 568"/>
              <a:gd name="T44" fmla="*/ 330 w 526"/>
              <a:gd name="T45" fmla="*/ 286 h 568"/>
              <a:gd name="T46" fmla="*/ 286 w 526"/>
              <a:gd name="T47" fmla="*/ 305 h 568"/>
              <a:gd name="T48" fmla="*/ 317 w 526"/>
              <a:gd name="T49" fmla="*/ 305 h 568"/>
              <a:gd name="T50" fmla="*/ 339 w 526"/>
              <a:gd name="T51" fmla="*/ 328 h 568"/>
              <a:gd name="T52" fmla="*/ 359 w 526"/>
              <a:gd name="T53" fmla="*/ 234 h 568"/>
              <a:gd name="T54" fmla="*/ 391 w 526"/>
              <a:gd name="T55" fmla="*/ 311 h 568"/>
              <a:gd name="T56" fmla="*/ 318 w 526"/>
              <a:gd name="T57" fmla="*/ 358 h 568"/>
              <a:gd name="T58" fmla="*/ 218 w 526"/>
              <a:gd name="T59" fmla="*/ 215 h 568"/>
              <a:gd name="T60" fmla="*/ 434 w 526"/>
              <a:gd name="T61" fmla="*/ 204 h 568"/>
              <a:gd name="T62" fmla="*/ 236 w 526"/>
              <a:gd name="T63" fmla="*/ 204 h 568"/>
              <a:gd name="T64" fmla="*/ 237 w 526"/>
              <a:gd name="T65" fmla="*/ 221 h 568"/>
              <a:gd name="T66" fmla="*/ 364 w 526"/>
              <a:gd name="T67" fmla="*/ 340 h 568"/>
              <a:gd name="T68" fmla="*/ 414 w 526"/>
              <a:gd name="T69" fmla="*/ 221 h 568"/>
              <a:gd name="T70" fmla="*/ 268 w 526"/>
              <a:gd name="T71" fmla="*/ 377 h 568"/>
              <a:gd name="T72" fmla="*/ 268 w 526"/>
              <a:gd name="T73" fmla="*/ 385 h 568"/>
              <a:gd name="T74" fmla="*/ 273 w 526"/>
              <a:gd name="T75" fmla="*/ 402 h 568"/>
              <a:gd name="T76" fmla="*/ 308 w 526"/>
              <a:gd name="T77" fmla="*/ 432 h 568"/>
              <a:gd name="T78" fmla="*/ 383 w 526"/>
              <a:gd name="T79" fmla="*/ 402 h 568"/>
              <a:gd name="T80" fmla="*/ 383 w 526"/>
              <a:gd name="T81" fmla="*/ 394 h 568"/>
              <a:gd name="T82" fmla="*/ 379 w 526"/>
              <a:gd name="T83" fmla="*/ 377 h 568"/>
              <a:gd name="T84" fmla="*/ 268 w 526"/>
              <a:gd name="T85" fmla="*/ 368 h 568"/>
              <a:gd name="T86" fmla="*/ 343 w 526"/>
              <a:gd name="T87" fmla="*/ 49 h 568"/>
              <a:gd name="T88" fmla="*/ 320 w 526"/>
              <a:gd name="T89" fmla="*/ 12 h 568"/>
              <a:gd name="T90" fmla="*/ 245 w 526"/>
              <a:gd name="T91" fmla="*/ 72 h 568"/>
              <a:gd name="T92" fmla="*/ 265 w 526"/>
              <a:gd name="T93" fmla="*/ 60 h 568"/>
              <a:gd name="T94" fmla="*/ 226 w 526"/>
              <a:gd name="T95" fmla="*/ 40 h 568"/>
              <a:gd name="T96" fmla="*/ 191 w 526"/>
              <a:gd name="T97" fmla="*/ 130 h 568"/>
              <a:gd name="T98" fmla="*/ 203 w 526"/>
              <a:gd name="T99" fmla="*/ 110 h 568"/>
              <a:gd name="T100" fmla="*/ 159 w 526"/>
              <a:gd name="T101" fmla="*/ 111 h 568"/>
              <a:gd name="T102" fmla="*/ 185 w 526"/>
              <a:gd name="T103" fmla="*/ 195 h 568"/>
              <a:gd name="T104" fmla="*/ 125 w 526"/>
              <a:gd name="T105" fmla="*/ 195 h 568"/>
              <a:gd name="T106" fmla="*/ 460 w 526"/>
              <a:gd name="T107" fmla="*/ 272 h 568"/>
              <a:gd name="T108" fmla="*/ 481 w 526"/>
              <a:gd name="T109" fmla="*/ 310 h 568"/>
              <a:gd name="T110" fmla="*/ 492 w 526"/>
              <a:gd name="T111" fmla="*/ 290 h 568"/>
              <a:gd name="T112" fmla="*/ 466 w 526"/>
              <a:gd name="T113" fmla="*/ 207 h 568"/>
              <a:gd name="T114" fmla="*/ 526 w 526"/>
              <a:gd name="T115" fmla="*/ 207 h 568"/>
              <a:gd name="T116" fmla="*/ 466 w 526"/>
              <a:gd name="T117" fmla="*/ 140 h 568"/>
              <a:gd name="T118" fmla="*/ 487 w 526"/>
              <a:gd name="T119" fmla="*/ 101 h 568"/>
              <a:gd name="T120" fmla="*/ 460 w 526"/>
              <a:gd name="T121" fmla="*/ 141 h 568"/>
              <a:gd name="T122" fmla="*/ 397 w 526"/>
              <a:gd name="T123" fmla="*/ 66 h 568"/>
              <a:gd name="T124" fmla="*/ 417 w 526"/>
              <a:gd name="T125" fmla="*/ 7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6" h="568">
                <a:moveTo>
                  <a:pt x="127" y="346"/>
                </a:moveTo>
                <a:cubicBezTo>
                  <a:pt x="114" y="313"/>
                  <a:pt x="124" y="278"/>
                  <a:pt x="151" y="267"/>
                </a:cubicBezTo>
                <a:cubicBezTo>
                  <a:pt x="177" y="256"/>
                  <a:pt x="209" y="274"/>
                  <a:pt x="223" y="306"/>
                </a:cubicBezTo>
                <a:cubicBezTo>
                  <a:pt x="236" y="339"/>
                  <a:pt x="226" y="374"/>
                  <a:pt x="199" y="385"/>
                </a:cubicBezTo>
                <a:cubicBezTo>
                  <a:pt x="173" y="396"/>
                  <a:pt x="141" y="378"/>
                  <a:pt x="127" y="346"/>
                </a:cubicBezTo>
                <a:close/>
                <a:moveTo>
                  <a:pt x="290" y="531"/>
                </a:moveTo>
                <a:cubicBezTo>
                  <a:pt x="305" y="568"/>
                  <a:pt x="305" y="568"/>
                  <a:pt x="305" y="568"/>
                </a:cubicBezTo>
                <a:cubicBezTo>
                  <a:pt x="259" y="568"/>
                  <a:pt x="259" y="568"/>
                  <a:pt x="259" y="568"/>
                </a:cubicBezTo>
                <a:cubicBezTo>
                  <a:pt x="233" y="568"/>
                  <a:pt x="233" y="568"/>
                  <a:pt x="233" y="568"/>
                </a:cubicBezTo>
                <a:cubicBezTo>
                  <a:pt x="113" y="568"/>
                  <a:pt x="113" y="568"/>
                  <a:pt x="113" y="568"/>
                </a:cubicBezTo>
                <a:cubicBezTo>
                  <a:pt x="111" y="536"/>
                  <a:pt x="109" y="505"/>
                  <a:pt x="108" y="473"/>
                </a:cubicBezTo>
                <a:cubicBezTo>
                  <a:pt x="90" y="478"/>
                  <a:pt x="90" y="478"/>
                  <a:pt x="90" y="478"/>
                </a:cubicBezTo>
                <a:cubicBezTo>
                  <a:pt x="62" y="487"/>
                  <a:pt x="62" y="487"/>
                  <a:pt x="62" y="487"/>
                </a:cubicBezTo>
                <a:cubicBezTo>
                  <a:pt x="48" y="491"/>
                  <a:pt x="48" y="491"/>
                  <a:pt x="48" y="491"/>
                </a:cubicBezTo>
                <a:cubicBezTo>
                  <a:pt x="48" y="491"/>
                  <a:pt x="48" y="491"/>
                  <a:pt x="48" y="491"/>
                </a:cubicBezTo>
                <a:cubicBezTo>
                  <a:pt x="48" y="491"/>
                  <a:pt x="48" y="491"/>
                  <a:pt x="48" y="491"/>
                </a:cubicBezTo>
                <a:cubicBezTo>
                  <a:pt x="83" y="528"/>
                  <a:pt x="0" y="441"/>
                  <a:pt x="8" y="450"/>
                </a:cubicBezTo>
                <a:cubicBezTo>
                  <a:pt x="8" y="450"/>
                  <a:pt x="8" y="450"/>
                  <a:pt x="8" y="450"/>
                </a:cubicBezTo>
                <a:cubicBezTo>
                  <a:pt x="8" y="450"/>
                  <a:pt x="8" y="450"/>
                  <a:pt x="8" y="450"/>
                </a:cubicBezTo>
                <a:cubicBezTo>
                  <a:pt x="9" y="449"/>
                  <a:pt x="9" y="449"/>
                  <a:pt x="9" y="449"/>
                </a:cubicBezTo>
                <a:cubicBezTo>
                  <a:pt x="9" y="447"/>
                  <a:pt x="9" y="447"/>
                  <a:pt x="9" y="447"/>
                </a:cubicBezTo>
                <a:cubicBezTo>
                  <a:pt x="10" y="443"/>
                  <a:pt x="10" y="443"/>
                  <a:pt x="10" y="443"/>
                </a:cubicBezTo>
                <a:cubicBezTo>
                  <a:pt x="12" y="436"/>
                  <a:pt x="12" y="436"/>
                  <a:pt x="12" y="436"/>
                </a:cubicBezTo>
                <a:cubicBezTo>
                  <a:pt x="46" y="324"/>
                  <a:pt x="46" y="324"/>
                  <a:pt x="46" y="324"/>
                </a:cubicBezTo>
                <a:cubicBezTo>
                  <a:pt x="69" y="331"/>
                  <a:pt x="92" y="338"/>
                  <a:pt x="115" y="347"/>
                </a:cubicBezTo>
                <a:cubicBezTo>
                  <a:pt x="90" y="414"/>
                  <a:pt x="90" y="414"/>
                  <a:pt x="90" y="414"/>
                </a:cubicBezTo>
                <a:cubicBezTo>
                  <a:pt x="90" y="414"/>
                  <a:pt x="148" y="399"/>
                  <a:pt x="167" y="400"/>
                </a:cubicBezTo>
                <a:cubicBezTo>
                  <a:pt x="158" y="422"/>
                  <a:pt x="158" y="422"/>
                  <a:pt x="158" y="422"/>
                </a:cubicBezTo>
                <a:cubicBezTo>
                  <a:pt x="174" y="434"/>
                  <a:pt x="174" y="434"/>
                  <a:pt x="174" y="434"/>
                </a:cubicBezTo>
                <a:cubicBezTo>
                  <a:pt x="169" y="456"/>
                  <a:pt x="169" y="456"/>
                  <a:pt x="169" y="456"/>
                </a:cubicBezTo>
                <a:cubicBezTo>
                  <a:pt x="195" y="531"/>
                  <a:pt x="195" y="531"/>
                  <a:pt x="195" y="531"/>
                </a:cubicBezTo>
                <a:cubicBezTo>
                  <a:pt x="190" y="426"/>
                  <a:pt x="190" y="426"/>
                  <a:pt x="190" y="426"/>
                </a:cubicBezTo>
                <a:cubicBezTo>
                  <a:pt x="187" y="422"/>
                  <a:pt x="187" y="422"/>
                  <a:pt x="187" y="422"/>
                </a:cubicBezTo>
                <a:cubicBezTo>
                  <a:pt x="188" y="399"/>
                  <a:pt x="188" y="399"/>
                  <a:pt x="188" y="399"/>
                </a:cubicBezTo>
                <a:cubicBezTo>
                  <a:pt x="200" y="398"/>
                  <a:pt x="200" y="398"/>
                  <a:pt x="200" y="398"/>
                </a:cubicBezTo>
                <a:cubicBezTo>
                  <a:pt x="206" y="421"/>
                  <a:pt x="206" y="421"/>
                  <a:pt x="206" y="421"/>
                </a:cubicBezTo>
                <a:cubicBezTo>
                  <a:pt x="203" y="425"/>
                  <a:pt x="203" y="425"/>
                  <a:pt x="203" y="425"/>
                </a:cubicBezTo>
                <a:cubicBezTo>
                  <a:pt x="215" y="527"/>
                  <a:pt x="215" y="527"/>
                  <a:pt x="215" y="527"/>
                </a:cubicBezTo>
                <a:cubicBezTo>
                  <a:pt x="228" y="451"/>
                  <a:pt x="228" y="451"/>
                  <a:pt x="228" y="451"/>
                </a:cubicBezTo>
                <a:cubicBezTo>
                  <a:pt x="219" y="430"/>
                  <a:pt x="219" y="430"/>
                  <a:pt x="219" y="430"/>
                </a:cubicBezTo>
                <a:cubicBezTo>
                  <a:pt x="233" y="415"/>
                  <a:pt x="233" y="415"/>
                  <a:pt x="233" y="415"/>
                </a:cubicBezTo>
                <a:cubicBezTo>
                  <a:pt x="219" y="398"/>
                  <a:pt x="219" y="398"/>
                  <a:pt x="219" y="398"/>
                </a:cubicBezTo>
                <a:cubicBezTo>
                  <a:pt x="223" y="398"/>
                  <a:pt x="232" y="399"/>
                  <a:pt x="233" y="400"/>
                </a:cubicBezTo>
                <a:cubicBezTo>
                  <a:pt x="252" y="401"/>
                  <a:pt x="262" y="408"/>
                  <a:pt x="266" y="423"/>
                </a:cubicBezTo>
                <a:cubicBezTo>
                  <a:pt x="274" y="458"/>
                  <a:pt x="279" y="506"/>
                  <a:pt x="290" y="531"/>
                </a:cubicBezTo>
                <a:close/>
                <a:moveTo>
                  <a:pt x="208" y="568"/>
                </a:moveTo>
                <a:cubicBezTo>
                  <a:pt x="208" y="568"/>
                  <a:pt x="208" y="568"/>
                  <a:pt x="208" y="568"/>
                </a:cubicBezTo>
                <a:cubicBezTo>
                  <a:pt x="208" y="568"/>
                  <a:pt x="208" y="568"/>
                  <a:pt x="208" y="568"/>
                </a:cubicBezTo>
                <a:close/>
                <a:moveTo>
                  <a:pt x="208" y="568"/>
                </a:moveTo>
                <a:cubicBezTo>
                  <a:pt x="208" y="568"/>
                  <a:pt x="208" y="568"/>
                  <a:pt x="208" y="568"/>
                </a:cubicBezTo>
                <a:cubicBezTo>
                  <a:pt x="208" y="568"/>
                  <a:pt x="208" y="568"/>
                  <a:pt x="208" y="568"/>
                </a:cubicBezTo>
                <a:close/>
                <a:moveTo>
                  <a:pt x="359" y="234"/>
                </a:moveTo>
                <a:cubicBezTo>
                  <a:pt x="351" y="228"/>
                  <a:pt x="339" y="224"/>
                  <a:pt x="329" y="222"/>
                </a:cubicBezTo>
                <a:cubicBezTo>
                  <a:pt x="319" y="219"/>
                  <a:pt x="310" y="215"/>
                  <a:pt x="310" y="204"/>
                </a:cubicBezTo>
                <a:cubicBezTo>
                  <a:pt x="310" y="193"/>
                  <a:pt x="319" y="187"/>
                  <a:pt x="328" y="187"/>
                </a:cubicBezTo>
                <a:cubicBezTo>
                  <a:pt x="339" y="187"/>
                  <a:pt x="346" y="194"/>
                  <a:pt x="347" y="204"/>
                </a:cubicBezTo>
                <a:cubicBezTo>
                  <a:pt x="368" y="204"/>
                  <a:pt x="368" y="204"/>
                  <a:pt x="368" y="204"/>
                </a:cubicBezTo>
                <a:cubicBezTo>
                  <a:pt x="368" y="166"/>
                  <a:pt x="368" y="166"/>
                  <a:pt x="368" y="166"/>
                </a:cubicBezTo>
                <a:cubicBezTo>
                  <a:pt x="350" y="166"/>
                  <a:pt x="350" y="166"/>
                  <a:pt x="350" y="166"/>
                </a:cubicBezTo>
                <a:cubicBezTo>
                  <a:pt x="350" y="175"/>
                  <a:pt x="350" y="175"/>
                  <a:pt x="350" y="175"/>
                </a:cubicBezTo>
                <a:cubicBezTo>
                  <a:pt x="347" y="171"/>
                  <a:pt x="344" y="168"/>
                  <a:pt x="339" y="167"/>
                </a:cubicBezTo>
                <a:cubicBezTo>
                  <a:pt x="339" y="145"/>
                  <a:pt x="339" y="145"/>
                  <a:pt x="339" y="145"/>
                </a:cubicBezTo>
                <a:cubicBezTo>
                  <a:pt x="319" y="145"/>
                  <a:pt x="319" y="145"/>
                  <a:pt x="319" y="145"/>
                </a:cubicBezTo>
                <a:cubicBezTo>
                  <a:pt x="319" y="165"/>
                  <a:pt x="319" y="165"/>
                  <a:pt x="319" y="165"/>
                </a:cubicBezTo>
                <a:cubicBezTo>
                  <a:pt x="299" y="168"/>
                  <a:pt x="284" y="185"/>
                  <a:pt x="284" y="204"/>
                </a:cubicBezTo>
                <a:cubicBezTo>
                  <a:pt x="284" y="216"/>
                  <a:pt x="290" y="228"/>
                  <a:pt x="300" y="235"/>
                </a:cubicBezTo>
                <a:cubicBezTo>
                  <a:pt x="308" y="241"/>
                  <a:pt x="319" y="244"/>
                  <a:pt x="328" y="247"/>
                </a:cubicBezTo>
                <a:cubicBezTo>
                  <a:pt x="339" y="250"/>
                  <a:pt x="350" y="254"/>
                  <a:pt x="350" y="267"/>
                </a:cubicBezTo>
                <a:cubicBezTo>
                  <a:pt x="350" y="279"/>
                  <a:pt x="341" y="286"/>
                  <a:pt x="330" y="286"/>
                </a:cubicBezTo>
                <a:cubicBezTo>
                  <a:pt x="318" y="286"/>
                  <a:pt x="308" y="276"/>
                  <a:pt x="309" y="264"/>
                </a:cubicBezTo>
                <a:cubicBezTo>
                  <a:pt x="286" y="264"/>
                  <a:pt x="286" y="264"/>
                  <a:pt x="286" y="264"/>
                </a:cubicBezTo>
                <a:cubicBezTo>
                  <a:pt x="286" y="305"/>
                  <a:pt x="286" y="305"/>
                  <a:pt x="286" y="305"/>
                </a:cubicBezTo>
                <a:cubicBezTo>
                  <a:pt x="306" y="305"/>
                  <a:pt x="306" y="305"/>
                  <a:pt x="306" y="305"/>
                </a:cubicBezTo>
                <a:cubicBezTo>
                  <a:pt x="306" y="297"/>
                  <a:pt x="306" y="297"/>
                  <a:pt x="306" y="297"/>
                </a:cubicBezTo>
                <a:cubicBezTo>
                  <a:pt x="309" y="302"/>
                  <a:pt x="311" y="303"/>
                  <a:pt x="317" y="305"/>
                </a:cubicBezTo>
                <a:cubicBezTo>
                  <a:pt x="319" y="305"/>
                  <a:pt x="319" y="305"/>
                  <a:pt x="319" y="305"/>
                </a:cubicBezTo>
                <a:cubicBezTo>
                  <a:pt x="319" y="328"/>
                  <a:pt x="319" y="328"/>
                  <a:pt x="319" y="328"/>
                </a:cubicBezTo>
                <a:cubicBezTo>
                  <a:pt x="339" y="328"/>
                  <a:pt x="339" y="328"/>
                  <a:pt x="339" y="328"/>
                </a:cubicBezTo>
                <a:cubicBezTo>
                  <a:pt x="339" y="308"/>
                  <a:pt x="339" y="308"/>
                  <a:pt x="339" y="308"/>
                </a:cubicBezTo>
                <a:cubicBezTo>
                  <a:pt x="360" y="305"/>
                  <a:pt x="376" y="288"/>
                  <a:pt x="376" y="266"/>
                </a:cubicBezTo>
                <a:cubicBezTo>
                  <a:pt x="376" y="253"/>
                  <a:pt x="370" y="241"/>
                  <a:pt x="359" y="234"/>
                </a:cubicBezTo>
                <a:close/>
                <a:moveTo>
                  <a:pt x="434" y="204"/>
                </a:moveTo>
                <a:cubicBezTo>
                  <a:pt x="434" y="208"/>
                  <a:pt x="434" y="211"/>
                  <a:pt x="433" y="215"/>
                </a:cubicBezTo>
                <a:cubicBezTo>
                  <a:pt x="434" y="216"/>
                  <a:pt x="432" y="258"/>
                  <a:pt x="391" y="311"/>
                </a:cubicBezTo>
                <a:cubicBezTo>
                  <a:pt x="379" y="327"/>
                  <a:pt x="384" y="358"/>
                  <a:pt x="384" y="358"/>
                </a:cubicBezTo>
                <a:cubicBezTo>
                  <a:pt x="367" y="358"/>
                  <a:pt x="350" y="358"/>
                  <a:pt x="333" y="358"/>
                </a:cubicBezTo>
                <a:cubicBezTo>
                  <a:pt x="328" y="358"/>
                  <a:pt x="323" y="358"/>
                  <a:pt x="318" y="358"/>
                </a:cubicBezTo>
                <a:cubicBezTo>
                  <a:pt x="301" y="358"/>
                  <a:pt x="284" y="358"/>
                  <a:pt x="268" y="358"/>
                </a:cubicBezTo>
                <a:cubicBezTo>
                  <a:pt x="268" y="358"/>
                  <a:pt x="273" y="327"/>
                  <a:pt x="261" y="311"/>
                </a:cubicBezTo>
                <a:cubicBezTo>
                  <a:pt x="220" y="258"/>
                  <a:pt x="217" y="216"/>
                  <a:pt x="218" y="215"/>
                </a:cubicBezTo>
                <a:cubicBezTo>
                  <a:pt x="218" y="211"/>
                  <a:pt x="217" y="208"/>
                  <a:pt x="217" y="204"/>
                </a:cubicBezTo>
                <a:cubicBezTo>
                  <a:pt x="217" y="144"/>
                  <a:pt x="266" y="96"/>
                  <a:pt x="326" y="96"/>
                </a:cubicBezTo>
                <a:cubicBezTo>
                  <a:pt x="386" y="96"/>
                  <a:pt x="434" y="144"/>
                  <a:pt x="434" y="204"/>
                </a:cubicBezTo>
                <a:close/>
                <a:moveTo>
                  <a:pt x="416" y="204"/>
                </a:moveTo>
                <a:cubicBezTo>
                  <a:pt x="416" y="155"/>
                  <a:pt x="375" y="114"/>
                  <a:pt x="326" y="114"/>
                </a:cubicBezTo>
                <a:cubicBezTo>
                  <a:pt x="276" y="114"/>
                  <a:pt x="236" y="155"/>
                  <a:pt x="236" y="204"/>
                </a:cubicBezTo>
                <a:cubicBezTo>
                  <a:pt x="236" y="206"/>
                  <a:pt x="236" y="207"/>
                  <a:pt x="236" y="209"/>
                </a:cubicBezTo>
                <a:cubicBezTo>
                  <a:pt x="238" y="221"/>
                  <a:pt x="238" y="221"/>
                  <a:pt x="238" y="221"/>
                </a:cubicBezTo>
                <a:cubicBezTo>
                  <a:pt x="237" y="221"/>
                  <a:pt x="237" y="221"/>
                  <a:pt x="237" y="221"/>
                </a:cubicBezTo>
                <a:cubicBezTo>
                  <a:pt x="239" y="233"/>
                  <a:pt x="247" y="263"/>
                  <a:pt x="276" y="299"/>
                </a:cubicBezTo>
                <a:cubicBezTo>
                  <a:pt x="284" y="311"/>
                  <a:pt x="287" y="326"/>
                  <a:pt x="287" y="340"/>
                </a:cubicBezTo>
                <a:cubicBezTo>
                  <a:pt x="364" y="340"/>
                  <a:pt x="364" y="340"/>
                  <a:pt x="364" y="340"/>
                </a:cubicBezTo>
                <a:cubicBezTo>
                  <a:pt x="364" y="326"/>
                  <a:pt x="367" y="311"/>
                  <a:pt x="376" y="299"/>
                </a:cubicBezTo>
                <a:cubicBezTo>
                  <a:pt x="404" y="263"/>
                  <a:pt x="412" y="233"/>
                  <a:pt x="414" y="221"/>
                </a:cubicBezTo>
                <a:cubicBezTo>
                  <a:pt x="414" y="221"/>
                  <a:pt x="414" y="221"/>
                  <a:pt x="414" y="221"/>
                </a:cubicBezTo>
                <a:cubicBezTo>
                  <a:pt x="415" y="209"/>
                  <a:pt x="415" y="209"/>
                  <a:pt x="415" y="209"/>
                </a:cubicBezTo>
                <a:cubicBezTo>
                  <a:pt x="415" y="207"/>
                  <a:pt x="416" y="206"/>
                  <a:pt x="416" y="204"/>
                </a:cubicBezTo>
                <a:close/>
                <a:moveTo>
                  <a:pt x="268" y="377"/>
                </a:moveTo>
                <a:cubicBezTo>
                  <a:pt x="273" y="377"/>
                  <a:pt x="273" y="377"/>
                  <a:pt x="273" y="377"/>
                </a:cubicBezTo>
                <a:cubicBezTo>
                  <a:pt x="273" y="385"/>
                  <a:pt x="273" y="385"/>
                  <a:pt x="273" y="385"/>
                </a:cubicBezTo>
                <a:cubicBezTo>
                  <a:pt x="268" y="385"/>
                  <a:pt x="268" y="385"/>
                  <a:pt x="268" y="385"/>
                </a:cubicBezTo>
                <a:cubicBezTo>
                  <a:pt x="268" y="394"/>
                  <a:pt x="268" y="394"/>
                  <a:pt x="268" y="394"/>
                </a:cubicBezTo>
                <a:cubicBezTo>
                  <a:pt x="273" y="394"/>
                  <a:pt x="273" y="394"/>
                  <a:pt x="273" y="394"/>
                </a:cubicBezTo>
                <a:cubicBezTo>
                  <a:pt x="273" y="402"/>
                  <a:pt x="273" y="402"/>
                  <a:pt x="273" y="402"/>
                </a:cubicBezTo>
                <a:cubicBezTo>
                  <a:pt x="269" y="402"/>
                  <a:pt x="269" y="402"/>
                  <a:pt x="269" y="402"/>
                </a:cubicBezTo>
                <a:cubicBezTo>
                  <a:pt x="269" y="413"/>
                  <a:pt x="280" y="422"/>
                  <a:pt x="293" y="423"/>
                </a:cubicBezTo>
                <a:cubicBezTo>
                  <a:pt x="296" y="428"/>
                  <a:pt x="301" y="432"/>
                  <a:pt x="308" y="432"/>
                </a:cubicBezTo>
                <a:cubicBezTo>
                  <a:pt x="344" y="432"/>
                  <a:pt x="344" y="432"/>
                  <a:pt x="344" y="432"/>
                </a:cubicBezTo>
                <a:cubicBezTo>
                  <a:pt x="350" y="432"/>
                  <a:pt x="356" y="428"/>
                  <a:pt x="358" y="423"/>
                </a:cubicBezTo>
                <a:cubicBezTo>
                  <a:pt x="371" y="422"/>
                  <a:pt x="382" y="413"/>
                  <a:pt x="383" y="402"/>
                </a:cubicBezTo>
                <a:cubicBezTo>
                  <a:pt x="379" y="402"/>
                  <a:pt x="379" y="402"/>
                  <a:pt x="379" y="402"/>
                </a:cubicBezTo>
                <a:cubicBezTo>
                  <a:pt x="379" y="394"/>
                  <a:pt x="379" y="394"/>
                  <a:pt x="379" y="394"/>
                </a:cubicBezTo>
                <a:cubicBezTo>
                  <a:pt x="383" y="394"/>
                  <a:pt x="383" y="394"/>
                  <a:pt x="383" y="394"/>
                </a:cubicBezTo>
                <a:cubicBezTo>
                  <a:pt x="383" y="385"/>
                  <a:pt x="383" y="385"/>
                  <a:pt x="383" y="385"/>
                </a:cubicBezTo>
                <a:cubicBezTo>
                  <a:pt x="379" y="385"/>
                  <a:pt x="379" y="385"/>
                  <a:pt x="379" y="385"/>
                </a:cubicBezTo>
                <a:cubicBezTo>
                  <a:pt x="379" y="377"/>
                  <a:pt x="379" y="377"/>
                  <a:pt x="379" y="377"/>
                </a:cubicBezTo>
                <a:cubicBezTo>
                  <a:pt x="383" y="377"/>
                  <a:pt x="383" y="377"/>
                  <a:pt x="383" y="377"/>
                </a:cubicBezTo>
                <a:cubicBezTo>
                  <a:pt x="383" y="368"/>
                  <a:pt x="383" y="368"/>
                  <a:pt x="383" y="368"/>
                </a:cubicBezTo>
                <a:cubicBezTo>
                  <a:pt x="268" y="368"/>
                  <a:pt x="268" y="368"/>
                  <a:pt x="268" y="368"/>
                </a:cubicBezTo>
                <a:lnTo>
                  <a:pt x="268" y="377"/>
                </a:lnTo>
                <a:close/>
                <a:moveTo>
                  <a:pt x="332" y="60"/>
                </a:moveTo>
                <a:cubicBezTo>
                  <a:pt x="338" y="60"/>
                  <a:pt x="343" y="55"/>
                  <a:pt x="343" y="49"/>
                </a:cubicBezTo>
                <a:cubicBezTo>
                  <a:pt x="343" y="12"/>
                  <a:pt x="343" y="12"/>
                  <a:pt x="343" y="12"/>
                </a:cubicBezTo>
                <a:cubicBezTo>
                  <a:pt x="343" y="5"/>
                  <a:pt x="338" y="0"/>
                  <a:pt x="332" y="0"/>
                </a:cubicBezTo>
                <a:cubicBezTo>
                  <a:pt x="325" y="0"/>
                  <a:pt x="320" y="5"/>
                  <a:pt x="320" y="12"/>
                </a:cubicBezTo>
                <a:cubicBezTo>
                  <a:pt x="320" y="49"/>
                  <a:pt x="320" y="49"/>
                  <a:pt x="320" y="49"/>
                </a:cubicBezTo>
                <a:cubicBezTo>
                  <a:pt x="320" y="55"/>
                  <a:pt x="325" y="60"/>
                  <a:pt x="332" y="60"/>
                </a:cubicBezTo>
                <a:close/>
                <a:moveTo>
                  <a:pt x="245" y="72"/>
                </a:moveTo>
                <a:cubicBezTo>
                  <a:pt x="247" y="75"/>
                  <a:pt x="251" y="78"/>
                  <a:pt x="255" y="78"/>
                </a:cubicBezTo>
                <a:cubicBezTo>
                  <a:pt x="257" y="78"/>
                  <a:pt x="259" y="77"/>
                  <a:pt x="260" y="76"/>
                </a:cubicBezTo>
                <a:cubicBezTo>
                  <a:pt x="266" y="73"/>
                  <a:pt x="268" y="66"/>
                  <a:pt x="265" y="60"/>
                </a:cubicBezTo>
                <a:cubicBezTo>
                  <a:pt x="246" y="28"/>
                  <a:pt x="246" y="28"/>
                  <a:pt x="246" y="28"/>
                </a:cubicBezTo>
                <a:cubicBezTo>
                  <a:pt x="243" y="23"/>
                  <a:pt x="236" y="21"/>
                  <a:pt x="230" y="24"/>
                </a:cubicBezTo>
                <a:cubicBezTo>
                  <a:pt x="225" y="27"/>
                  <a:pt x="223" y="34"/>
                  <a:pt x="226" y="40"/>
                </a:cubicBezTo>
                <a:lnTo>
                  <a:pt x="245" y="72"/>
                </a:lnTo>
                <a:close/>
                <a:moveTo>
                  <a:pt x="159" y="111"/>
                </a:moveTo>
                <a:cubicBezTo>
                  <a:pt x="191" y="130"/>
                  <a:pt x="191" y="130"/>
                  <a:pt x="191" y="130"/>
                </a:cubicBezTo>
                <a:cubicBezTo>
                  <a:pt x="193" y="131"/>
                  <a:pt x="195" y="131"/>
                  <a:pt x="197" y="131"/>
                </a:cubicBezTo>
                <a:cubicBezTo>
                  <a:pt x="201" y="131"/>
                  <a:pt x="205" y="129"/>
                  <a:pt x="207" y="125"/>
                </a:cubicBezTo>
                <a:cubicBezTo>
                  <a:pt x="210" y="120"/>
                  <a:pt x="208" y="113"/>
                  <a:pt x="203" y="110"/>
                </a:cubicBezTo>
                <a:cubicBezTo>
                  <a:pt x="171" y="91"/>
                  <a:pt x="171" y="91"/>
                  <a:pt x="171" y="91"/>
                </a:cubicBezTo>
                <a:cubicBezTo>
                  <a:pt x="165" y="88"/>
                  <a:pt x="158" y="90"/>
                  <a:pt x="155" y="95"/>
                </a:cubicBezTo>
                <a:cubicBezTo>
                  <a:pt x="152" y="101"/>
                  <a:pt x="154" y="108"/>
                  <a:pt x="159" y="111"/>
                </a:cubicBezTo>
                <a:close/>
                <a:moveTo>
                  <a:pt x="137" y="206"/>
                </a:moveTo>
                <a:cubicBezTo>
                  <a:pt x="174" y="206"/>
                  <a:pt x="174" y="206"/>
                  <a:pt x="174" y="206"/>
                </a:cubicBezTo>
                <a:cubicBezTo>
                  <a:pt x="180" y="206"/>
                  <a:pt x="185" y="201"/>
                  <a:pt x="185" y="195"/>
                </a:cubicBezTo>
                <a:cubicBezTo>
                  <a:pt x="185" y="188"/>
                  <a:pt x="180" y="183"/>
                  <a:pt x="174" y="183"/>
                </a:cubicBezTo>
                <a:cubicBezTo>
                  <a:pt x="137" y="183"/>
                  <a:pt x="137" y="183"/>
                  <a:pt x="137" y="183"/>
                </a:cubicBezTo>
                <a:cubicBezTo>
                  <a:pt x="130" y="183"/>
                  <a:pt x="125" y="188"/>
                  <a:pt x="125" y="195"/>
                </a:cubicBezTo>
                <a:cubicBezTo>
                  <a:pt x="125" y="201"/>
                  <a:pt x="130" y="206"/>
                  <a:pt x="137" y="206"/>
                </a:cubicBezTo>
                <a:close/>
                <a:moveTo>
                  <a:pt x="492" y="290"/>
                </a:moveTo>
                <a:cubicBezTo>
                  <a:pt x="460" y="272"/>
                  <a:pt x="460" y="272"/>
                  <a:pt x="460" y="272"/>
                </a:cubicBezTo>
                <a:cubicBezTo>
                  <a:pt x="455" y="269"/>
                  <a:pt x="448" y="271"/>
                  <a:pt x="444" y="276"/>
                </a:cubicBezTo>
                <a:cubicBezTo>
                  <a:pt x="441" y="282"/>
                  <a:pt x="443" y="289"/>
                  <a:pt x="449" y="292"/>
                </a:cubicBezTo>
                <a:cubicBezTo>
                  <a:pt x="481" y="310"/>
                  <a:pt x="481" y="310"/>
                  <a:pt x="481" y="310"/>
                </a:cubicBezTo>
                <a:cubicBezTo>
                  <a:pt x="483" y="311"/>
                  <a:pt x="485" y="312"/>
                  <a:pt x="486" y="312"/>
                </a:cubicBezTo>
                <a:cubicBezTo>
                  <a:pt x="490" y="312"/>
                  <a:pt x="494" y="310"/>
                  <a:pt x="496" y="306"/>
                </a:cubicBezTo>
                <a:cubicBezTo>
                  <a:pt x="500" y="301"/>
                  <a:pt x="498" y="294"/>
                  <a:pt x="492" y="290"/>
                </a:cubicBezTo>
                <a:close/>
                <a:moveTo>
                  <a:pt x="515" y="195"/>
                </a:moveTo>
                <a:cubicBezTo>
                  <a:pt x="478" y="195"/>
                  <a:pt x="478" y="195"/>
                  <a:pt x="478" y="195"/>
                </a:cubicBezTo>
                <a:cubicBezTo>
                  <a:pt x="471" y="195"/>
                  <a:pt x="466" y="200"/>
                  <a:pt x="466" y="207"/>
                </a:cubicBezTo>
                <a:cubicBezTo>
                  <a:pt x="466" y="213"/>
                  <a:pt x="471" y="218"/>
                  <a:pt x="478" y="218"/>
                </a:cubicBezTo>
                <a:cubicBezTo>
                  <a:pt x="515" y="218"/>
                  <a:pt x="515" y="218"/>
                  <a:pt x="515" y="218"/>
                </a:cubicBezTo>
                <a:cubicBezTo>
                  <a:pt x="521" y="218"/>
                  <a:pt x="526" y="213"/>
                  <a:pt x="526" y="207"/>
                </a:cubicBezTo>
                <a:cubicBezTo>
                  <a:pt x="526" y="200"/>
                  <a:pt x="521" y="195"/>
                  <a:pt x="515" y="195"/>
                </a:cubicBezTo>
                <a:close/>
                <a:moveTo>
                  <a:pt x="460" y="141"/>
                </a:moveTo>
                <a:cubicBezTo>
                  <a:pt x="462" y="141"/>
                  <a:pt x="464" y="141"/>
                  <a:pt x="466" y="140"/>
                </a:cubicBezTo>
                <a:cubicBezTo>
                  <a:pt x="498" y="121"/>
                  <a:pt x="498" y="121"/>
                  <a:pt x="498" y="121"/>
                </a:cubicBezTo>
                <a:cubicBezTo>
                  <a:pt x="504" y="118"/>
                  <a:pt x="506" y="111"/>
                  <a:pt x="502" y="105"/>
                </a:cubicBezTo>
                <a:cubicBezTo>
                  <a:pt x="499" y="100"/>
                  <a:pt x="492" y="98"/>
                  <a:pt x="487" y="101"/>
                </a:cubicBezTo>
                <a:cubicBezTo>
                  <a:pt x="455" y="120"/>
                  <a:pt x="455" y="120"/>
                  <a:pt x="455" y="120"/>
                </a:cubicBezTo>
                <a:cubicBezTo>
                  <a:pt x="449" y="123"/>
                  <a:pt x="447" y="130"/>
                  <a:pt x="450" y="136"/>
                </a:cubicBezTo>
                <a:cubicBezTo>
                  <a:pt x="452" y="139"/>
                  <a:pt x="456" y="141"/>
                  <a:pt x="460" y="141"/>
                </a:cubicBezTo>
                <a:close/>
                <a:moveTo>
                  <a:pt x="431" y="30"/>
                </a:moveTo>
                <a:cubicBezTo>
                  <a:pt x="426" y="27"/>
                  <a:pt x="419" y="29"/>
                  <a:pt x="415" y="34"/>
                </a:cubicBezTo>
                <a:cubicBezTo>
                  <a:pt x="397" y="66"/>
                  <a:pt x="397" y="66"/>
                  <a:pt x="397" y="66"/>
                </a:cubicBezTo>
                <a:cubicBezTo>
                  <a:pt x="394" y="72"/>
                  <a:pt x="396" y="79"/>
                  <a:pt x="401" y="82"/>
                </a:cubicBezTo>
                <a:cubicBezTo>
                  <a:pt x="403" y="83"/>
                  <a:pt x="405" y="83"/>
                  <a:pt x="407" y="83"/>
                </a:cubicBezTo>
                <a:cubicBezTo>
                  <a:pt x="411" y="83"/>
                  <a:pt x="415" y="81"/>
                  <a:pt x="417" y="78"/>
                </a:cubicBezTo>
                <a:cubicBezTo>
                  <a:pt x="435" y="46"/>
                  <a:pt x="435" y="46"/>
                  <a:pt x="435" y="46"/>
                </a:cubicBezTo>
                <a:cubicBezTo>
                  <a:pt x="438" y="40"/>
                  <a:pt x="437" y="33"/>
                  <a:pt x="431" y="30"/>
                </a:cubicBezTo>
                <a:close/>
              </a:path>
            </a:pathLst>
          </a:custGeom>
          <a:solidFill>
            <a:srgbClr val="56505B"/>
          </a:solidFill>
          <a:ln>
            <a:noFill/>
          </a:ln>
        </p:spPr>
        <p:txBody>
          <a:bodyPr vert="horz" wrap="square" lIns="91440" tIns="45720" rIns="91440" bIns="45720" numCol="1" anchor="t" anchorCtr="0" compatLnSpc="1"/>
          <a:lstStyle/>
          <a:p>
            <a:endParaRPr lang="zh-CN" altLang="en-US"/>
          </a:p>
        </p:txBody>
      </p:sp>
      <p:sp>
        <p:nvSpPr>
          <p:cNvPr id="52" name="Freeform 18"/>
          <p:cNvSpPr/>
          <p:nvPr/>
        </p:nvSpPr>
        <p:spPr bwMode="auto">
          <a:xfrm>
            <a:off x="1517046" y="4578122"/>
            <a:ext cx="9619514" cy="1622267"/>
          </a:xfrm>
          <a:custGeom>
            <a:avLst/>
            <a:gdLst>
              <a:gd name="T0" fmla="*/ 0 w 8853"/>
              <a:gd name="T1" fmla="*/ 1290 h 1493"/>
              <a:gd name="T2" fmla="*/ 1958 w 8853"/>
              <a:gd name="T3" fmla="*/ 1290 h 1493"/>
              <a:gd name="T4" fmla="*/ 1958 w 8853"/>
              <a:gd name="T5" fmla="*/ 1063 h 1493"/>
              <a:gd name="T6" fmla="*/ 1958 w 8853"/>
              <a:gd name="T7" fmla="*/ 860 h 1493"/>
              <a:gd name="T8" fmla="*/ 2163 w 8853"/>
              <a:gd name="T9" fmla="*/ 860 h 1493"/>
              <a:gd name="T10" fmla="*/ 4152 w 8853"/>
              <a:gd name="T11" fmla="*/ 860 h 1493"/>
              <a:gd name="T12" fmla="*/ 4152 w 8853"/>
              <a:gd name="T13" fmla="*/ 635 h 1493"/>
              <a:gd name="T14" fmla="*/ 4152 w 8853"/>
              <a:gd name="T15" fmla="*/ 430 h 1493"/>
              <a:gd name="T16" fmla="*/ 4358 w 8853"/>
              <a:gd name="T17" fmla="*/ 430 h 1493"/>
              <a:gd name="T18" fmla="*/ 6455 w 8853"/>
              <a:gd name="T19" fmla="*/ 430 h 1493"/>
              <a:gd name="T20" fmla="*/ 6455 w 8853"/>
              <a:gd name="T21" fmla="*/ 205 h 1493"/>
              <a:gd name="T22" fmla="*/ 6455 w 8853"/>
              <a:gd name="T23" fmla="*/ 0 h 1493"/>
              <a:gd name="T24" fmla="*/ 6659 w 8853"/>
              <a:gd name="T25" fmla="*/ 0 h 1493"/>
              <a:gd name="T26" fmla="*/ 8853 w 8853"/>
              <a:gd name="T27" fmla="*/ 0 h 1493"/>
              <a:gd name="T28" fmla="*/ 8853 w 8853"/>
              <a:gd name="T29" fmla="*/ 205 h 1493"/>
              <a:gd name="T30" fmla="*/ 6659 w 8853"/>
              <a:gd name="T31" fmla="*/ 205 h 1493"/>
              <a:gd name="T32" fmla="*/ 6659 w 8853"/>
              <a:gd name="T33" fmla="*/ 635 h 1493"/>
              <a:gd name="T34" fmla="*/ 6550 w 8853"/>
              <a:gd name="T35" fmla="*/ 635 h 1493"/>
              <a:gd name="T36" fmla="*/ 6455 w 8853"/>
              <a:gd name="T37" fmla="*/ 635 h 1493"/>
              <a:gd name="T38" fmla="*/ 4358 w 8853"/>
              <a:gd name="T39" fmla="*/ 635 h 1493"/>
              <a:gd name="T40" fmla="*/ 4358 w 8853"/>
              <a:gd name="T41" fmla="*/ 1063 h 1493"/>
              <a:gd name="T42" fmla="*/ 4358 w 8853"/>
              <a:gd name="T43" fmla="*/ 1063 h 1493"/>
              <a:gd name="T44" fmla="*/ 4152 w 8853"/>
              <a:gd name="T45" fmla="*/ 1063 h 1493"/>
              <a:gd name="T46" fmla="*/ 2163 w 8853"/>
              <a:gd name="T47" fmla="*/ 1063 h 1493"/>
              <a:gd name="T48" fmla="*/ 2163 w 8853"/>
              <a:gd name="T49" fmla="*/ 1290 h 1493"/>
              <a:gd name="T50" fmla="*/ 2163 w 8853"/>
              <a:gd name="T51" fmla="*/ 1493 h 1493"/>
              <a:gd name="T52" fmla="*/ 1958 w 8853"/>
              <a:gd name="T53" fmla="*/ 1493 h 1493"/>
              <a:gd name="T54" fmla="*/ 0 w 8853"/>
              <a:gd name="T55" fmla="*/ 1493 h 1493"/>
              <a:gd name="T56" fmla="*/ 0 w 8853"/>
              <a:gd name="T57" fmla="*/ 1290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853" h="1493">
                <a:moveTo>
                  <a:pt x="0" y="1290"/>
                </a:moveTo>
                <a:lnTo>
                  <a:pt x="1958" y="1290"/>
                </a:lnTo>
                <a:lnTo>
                  <a:pt x="1958" y="1063"/>
                </a:lnTo>
                <a:lnTo>
                  <a:pt x="1958" y="860"/>
                </a:lnTo>
                <a:lnTo>
                  <a:pt x="2163" y="860"/>
                </a:lnTo>
                <a:lnTo>
                  <a:pt x="4152" y="860"/>
                </a:lnTo>
                <a:lnTo>
                  <a:pt x="4152" y="635"/>
                </a:lnTo>
                <a:lnTo>
                  <a:pt x="4152" y="430"/>
                </a:lnTo>
                <a:lnTo>
                  <a:pt x="4358" y="430"/>
                </a:lnTo>
                <a:lnTo>
                  <a:pt x="6455" y="430"/>
                </a:lnTo>
                <a:lnTo>
                  <a:pt x="6455" y="205"/>
                </a:lnTo>
                <a:lnTo>
                  <a:pt x="6455" y="0"/>
                </a:lnTo>
                <a:lnTo>
                  <a:pt x="6659" y="0"/>
                </a:lnTo>
                <a:lnTo>
                  <a:pt x="8853" y="0"/>
                </a:lnTo>
                <a:lnTo>
                  <a:pt x="8853" y="205"/>
                </a:lnTo>
                <a:lnTo>
                  <a:pt x="6659" y="205"/>
                </a:lnTo>
                <a:lnTo>
                  <a:pt x="6659" y="635"/>
                </a:lnTo>
                <a:lnTo>
                  <a:pt x="6550" y="635"/>
                </a:lnTo>
                <a:lnTo>
                  <a:pt x="6455" y="635"/>
                </a:lnTo>
                <a:lnTo>
                  <a:pt x="4358" y="635"/>
                </a:lnTo>
                <a:lnTo>
                  <a:pt x="4358" y="1063"/>
                </a:lnTo>
                <a:lnTo>
                  <a:pt x="4358" y="1063"/>
                </a:lnTo>
                <a:lnTo>
                  <a:pt x="4152" y="1063"/>
                </a:lnTo>
                <a:lnTo>
                  <a:pt x="2163" y="1063"/>
                </a:lnTo>
                <a:lnTo>
                  <a:pt x="2163" y="1290"/>
                </a:lnTo>
                <a:lnTo>
                  <a:pt x="2163" y="1493"/>
                </a:lnTo>
                <a:lnTo>
                  <a:pt x="1958" y="1493"/>
                </a:lnTo>
                <a:lnTo>
                  <a:pt x="0" y="1493"/>
                </a:lnTo>
                <a:lnTo>
                  <a:pt x="0" y="129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16" presetClass="entr" presetSubtype="37"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outVertical)">
                                      <p:cBhvr>
                                        <p:cTn id="24" dur="500"/>
                                        <p:tgtEl>
                                          <p:spTgt spid="29"/>
                                        </p:tgtEl>
                                      </p:cBhvr>
                                    </p:animEffect>
                                  </p:childTnLst>
                                </p:cTn>
                              </p:par>
                            </p:childTnLst>
                          </p:cTn>
                        </p:par>
                        <p:par>
                          <p:cTn id="25" fill="hold">
                            <p:stCondLst>
                              <p:cond delay="2000"/>
                            </p:stCondLst>
                            <p:childTnLst>
                              <p:par>
                                <p:cTn id="26" presetID="49" presetClass="entr" presetSubtype="0" decel="10000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 calcmode="lin" valueType="num">
                                      <p:cBhvr>
                                        <p:cTn id="30" dur="500" fill="hold"/>
                                        <p:tgtEl>
                                          <p:spTgt spid="18"/>
                                        </p:tgtEl>
                                        <p:attrNameLst>
                                          <p:attrName>style.rotation</p:attrName>
                                        </p:attrNameLst>
                                      </p:cBhvr>
                                      <p:tavLst>
                                        <p:tav tm="0">
                                          <p:val>
                                            <p:fltVal val="360"/>
                                          </p:val>
                                        </p:tav>
                                        <p:tav tm="100000">
                                          <p:val>
                                            <p:fltVal val="0"/>
                                          </p:val>
                                        </p:tav>
                                      </p:tavLst>
                                    </p:anim>
                                    <p:animEffect transition="in" filter="fade">
                                      <p:cBhvr>
                                        <p:cTn id="31" dur="500"/>
                                        <p:tgtEl>
                                          <p:spTgt spid="18"/>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71"/>
                                        </p:tgtEl>
                                        <p:attrNameLst>
                                          <p:attrName>style.visibility</p:attrName>
                                        </p:attrNameLst>
                                      </p:cBhvr>
                                      <p:to>
                                        <p:strVal val="visible"/>
                                      </p:to>
                                    </p:set>
                                    <p:animEffect transition="in" filter="randombar(horizontal)">
                                      <p:cBhvr>
                                        <p:cTn id="34" dur="500"/>
                                        <p:tgtEl>
                                          <p:spTgt spid="71"/>
                                        </p:tgtEl>
                                      </p:cBhvr>
                                    </p:animEffect>
                                  </p:childTnLst>
                                </p:cTn>
                              </p:par>
                            </p:childTnLst>
                          </p:cTn>
                        </p:par>
                        <p:par>
                          <p:cTn id="35" fill="hold">
                            <p:stCondLst>
                              <p:cond delay="2500"/>
                            </p:stCondLst>
                            <p:childTnLst>
                              <p:par>
                                <p:cTn id="36" presetID="10" presetClass="entr" presetSubtype="0" fill="hold" grpId="0" nodeType="afterEffect">
                                  <p:stCondLst>
                                    <p:cond delay="0"/>
                                  </p:stCondLst>
                                  <p:iterate type="lt">
                                    <p:tmPct val="10000"/>
                                  </p:iterate>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childTnLst>
                          </p:cTn>
                        </p:par>
                        <p:par>
                          <p:cTn id="39" fill="hold">
                            <p:stCondLst>
                              <p:cond delay="3250"/>
                            </p:stCondLst>
                            <p:childTnLst>
                              <p:par>
                                <p:cTn id="40" presetID="49" presetClass="entr" presetSubtype="0" decel="100000" fill="hold" nodeType="after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 calcmode="lin" valueType="num">
                                      <p:cBhvr>
                                        <p:cTn id="44" dur="500" fill="hold"/>
                                        <p:tgtEl>
                                          <p:spTgt spid="19"/>
                                        </p:tgtEl>
                                        <p:attrNameLst>
                                          <p:attrName>style.rotation</p:attrName>
                                        </p:attrNameLst>
                                      </p:cBhvr>
                                      <p:tavLst>
                                        <p:tav tm="0">
                                          <p:val>
                                            <p:fltVal val="360"/>
                                          </p:val>
                                        </p:tav>
                                        <p:tav tm="100000">
                                          <p:val>
                                            <p:fltVal val="0"/>
                                          </p:val>
                                        </p:tav>
                                      </p:tavLst>
                                    </p:anim>
                                    <p:animEffect transition="in" filter="fade">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70"/>
                                        </p:tgtEl>
                                        <p:attrNameLst>
                                          <p:attrName>style.visibility</p:attrName>
                                        </p:attrNameLst>
                                      </p:cBhvr>
                                      <p:to>
                                        <p:strVal val="visible"/>
                                      </p:to>
                                    </p:set>
                                    <p:animEffect transition="in" filter="randombar(horizontal)">
                                      <p:cBhvr>
                                        <p:cTn id="48" dur="500"/>
                                        <p:tgtEl>
                                          <p:spTgt spid="70"/>
                                        </p:tgtEl>
                                      </p:cBhvr>
                                    </p:animEffect>
                                  </p:childTnLst>
                                </p:cTn>
                              </p:par>
                            </p:childTnLst>
                          </p:cTn>
                        </p:par>
                        <p:par>
                          <p:cTn id="49" fill="hold">
                            <p:stCondLst>
                              <p:cond delay="3750"/>
                            </p:stCondLst>
                            <p:childTnLst>
                              <p:par>
                                <p:cTn id="50" presetID="10" presetClass="entr" presetSubtype="0" fill="hold" grpId="0" nodeType="afterEffect">
                                  <p:stCondLst>
                                    <p:cond delay="0"/>
                                  </p:stCondLst>
                                  <p:iterate type="lt">
                                    <p:tmPct val="10000"/>
                                  </p:iterate>
                                  <p:childTnLst>
                                    <p:set>
                                      <p:cBhvr>
                                        <p:cTn id="51" dur="1" fill="hold">
                                          <p:stCondLst>
                                            <p:cond delay="0"/>
                                          </p:stCondLst>
                                        </p:cTn>
                                        <p:tgtEl>
                                          <p:spTgt spid="66"/>
                                        </p:tgtEl>
                                        <p:attrNameLst>
                                          <p:attrName>style.visibility</p:attrName>
                                        </p:attrNameLst>
                                      </p:cBhvr>
                                      <p:to>
                                        <p:strVal val="visible"/>
                                      </p:to>
                                    </p:set>
                                    <p:animEffect transition="in" filter="fade">
                                      <p:cBhvr>
                                        <p:cTn id="52" dur="500"/>
                                        <p:tgtEl>
                                          <p:spTgt spid="66"/>
                                        </p:tgtEl>
                                      </p:cBhvr>
                                    </p:animEffect>
                                  </p:childTnLst>
                                </p:cTn>
                              </p:par>
                            </p:childTnLst>
                          </p:cTn>
                        </p:par>
                        <p:par>
                          <p:cTn id="53" fill="hold">
                            <p:stCondLst>
                              <p:cond delay="4400"/>
                            </p:stCondLst>
                            <p:childTnLst>
                              <p:par>
                                <p:cTn id="54" presetID="49" presetClass="entr" presetSubtype="0" decel="100000"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p:cTn id="56" dur="500" fill="hold"/>
                                        <p:tgtEl>
                                          <p:spTgt spid="20"/>
                                        </p:tgtEl>
                                        <p:attrNameLst>
                                          <p:attrName>ppt_w</p:attrName>
                                        </p:attrNameLst>
                                      </p:cBhvr>
                                      <p:tavLst>
                                        <p:tav tm="0">
                                          <p:val>
                                            <p:fltVal val="0"/>
                                          </p:val>
                                        </p:tav>
                                        <p:tav tm="100000">
                                          <p:val>
                                            <p:strVal val="#ppt_w"/>
                                          </p:val>
                                        </p:tav>
                                      </p:tavLst>
                                    </p:anim>
                                    <p:anim calcmode="lin" valueType="num">
                                      <p:cBhvr>
                                        <p:cTn id="57" dur="500" fill="hold"/>
                                        <p:tgtEl>
                                          <p:spTgt spid="20"/>
                                        </p:tgtEl>
                                        <p:attrNameLst>
                                          <p:attrName>ppt_h</p:attrName>
                                        </p:attrNameLst>
                                      </p:cBhvr>
                                      <p:tavLst>
                                        <p:tav tm="0">
                                          <p:val>
                                            <p:fltVal val="0"/>
                                          </p:val>
                                        </p:tav>
                                        <p:tav tm="100000">
                                          <p:val>
                                            <p:strVal val="#ppt_h"/>
                                          </p:val>
                                        </p:tav>
                                      </p:tavLst>
                                    </p:anim>
                                    <p:anim calcmode="lin" valueType="num">
                                      <p:cBhvr>
                                        <p:cTn id="58" dur="500" fill="hold"/>
                                        <p:tgtEl>
                                          <p:spTgt spid="20"/>
                                        </p:tgtEl>
                                        <p:attrNameLst>
                                          <p:attrName>style.rotation</p:attrName>
                                        </p:attrNameLst>
                                      </p:cBhvr>
                                      <p:tavLst>
                                        <p:tav tm="0">
                                          <p:val>
                                            <p:fltVal val="360"/>
                                          </p:val>
                                        </p:tav>
                                        <p:tav tm="100000">
                                          <p:val>
                                            <p:fltVal val="0"/>
                                          </p:val>
                                        </p:tav>
                                      </p:tavLst>
                                    </p:anim>
                                    <p:animEffect transition="in" filter="fade">
                                      <p:cBhvr>
                                        <p:cTn id="59" dur="500"/>
                                        <p:tgtEl>
                                          <p:spTgt spid="20"/>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randombar(horizontal)">
                                      <p:cBhvr>
                                        <p:cTn id="62" dur="500"/>
                                        <p:tgtEl>
                                          <p:spTgt spid="72"/>
                                        </p:tgtEl>
                                      </p:cBhvr>
                                    </p:animEffect>
                                  </p:childTnLst>
                                </p:cTn>
                              </p:par>
                            </p:childTnLst>
                          </p:cTn>
                        </p:par>
                        <p:par>
                          <p:cTn id="63" fill="hold">
                            <p:stCondLst>
                              <p:cond delay="4900"/>
                            </p:stCondLst>
                            <p:childTnLst>
                              <p:par>
                                <p:cTn id="64" presetID="10" presetClass="entr" presetSubtype="0" fill="hold" grpId="0" nodeType="afterEffect">
                                  <p:stCondLst>
                                    <p:cond delay="0"/>
                                  </p:stCondLst>
                                  <p:iterate type="lt">
                                    <p:tmPct val="10000"/>
                                  </p:iterate>
                                  <p:childTnLst>
                                    <p:set>
                                      <p:cBhvr>
                                        <p:cTn id="65" dur="1" fill="hold">
                                          <p:stCondLst>
                                            <p:cond delay="0"/>
                                          </p:stCondLst>
                                        </p:cTn>
                                        <p:tgtEl>
                                          <p:spTgt spid="67"/>
                                        </p:tgtEl>
                                        <p:attrNameLst>
                                          <p:attrName>style.visibility</p:attrName>
                                        </p:attrNameLst>
                                      </p:cBhvr>
                                      <p:to>
                                        <p:strVal val="visible"/>
                                      </p:to>
                                    </p:set>
                                    <p:animEffect transition="in" filter="fade">
                                      <p:cBhvr>
                                        <p:cTn id="66" dur="500"/>
                                        <p:tgtEl>
                                          <p:spTgt spid="67"/>
                                        </p:tgtEl>
                                      </p:cBhvr>
                                    </p:animEffect>
                                  </p:childTnLst>
                                </p:cTn>
                              </p:par>
                            </p:childTnLst>
                          </p:cTn>
                        </p:par>
                        <p:par>
                          <p:cTn id="67" fill="hold">
                            <p:stCondLst>
                              <p:cond delay="5549"/>
                            </p:stCondLst>
                            <p:childTnLst>
                              <p:par>
                                <p:cTn id="68" presetID="49" presetClass="entr" presetSubtype="0" decel="100000" fill="hold" grpId="0" nodeType="after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p:cTn id="70" dur="500" fill="hold"/>
                                        <p:tgtEl>
                                          <p:spTgt spid="9"/>
                                        </p:tgtEl>
                                        <p:attrNameLst>
                                          <p:attrName>ppt_w</p:attrName>
                                        </p:attrNameLst>
                                      </p:cBhvr>
                                      <p:tavLst>
                                        <p:tav tm="0">
                                          <p:val>
                                            <p:fltVal val="0"/>
                                          </p:val>
                                        </p:tav>
                                        <p:tav tm="100000">
                                          <p:val>
                                            <p:strVal val="#ppt_w"/>
                                          </p:val>
                                        </p:tav>
                                      </p:tavLst>
                                    </p:anim>
                                    <p:anim calcmode="lin" valueType="num">
                                      <p:cBhvr>
                                        <p:cTn id="71" dur="500" fill="hold"/>
                                        <p:tgtEl>
                                          <p:spTgt spid="9"/>
                                        </p:tgtEl>
                                        <p:attrNameLst>
                                          <p:attrName>ppt_h</p:attrName>
                                        </p:attrNameLst>
                                      </p:cBhvr>
                                      <p:tavLst>
                                        <p:tav tm="0">
                                          <p:val>
                                            <p:fltVal val="0"/>
                                          </p:val>
                                        </p:tav>
                                        <p:tav tm="100000">
                                          <p:val>
                                            <p:strVal val="#ppt_h"/>
                                          </p:val>
                                        </p:tav>
                                      </p:tavLst>
                                    </p:anim>
                                    <p:anim calcmode="lin" valueType="num">
                                      <p:cBhvr>
                                        <p:cTn id="72" dur="500" fill="hold"/>
                                        <p:tgtEl>
                                          <p:spTgt spid="9"/>
                                        </p:tgtEl>
                                        <p:attrNameLst>
                                          <p:attrName>style.rotation</p:attrName>
                                        </p:attrNameLst>
                                      </p:cBhvr>
                                      <p:tavLst>
                                        <p:tav tm="0">
                                          <p:val>
                                            <p:fltVal val="360"/>
                                          </p:val>
                                        </p:tav>
                                        <p:tav tm="100000">
                                          <p:val>
                                            <p:fltVal val="0"/>
                                          </p:val>
                                        </p:tav>
                                      </p:tavLst>
                                    </p:anim>
                                    <p:animEffect transition="in" filter="fade">
                                      <p:cBhvr>
                                        <p:cTn id="73" dur="500"/>
                                        <p:tgtEl>
                                          <p:spTgt spid="9"/>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69"/>
                                        </p:tgtEl>
                                        <p:attrNameLst>
                                          <p:attrName>style.visibility</p:attrName>
                                        </p:attrNameLst>
                                      </p:cBhvr>
                                      <p:to>
                                        <p:strVal val="visible"/>
                                      </p:to>
                                    </p:set>
                                    <p:animEffect transition="in" filter="randombar(horizontal)">
                                      <p:cBhvr>
                                        <p:cTn id="76" dur="500"/>
                                        <p:tgtEl>
                                          <p:spTgt spid="69"/>
                                        </p:tgtEl>
                                      </p:cBhvr>
                                    </p:animEffect>
                                  </p:childTnLst>
                                </p:cTn>
                              </p:par>
                            </p:childTnLst>
                          </p:cTn>
                        </p:par>
                        <p:par>
                          <p:cTn id="77" fill="hold">
                            <p:stCondLst>
                              <p:cond delay="6049"/>
                            </p:stCondLst>
                            <p:childTnLst>
                              <p:par>
                                <p:cTn id="78" presetID="10" presetClass="entr" presetSubtype="0" fill="hold" grpId="0" nodeType="afterEffect">
                                  <p:stCondLst>
                                    <p:cond delay="0"/>
                                  </p:stCondLst>
                                  <p:iterate type="lt">
                                    <p:tmPct val="10000"/>
                                  </p:iterate>
                                  <p:childTnLst>
                                    <p:set>
                                      <p:cBhvr>
                                        <p:cTn id="79" dur="1" fill="hold">
                                          <p:stCondLst>
                                            <p:cond delay="0"/>
                                          </p:stCondLst>
                                        </p:cTn>
                                        <p:tgtEl>
                                          <p:spTgt spid="68"/>
                                        </p:tgtEl>
                                        <p:attrNameLst>
                                          <p:attrName>style.visibility</p:attrName>
                                        </p:attrNameLst>
                                      </p:cBhvr>
                                      <p:to>
                                        <p:strVal val="visible"/>
                                      </p:to>
                                    </p:set>
                                    <p:animEffect transition="in" filter="fade">
                                      <p:cBhvr>
                                        <p:cTn id="80" dur="500"/>
                                        <p:tgtEl>
                                          <p:spTgt spid="68"/>
                                        </p:tgtEl>
                                      </p:cBhvr>
                                    </p:animEffect>
                                  </p:childTnLst>
                                </p:cTn>
                              </p:par>
                            </p:childTnLst>
                          </p:cTn>
                        </p:par>
                        <p:par>
                          <p:cTn id="81" fill="hold">
                            <p:stCondLst>
                              <p:cond delay="6699"/>
                            </p:stCondLst>
                            <p:childTnLst>
                              <p:par>
                                <p:cTn id="82" presetID="22" presetClass="entr" presetSubtype="8" fill="hold" grpId="0" nodeType="after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wipe(left)">
                                      <p:cBhvr>
                                        <p:cTn id="8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29" grpId="0"/>
      <p:bldP spid="25" grpId="0" animBg="1"/>
      <p:bldP spid="9" grpId="0" animBg="1"/>
      <p:bldP spid="22" grpId="0"/>
      <p:bldP spid="66" grpId="0"/>
      <p:bldP spid="67" grpId="0"/>
      <p:bldP spid="68" grpId="0"/>
      <p:bldP spid="69" grpId="0" animBg="1"/>
      <p:bldP spid="70" grpId="0" animBg="1"/>
      <p:bldP spid="71" grpId="0" animBg="1"/>
      <p:bldP spid="72" grpId="0" animBg="1"/>
      <p:bldP spid="5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2" y="344684"/>
            <a:ext cx="2050882"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团队协作 </a:t>
            </a:r>
            <a:r>
              <a:rPr lang="en-US" altLang="zh-CN" sz="1400" dirty="0">
                <a:solidFill>
                  <a:srgbClr val="002060"/>
                </a:solidFill>
                <a:latin typeface="微软雅黑" panose="020B0503020204020204" pitchFamily="34" charset="-122"/>
                <a:ea typeface="微软雅黑" panose="020B0503020204020204" pitchFamily="34" charset="-122"/>
              </a:rPr>
              <a:t>Teamwork</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1" name="TextBox 30"/>
          <p:cNvSpPr txBox="1"/>
          <p:nvPr/>
        </p:nvSpPr>
        <p:spPr>
          <a:xfrm>
            <a:off x="983432" y="1052736"/>
            <a:ext cx="10225136" cy="600164"/>
          </a:xfrm>
          <a:prstGeom prst="rect">
            <a:avLst/>
          </a:prstGeom>
          <a:noFill/>
        </p:spPr>
        <p:txBody>
          <a:bodyPr wrap="square" rtlCol="0">
            <a:spAutoFit/>
          </a:bodyPr>
          <a:lstStyle/>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团队协作是一种为达到既定目标所显现出来的自愿合作和协同努力的精神。它可以调动团队成员的所有资源和才智，并且会自动地驱除所有不和谐和不公正现象，同时会给予那些诚心、大公无私的奉献者适当的回报。如果团队合作是出于自觉自愿时，它必将会产生一股强大而且持久的力量。</a:t>
            </a:r>
          </a:p>
        </p:txBody>
      </p:sp>
      <p:cxnSp>
        <p:nvCxnSpPr>
          <p:cNvPr id="36" name="直接连接符 35"/>
          <p:cNvCxnSpPr/>
          <p:nvPr/>
        </p:nvCxnSpPr>
        <p:spPr>
          <a:xfrm>
            <a:off x="2836104" y="3392407"/>
            <a:ext cx="896572" cy="1338195"/>
          </a:xfrm>
          <a:prstGeom prst="line">
            <a:avLst/>
          </a:prstGeom>
          <a:ln w="9525">
            <a:solidFill>
              <a:srgbClr val="BABEBD"/>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a:off x="5388860" y="3213891"/>
            <a:ext cx="1224136" cy="1516711"/>
          </a:xfrm>
          <a:prstGeom prst="line">
            <a:avLst/>
          </a:prstGeom>
          <a:ln w="9525">
            <a:solidFill>
              <a:srgbClr val="BABEBD"/>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8269180" y="3213890"/>
            <a:ext cx="1296144" cy="513244"/>
          </a:xfrm>
          <a:prstGeom prst="line">
            <a:avLst/>
          </a:prstGeom>
          <a:ln w="9525">
            <a:solidFill>
              <a:srgbClr val="BABEBD"/>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831202" y="4221089"/>
            <a:ext cx="2454164" cy="1118255"/>
          </a:xfrm>
          <a:prstGeom prst="rect">
            <a:avLst/>
          </a:prstGeom>
        </p:spPr>
        <p:txBody>
          <a:bodyPr wrap="square">
            <a:spAutoFit/>
          </a:bodyPr>
          <a:lstStyle/>
          <a:p>
            <a:pPr>
              <a:lnSpc>
                <a:spcPts val="1600"/>
              </a:lnSpc>
            </a:pPr>
            <a:r>
              <a:rPr lang="zh-CN" altLang="en-US" sz="1000" dirty="0">
                <a:solidFill>
                  <a:srgbClr val="4C4C4C"/>
                </a:solidFill>
                <a:latin typeface="微软雅黑" panose="020B0503020204020204" pitchFamily="34" charset="-122"/>
                <a:ea typeface="微软雅黑" panose="020B0503020204020204" pitchFamily="34" charset="-122"/>
                <a:cs typeface="华文黑体" pitchFamily="2" charset="-122"/>
              </a:rPr>
              <a:t>一个团队不能只依靠一个人的力量，要着力打造一个优秀的团队，而不是优秀的个人，始终把团队放在第一位，一切以团队的利益为主。团队就是一个人，统一的目标，统一的步伐。</a:t>
            </a:r>
            <a:endParaRPr lang="zh-CN" altLang="en-US" sz="1000" dirty="0">
              <a:solidFill>
                <a:srgbClr val="4C4C4C"/>
              </a:solidFill>
              <a:latin typeface="微软雅黑" panose="020B0503020204020204" pitchFamily="34" charset="-122"/>
              <a:ea typeface="微软雅黑" panose="020B0503020204020204" pitchFamily="34" charset="-122"/>
            </a:endParaRPr>
          </a:p>
        </p:txBody>
      </p:sp>
      <p:sp>
        <p:nvSpPr>
          <p:cNvPr id="40" name="矩形 39"/>
          <p:cNvSpPr/>
          <p:nvPr/>
        </p:nvSpPr>
        <p:spPr>
          <a:xfrm>
            <a:off x="3341223" y="2393594"/>
            <a:ext cx="2454164" cy="1323439"/>
          </a:xfrm>
          <a:prstGeom prst="rect">
            <a:avLst/>
          </a:prstGeom>
        </p:spPr>
        <p:txBody>
          <a:bodyPr wrap="square">
            <a:spAutoFit/>
          </a:bodyPr>
          <a:lstStyle/>
          <a:p>
            <a:pPr>
              <a:lnSpc>
                <a:spcPts val="1600"/>
              </a:lnSpc>
            </a:pPr>
            <a:r>
              <a:rPr lang="zh-CN" altLang="en-US" sz="1000" dirty="0">
                <a:solidFill>
                  <a:srgbClr val="4C4C4C"/>
                </a:solidFill>
                <a:latin typeface="微软雅黑" panose="020B0503020204020204" pitchFamily="34" charset="-122"/>
                <a:ea typeface="微软雅黑" panose="020B0503020204020204" pitchFamily="34" charset="-122"/>
                <a:cs typeface="华文黑体" pitchFamily="2" charset="-122"/>
              </a:rPr>
              <a:t>没有完美的个人，在团队中，每个成员都有自己的优点、缺点。团队强调的是互帮互助，协同工作，所以，团队的每个成员应了解其他成员的优点和积极品质，让它在团队合作中被弱化甚至被消灭，工作效率就会提高。</a:t>
            </a:r>
          </a:p>
        </p:txBody>
      </p:sp>
      <p:sp>
        <p:nvSpPr>
          <p:cNvPr id="41" name="矩形 40"/>
          <p:cNvSpPr/>
          <p:nvPr/>
        </p:nvSpPr>
        <p:spPr>
          <a:xfrm>
            <a:off x="6234124" y="4204633"/>
            <a:ext cx="2454164" cy="1118255"/>
          </a:xfrm>
          <a:prstGeom prst="rect">
            <a:avLst/>
          </a:prstGeom>
        </p:spPr>
        <p:txBody>
          <a:bodyPr wrap="square">
            <a:spAutoFit/>
          </a:bodyPr>
          <a:lstStyle/>
          <a:p>
            <a:pPr>
              <a:lnSpc>
                <a:spcPts val="1600"/>
              </a:lnSpc>
            </a:pPr>
            <a:r>
              <a:rPr lang="zh-CN" altLang="en-US" sz="1000" dirty="0">
                <a:solidFill>
                  <a:srgbClr val="4C4C4C"/>
                </a:solidFill>
                <a:latin typeface="微软雅黑" panose="020B0503020204020204" pitchFamily="34" charset="-122"/>
                <a:ea typeface="微软雅黑" panose="020B0503020204020204" pitchFamily="34" charset="-122"/>
                <a:cs typeface="华文黑体" pitchFamily="2" charset="-122"/>
              </a:rPr>
              <a:t>对待团队的其他成员要有一个包容的心态，团队工作需要成员在一起不断地讨论，如果一个人固执己见，无法听取他人的意见，无法和他人达成一致，团队的工作就无法进行下去。</a:t>
            </a:r>
          </a:p>
        </p:txBody>
      </p:sp>
      <p:sp>
        <p:nvSpPr>
          <p:cNvPr id="42" name="矩形 41"/>
          <p:cNvSpPr/>
          <p:nvPr/>
        </p:nvSpPr>
        <p:spPr>
          <a:xfrm>
            <a:off x="9176331" y="4858336"/>
            <a:ext cx="2454164" cy="913070"/>
          </a:xfrm>
          <a:prstGeom prst="rect">
            <a:avLst/>
          </a:prstGeom>
        </p:spPr>
        <p:txBody>
          <a:bodyPr wrap="square">
            <a:spAutoFit/>
          </a:bodyPr>
          <a:lstStyle/>
          <a:p>
            <a:pPr>
              <a:lnSpc>
                <a:spcPts val="1600"/>
              </a:lnSpc>
            </a:pPr>
            <a:r>
              <a:rPr lang="zh-CN" altLang="en-US" sz="1000" dirty="0">
                <a:solidFill>
                  <a:srgbClr val="4C4C4C"/>
                </a:solidFill>
                <a:latin typeface="微软雅黑" panose="020B0503020204020204" pitchFamily="34" charset="-122"/>
                <a:ea typeface="微软雅黑" panose="020B0503020204020204" pitchFamily="34" charset="-122"/>
                <a:cs typeface="华文黑体" pitchFamily="2" charset="-122"/>
              </a:rPr>
              <a:t>团队中的任何一位成员，都有自己的专长，所以必须保持足够的谦虚，将自己的注意力放在他人的强项上，才能促使团队不断地进步。</a:t>
            </a:r>
          </a:p>
        </p:txBody>
      </p:sp>
      <p:sp>
        <p:nvSpPr>
          <p:cNvPr id="45" name="椭圆 44"/>
          <p:cNvSpPr/>
          <p:nvPr/>
        </p:nvSpPr>
        <p:spPr>
          <a:xfrm>
            <a:off x="1220697" y="2328917"/>
            <a:ext cx="1675174" cy="167517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2000" dirty="0">
                <a:solidFill>
                  <a:schemeClr val="bg1"/>
                </a:solidFill>
                <a:latin typeface="Museo Sans 500" pitchFamily="50" charset="0"/>
                <a:ea typeface="微软雅黑" panose="020B0503020204020204" pitchFamily="34" charset="-122"/>
              </a:rPr>
              <a:t>核心是人</a:t>
            </a:r>
          </a:p>
        </p:txBody>
      </p:sp>
      <p:sp>
        <p:nvSpPr>
          <p:cNvPr id="48" name="椭圆 47"/>
          <p:cNvSpPr/>
          <p:nvPr/>
        </p:nvSpPr>
        <p:spPr>
          <a:xfrm>
            <a:off x="3730718" y="3942510"/>
            <a:ext cx="1675174" cy="167517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2000" dirty="0">
                <a:solidFill>
                  <a:schemeClr val="bg1"/>
                </a:solidFill>
                <a:latin typeface="Museo Sans 500" pitchFamily="50" charset="0"/>
                <a:ea typeface="微软雅黑" panose="020B0503020204020204" pitchFamily="34" charset="-122"/>
              </a:rPr>
              <a:t>了解成员</a:t>
            </a:r>
          </a:p>
        </p:txBody>
      </p:sp>
      <p:sp>
        <p:nvSpPr>
          <p:cNvPr id="51" name="椭圆 50"/>
          <p:cNvSpPr/>
          <p:nvPr/>
        </p:nvSpPr>
        <p:spPr>
          <a:xfrm>
            <a:off x="6623619" y="2311596"/>
            <a:ext cx="1675174" cy="1675174"/>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2000" dirty="0">
                <a:solidFill>
                  <a:schemeClr val="bg1"/>
                </a:solidFill>
                <a:latin typeface="Museo Sans 500" pitchFamily="50" charset="0"/>
                <a:ea typeface="微软雅黑" panose="020B0503020204020204" pitchFamily="34" charset="-122"/>
              </a:rPr>
              <a:t>包容的</a:t>
            </a:r>
            <a:endParaRPr lang="en-US" altLang="zh-CN" sz="2000" dirty="0">
              <a:solidFill>
                <a:schemeClr val="bg1"/>
              </a:solidFill>
              <a:latin typeface="Museo Sans 500" pitchFamily="50" charset="0"/>
              <a:ea typeface="微软雅黑" panose="020B0503020204020204" pitchFamily="34" charset="-122"/>
            </a:endParaRPr>
          </a:p>
          <a:p>
            <a:pPr lvl="0" algn="ctr"/>
            <a:r>
              <a:rPr lang="zh-CN" altLang="en-US" sz="2000" dirty="0">
                <a:solidFill>
                  <a:schemeClr val="bg1"/>
                </a:solidFill>
                <a:latin typeface="Museo Sans 500" pitchFamily="50" charset="0"/>
                <a:ea typeface="微软雅黑" panose="020B0503020204020204" pitchFamily="34" charset="-122"/>
              </a:rPr>
              <a:t>心态</a:t>
            </a:r>
          </a:p>
        </p:txBody>
      </p:sp>
      <p:sp>
        <p:nvSpPr>
          <p:cNvPr id="54" name="椭圆 53"/>
          <p:cNvSpPr/>
          <p:nvPr/>
        </p:nvSpPr>
        <p:spPr>
          <a:xfrm>
            <a:off x="9565826" y="2961567"/>
            <a:ext cx="1675174" cy="167517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2000" dirty="0">
                <a:solidFill>
                  <a:schemeClr val="bg1"/>
                </a:solidFill>
                <a:latin typeface="Museo Sans 500" pitchFamily="50" charset="0"/>
                <a:ea typeface="微软雅黑" panose="020B0503020204020204" pitchFamily="34" charset="-122"/>
              </a:rPr>
              <a:t>保持谦虚</a:t>
            </a:r>
          </a:p>
        </p:txBody>
      </p:sp>
      <p:sp>
        <p:nvSpPr>
          <p:cNvPr id="28" name="椭圆 27"/>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16" presetClass="entr" presetSubtype="37" fill="hold" grpId="0"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barn(outVertical)">
                                      <p:cBhvr>
                                        <p:cTn id="24" dur="500"/>
                                        <p:tgtEl>
                                          <p:spTgt spid="31"/>
                                        </p:tgtEl>
                                      </p:cBhvr>
                                    </p:animEffect>
                                  </p:childTnLst>
                                </p:cTn>
                              </p:par>
                            </p:childTnLst>
                          </p:cTn>
                        </p:par>
                        <p:par>
                          <p:cTn id="25" fill="hold">
                            <p:stCondLst>
                              <p:cond delay="2000"/>
                            </p:stCondLst>
                            <p:childTnLst>
                              <p:par>
                                <p:cTn id="26" presetID="23" presetClass="entr" presetSubtype="288" fill="hold" grpId="0" nodeType="after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500" fill="hold"/>
                                        <p:tgtEl>
                                          <p:spTgt spid="45"/>
                                        </p:tgtEl>
                                        <p:attrNameLst>
                                          <p:attrName>ppt_w</p:attrName>
                                        </p:attrNameLst>
                                      </p:cBhvr>
                                      <p:tavLst>
                                        <p:tav tm="0">
                                          <p:val>
                                            <p:strVal val="4/3*#ppt_w"/>
                                          </p:val>
                                        </p:tav>
                                        <p:tav tm="100000">
                                          <p:val>
                                            <p:strVal val="#ppt_w"/>
                                          </p:val>
                                        </p:tav>
                                      </p:tavLst>
                                    </p:anim>
                                    <p:anim calcmode="lin" valueType="num">
                                      <p:cBhvr>
                                        <p:cTn id="29" dur="500" fill="hold"/>
                                        <p:tgtEl>
                                          <p:spTgt spid="45"/>
                                        </p:tgtEl>
                                        <p:attrNameLst>
                                          <p:attrName>ppt_h</p:attrName>
                                        </p:attrNameLst>
                                      </p:cBhvr>
                                      <p:tavLst>
                                        <p:tav tm="0">
                                          <p:val>
                                            <p:strVal val="4/3*#ppt_h"/>
                                          </p:val>
                                        </p:tav>
                                        <p:tav tm="100000">
                                          <p:val>
                                            <p:strVal val="#ppt_h"/>
                                          </p:val>
                                        </p:tav>
                                      </p:tavLst>
                                    </p:anim>
                                  </p:childTnLst>
                                </p:cTn>
                              </p:par>
                              <p:par>
                                <p:cTn id="30" presetID="10" presetClass="entr" presetSubtype="0"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wipe(left)">
                                      <p:cBhvr>
                                        <p:cTn id="36" dur="500"/>
                                        <p:tgtEl>
                                          <p:spTgt spid="36"/>
                                        </p:tgtEl>
                                      </p:cBhvr>
                                    </p:animEffect>
                                  </p:childTnLst>
                                </p:cTn>
                              </p:par>
                            </p:childTnLst>
                          </p:cTn>
                        </p:par>
                        <p:par>
                          <p:cTn id="37" fill="hold">
                            <p:stCondLst>
                              <p:cond delay="3000"/>
                            </p:stCondLst>
                            <p:childTnLst>
                              <p:par>
                                <p:cTn id="38" presetID="23" presetClass="entr" presetSubtype="288" fill="hold" grpId="0" nodeType="after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p:cTn id="40" dur="500" fill="hold"/>
                                        <p:tgtEl>
                                          <p:spTgt spid="48"/>
                                        </p:tgtEl>
                                        <p:attrNameLst>
                                          <p:attrName>ppt_w</p:attrName>
                                        </p:attrNameLst>
                                      </p:cBhvr>
                                      <p:tavLst>
                                        <p:tav tm="0">
                                          <p:val>
                                            <p:strVal val="4/3*#ppt_w"/>
                                          </p:val>
                                        </p:tav>
                                        <p:tav tm="100000">
                                          <p:val>
                                            <p:strVal val="#ppt_w"/>
                                          </p:val>
                                        </p:tav>
                                      </p:tavLst>
                                    </p:anim>
                                    <p:anim calcmode="lin" valueType="num">
                                      <p:cBhvr>
                                        <p:cTn id="41" dur="500" fill="hold"/>
                                        <p:tgtEl>
                                          <p:spTgt spid="48"/>
                                        </p:tgtEl>
                                        <p:attrNameLst>
                                          <p:attrName>ppt_h</p:attrName>
                                        </p:attrNameLst>
                                      </p:cBhvr>
                                      <p:tavLst>
                                        <p:tav tm="0">
                                          <p:val>
                                            <p:strVal val="4/3*#ppt_h"/>
                                          </p:val>
                                        </p:tav>
                                        <p:tav tm="100000">
                                          <p:val>
                                            <p:strVal val="#ppt_h"/>
                                          </p:val>
                                        </p:tav>
                                      </p:tavLst>
                                    </p:anim>
                                  </p:childTnLst>
                                </p:cTn>
                              </p:par>
                              <p:par>
                                <p:cTn id="42" presetID="10" presetClass="entr" presetSubtype="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500"/>
                                        <p:tgtEl>
                                          <p:spTgt spid="40"/>
                                        </p:tgtEl>
                                      </p:cBhvr>
                                    </p:animEffect>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left)">
                                      <p:cBhvr>
                                        <p:cTn id="48" dur="500"/>
                                        <p:tgtEl>
                                          <p:spTgt spid="37"/>
                                        </p:tgtEl>
                                      </p:cBhvr>
                                    </p:animEffect>
                                  </p:childTnLst>
                                </p:cTn>
                              </p:par>
                            </p:childTnLst>
                          </p:cTn>
                        </p:par>
                        <p:par>
                          <p:cTn id="49" fill="hold">
                            <p:stCondLst>
                              <p:cond delay="4000"/>
                            </p:stCondLst>
                            <p:childTnLst>
                              <p:par>
                                <p:cTn id="50" presetID="23" presetClass="entr" presetSubtype="288" fill="hold" grpId="0" nodeType="afterEffect">
                                  <p:stCondLst>
                                    <p:cond delay="0"/>
                                  </p:stCondLst>
                                  <p:childTnLst>
                                    <p:set>
                                      <p:cBhvr>
                                        <p:cTn id="51" dur="1" fill="hold">
                                          <p:stCondLst>
                                            <p:cond delay="0"/>
                                          </p:stCondLst>
                                        </p:cTn>
                                        <p:tgtEl>
                                          <p:spTgt spid="51"/>
                                        </p:tgtEl>
                                        <p:attrNameLst>
                                          <p:attrName>style.visibility</p:attrName>
                                        </p:attrNameLst>
                                      </p:cBhvr>
                                      <p:to>
                                        <p:strVal val="visible"/>
                                      </p:to>
                                    </p:set>
                                    <p:anim calcmode="lin" valueType="num">
                                      <p:cBhvr>
                                        <p:cTn id="52" dur="500" fill="hold"/>
                                        <p:tgtEl>
                                          <p:spTgt spid="51"/>
                                        </p:tgtEl>
                                        <p:attrNameLst>
                                          <p:attrName>ppt_w</p:attrName>
                                        </p:attrNameLst>
                                      </p:cBhvr>
                                      <p:tavLst>
                                        <p:tav tm="0">
                                          <p:val>
                                            <p:strVal val="4/3*#ppt_w"/>
                                          </p:val>
                                        </p:tav>
                                        <p:tav tm="100000">
                                          <p:val>
                                            <p:strVal val="#ppt_w"/>
                                          </p:val>
                                        </p:tav>
                                      </p:tavLst>
                                    </p:anim>
                                    <p:anim calcmode="lin" valueType="num">
                                      <p:cBhvr>
                                        <p:cTn id="53" dur="500" fill="hold"/>
                                        <p:tgtEl>
                                          <p:spTgt spid="51"/>
                                        </p:tgtEl>
                                        <p:attrNameLst>
                                          <p:attrName>ppt_h</p:attrName>
                                        </p:attrNameLst>
                                      </p:cBhvr>
                                      <p:tavLst>
                                        <p:tav tm="0">
                                          <p:val>
                                            <p:strVal val="4/3*#ppt_h"/>
                                          </p:val>
                                        </p:tav>
                                        <p:tav tm="100000">
                                          <p:val>
                                            <p:strVal val="#ppt_h"/>
                                          </p:val>
                                        </p:tav>
                                      </p:tavLst>
                                    </p:anim>
                                  </p:childTnLst>
                                </p:cTn>
                              </p:par>
                              <p:par>
                                <p:cTn id="54" presetID="10" presetClass="entr" presetSubtype="0" fill="hold" grpId="0" nodeType="with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500"/>
                                        <p:tgtEl>
                                          <p:spTgt spid="41"/>
                                        </p:tgtEl>
                                      </p:cBhvr>
                                    </p:animEffect>
                                  </p:childTnLst>
                                </p:cTn>
                              </p:par>
                            </p:childTnLst>
                          </p:cTn>
                        </p:par>
                        <p:par>
                          <p:cTn id="57" fill="hold">
                            <p:stCondLst>
                              <p:cond delay="4500"/>
                            </p:stCondLst>
                            <p:childTnLst>
                              <p:par>
                                <p:cTn id="58" presetID="22" presetClass="entr" presetSubtype="8" fill="hold" nodeType="after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wipe(left)">
                                      <p:cBhvr>
                                        <p:cTn id="60" dur="500"/>
                                        <p:tgtEl>
                                          <p:spTgt spid="38"/>
                                        </p:tgtEl>
                                      </p:cBhvr>
                                    </p:animEffect>
                                  </p:childTnLst>
                                </p:cTn>
                              </p:par>
                            </p:childTnLst>
                          </p:cTn>
                        </p:par>
                        <p:par>
                          <p:cTn id="61" fill="hold">
                            <p:stCondLst>
                              <p:cond delay="5000"/>
                            </p:stCondLst>
                            <p:childTnLst>
                              <p:par>
                                <p:cTn id="62" presetID="23" presetClass="entr" presetSubtype="288"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 calcmode="lin" valueType="num">
                                      <p:cBhvr>
                                        <p:cTn id="64" dur="500" fill="hold"/>
                                        <p:tgtEl>
                                          <p:spTgt spid="54"/>
                                        </p:tgtEl>
                                        <p:attrNameLst>
                                          <p:attrName>ppt_w</p:attrName>
                                        </p:attrNameLst>
                                      </p:cBhvr>
                                      <p:tavLst>
                                        <p:tav tm="0">
                                          <p:val>
                                            <p:strVal val="4/3*#ppt_w"/>
                                          </p:val>
                                        </p:tav>
                                        <p:tav tm="100000">
                                          <p:val>
                                            <p:strVal val="#ppt_w"/>
                                          </p:val>
                                        </p:tav>
                                      </p:tavLst>
                                    </p:anim>
                                    <p:anim calcmode="lin" valueType="num">
                                      <p:cBhvr>
                                        <p:cTn id="65" dur="500" fill="hold"/>
                                        <p:tgtEl>
                                          <p:spTgt spid="54"/>
                                        </p:tgtEl>
                                        <p:attrNameLst>
                                          <p:attrName>ppt_h</p:attrName>
                                        </p:attrNameLst>
                                      </p:cBhvr>
                                      <p:tavLst>
                                        <p:tav tm="0">
                                          <p:val>
                                            <p:strVal val="4/3*#ppt_h"/>
                                          </p:val>
                                        </p:tav>
                                        <p:tav tm="100000">
                                          <p:val>
                                            <p:strVal val="#ppt_h"/>
                                          </p:val>
                                        </p:tav>
                                      </p:tavLst>
                                    </p:anim>
                                  </p:childTnLst>
                                </p:cTn>
                              </p:par>
                              <p:par>
                                <p:cTn id="66" presetID="10" presetClass="entr" presetSubtype="0" fill="hold" grpId="0" nodeType="with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31" grpId="0"/>
      <p:bldP spid="39" grpId="0"/>
      <p:bldP spid="40" grpId="0"/>
      <p:bldP spid="41" grpId="0"/>
      <p:bldP spid="42" grpId="0"/>
      <p:bldP spid="45" grpId="0" animBg="1"/>
      <p:bldP spid="48" grpId="0" animBg="1"/>
      <p:bldP spid="51" grpId="0" animBg="1"/>
      <p:bldP spid="54" grpId="0" animBg="1"/>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3" y="344684"/>
            <a:ext cx="2073645"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协调力 </a:t>
            </a:r>
            <a:r>
              <a:rPr lang="en-US" altLang="zh-CN" sz="1400" dirty="0">
                <a:solidFill>
                  <a:srgbClr val="002060"/>
                </a:solidFill>
                <a:latin typeface="微软雅黑" panose="020B0503020204020204" pitchFamily="34" charset="-122"/>
                <a:ea typeface="微软雅黑" panose="020B0503020204020204" pitchFamily="34" charset="-122"/>
              </a:rPr>
              <a:t>Coordination</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 name="TextBox 24"/>
          <p:cNvSpPr txBox="1"/>
          <p:nvPr/>
        </p:nvSpPr>
        <p:spPr>
          <a:xfrm>
            <a:off x="983432" y="1052736"/>
            <a:ext cx="10225136" cy="600164"/>
          </a:xfrm>
          <a:prstGeom prst="rect">
            <a:avLst/>
          </a:prstGeom>
          <a:noFill/>
        </p:spPr>
        <p:txBody>
          <a:bodyPr wrap="square" rtlCol="0">
            <a:spAutoFit/>
          </a:bodyPr>
          <a:lstStyle/>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作为领导者，必须协调好上下级之间的关系，包括上下级机关、领导与群众之间的关系。同时同级之间的关系，包括平行的部门、单位、职位之间的关系也同样重要。  只有把组织内部和外部的这些方面的关系都协调好了，才能创造良好的内部和外部的关系环境，保证计划、 决策的顺利推行和组织目标的最终实现。</a:t>
            </a:r>
          </a:p>
        </p:txBody>
      </p:sp>
      <p:sp>
        <p:nvSpPr>
          <p:cNvPr id="27" name="Freeform 6"/>
          <p:cNvSpPr/>
          <p:nvPr/>
        </p:nvSpPr>
        <p:spPr bwMode="auto">
          <a:xfrm>
            <a:off x="2942237" y="2567047"/>
            <a:ext cx="1354112" cy="1351403"/>
          </a:xfrm>
          <a:custGeom>
            <a:avLst/>
            <a:gdLst>
              <a:gd name="T0" fmla="*/ 635 w 635"/>
              <a:gd name="T1" fmla="*/ 345 h 634"/>
              <a:gd name="T2" fmla="*/ 600 w 635"/>
              <a:gd name="T3" fmla="*/ 283 h 634"/>
              <a:gd name="T4" fmla="*/ 553 w 635"/>
              <a:gd name="T5" fmla="*/ 220 h 634"/>
              <a:gd name="T6" fmla="*/ 606 w 635"/>
              <a:gd name="T7" fmla="*/ 184 h 634"/>
              <a:gd name="T8" fmla="*/ 544 w 635"/>
              <a:gd name="T9" fmla="*/ 146 h 634"/>
              <a:gd name="T10" fmla="*/ 473 w 635"/>
              <a:gd name="T11" fmla="*/ 116 h 634"/>
              <a:gd name="T12" fmla="*/ 501 w 635"/>
              <a:gd name="T13" fmla="*/ 57 h 634"/>
              <a:gd name="T14" fmla="*/ 430 w 635"/>
              <a:gd name="T15" fmla="*/ 56 h 634"/>
              <a:gd name="T16" fmla="*/ 351 w 635"/>
              <a:gd name="T17" fmla="*/ 65 h 634"/>
              <a:gd name="T18" fmla="*/ 345 w 635"/>
              <a:gd name="T19" fmla="*/ 0 h 634"/>
              <a:gd name="T20" fmla="*/ 284 w 635"/>
              <a:gd name="T21" fmla="*/ 35 h 634"/>
              <a:gd name="T22" fmla="*/ 220 w 635"/>
              <a:gd name="T23" fmla="*/ 82 h 634"/>
              <a:gd name="T24" fmla="*/ 184 w 635"/>
              <a:gd name="T25" fmla="*/ 29 h 634"/>
              <a:gd name="T26" fmla="*/ 148 w 635"/>
              <a:gd name="T27" fmla="*/ 91 h 634"/>
              <a:gd name="T28" fmla="*/ 116 w 635"/>
              <a:gd name="T29" fmla="*/ 161 h 634"/>
              <a:gd name="T30" fmla="*/ 58 w 635"/>
              <a:gd name="T31" fmla="*/ 134 h 634"/>
              <a:gd name="T32" fmla="*/ 56 w 635"/>
              <a:gd name="T33" fmla="*/ 205 h 634"/>
              <a:gd name="T34" fmla="*/ 65 w 635"/>
              <a:gd name="T35" fmla="*/ 283 h 634"/>
              <a:gd name="T36" fmla="*/ 0 w 635"/>
              <a:gd name="T37" fmla="*/ 289 h 634"/>
              <a:gd name="T38" fmla="*/ 36 w 635"/>
              <a:gd name="T39" fmla="*/ 351 h 634"/>
              <a:gd name="T40" fmla="*/ 82 w 635"/>
              <a:gd name="T41" fmla="*/ 413 h 634"/>
              <a:gd name="T42" fmla="*/ 29 w 635"/>
              <a:gd name="T43" fmla="*/ 450 h 634"/>
              <a:gd name="T44" fmla="*/ 91 w 635"/>
              <a:gd name="T45" fmla="*/ 487 h 634"/>
              <a:gd name="T46" fmla="*/ 162 w 635"/>
              <a:gd name="T47" fmla="*/ 518 h 634"/>
              <a:gd name="T48" fmla="*/ 134 w 635"/>
              <a:gd name="T49" fmla="*/ 577 h 634"/>
              <a:gd name="T50" fmla="*/ 207 w 635"/>
              <a:gd name="T51" fmla="*/ 578 h 634"/>
              <a:gd name="T52" fmla="*/ 284 w 635"/>
              <a:gd name="T53" fmla="*/ 569 h 634"/>
              <a:gd name="T54" fmla="*/ 290 w 635"/>
              <a:gd name="T55" fmla="*/ 634 h 634"/>
              <a:gd name="T56" fmla="*/ 351 w 635"/>
              <a:gd name="T57" fmla="*/ 598 h 634"/>
              <a:gd name="T58" fmla="*/ 415 w 635"/>
              <a:gd name="T59" fmla="*/ 553 h 634"/>
              <a:gd name="T60" fmla="*/ 451 w 635"/>
              <a:gd name="T61" fmla="*/ 605 h 634"/>
              <a:gd name="T62" fmla="*/ 489 w 635"/>
              <a:gd name="T63" fmla="*/ 544 h 634"/>
              <a:gd name="T64" fmla="*/ 519 w 635"/>
              <a:gd name="T65" fmla="*/ 473 h 634"/>
              <a:gd name="T66" fmla="*/ 577 w 635"/>
              <a:gd name="T67" fmla="*/ 500 h 634"/>
              <a:gd name="T68" fmla="*/ 579 w 635"/>
              <a:gd name="T69" fmla="*/ 428 h 634"/>
              <a:gd name="T70" fmla="*/ 570 w 635"/>
              <a:gd name="T71" fmla="*/ 351 h 634"/>
              <a:gd name="T72" fmla="*/ 600 w 635"/>
              <a:gd name="T73" fmla="*/ 351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5" h="634">
                <a:moveTo>
                  <a:pt x="600" y="351"/>
                </a:moveTo>
                <a:cubicBezTo>
                  <a:pt x="635" y="345"/>
                  <a:pt x="635" y="345"/>
                  <a:pt x="635" y="345"/>
                </a:cubicBezTo>
                <a:cubicBezTo>
                  <a:pt x="635" y="289"/>
                  <a:pt x="635" y="289"/>
                  <a:pt x="635" y="289"/>
                </a:cubicBezTo>
                <a:cubicBezTo>
                  <a:pt x="600" y="283"/>
                  <a:pt x="600" y="283"/>
                  <a:pt x="600" y="283"/>
                </a:cubicBezTo>
                <a:cubicBezTo>
                  <a:pt x="570" y="283"/>
                  <a:pt x="570" y="283"/>
                  <a:pt x="570" y="283"/>
                </a:cubicBezTo>
                <a:cubicBezTo>
                  <a:pt x="567" y="261"/>
                  <a:pt x="561" y="240"/>
                  <a:pt x="553" y="220"/>
                </a:cubicBezTo>
                <a:cubicBezTo>
                  <a:pt x="579" y="205"/>
                  <a:pt x="579" y="205"/>
                  <a:pt x="579" y="205"/>
                </a:cubicBezTo>
                <a:cubicBezTo>
                  <a:pt x="606" y="184"/>
                  <a:pt x="606" y="184"/>
                  <a:pt x="606" y="184"/>
                </a:cubicBezTo>
                <a:cubicBezTo>
                  <a:pt x="577" y="134"/>
                  <a:pt x="577" y="134"/>
                  <a:pt x="577" y="134"/>
                </a:cubicBezTo>
                <a:cubicBezTo>
                  <a:pt x="544" y="146"/>
                  <a:pt x="544" y="146"/>
                  <a:pt x="544" y="146"/>
                </a:cubicBezTo>
                <a:cubicBezTo>
                  <a:pt x="519" y="161"/>
                  <a:pt x="519" y="161"/>
                  <a:pt x="519" y="161"/>
                </a:cubicBezTo>
                <a:cubicBezTo>
                  <a:pt x="507" y="145"/>
                  <a:pt x="490" y="128"/>
                  <a:pt x="473" y="116"/>
                </a:cubicBezTo>
                <a:cubicBezTo>
                  <a:pt x="489" y="91"/>
                  <a:pt x="489" y="91"/>
                  <a:pt x="489" y="91"/>
                </a:cubicBezTo>
                <a:cubicBezTo>
                  <a:pt x="501" y="57"/>
                  <a:pt x="501" y="57"/>
                  <a:pt x="501" y="57"/>
                </a:cubicBezTo>
                <a:cubicBezTo>
                  <a:pt x="451" y="29"/>
                  <a:pt x="451" y="29"/>
                  <a:pt x="451" y="29"/>
                </a:cubicBezTo>
                <a:cubicBezTo>
                  <a:pt x="430" y="56"/>
                  <a:pt x="430" y="56"/>
                  <a:pt x="430" y="56"/>
                </a:cubicBezTo>
                <a:cubicBezTo>
                  <a:pt x="415" y="82"/>
                  <a:pt x="415" y="82"/>
                  <a:pt x="415" y="82"/>
                </a:cubicBezTo>
                <a:cubicBezTo>
                  <a:pt x="395" y="74"/>
                  <a:pt x="374" y="68"/>
                  <a:pt x="351" y="65"/>
                </a:cubicBezTo>
                <a:cubicBezTo>
                  <a:pt x="351" y="35"/>
                  <a:pt x="351" y="35"/>
                  <a:pt x="351" y="35"/>
                </a:cubicBezTo>
                <a:cubicBezTo>
                  <a:pt x="345" y="0"/>
                  <a:pt x="345" y="0"/>
                  <a:pt x="345" y="0"/>
                </a:cubicBezTo>
                <a:cubicBezTo>
                  <a:pt x="290" y="0"/>
                  <a:pt x="290" y="0"/>
                  <a:pt x="290" y="0"/>
                </a:cubicBezTo>
                <a:cubicBezTo>
                  <a:pt x="284" y="35"/>
                  <a:pt x="284" y="35"/>
                  <a:pt x="284" y="35"/>
                </a:cubicBezTo>
                <a:cubicBezTo>
                  <a:pt x="284" y="65"/>
                  <a:pt x="284" y="65"/>
                  <a:pt x="284" y="65"/>
                </a:cubicBezTo>
                <a:cubicBezTo>
                  <a:pt x="261" y="68"/>
                  <a:pt x="241" y="74"/>
                  <a:pt x="220" y="82"/>
                </a:cubicBezTo>
                <a:cubicBezTo>
                  <a:pt x="207" y="56"/>
                  <a:pt x="207" y="56"/>
                  <a:pt x="207" y="56"/>
                </a:cubicBezTo>
                <a:cubicBezTo>
                  <a:pt x="184" y="29"/>
                  <a:pt x="184" y="29"/>
                  <a:pt x="184" y="29"/>
                </a:cubicBezTo>
                <a:cubicBezTo>
                  <a:pt x="134" y="57"/>
                  <a:pt x="134" y="57"/>
                  <a:pt x="134" y="57"/>
                </a:cubicBezTo>
                <a:cubicBezTo>
                  <a:pt x="148" y="91"/>
                  <a:pt x="148" y="91"/>
                  <a:pt x="148" y="91"/>
                </a:cubicBezTo>
                <a:cubicBezTo>
                  <a:pt x="162" y="116"/>
                  <a:pt x="162" y="116"/>
                  <a:pt x="162" y="116"/>
                </a:cubicBezTo>
                <a:cubicBezTo>
                  <a:pt x="145" y="128"/>
                  <a:pt x="130" y="145"/>
                  <a:pt x="116" y="161"/>
                </a:cubicBezTo>
                <a:cubicBezTo>
                  <a:pt x="91" y="146"/>
                  <a:pt x="91" y="146"/>
                  <a:pt x="91" y="146"/>
                </a:cubicBezTo>
                <a:cubicBezTo>
                  <a:pt x="58" y="134"/>
                  <a:pt x="58" y="134"/>
                  <a:pt x="58" y="134"/>
                </a:cubicBezTo>
                <a:cubicBezTo>
                  <a:pt x="29" y="184"/>
                  <a:pt x="29" y="184"/>
                  <a:pt x="29" y="184"/>
                </a:cubicBezTo>
                <a:cubicBezTo>
                  <a:pt x="56" y="205"/>
                  <a:pt x="56" y="205"/>
                  <a:pt x="56" y="205"/>
                </a:cubicBezTo>
                <a:cubicBezTo>
                  <a:pt x="82" y="220"/>
                  <a:pt x="82" y="220"/>
                  <a:pt x="82" y="220"/>
                </a:cubicBezTo>
                <a:cubicBezTo>
                  <a:pt x="74" y="240"/>
                  <a:pt x="68" y="261"/>
                  <a:pt x="65" y="283"/>
                </a:cubicBezTo>
                <a:cubicBezTo>
                  <a:pt x="36" y="283"/>
                  <a:pt x="36" y="283"/>
                  <a:pt x="36" y="283"/>
                </a:cubicBezTo>
                <a:cubicBezTo>
                  <a:pt x="0" y="289"/>
                  <a:pt x="0" y="289"/>
                  <a:pt x="0" y="289"/>
                </a:cubicBezTo>
                <a:cubicBezTo>
                  <a:pt x="0" y="345"/>
                  <a:pt x="0" y="345"/>
                  <a:pt x="0" y="345"/>
                </a:cubicBezTo>
                <a:cubicBezTo>
                  <a:pt x="36" y="351"/>
                  <a:pt x="36" y="351"/>
                  <a:pt x="36" y="351"/>
                </a:cubicBezTo>
                <a:cubicBezTo>
                  <a:pt x="65" y="351"/>
                  <a:pt x="65" y="351"/>
                  <a:pt x="65" y="351"/>
                </a:cubicBezTo>
                <a:cubicBezTo>
                  <a:pt x="68" y="372"/>
                  <a:pt x="74" y="393"/>
                  <a:pt x="82" y="413"/>
                </a:cubicBezTo>
                <a:cubicBezTo>
                  <a:pt x="56" y="428"/>
                  <a:pt x="56" y="428"/>
                  <a:pt x="56" y="428"/>
                </a:cubicBezTo>
                <a:cubicBezTo>
                  <a:pt x="29" y="450"/>
                  <a:pt x="29" y="450"/>
                  <a:pt x="29" y="450"/>
                </a:cubicBezTo>
                <a:cubicBezTo>
                  <a:pt x="58" y="500"/>
                  <a:pt x="58" y="500"/>
                  <a:pt x="58" y="500"/>
                </a:cubicBezTo>
                <a:cubicBezTo>
                  <a:pt x="91" y="487"/>
                  <a:pt x="91" y="487"/>
                  <a:pt x="91" y="487"/>
                </a:cubicBezTo>
                <a:cubicBezTo>
                  <a:pt x="116" y="473"/>
                  <a:pt x="116" y="473"/>
                  <a:pt x="116" y="473"/>
                </a:cubicBezTo>
                <a:cubicBezTo>
                  <a:pt x="130" y="490"/>
                  <a:pt x="145" y="505"/>
                  <a:pt x="162" y="518"/>
                </a:cubicBezTo>
                <a:cubicBezTo>
                  <a:pt x="148" y="544"/>
                  <a:pt x="148" y="544"/>
                  <a:pt x="148" y="544"/>
                </a:cubicBezTo>
                <a:cubicBezTo>
                  <a:pt x="134" y="577"/>
                  <a:pt x="134" y="577"/>
                  <a:pt x="134" y="577"/>
                </a:cubicBezTo>
                <a:cubicBezTo>
                  <a:pt x="184" y="605"/>
                  <a:pt x="184" y="605"/>
                  <a:pt x="184" y="605"/>
                </a:cubicBezTo>
                <a:cubicBezTo>
                  <a:pt x="207" y="578"/>
                  <a:pt x="207" y="578"/>
                  <a:pt x="207" y="578"/>
                </a:cubicBezTo>
                <a:cubicBezTo>
                  <a:pt x="220" y="553"/>
                  <a:pt x="220" y="553"/>
                  <a:pt x="220" y="553"/>
                </a:cubicBezTo>
                <a:cubicBezTo>
                  <a:pt x="241" y="560"/>
                  <a:pt x="261" y="566"/>
                  <a:pt x="284" y="569"/>
                </a:cubicBezTo>
                <a:cubicBezTo>
                  <a:pt x="284" y="598"/>
                  <a:pt x="284" y="598"/>
                  <a:pt x="284" y="598"/>
                </a:cubicBezTo>
                <a:cubicBezTo>
                  <a:pt x="290" y="634"/>
                  <a:pt x="290" y="634"/>
                  <a:pt x="290" y="634"/>
                </a:cubicBezTo>
                <a:cubicBezTo>
                  <a:pt x="345" y="634"/>
                  <a:pt x="345" y="634"/>
                  <a:pt x="345" y="634"/>
                </a:cubicBezTo>
                <a:cubicBezTo>
                  <a:pt x="351" y="598"/>
                  <a:pt x="351" y="598"/>
                  <a:pt x="351" y="598"/>
                </a:cubicBezTo>
                <a:cubicBezTo>
                  <a:pt x="351" y="569"/>
                  <a:pt x="351" y="569"/>
                  <a:pt x="351" y="569"/>
                </a:cubicBezTo>
                <a:cubicBezTo>
                  <a:pt x="374" y="566"/>
                  <a:pt x="395" y="560"/>
                  <a:pt x="415" y="553"/>
                </a:cubicBezTo>
                <a:cubicBezTo>
                  <a:pt x="430" y="578"/>
                  <a:pt x="430" y="578"/>
                  <a:pt x="430" y="578"/>
                </a:cubicBezTo>
                <a:cubicBezTo>
                  <a:pt x="451" y="605"/>
                  <a:pt x="451" y="605"/>
                  <a:pt x="451" y="605"/>
                </a:cubicBezTo>
                <a:cubicBezTo>
                  <a:pt x="501" y="577"/>
                  <a:pt x="501" y="577"/>
                  <a:pt x="501" y="577"/>
                </a:cubicBezTo>
                <a:cubicBezTo>
                  <a:pt x="489" y="544"/>
                  <a:pt x="489" y="544"/>
                  <a:pt x="489" y="544"/>
                </a:cubicBezTo>
                <a:cubicBezTo>
                  <a:pt x="473" y="518"/>
                  <a:pt x="473" y="518"/>
                  <a:pt x="473" y="518"/>
                </a:cubicBezTo>
                <a:cubicBezTo>
                  <a:pt x="490" y="505"/>
                  <a:pt x="507" y="490"/>
                  <a:pt x="519" y="473"/>
                </a:cubicBezTo>
                <a:cubicBezTo>
                  <a:pt x="544" y="487"/>
                  <a:pt x="544" y="487"/>
                  <a:pt x="544" y="487"/>
                </a:cubicBezTo>
                <a:cubicBezTo>
                  <a:pt x="577" y="500"/>
                  <a:pt x="577" y="500"/>
                  <a:pt x="577" y="500"/>
                </a:cubicBezTo>
                <a:cubicBezTo>
                  <a:pt x="606" y="450"/>
                  <a:pt x="606" y="450"/>
                  <a:pt x="606" y="450"/>
                </a:cubicBezTo>
                <a:cubicBezTo>
                  <a:pt x="579" y="428"/>
                  <a:pt x="579" y="428"/>
                  <a:pt x="579" y="428"/>
                </a:cubicBezTo>
                <a:cubicBezTo>
                  <a:pt x="553" y="413"/>
                  <a:pt x="553" y="413"/>
                  <a:pt x="553" y="413"/>
                </a:cubicBezTo>
                <a:cubicBezTo>
                  <a:pt x="561" y="393"/>
                  <a:pt x="567" y="372"/>
                  <a:pt x="570" y="351"/>
                </a:cubicBezTo>
                <a:cubicBezTo>
                  <a:pt x="600" y="351"/>
                  <a:pt x="600" y="351"/>
                  <a:pt x="600" y="351"/>
                </a:cubicBezTo>
                <a:cubicBezTo>
                  <a:pt x="600" y="351"/>
                  <a:pt x="600" y="351"/>
                  <a:pt x="600" y="351"/>
                </a:cubicBezTo>
                <a:close/>
              </a:path>
            </a:pathLst>
          </a:custGeom>
          <a:solidFill>
            <a:srgbClr val="00206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7"/>
          <p:cNvSpPr/>
          <p:nvPr/>
        </p:nvSpPr>
        <p:spPr bwMode="auto">
          <a:xfrm>
            <a:off x="3803469" y="3426284"/>
            <a:ext cx="1699861" cy="1695348"/>
          </a:xfrm>
          <a:custGeom>
            <a:avLst/>
            <a:gdLst>
              <a:gd name="T0" fmla="*/ 797 w 797"/>
              <a:gd name="T1" fmla="*/ 426 h 795"/>
              <a:gd name="T2" fmla="*/ 762 w 797"/>
              <a:gd name="T3" fmla="*/ 363 h 795"/>
              <a:gd name="T4" fmla="*/ 721 w 797"/>
              <a:gd name="T5" fmla="*/ 301 h 795"/>
              <a:gd name="T6" fmla="*/ 777 w 797"/>
              <a:gd name="T7" fmla="*/ 271 h 795"/>
              <a:gd name="T8" fmla="*/ 721 w 797"/>
              <a:gd name="T9" fmla="*/ 227 h 795"/>
              <a:gd name="T10" fmla="*/ 660 w 797"/>
              <a:gd name="T11" fmla="*/ 185 h 795"/>
              <a:gd name="T12" fmla="*/ 700 w 797"/>
              <a:gd name="T13" fmla="*/ 135 h 795"/>
              <a:gd name="T14" fmla="*/ 633 w 797"/>
              <a:gd name="T15" fmla="*/ 116 h 795"/>
              <a:gd name="T16" fmla="*/ 559 w 797"/>
              <a:gd name="T17" fmla="*/ 100 h 795"/>
              <a:gd name="T18" fmla="*/ 577 w 797"/>
              <a:gd name="T19" fmla="*/ 40 h 795"/>
              <a:gd name="T20" fmla="*/ 506 w 797"/>
              <a:gd name="T21" fmla="*/ 48 h 795"/>
              <a:gd name="T22" fmla="*/ 434 w 797"/>
              <a:gd name="T23" fmla="*/ 63 h 795"/>
              <a:gd name="T24" fmla="*/ 428 w 797"/>
              <a:gd name="T25" fmla="*/ 0 h 795"/>
              <a:gd name="T26" fmla="*/ 365 w 797"/>
              <a:gd name="T27" fmla="*/ 34 h 795"/>
              <a:gd name="T28" fmla="*/ 303 w 797"/>
              <a:gd name="T29" fmla="*/ 75 h 795"/>
              <a:gd name="T30" fmla="*/ 273 w 797"/>
              <a:gd name="T31" fmla="*/ 19 h 795"/>
              <a:gd name="T32" fmla="*/ 229 w 797"/>
              <a:gd name="T33" fmla="*/ 75 h 795"/>
              <a:gd name="T34" fmla="*/ 187 w 797"/>
              <a:gd name="T35" fmla="*/ 137 h 795"/>
              <a:gd name="T36" fmla="*/ 137 w 797"/>
              <a:gd name="T37" fmla="*/ 96 h 795"/>
              <a:gd name="T38" fmla="*/ 118 w 797"/>
              <a:gd name="T39" fmla="*/ 164 h 795"/>
              <a:gd name="T40" fmla="*/ 103 w 797"/>
              <a:gd name="T41" fmla="*/ 238 h 795"/>
              <a:gd name="T42" fmla="*/ 42 w 797"/>
              <a:gd name="T43" fmla="*/ 218 h 795"/>
              <a:gd name="T44" fmla="*/ 50 w 797"/>
              <a:gd name="T45" fmla="*/ 290 h 795"/>
              <a:gd name="T46" fmla="*/ 63 w 797"/>
              <a:gd name="T47" fmla="*/ 363 h 795"/>
              <a:gd name="T48" fmla="*/ 0 w 797"/>
              <a:gd name="T49" fmla="*/ 369 h 795"/>
              <a:gd name="T50" fmla="*/ 36 w 797"/>
              <a:gd name="T51" fmla="*/ 432 h 795"/>
              <a:gd name="T52" fmla="*/ 77 w 797"/>
              <a:gd name="T53" fmla="*/ 494 h 795"/>
              <a:gd name="T54" fmla="*/ 20 w 797"/>
              <a:gd name="T55" fmla="*/ 524 h 795"/>
              <a:gd name="T56" fmla="*/ 77 w 797"/>
              <a:gd name="T57" fmla="*/ 567 h 795"/>
              <a:gd name="T58" fmla="*/ 139 w 797"/>
              <a:gd name="T59" fmla="*/ 610 h 795"/>
              <a:gd name="T60" fmla="*/ 98 w 797"/>
              <a:gd name="T61" fmla="*/ 659 h 795"/>
              <a:gd name="T62" fmla="*/ 166 w 797"/>
              <a:gd name="T63" fmla="*/ 679 h 795"/>
              <a:gd name="T64" fmla="*/ 240 w 797"/>
              <a:gd name="T65" fmla="*/ 694 h 795"/>
              <a:gd name="T66" fmla="*/ 220 w 797"/>
              <a:gd name="T67" fmla="*/ 754 h 795"/>
              <a:gd name="T68" fmla="*/ 291 w 797"/>
              <a:gd name="T69" fmla="*/ 747 h 795"/>
              <a:gd name="T70" fmla="*/ 365 w 797"/>
              <a:gd name="T71" fmla="*/ 731 h 795"/>
              <a:gd name="T72" fmla="*/ 371 w 797"/>
              <a:gd name="T73" fmla="*/ 795 h 795"/>
              <a:gd name="T74" fmla="*/ 434 w 797"/>
              <a:gd name="T75" fmla="*/ 760 h 795"/>
              <a:gd name="T76" fmla="*/ 495 w 797"/>
              <a:gd name="T77" fmla="*/ 719 h 795"/>
              <a:gd name="T78" fmla="*/ 526 w 797"/>
              <a:gd name="T79" fmla="*/ 777 h 795"/>
              <a:gd name="T80" fmla="*/ 569 w 797"/>
              <a:gd name="T81" fmla="*/ 719 h 795"/>
              <a:gd name="T82" fmla="*/ 611 w 797"/>
              <a:gd name="T83" fmla="*/ 658 h 795"/>
              <a:gd name="T84" fmla="*/ 661 w 797"/>
              <a:gd name="T85" fmla="*/ 698 h 795"/>
              <a:gd name="T86" fmla="*/ 681 w 797"/>
              <a:gd name="T87" fmla="*/ 631 h 795"/>
              <a:gd name="T88" fmla="*/ 696 w 797"/>
              <a:gd name="T89" fmla="*/ 557 h 795"/>
              <a:gd name="T90" fmla="*/ 756 w 797"/>
              <a:gd name="T91" fmla="*/ 576 h 795"/>
              <a:gd name="T92" fmla="*/ 747 w 797"/>
              <a:gd name="T93" fmla="*/ 504 h 795"/>
              <a:gd name="T94" fmla="*/ 733 w 797"/>
              <a:gd name="T95" fmla="*/ 432 h 795"/>
              <a:gd name="T96" fmla="*/ 762 w 797"/>
              <a:gd name="T97" fmla="*/ 432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7" h="795">
                <a:moveTo>
                  <a:pt x="762" y="432"/>
                </a:moveTo>
                <a:cubicBezTo>
                  <a:pt x="797" y="426"/>
                  <a:pt x="797" y="426"/>
                  <a:pt x="797" y="426"/>
                </a:cubicBezTo>
                <a:cubicBezTo>
                  <a:pt x="797" y="369"/>
                  <a:pt x="797" y="369"/>
                  <a:pt x="797" y="369"/>
                </a:cubicBezTo>
                <a:cubicBezTo>
                  <a:pt x="762" y="363"/>
                  <a:pt x="762" y="363"/>
                  <a:pt x="762" y="363"/>
                </a:cubicBezTo>
                <a:cubicBezTo>
                  <a:pt x="733" y="363"/>
                  <a:pt x="733" y="363"/>
                  <a:pt x="733" y="363"/>
                </a:cubicBezTo>
                <a:cubicBezTo>
                  <a:pt x="732" y="341"/>
                  <a:pt x="727" y="320"/>
                  <a:pt x="721" y="301"/>
                </a:cubicBezTo>
                <a:cubicBezTo>
                  <a:pt x="747" y="290"/>
                  <a:pt x="747" y="290"/>
                  <a:pt x="747" y="290"/>
                </a:cubicBezTo>
                <a:cubicBezTo>
                  <a:pt x="777" y="271"/>
                  <a:pt x="777" y="271"/>
                  <a:pt x="777" y="271"/>
                </a:cubicBezTo>
                <a:cubicBezTo>
                  <a:pt x="756" y="218"/>
                  <a:pt x="756" y="218"/>
                  <a:pt x="756" y="218"/>
                </a:cubicBezTo>
                <a:cubicBezTo>
                  <a:pt x="721" y="227"/>
                  <a:pt x="721" y="227"/>
                  <a:pt x="721" y="227"/>
                </a:cubicBezTo>
                <a:cubicBezTo>
                  <a:pt x="696" y="238"/>
                  <a:pt x="696" y="238"/>
                  <a:pt x="696" y="238"/>
                </a:cubicBezTo>
                <a:cubicBezTo>
                  <a:pt x="685" y="218"/>
                  <a:pt x="673" y="201"/>
                  <a:pt x="660" y="185"/>
                </a:cubicBezTo>
                <a:cubicBezTo>
                  <a:pt x="681" y="164"/>
                  <a:pt x="681" y="164"/>
                  <a:pt x="681" y="164"/>
                </a:cubicBezTo>
                <a:cubicBezTo>
                  <a:pt x="700" y="135"/>
                  <a:pt x="700" y="135"/>
                  <a:pt x="700" y="135"/>
                </a:cubicBezTo>
                <a:cubicBezTo>
                  <a:pt x="661" y="96"/>
                  <a:pt x="661" y="96"/>
                  <a:pt x="661" y="96"/>
                </a:cubicBezTo>
                <a:cubicBezTo>
                  <a:pt x="633" y="116"/>
                  <a:pt x="633" y="116"/>
                  <a:pt x="633" y="116"/>
                </a:cubicBezTo>
                <a:cubicBezTo>
                  <a:pt x="611" y="137"/>
                  <a:pt x="611" y="137"/>
                  <a:pt x="611" y="137"/>
                </a:cubicBezTo>
                <a:cubicBezTo>
                  <a:pt x="595" y="123"/>
                  <a:pt x="577" y="111"/>
                  <a:pt x="559" y="100"/>
                </a:cubicBezTo>
                <a:cubicBezTo>
                  <a:pt x="569" y="75"/>
                  <a:pt x="569" y="75"/>
                  <a:pt x="569" y="75"/>
                </a:cubicBezTo>
                <a:cubicBezTo>
                  <a:pt x="577" y="40"/>
                  <a:pt x="577" y="40"/>
                  <a:pt x="577" y="40"/>
                </a:cubicBezTo>
                <a:cubicBezTo>
                  <a:pt x="526" y="19"/>
                  <a:pt x="526" y="19"/>
                  <a:pt x="526" y="19"/>
                </a:cubicBezTo>
                <a:cubicBezTo>
                  <a:pt x="506" y="48"/>
                  <a:pt x="506" y="48"/>
                  <a:pt x="506" y="48"/>
                </a:cubicBezTo>
                <a:cubicBezTo>
                  <a:pt x="495" y="75"/>
                  <a:pt x="495" y="75"/>
                  <a:pt x="495" y="75"/>
                </a:cubicBezTo>
                <a:cubicBezTo>
                  <a:pt x="476" y="69"/>
                  <a:pt x="455" y="64"/>
                  <a:pt x="434" y="63"/>
                </a:cubicBezTo>
                <a:cubicBezTo>
                  <a:pt x="434" y="34"/>
                  <a:pt x="434" y="34"/>
                  <a:pt x="434" y="34"/>
                </a:cubicBezTo>
                <a:cubicBezTo>
                  <a:pt x="428" y="0"/>
                  <a:pt x="428" y="0"/>
                  <a:pt x="428" y="0"/>
                </a:cubicBezTo>
                <a:cubicBezTo>
                  <a:pt x="371" y="0"/>
                  <a:pt x="371" y="0"/>
                  <a:pt x="371" y="0"/>
                </a:cubicBezTo>
                <a:cubicBezTo>
                  <a:pt x="365" y="34"/>
                  <a:pt x="365" y="34"/>
                  <a:pt x="365" y="34"/>
                </a:cubicBezTo>
                <a:cubicBezTo>
                  <a:pt x="365" y="63"/>
                  <a:pt x="365" y="63"/>
                  <a:pt x="365" y="63"/>
                </a:cubicBezTo>
                <a:cubicBezTo>
                  <a:pt x="343" y="64"/>
                  <a:pt x="322" y="69"/>
                  <a:pt x="303" y="75"/>
                </a:cubicBezTo>
                <a:cubicBezTo>
                  <a:pt x="291" y="48"/>
                  <a:pt x="291" y="48"/>
                  <a:pt x="291" y="48"/>
                </a:cubicBezTo>
                <a:cubicBezTo>
                  <a:pt x="273" y="19"/>
                  <a:pt x="273" y="19"/>
                  <a:pt x="273" y="19"/>
                </a:cubicBezTo>
                <a:cubicBezTo>
                  <a:pt x="220" y="40"/>
                  <a:pt x="220" y="40"/>
                  <a:pt x="220" y="40"/>
                </a:cubicBezTo>
                <a:cubicBezTo>
                  <a:pt x="229" y="75"/>
                  <a:pt x="229" y="75"/>
                  <a:pt x="229" y="75"/>
                </a:cubicBezTo>
                <a:cubicBezTo>
                  <a:pt x="240" y="100"/>
                  <a:pt x="240" y="100"/>
                  <a:pt x="240" y="100"/>
                </a:cubicBezTo>
                <a:cubicBezTo>
                  <a:pt x="220" y="111"/>
                  <a:pt x="203" y="123"/>
                  <a:pt x="187" y="137"/>
                </a:cubicBezTo>
                <a:cubicBezTo>
                  <a:pt x="166" y="116"/>
                  <a:pt x="166" y="116"/>
                  <a:pt x="166" y="116"/>
                </a:cubicBezTo>
                <a:cubicBezTo>
                  <a:pt x="137" y="96"/>
                  <a:pt x="137" y="96"/>
                  <a:pt x="137" y="96"/>
                </a:cubicBezTo>
                <a:cubicBezTo>
                  <a:pt x="98" y="135"/>
                  <a:pt x="98" y="135"/>
                  <a:pt x="98" y="135"/>
                </a:cubicBezTo>
                <a:cubicBezTo>
                  <a:pt x="118" y="164"/>
                  <a:pt x="118" y="164"/>
                  <a:pt x="118" y="164"/>
                </a:cubicBezTo>
                <a:cubicBezTo>
                  <a:pt x="139" y="185"/>
                  <a:pt x="139" y="185"/>
                  <a:pt x="139" y="185"/>
                </a:cubicBezTo>
                <a:cubicBezTo>
                  <a:pt x="125" y="201"/>
                  <a:pt x="113" y="218"/>
                  <a:pt x="103" y="238"/>
                </a:cubicBezTo>
                <a:cubicBezTo>
                  <a:pt x="77" y="227"/>
                  <a:pt x="77" y="227"/>
                  <a:pt x="77" y="227"/>
                </a:cubicBezTo>
                <a:cubicBezTo>
                  <a:pt x="42" y="218"/>
                  <a:pt x="42" y="218"/>
                  <a:pt x="42" y="218"/>
                </a:cubicBezTo>
                <a:cubicBezTo>
                  <a:pt x="20" y="271"/>
                  <a:pt x="20" y="271"/>
                  <a:pt x="20" y="271"/>
                </a:cubicBezTo>
                <a:cubicBezTo>
                  <a:pt x="50" y="290"/>
                  <a:pt x="50" y="290"/>
                  <a:pt x="50" y="290"/>
                </a:cubicBezTo>
                <a:cubicBezTo>
                  <a:pt x="77" y="301"/>
                  <a:pt x="77" y="301"/>
                  <a:pt x="77" y="301"/>
                </a:cubicBezTo>
                <a:cubicBezTo>
                  <a:pt x="71" y="320"/>
                  <a:pt x="66" y="341"/>
                  <a:pt x="63" y="363"/>
                </a:cubicBezTo>
                <a:cubicBezTo>
                  <a:pt x="36" y="363"/>
                  <a:pt x="36" y="363"/>
                  <a:pt x="36" y="363"/>
                </a:cubicBezTo>
                <a:cubicBezTo>
                  <a:pt x="0" y="369"/>
                  <a:pt x="0" y="369"/>
                  <a:pt x="0" y="369"/>
                </a:cubicBezTo>
                <a:cubicBezTo>
                  <a:pt x="0" y="426"/>
                  <a:pt x="0" y="426"/>
                  <a:pt x="0" y="426"/>
                </a:cubicBezTo>
                <a:cubicBezTo>
                  <a:pt x="36" y="432"/>
                  <a:pt x="36" y="432"/>
                  <a:pt x="36" y="432"/>
                </a:cubicBezTo>
                <a:cubicBezTo>
                  <a:pt x="63" y="432"/>
                  <a:pt x="63" y="432"/>
                  <a:pt x="63" y="432"/>
                </a:cubicBezTo>
                <a:cubicBezTo>
                  <a:pt x="66" y="453"/>
                  <a:pt x="71" y="474"/>
                  <a:pt x="77" y="494"/>
                </a:cubicBezTo>
                <a:cubicBezTo>
                  <a:pt x="50" y="504"/>
                  <a:pt x="50" y="504"/>
                  <a:pt x="50" y="504"/>
                </a:cubicBezTo>
                <a:cubicBezTo>
                  <a:pt x="20" y="524"/>
                  <a:pt x="20" y="524"/>
                  <a:pt x="20" y="524"/>
                </a:cubicBezTo>
                <a:cubicBezTo>
                  <a:pt x="42" y="576"/>
                  <a:pt x="42" y="576"/>
                  <a:pt x="42" y="576"/>
                </a:cubicBezTo>
                <a:cubicBezTo>
                  <a:pt x="77" y="567"/>
                  <a:pt x="77" y="567"/>
                  <a:pt x="77" y="567"/>
                </a:cubicBezTo>
                <a:cubicBezTo>
                  <a:pt x="103" y="557"/>
                  <a:pt x="103" y="557"/>
                  <a:pt x="103" y="557"/>
                </a:cubicBezTo>
                <a:cubicBezTo>
                  <a:pt x="113" y="576"/>
                  <a:pt x="125" y="593"/>
                  <a:pt x="139" y="610"/>
                </a:cubicBezTo>
                <a:cubicBezTo>
                  <a:pt x="118" y="631"/>
                  <a:pt x="118" y="631"/>
                  <a:pt x="118" y="631"/>
                </a:cubicBezTo>
                <a:cubicBezTo>
                  <a:pt x="98" y="659"/>
                  <a:pt x="98" y="659"/>
                  <a:pt x="98" y="659"/>
                </a:cubicBezTo>
                <a:cubicBezTo>
                  <a:pt x="137" y="698"/>
                  <a:pt x="137" y="698"/>
                  <a:pt x="137" y="698"/>
                </a:cubicBezTo>
                <a:cubicBezTo>
                  <a:pt x="166" y="679"/>
                  <a:pt x="166" y="679"/>
                  <a:pt x="166" y="679"/>
                </a:cubicBezTo>
                <a:cubicBezTo>
                  <a:pt x="187" y="658"/>
                  <a:pt x="187" y="658"/>
                  <a:pt x="187" y="658"/>
                </a:cubicBezTo>
                <a:cubicBezTo>
                  <a:pt x="203" y="671"/>
                  <a:pt x="220" y="683"/>
                  <a:pt x="240" y="694"/>
                </a:cubicBezTo>
                <a:cubicBezTo>
                  <a:pt x="229" y="719"/>
                  <a:pt x="229" y="719"/>
                  <a:pt x="229" y="719"/>
                </a:cubicBezTo>
                <a:cubicBezTo>
                  <a:pt x="220" y="754"/>
                  <a:pt x="220" y="754"/>
                  <a:pt x="220" y="754"/>
                </a:cubicBezTo>
                <a:cubicBezTo>
                  <a:pt x="273" y="777"/>
                  <a:pt x="273" y="777"/>
                  <a:pt x="273" y="777"/>
                </a:cubicBezTo>
                <a:cubicBezTo>
                  <a:pt x="291" y="747"/>
                  <a:pt x="291" y="747"/>
                  <a:pt x="291" y="747"/>
                </a:cubicBezTo>
                <a:cubicBezTo>
                  <a:pt x="303" y="719"/>
                  <a:pt x="303" y="719"/>
                  <a:pt x="303" y="719"/>
                </a:cubicBezTo>
                <a:cubicBezTo>
                  <a:pt x="322" y="725"/>
                  <a:pt x="343" y="730"/>
                  <a:pt x="365" y="731"/>
                </a:cubicBezTo>
                <a:cubicBezTo>
                  <a:pt x="365" y="760"/>
                  <a:pt x="365" y="760"/>
                  <a:pt x="365" y="760"/>
                </a:cubicBezTo>
                <a:cubicBezTo>
                  <a:pt x="371" y="795"/>
                  <a:pt x="371" y="795"/>
                  <a:pt x="371" y="795"/>
                </a:cubicBezTo>
                <a:cubicBezTo>
                  <a:pt x="428" y="795"/>
                  <a:pt x="428" y="795"/>
                  <a:pt x="428" y="795"/>
                </a:cubicBezTo>
                <a:cubicBezTo>
                  <a:pt x="434" y="760"/>
                  <a:pt x="434" y="760"/>
                  <a:pt x="434" y="760"/>
                </a:cubicBezTo>
                <a:cubicBezTo>
                  <a:pt x="434" y="731"/>
                  <a:pt x="434" y="731"/>
                  <a:pt x="434" y="731"/>
                </a:cubicBezTo>
                <a:cubicBezTo>
                  <a:pt x="455" y="730"/>
                  <a:pt x="476" y="725"/>
                  <a:pt x="495" y="719"/>
                </a:cubicBezTo>
                <a:cubicBezTo>
                  <a:pt x="506" y="747"/>
                  <a:pt x="506" y="747"/>
                  <a:pt x="506" y="747"/>
                </a:cubicBezTo>
                <a:cubicBezTo>
                  <a:pt x="526" y="777"/>
                  <a:pt x="526" y="777"/>
                  <a:pt x="526" y="777"/>
                </a:cubicBezTo>
                <a:cubicBezTo>
                  <a:pt x="577" y="754"/>
                  <a:pt x="577" y="754"/>
                  <a:pt x="577" y="754"/>
                </a:cubicBezTo>
                <a:cubicBezTo>
                  <a:pt x="569" y="719"/>
                  <a:pt x="569" y="719"/>
                  <a:pt x="569" y="719"/>
                </a:cubicBezTo>
                <a:cubicBezTo>
                  <a:pt x="559" y="694"/>
                  <a:pt x="559" y="694"/>
                  <a:pt x="559" y="694"/>
                </a:cubicBezTo>
                <a:cubicBezTo>
                  <a:pt x="577" y="683"/>
                  <a:pt x="595" y="671"/>
                  <a:pt x="611" y="658"/>
                </a:cubicBezTo>
                <a:cubicBezTo>
                  <a:pt x="633" y="679"/>
                  <a:pt x="633" y="679"/>
                  <a:pt x="633" y="679"/>
                </a:cubicBezTo>
                <a:cubicBezTo>
                  <a:pt x="661" y="698"/>
                  <a:pt x="661" y="698"/>
                  <a:pt x="661" y="698"/>
                </a:cubicBezTo>
                <a:cubicBezTo>
                  <a:pt x="700" y="659"/>
                  <a:pt x="700" y="659"/>
                  <a:pt x="700" y="659"/>
                </a:cubicBezTo>
                <a:cubicBezTo>
                  <a:pt x="681" y="631"/>
                  <a:pt x="681" y="631"/>
                  <a:pt x="681" y="631"/>
                </a:cubicBezTo>
                <a:cubicBezTo>
                  <a:pt x="660" y="610"/>
                  <a:pt x="660" y="610"/>
                  <a:pt x="660" y="610"/>
                </a:cubicBezTo>
                <a:cubicBezTo>
                  <a:pt x="673" y="593"/>
                  <a:pt x="685" y="576"/>
                  <a:pt x="696" y="557"/>
                </a:cubicBezTo>
                <a:cubicBezTo>
                  <a:pt x="721" y="567"/>
                  <a:pt x="721" y="567"/>
                  <a:pt x="721" y="567"/>
                </a:cubicBezTo>
                <a:cubicBezTo>
                  <a:pt x="756" y="576"/>
                  <a:pt x="756" y="576"/>
                  <a:pt x="756" y="576"/>
                </a:cubicBezTo>
                <a:cubicBezTo>
                  <a:pt x="777" y="524"/>
                  <a:pt x="777" y="524"/>
                  <a:pt x="777" y="524"/>
                </a:cubicBezTo>
                <a:cubicBezTo>
                  <a:pt x="747" y="504"/>
                  <a:pt x="747" y="504"/>
                  <a:pt x="747" y="504"/>
                </a:cubicBezTo>
                <a:cubicBezTo>
                  <a:pt x="721" y="494"/>
                  <a:pt x="721" y="494"/>
                  <a:pt x="721" y="494"/>
                </a:cubicBezTo>
                <a:cubicBezTo>
                  <a:pt x="727" y="474"/>
                  <a:pt x="732" y="453"/>
                  <a:pt x="733" y="432"/>
                </a:cubicBezTo>
                <a:cubicBezTo>
                  <a:pt x="762" y="432"/>
                  <a:pt x="762" y="432"/>
                  <a:pt x="762" y="432"/>
                </a:cubicBezTo>
                <a:cubicBezTo>
                  <a:pt x="762" y="432"/>
                  <a:pt x="762" y="432"/>
                  <a:pt x="762" y="432"/>
                </a:cubicBezTo>
                <a:close/>
              </a:path>
            </a:pathLst>
          </a:custGeom>
          <a:solidFill>
            <a:schemeClr val="bg1">
              <a:lumMod val="6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C4C4C"/>
              </a:solidFill>
            </a:endParaRPr>
          </a:p>
        </p:txBody>
      </p:sp>
      <p:sp>
        <p:nvSpPr>
          <p:cNvPr id="31" name="Freeform 8"/>
          <p:cNvSpPr/>
          <p:nvPr/>
        </p:nvSpPr>
        <p:spPr bwMode="auto">
          <a:xfrm>
            <a:off x="5299895" y="3076234"/>
            <a:ext cx="1113079" cy="1130232"/>
          </a:xfrm>
          <a:custGeom>
            <a:avLst/>
            <a:gdLst>
              <a:gd name="T0" fmla="*/ 465 w 522"/>
              <a:gd name="T1" fmla="*/ 265 h 530"/>
              <a:gd name="T2" fmla="*/ 491 w 522"/>
              <a:gd name="T3" fmla="*/ 226 h 530"/>
              <a:gd name="T4" fmla="*/ 504 w 522"/>
              <a:gd name="T5" fmla="*/ 155 h 530"/>
              <a:gd name="T6" fmla="*/ 442 w 522"/>
              <a:gd name="T7" fmla="*/ 170 h 530"/>
              <a:gd name="T8" fmla="*/ 424 w 522"/>
              <a:gd name="T9" fmla="*/ 98 h 530"/>
              <a:gd name="T10" fmla="*/ 394 w 522"/>
              <a:gd name="T11" fmla="*/ 33 h 530"/>
              <a:gd name="T12" fmla="*/ 352 w 522"/>
              <a:gd name="T13" fmla="*/ 81 h 530"/>
              <a:gd name="T14" fmla="*/ 295 w 522"/>
              <a:gd name="T15" fmla="*/ 35 h 530"/>
              <a:gd name="T16" fmla="*/ 233 w 522"/>
              <a:gd name="T17" fmla="*/ 0 h 530"/>
              <a:gd name="T18" fmla="*/ 227 w 522"/>
              <a:gd name="T19" fmla="*/ 63 h 530"/>
              <a:gd name="T20" fmla="*/ 153 w 522"/>
              <a:gd name="T21" fmla="*/ 59 h 530"/>
              <a:gd name="T22" fmla="*/ 83 w 522"/>
              <a:gd name="T23" fmla="*/ 66 h 530"/>
              <a:gd name="T24" fmla="*/ 116 w 522"/>
              <a:gd name="T25" fmla="*/ 122 h 530"/>
              <a:gd name="T26" fmla="*/ 53 w 522"/>
              <a:gd name="T27" fmla="*/ 161 h 530"/>
              <a:gd name="T28" fmla="*/ 0 w 522"/>
              <a:gd name="T29" fmla="*/ 209 h 530"/>
              <a:gd name="T30" fmla="*/ 59 w 522"/>
              <a:gd name="T31" fmla="*/ 235 h 530"/>
              <a:gd name="T32" fmla="*/ 59 w 522"/>
              <a:gd name="T33" fmla="*/ 294 h 530"/>
              <a:gd name="T34" fmla="*/ 0 w 522"/>
              <a:gd name="T35" fmla="*/ 319 h 530"/>
              <a:gd name="T36" fmla="*/ 53 w 522"/>
              <a:gd name="T37" fmla="*/ 367 h 530"/>
              <a:gd name="T38" fmla="*/ 116 w 522"/>
              <a:gd name="T39" fmla="*/ 408 h 530"/>
              <a:gd name="T40" fmla="*/ 83 w 522"/>
              <a:gd name="T41" fmla="*/ 462 h 530"/>
              <a:gd name="T42" fmla="*/ 153 w 522"/>
              <a:gd name="T43" fmla="*/ 471 h 530"/>
              <a:gd name="T44" fmla="*/ 227 w 522"/>
              <a:gd name="T45" fmla="*/ 465 h 530"/>
              <a:gd name="T46" fmla="*/ 233 w 522"/>
              <a:gd name="T47" fmla="*/ 530 h 530"/>
              <a:gd name="T48" fmla="*/ 295 w 522"/>
              <a:gd name="T49" fmla="*/ 495 h 530"/>
              <a:gd name="T50" fmla="*/ 352 w 522"/>
              <a:gd name="T51" fmla="*/ 447 h 530"/>
              <a:gd name="T52" fmla="*/ 394 w 522"/>
              <a:gd name="T53" fmla="*/ 495 h 530"/>
              <a:gd name="T54" fmla="*/ 424 w 522"/>
              <a:gd name="T55" fmla="*/ 431 h 530"/>
              <a:gd name="T56" fmla="*/ 442 w 522"/>
              <a:gd name="T57" fmla="*/ 360 h 530"/>
              <a:gd name="T58" fmla="*/ 504 w 522"/>
              <a:gd name="T59" fmla="*/ 373 h 530"/>
              <a:gd name="T60" fmla="*/ 491 w 522"/>
              <a:gd name="T61" fmla="*/ 303 h 530"/>
              <a:gd name="T62" fmla="*/ 463 w 522"/>
              <a:gd name="T63" fmla="*/ 294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22" h="530">
                <a:moveTo>
                  <a:pt x="463" y="294"/>
                </a:moveTo>
                <a:cubicBezTo>
                  <a:pt x="465" y="285"/>
                  <a:pt x="465" y="274"/>
                  <a:pt x="465" y="265"/>
                </a:cubicBezTo>
                <a:cubicBezTo>
                  <a:pt x="465" y="254"/>
                  <a:pt x="465" y="244"/>
                  <a:pt x="463" y="235"/>
                </a:cubicBezTo>
                <a:cubicBezTo>
                  <a:pt x="491" y="226"/>
                  <a:pt x="491" y="226"/>
                  <a:pt x="491" y="226"/>
                </a:cubicBezTo>
                <a:cubicBezTo>
                  <a:pt x="522" y="209"/>
                  <a:pt x="522" y="209"/>
                  <a:pt x="522" y="209"/>
                </a:cubicBezTo>
                <a:cubicBezTo>
                  <a:pt x="504" y="155"/>
                  <a:pt x="504" y="155"/>
                  <a:pt x="504" y="155"/>
                </a:cubicBezTo>
                <a:cubicBezTo>
                  <a:pt x="470" y="161"/>
                  <a:pt x="470" y="161"/>
                  <a:pt x="470" y="161"/>
                </a:cubicBezTo>
                <a:cubicBezTo>
                  <a:pt x="442" y="170"/>
                  <a:pt x="442" y="170"/>
                  <a:pt x="442" y="170"/>
                </a:cubicBezTo>
                <a:cubicBezTo>
                  <a:pt x="433" y="152"/>
                  <a:pt x="421" y="136"/>
                  <a:pt x="408" y="122"/>
                </a:cubicBezTo>
                <a:cubicBezTo>
                  <a:pt x="424" y="98"/>
                  <a:pt x="424" y="98"/>
                  <a:pt x="424" y="98"/>
                </a:cubicBezTo>
                <a:cubicBezTo>
                  <a:pt x="439" y="66"/>
                  <a:pt x="439" y="66"/>
                  <a:pt x="439" y="66"/>
                </a:cubicBezTo>
                <a:cubicBezTo>
                  <a:pt x="394" y="33"/>
                  <a:pt x="394" y="33"/>
                  <a:pt x="394" y="33"/>
                </a:cubicBezTo>
                <a:cubicBezTo>
                  <a:pt x="369" y="59"/>
                  <a:pt x="369" y="59"/>
                  <a:pt x="369" y="59"/>
                </a:cubicBezTo>
                <a:cubicBezTo>
                  <a:pt x="352" y="81"/>
                  <a:pt x="352" y="81"/>
                  <a:pt x="352" y="81"/>
                </a:cubicBezTo>
                <a:cubicBezTo>
                  <a:pt x="334" y="72"/>
                  <a:pt x="316" y="66"/>
                  <a:pt x="295" y="63"/>
                </a:cubicBezTo>
                <a:cubicBezTo>
                  <a:pt x="295" y="35"/>
                  <a:pt x="295" y="35"/>
                  <a:pt x="295" y="35"/>
                </a:cubicBezTo>
                <a:cubicBezTo>
                  <a:pt x="289" y="0"/>
                  <a:pt x="289" y="0"/>
                  <a:pt x="289" y="0"/>
                </a:cubicBezTo>
                <a:cubicBezTo>
                  <a:pt x="233" y="0"/>
                  <a:pt x="233" y="0"/>
                  <a:pt x="233" y="0"/>
                </a:cubicBezTo>
                <a:cubicBezTo>
                  <a:pt x="227" y="35"/>
                  <a:pt x="227" y="35"/>
                  <a:pt x="227" y="35"/>
                </a:cubicBezTo>
                <a:cubicBezTo>
                  <a:pt x="227" y="63"/>
                  <a:pt x="227" y="63"/>
                  <a:pt x="227" y="63"/>
                </a:cubicBezTo>
                <a:cubicBezTo>
                  <a:pt x="208" y="66"/>
                  <a:pt x="188" y="72"/>
                  <a:pt x="170" y="81"/>
                </a:cubicBezTo>
                <a:cubicBezTo>
                  <a:pt x="153" y="59"/>
                  <a:pt x="153" y="59"/>
                  <a:pt x="153" y="59"/>
                </a:cubicBezTo>
                <a:cubicBezTo>
                  <a:pt x="128" y="33"/>
                  <a:pt x="128" y="33"/>
                  <a:pt x="128" y="33"/>
                </a:cubicBezTo>
                <a:cubicBezTo>
                  <a:pt x="83" y="66"/>
                  <a:pt x="83" y="66"/>
                  <a:pt x="83" y="66"/>
                </a:cubicBezTo>
                <a:cubicBezTo>
                  <a:pt x="98" y="98"/>
                  <a:pt x="98" y="98"/>
                  <a:pt x="98" y="98"/>
                </a:cubicBezTo>
                <a:cubicBezTo>
                  <a:pt x="116" y="122"/>
                  <a:pt x="116" y="122"/>
                  <a:pt x="116" y="122"/>
                </a:cubicBezTo>
                <a:cubicBezTo>
                  <a:pt x="101" y="136"/>
                  <a:pt x="90" y="152"/>
                  <a:pt x="80" y="170"/>
                </a:cubicBezTo>
                <a:cubicBezTo>
                  <a:pt x="53" y="161"/>
                  <a:pt x="53" y="161"/>
                  <a:pt x="53" y="161"/>
                </a:cubicBezTo>
                <a:cubicBezTo>
                  <a:pt x="18" y="155"/>
                  <a:pt x="18" y="155"/>
                  <a:pt x="18" y="155"/>
                </a:cubicBezTo>
                <a:cubicBezTo>
                  <a:pt x="0" y="209"/>
                  <a:pt x="0" y="209"/>
                  <a:pt x="0" y="209"/>
                </a:cubicBezTo>
                <a:cubicBezTo>
                  <a:pt x="32" y="226"/>
                  <a:pt x="32" y="226"/>
                  <a:pt x="32" y="226"/>
                </a:cubicBezTo>
                <a:cubicBezTo>
                  <a:pt x="59" y="235"/>
                  <a:pt x="59" y="235"/>
                  <a:pt x="59" y="235"/>
                </a:cubicBezTo>
                <a:cubicBezTo>
                  <a:pt x="57" y="244"/>
                  <a:pt x="57" y="254"/>
                  <a:pt x="57" y="265"/>
                </a:cubicBezTo>
                <a:cubicBezTo>
                  <a:pt x="57" y="274"/>
                  <a:pt x="57" y="285"/>
                  <a:pt x="59" y="294"/>
                </a:cubicBezTo>
                <a:cubicBezTo>
                  <a:pt x="32" y="303"/>
                  <a:pt x="32" y="303"/>
                  <a:pt x="32" y="303"/>
                </a:cubicBezTo>
                <a:cubicBezTo>
                  <a:pt x="0" y="319"/>
                  <a:pt x="0" y="319"/>
                  <a:pt x="0" y="319"/>
                </a:cubicBezTo>
                <a:cubicBezTo>
                  <a:pt x="18" y="373"/>
                  <a:pt x="18" y="373"/>
                  <a:pt x="18" y="373"/>
                </a:cubicBezTo>
                <a:cubicBezTo>
                  <a:pt x="53" y="367"/>
                  <a:pt x="53" y="367"/>
                  <a:pt x="53" y="367"/>
                </a:cubicBezTo>
                <a:cubicBezTo>
                  <a:pt x="80" y="360"/>
                  <a:pt x="80" y="360"/>
                  <a:pt x="80" y="360"/>
                </a:cubicBezTo>
                <a:cubicBezTo>
                  <a:pt x="90" y="376"/>
                  <a:pt x="101" y="393"/>
                  <a:pt x="116" y="408"/>
                </a:cubicBezTo>
                <a:cubicBezTo>
                  <a:pt x="98" y="431"/>
                  <a:pt x="98" y="431"/>
                  <a:pt x="98" y="431"/>
                </a:cubicBezTo>
                <a:cubicBezTo>
                  <a:pt x="83" y="462"/>
                  <a:pt x="83" y="462"/>
                  <a:pt x="83" y="462"/>
                </a:cubicBezTo>
                <a:cubicBezTo>
                  <a:pt x="128" y="495"/>
                  <a:pt x="128" y="495"/>
                  <a:pt x="128" y="495"/>
                </a:cubicBezTo>
                <a:cubicBezTo>
                  <a:pt x="153" y="471"/>
                  <a:pt x="153" y="471"/>
                  <a:pt x="153" y="471"/>
                </a:cubicBezTo>
                <a:cubicBezTo>
                  <a:pt x="170" y="447"/>
                  <a:pt x="170" y="447"/>
                  <a:pt x="170" y="447"/>
                </a:cubicBezTo>
                <a:cubicBezTo>
                  <a:pt x="188" y="456"/>
                  <a:pt x="208" y="462"/>
                  <a:pt x="227" y="465"/>
                </a:cubicBezTo>
                <a:cubicBezTo>
                  <a:pt x="227" y="495"/>
                  <a:pt x="227" y="495"/>
                  <a:pt x="227" y="495"/>
                </a:cubicBezTo>
                <a:cubicBezTo>
                  <a:pt x="233" y="530"/>
                  <a:pt x="233" y="530"/>
                  <a:pt x="233" y="530"/>
                </a:cubicBezTo>
                <a:cubicBezTo>
                  <a:pt x="289" y="530"/>
                  <a:pt x="289" y="530"/>
                  <a:pt x="289" y="530"/>
                </a:cubicBezTo>
                <a:cubicBezTo>
                  <a:pt x="295" y="495"/>
                  <a:pt x="295" y="495"/>
                  <a:pt x="295" y="495"/>
                </a:cubicBezTo>
                <a:cubicBezTo>
                  <a:pt x="295" y="465"/>
                  <a:pt x="295" y="465"/>
                  <a:pt x="295" y="465"/>
                </a:cubicBezTo>
                <a:cubicBezTo>
                  <a:pt x="316" y="462"/>
                  <a:pt x="334" y="456"/>
                  <a:pt x="352" y="447"/>
                </a:cubicBezTo>
                <a:cubicBezTo>
                  <a:pt x="369" y="471"/>
                  <a:pt x="369" y="471"/>
                  <a:pt x="369" y="471"/>
                </a:cubicBezTo>
                <a:cubicBezTo>
                  <a:pt x="394" y="495"/>
                  <a:pt x="394" y="495"/>
                  <a:pt x="394" y="495"/>
                </a:cubicBezTo>
                <a:cubicBezTo>
                  <a:pt x="439" y="462"/>
                  <a:pt x="439" y="462"/>
                  <a:pt x="439" y="462"/>
                </a:cubicBezTo>
                <a:cubicBezTo>
                  <a:pt x="424" y="431"/>
                  <a:pt x="424" y="431"/>
                  <a:pt x="424" y="431"/>
                </a:cubicBezTo>
                <a:cubicBezTo>
                  <a:pt x="408" y="408"/>
                  <a:pt x="408" y="408"/>
                  <a:pt x="408" y="408"/>
                </a:cubicBezTo>
                <a:cubicBezTo>
                  <a:pt x="421" y="393"/>
                  <a:pt x="433" y="376"/>
                  <a:pt x="442" y="360"/>
                </a:cubicBezTo>
                <a:cubicBezTo>
                  <a:pt x="470" y="367"/>
                  <a:pt x="470" y="367"/>
                  <a:pt x="470" y="367"/>
                </a:cubicBezTo>
                <a:cubicBezTo>
                  <a:pt x="504" y="373"/>
                  <a:pt x="504" y="373"/>
                  <a:pt x="504" y="373"/>
                </a:cubicBezTo>
                <a:cubicBezTo>
                  <a:pt x="522" y="319"/>
                  <a:pt x="522" y="319"/>
                  <a:pt x="522" y="319"/>
                </a:cubicBezTo>
                <a:cubicBezTo>
                  <a:pt x="491" y="303"/>
                  <a:pt x="491" y="303"/>
                  <a:pt x="491" y="303"/>
                </a:cubicBezTo>
                <a:cubicBezTo>
                  <a:pt x="463" y="294"/>
                  <a:pt x="463" y="294"/>
                  <a:pt x="463" y="294"/>
                </a:cubicBezTo>
                <a:cubicBezTo>
                  <a:pt x="463" y="294"/>
                  <a:pt x="463" y="294"/>
                  <a:pt x="463" y="294"/>
                </a:cubicBezTo>
                <a:close/>
              </a:path>
            </a:pathLst>
          </a:custGeom>
          <a:solidFill>
            <a:srgbClr val="00206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TextBox 35"/>
          <p:cNvSpPr txBox="1"/>
          <p:nvPr/>
        </p:nvSpPr>
        <p:spPr>
          <a:xfrm>
            <a:off x="3167889" y="2981137"/>
            <a:ext cx="902811" cy="523220"/>
          </a:xfrm>
          <a:prstGeom prst="rect">
            <a:avLst/>
          </a:prstGeom>
          <a:noFill/>
        </p:spPr>
        <p:txBody>
          <a:bodyPr wrap="non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协调</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奋斗目标</a:t>
            </a:r>
          </a:p>
        </p:txBody>
      </p:sp>
      <p:sp>
        <p:nvSpPr>
          <p:cNvPr id="37" name="TextBox 36"/>
          <p:cNvSpPr txBox="1"/>
          <p:nvPr/>
        </p:nvSpPr>
        <p:spPr>
          <a:xfrm>
            <a:off x="4099400" y="3950794"/>
            <a:ext cx="1107996" cy="646331"/>
          </a:xfrm>
          <a:prstGeom prst="rect">
            <a:avLst/>
          </a:prstGeom>
          <a:noFill/>
        </p:spPr>
        <p:txBody>
          <a:bodyPr wrap="none" rtlCol="0">
            <a:spAutoFit/>
          </a:bodyPr>
          <a:lstStyle>
            <a:defPPr>
              <a:defRPr lang="zh-CN"/>
            </a:defPPr>
            <a:lvl1pPr>
              <a:defRPr sz="1400">
                <a:gradFill>
                  <a:gsLst>
                    <a:gs pos="30000">
                      <a:srgbClr val="E9DAB8"/>
                    </a:gs>
                    <a:gs pos="100000">
                      <a:srgbClr val="C29F67"/>
                    </a:gs>
                    <a:gs pos="0">
                      <a:srgbClr val="C29F67"/>
                    </a:gs>
                    <a:gs pos="66000">
                      <a:srgbClr val="99763C"/>
                    </a:gs>
                  </a:gsLst>
                  <a:lin ang="5400000" scaled="0"/>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lgn="ctr"/>
            <a:r>
              <a:rPr lang="zh-CN" altLang="en-US" sz="1800" dirty="0">
                <a:solidFill>
                  <a:schemeClr val="bg1"/>
                </a:solidFill>
                <a:effectLst/>
              </a:rPr>
              <a:t>协调</a:t>
            </a:r>
            <a:endParaRPr lang="en-US" altLang="zh-CN" sz="1800" dirty="0">
              <a:solidFill>
                <a:schemeClr val="bg1"/>
              </a:solidFill>
              <a:effectLst/>
            </a:endParaRPr>
          </a:p>
          <a:p>
            <a:pPr algn="ctr"/>
            <a:r>
              <a:rPr lang="zh-CN" altLang="en-US" sz="1800" dirty="0">
                <a:solidFill>
                  <a:schemeClr val="bg1"/>
                </a:solidFill>
                <a:effectLst/>
              </a:rPr>
              <a:t>工作计划</a:t>
            </a:r>
          </a:p>
        </p:txBody>
      </p:sp>
      <p:sp>
        <p:nvSpPr>
          <p:cNvPr id="38" name="TextBox 37"/>
          <p:cNvSpPr txBox="1"/>
          <p:nvPr/>
        </p:nvSpPr>
        <p:spPr>
          <a:xfrm>
            <a:off x="5456325" y="3410519"/>
            <a:ext cx="800219" cy="461665"/>
          </a:xfrm>
          <a:prstGeom prst="rect">
            <a:avLst/>
          </a:prstGeom>
          <a:noFill/>
        </p:spPr>
        <p:txBody>
          <a:bodyPr wrap="non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协调</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职权关系</a:t>
            </a:r>
          </a:p>
        </p:txBody>
      </p:sp>
      <p:sp>
        <p:nvSpPr>
          <p:cNvPr id="39" name="Freeform 6"/>
          <p:cNvSpPr/>
          <p:nvPr/>
        </p:nvSpPr>
        <p:spPr bwMode="auto">
          <a:xfrm>
            <a:off x="6291621" y="2637364"/>
            <a:ext cx="1354112" cy="1351403"/>
          </a:xfrm>
          <a:custGeom>
            <a:avLst/>
            <a:gdLst>
              <a:gd name="T0" fmla="*/ 635 w 635"/>
              <a:gd name="T1" fmla="*/ 345 h 634"/>
              <a:gd name="T2" fmla="*/ 600 w 635"/>
              <a:gd name="T3" fmla="*/ 283 h 634"/>
              <a:gd name="T4" fmla="*/ 553 w 635"/>
              <a:gd name="T5" fmla="*/ 220 h 634"/>
              <a:gd name="T6" fmla="*/ 606 w 635"/>
              <a:gd name="T7" fmla="*/ 184 h 634"/>
              <a:gd name="T8" fmla="*/ 544 w 635"/>
              <a:gd name="T9" fmla="*/ 146 h 634"/>
              <a:gd name="T10" fmla="*/ 473 w 635"/>
              <a:gd name="T11" fmla="*/ 116 h 634"/>
              <a:gd name="T12" fmla="*/ 501 w 635"/>
              <a:gd name="T13" fmla="*/ 57 h 634"/>
              <a:gd name="T14" fmla="*/ 430 w 635"/>
              <a:gd name="T15" fmla="*/ 56 h 634"/>
              <a:gd name="T16" fmla="*/ 351 w 635"/>
              <a:gd name="T17" fmla="*/ 65 h 634"/>
              <a:gd name="T18" fmla="*/ 345 w 635"/>
              <a:gd name="T19" fmla="*/ 0 h 634"/>
              <a:gd name="T20" fmla="*/ 284 w 635"/>
              <a:gd name="T21" fmla="*/ 35 h 634"/>
              <a:gd name="T22" fmla="*/ 220 w 635"/>
              <a:gd name="T23" fmla="*/ 82 h 634"/>
              <a:gd name="T24" fmla="*/ 184 w 635"/>
              <a:gd name="T25" fmla="*/ 29 h 634"/>
              <a:gd name="T26" fmla="*/ 148 w 635"/>
              <a:gd name="T27" fmla="*/ 91 h 634"/>
              <a:gd name="T28" fmla="*/ 116 w 635"/>
              <a:gd name="T29" fmla="*/ 161 h 634"/>
              <a:gd name="T30" fmla="*/ 58 w 635"/>
              <a:gd name="T31" fmla="*/ 134 h 634"/>
              <a:gd name="T32" fmla="*/ 56 w 635"/>
              <a:gd name="T33" fmla="*/ 205 h 634"/>
              <a:gd name="T34" fmla="*/ 65 w 635"/>
              <a:gd name="T35" fmla="*/ 283 h 634"/>
              <a:gd name="T36" fmla="*/ 0 w 635"/>
              <a:gd name="T37" fmla="*/ 289 h 634"/>
              <a:gd name="T38" fmla="*/ 36 w 635"/>
              <a:gd name="T39" fmla="*/ 351 h 634"/>
              <a:gd name="T40" fmla="*/ 82 w 635"/>
              <a:gd name="T41" fmla="*/ 413 h 634"/>
              <a:gd name="T42" fmla="*/ 29 w 635"/>
              <a:gd name="T43" fmla="*/ 450 h 634"/>
              <a:gd name="T44" fmla="*/ 91 w 635"/>
              <a:gd name="T45" fmla="*/ 487 h 634"/>
              <a:gd name="T46" fmla="*/ 162 w 635"/>
              <a:gd name="T47" fmla="*/ 518 h 634"/>
              <a:gd name="T48" fmla="*/ 134 w 635"/>
              <a:gd name="T49" fmla="*/ 577 h 634"/>
              <a:gd name="T50" fmla="*/ 207 w 635"/>
              <a:gd name="T51" fmla="*/ 578 h 634"/>
              <a:gd name="T52" fmla="*/ 284 w 635"/>
              <a:gd name="T53" fmla="*/ 569 h 634"/>
              <a:gd name="T54" fmla="*/ 290 w 635"/>
              <a:gd name="T55" fmla="*/ 634 h 634"/>
              <a:gd name="T56" fmla="*/ 351 w 635"/>
              <a:gd name="T57" fmla="*/ 598 h 634"/>
              <a:gd name="T58" fmla="*/ 415 w 635"/>
              <a:gd name="T59" fmla="*/ 553 h 634"/>
              <a:gd name="T60" fmla="*/ 451 w 635"/>
              <a:gd name="T61" fmla="*/ 605 h 634"/>
              <a:gd name="T62" fmla="*/ 489 w 635"/>
              <a:gd name="T63" fmla="*/ 544 h 634"/>
              <a:gd name="T64" fmla="*/ 519 w 635"/>
              <a:gd name="T65" fmla="*/ 473 h 634"/>
              <a:gd name="T66" fmla="*/ 577 w 635"/>
              <a:gd name="T67" fmla="*/ 500 h 634"/>
              <a:gd name="T68" fmla="*/ 579 w 635"/>
              <a:gd name="T69" fmla="*/ 428 h 634"/>
              <a:gd name="T70" fmla="*/ 570 w 635"/>
              <a:gd name="T71" fmla="*/ 351 h 634"/>
              <a:gd name="T72" fmla="*/ 600 w 635"/>
              <a:gd name="T73" fmla="*/ 351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5" h="634">
                <a:moveTo>
                  <a:pt x="600" y="351"/>
                </a:moveTo>
                <a:cubicBezTo>
                  <a:pt x="635" y="345"/>
                  <a:pt x="635" y="345"/>
                  <a:pt x="635" y="345"/>
                </a:cubicBezTo>
                <a:cubicBezTo>
                  <a:pt x="635" y="289"/>
                  <a:pt x="635" y="289"/>
                  <a:pt x="635" y="289"/>
                </a:cubicBezTo>
                <a:cubicBezTo>
                  <a:pt x="600" y="283"/>
                  <a:pt x="600" y="283"/>
                  <a:pt x="600" y="283"/>
                </a:cubicBezTo>
                <a:cubicBezTo>
                  <a:pt x="570" y="283"/>
                  <a:pt x="570" y="283"/>
                  <a:pt x="570" y="283"/>
                </a:cubicBezTo>
                <a:cubicBezTo>
                  <a:pt x="567" y="261"/>
                  <a:pt x="561" y="240"/>
                  <a:pt x="553" y="220"/>
                </a:cubicBezTo>
                <a:cubicBezTo>
                  <a:pt x="579" y="205"/>
                  <a:pt x="579" y="205"/>
                  <a:pt x="579" y="205"/>
                </a:cubicBezTo>
                <a:cubicBezTo>
                  <a:pt x="606" y="184"/>
                  <a:pt x="606" y="184"/>
                  <a:pt x="606" y="184"/>
                </a:cubicBezTo>
                <a:cubicBezTo>
                  <a:pt x="577" y="134"/>
                  <a:pt x="577" y="134"/>
                  <a:pt x="577" y="134"/>
                </a:cubicBezTo>
                <a:cubicBezTo>
                  <a:pt x="544" y="146"/>
                  <a:pt x="544" y="146"/>
                  <a:pt x="544" y="146"/>
                </a:cubicBezTo>
                <a:cubicBezTo>
                  <a:pt x="519" y="161"/>
                  <a:pt x="519" y="161"/>
                  <a:pt x="519" y="161"/>
                </a:cubicBezTo>
                <a:cubicBezTo>
                  <a:pt x="507" y="145"/>
                  <a:pt x="490" y="128"/>
                  <a:pt x="473" y="116"/>
                </a:cubicBezTo>
                <a:cubicBezTo>
                  <a:pt x="489" y="91"/>
                  <a:pt x="489" y="91"/>
                  <a:pt x="489" y="91"/>
                </a:cubicBezTo>
                <a:cubicBezTo>
                  <a:pt x="501" y="57"/>
                  <a:pt x="501" y="57"/>
                  <a:pt x="501" y="57"/>
                </a:cubicBezTo>
                <a:cubicBezTo>
                  <a:pt x="451" y="29"/>
                  <a:pt x="451" y="29"/>
                  <a:pt x="451" y="29"/>
                </a:cubicBezTo>
                <a:cubicBezTo>
                  <a:pt x="430" y="56"/>
                  <a:pt x="430" y="56"/>
                  <a:pt x="430" y="56"/>
                </a:cubicBezTo>
                <a:cubicBezTo>
                  <a:pt x="415" y="82"/>
                  <a:pt x="415" y="82"/>
                  <a:pt x="415" y="82"/>
                </a:cubicBezTo>
                <a:cubicBezTo>
                  <a:pt x="395" y="74"/>
                  <a:pt x="374" y="68"/>
                  <a:pt x="351" y="65"/>
                </a:cubicBezTo>
                <a:cubicBezTo>
                  <a:pt x="351" y="35"/>
                  <a:pt x="351" y="35"/>
                  <a:pt x="351" y="35"/>
                </a:cubicBezTo>
                <a:cubicBezTo>
                  <a:pt x="345" y="0"/>
                  <a:pt x="345" y="0"/>
                  <a:pt x="345" y="0"/>
                </a:cubicBezTo>
                <a:cubicBezTo>
                  <a:pt x="290" y="0"/>
                  <a:pt x="290" y="0"/>
                  <a:pt x="290" y="0"/>
                </a:cubicBezTo>
                <a:cubicBezTo>
                  <a:pt x="284" y="35"/>
                  <a:pt x="284" y="35"/>
                  <a:pt x="284" y="35"/>
                </a:cubicBezTo>
                <a:cubicBezTo>
                  <a:pt x="284" y="65"/>
                  <a:pt x="284" y="65"/>
                  <a:pt x="284" y="65"/>
                </a:cubicBezTo>
                <a:cubicBezTo>
                  <a:pt x="261" y="68"/>
                  <a:pt x="241" y="74"/>
                  <a:pt x="220" y="82"/>
                </a:cubicBezTo>
                <a:cubicBezTo>
                  <a:pt x="207" y="56"/>
                  <a:pt x="207" y="56"/>
                  <a:pt x="207" y="56"/>
                </a:cubicBezTo>
                <a:cubicBezTo>
                  <a:pt x="184" y="29"/>
                  <a:pt x="184" y="29"/>
                  <a:pt x="184" y="29"/>
                </a:cubicBezTo>
                <a:cubicBezTo>
                  <a:pt x="134" y="57"/>
                  <a:pt x="134" y="57"/>
                  <a:pt x="134" y="57"/>
                </a:cubicBezTo>
                <a:cubicBezTo>
                  <a:pt x="148" y="91"/>
                  <a:pt x="148" y="91"/>
                  <a:pt x="148" y="91"/>
                </a:cubicBezTo>
                <a:cubicBezTo>
                  <a:pt x="162" y="116"/>
                  <a:pt x="162" y="116"/>
                  <a:pt x="162" y="116"/>
                </a:cubicBezTo>
                <a:cubicBezTo>
                  <a:pt x="145" y="128"/>
                  <a:pt x="130" y="145"/>
                  <a:pt x="116" y="161"/>
                </a:cubicBezTo>
                <a:cubicBezTo>
                  <a:pt x="91" y="146"/>
                  <a:pt x="91" y="146"/>
                  <a:pt x="91" y="146"/>
                </a:cubicBezTo>
                <a:cubicBezTo>
                  <a:pt x="58" y="134"/>
                  <a:pt x="58" y="134"/>
                  <a:pt x="58" y="134"/>
                </a:cubicBezTo>
                <a:cubicBezTo>
                  <a:pt x="29" y="184"/>
                  <a:pt x="29" y="184"/>
                  <a:pt x="29" y="184"/>
                </a:cubicBezTo>
                <a:cubicBezTo>
                  <a:pt x="56" y="205"/>
                  <a:pt x="56" y="205"/>
                  <a:pt x="56" y="205"/>
                </a:cubicBezTo>
                <a:cubicBezTo>
                  <a:pt x="82" y="220"/>
                  <a:pt x="82" y="220"/>
                  <a:pt x="82" y="220"/>
                </a:cubicBezTo>
                <a:cubicBezTo>
                  <a:pt x="74" y="240"/>
                  <a:pt x="68" y="261"/>
                  <a:pt x="65" y="283"/>
                </a:cubicBezTo>
                <a:cubicBezTo>
                  <a:pt x="36" y="283"/>
                  <a:pt x="36" y="283"/>
                  <a:pt x="36" y="283"/>
                </a:cubicBezTo>
                <a:cubicBezTo>
                  <a:pt x="0" y="289"/>
                  <a:pt x="0" y="289"/>
                  <a:pt x="0" y="289"/>
                </a:cubicBezTo>
                <a:cubicBezTo>
                  <a:pt x="0" y="345"/>
                  <a:pt x="0" y="345"/>
                  <a:pt x="0" y="345"/>
                </a:cubicBezTo>
                <a:cubicBezTo>
                  <a:pt x="36" y="351"/>
                  <a:pt x="36" y="351"/>
                  <a:pt x="36" y="351"/>
                </a:cubicBezTo>
                <a:cubicBezTo>
                  <a:pt x="65" y="351"/>
                  <a:pt x="65" y="351"/>
                  <a:pt x="65" y="351"/>
                </a:cubicBezTo>
                <a:cubicBezTo>
                  <a:pt x="68" y="372"/>
                  <a:pt x="74" y="393"/>
                  <a:pt x="82" y="413"/>
                </a:cubicBezTo>
                <a:cubicBezTo>
                  <a:pt x="56" y="428"/>
                  <a:pt x="56" y="428"/>
                  <a:pt x="56" y="428"/>
                </a:cubicBezTo>
                <a:cubicBezTo>
                  <a:pt x="29" y="450"/>
                  <a:pt x="29" y="450"/>
                  <a:pt x="29" y="450"/>
                </a:cubicBezTo>
                <a:cubicBezTo>
                  <a:pt x="58" y="500"/>
                  <a:pt x="58" y="500"/>
                  <a:pt x="58" y="500"/>
                </a:cubicBezTo>
                <a:cubicBezTo>
                  <a:pt x="91" y="487"/>
                  <a:pt x="91" y="487"/>
                  <a:pt x="91" y="487"/>
                </a:cubicBezTo>
                <a:cubicBezTo>
                  <a:pt x="116" y="473"/>
                  <a:pt x="116" y="473"/>
                  <a:pt x="116" y="473"/>
                </a:cubicBezTo>
                <a:cubicBezTo>
                  <a:pt x="130" y="490"/>
                  <a:pt x="145" y="505"/>
                  <a:pt x="162" y="518"/>
                </a:cubicBezTo>
                <a:cubicBezTo>
                  <a:pt x="148" y="544"/>
                  <a:pt x="148" y="544"/>
                  <a:pt x="148" y="544"/>
                </a:cubicBezTo>
                <a:cubicBezTo>
                  <a:pt x="134" y="577"/>
                  <a:pt x="134" y="577"/>
                  <a:pt x="134" y="577"/>
                </a:cubicBezTo>
                <a:cubicBezTo>
                  <a:pt x="184" y="605"/>
                  <a:pt x="184" y="605"/>
                  <a:pt x="184" y="605"/>
                </a:cubicBezTo>
                <a:cubicBezTo>
                  <a:pt x="207" y="578"/>
                  <a:pt x="207" y="578"/>
                  <a:pt x="207" y="578"/>
                </a:cubicBezTo>
                <a:cubicBezTo>
                  <a:pt x="220" y="553"/>
                  <a:pt x="220" y="553"/>
                  <a:pt x="220" y="553"/>
                </a:cubicBezTo>
                <a:cubicBezTo>
                  <a:pt x="241" y="560"/>
                  <a:pt x="261" y="566"/>
                  <a:pt x="284" y="569"/>
                </a:cubicBezTo>
                <a:cubicBezTo>
                  <a:pt x="284" y="598"/>
                  <a:pt x="284" y="598"/>
                  <a:pt x="284" y="598"/>
                </a:cubicBezTo>
                <a:cubicBezTo>
                  <a:pt x="290" y="634"/>
                  <a:pt x="290" y="634"/>
                  <a:pt x="290" y="634"/>
                </a:cubicBezTo>
                <a:cubicBezTo>
                  <a:pt x="345" y="634"/>
                  <a:pt x="345" y="634"/>
                  <a:pt x="345" y="634"/>
                </a:cubicBezTo>
                <a:cubicBezTo>
                  <a:pt x="351" y="598"/>
                  <a:pt x="351" y="598"/>
                  <a:pt x="351" y="598"/>
                </a:cubicBezTo>
                <a:cubicBezTo>
                  <a:pt x="351" y="569"/>
                  <a:pt x="351" y="569"/>
                  <a:pt x="351" y="569"/>
                </a:cubicBezTo>
                <a:cubicBezTo>
                  <a:pt x="374" y="566"/>
                  <a:pt x="395" y="560"/>
                  <a:pt x="415" y="553"/>
                </a:cubicBezTo>
                <a:cubicBezTo>
                  <a:pt x="430" y="578"/>
                  <a:pt x="430" y="578"/>
                  <a:pt x="430" y="578"/>
                </a:cubicBezTo>
                <a:cubicBezTo>
                  <a:pt x="451" y="605"/>
                  <a:pt x="451" y="605"/>
                  <a:pt x="451" y="605"/>
                </a:cubicBezTo>
                <a:cubicBezTo>
                  <a:pt x="501" y="577"/>
                  <a:pt x="501" y="577"/>
                  <a:pt x="501" y="577"/>
                </a:cubicBezTo>
                <a:cubicBezTo>
                  <a:pt x="489" y="544"/>
                  <a:pt x="489" y="544"/>
                  <a:pt x="489" y="544"/>
                </a:cubicBezTo>
                <a:cubicBezTo>
                  <a:pt x="473" y="518"/>
                  <a:pt x="473" y="518"/>
                  <a:pt x="473" y="518"/>
                </a:cubicBezTo>
                <a:cubicBezTo>
                  <a:pt x="490" y="505"/>
                  <a:pt x="507" y="490"/>
                  <a:pt x="519" y="473"/>
                </a:cubicBezTo>
                <a:cubicBezTo>
                  <a:pt x="544" y="487"/>
                  <a:pt x="544" y="487"/>
                  <a:pt x="544" y="487"/>
                </a:cubicBezTo>
                <a:cubicBezTo>
                  <a:pt x="577" y="500"/>
                  <a:pt x="577" y="500"/>
                  <a:pt x="577" y="500"/>
                </a:cubicBezTo>
                <a:cubicBezTo>
                  <a:pt x="606" y="450"/>
                  <a:pt x="606" y="450"/>
                  <a:pt x="606" y="450"/>
                </a:cubicBezTo>
                <a:cubicBezTo>
                  <a:pt x="579" y="428"/>
                  <a:pt x="579" y="428"/>
                  <a:pt x="579" y="428"/>
                </a:cubicBezTo>
                <a:cubicBezTo>
                  <a:pt x="553" y="413"/>
                  <a:pt x="553" y="413"/>
                  <a:pt x="553" y="413"/>
                </a:cubicBezTo>
                <a:cubicBezTo>
                  <a:pt x="561" y="393"/>
                  <a:pt x="567" y="372"/>
                  <a:pt x="570" y="351"/>
                </a:cubicBezTo>
                <a:cubicBezTo>
                  <a:pt x="600" y="351"/>
                  <a:pt x="600" y="351"/>
                  <a:pt x="600" y="351"/>
                </a:cubicBezTo>
                <a:cubicBezTo>
                  <a:pt x="600" y="351"/>
                  <a:pt x="600" y="351"/>
                  <a:pt x="600" y="351"/>
                </a:cubicBezTo>
                <a:close/>
              </a:path>
            </a:pathLst>
          </a:custGeom>
          <a:solidFill>
            <a:schemeClr val="bg1">
              <a:lumMod val="6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6517273" y="3051454"/>
            <a:ext cx="902811" cy="523220"/>
          </a:xfrm>
          <a:prstGeom prst="rect">
            <a:avLst/>
          </a:prstGeom>
          <a:noFill/>
        </p:spPr>
        <p:txBody>
          <a:bodyPr wrap="non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协调</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政策措施</a:t>
            </a:r>
          </a:p>
        </p:txBody>
      </p:sp>
      <p:sp>
        <p:nvSpPr>
          <p:cNvPr id="41" name="Freeform 7"/>
          <p:cNvSpPr/>
          <p:nvPr/>
        </p:nvSpPr>
        <p:spPr bwMode="auto">
          <a:xfrm>
            <a:off x="7348468" y="3237444"/>
            <a:ext cx="1699861" cy="1695348"/>
          </a:xfrm>
          <a:custGeom>
            <a:avLst/>
            <a:gdLst>
              <a:gd name="T0" fmla="*/ 797 w 797"/>
              <a:gd name="T1" fmla="*/ 426 h 795"/>
              <a:gd name="T2" fmla="*/ 762 w 797"/>
              <a:gd name="T3" fmla="*/ 363 h 795"/>
              <a:gd name="T4" fmla="*/ 721 w 797"/>
              <a:gd name="T5" fmla="*/ 301 h 795"/>
              <a:gd name="T6" fmla="*/ 777 w 797"/>
              <a:gd name="T7" fmla="*/ 271 h 795"/>
              <a:gd name="T8" fmla="*/ 721 w 797"/>
              <a:gd name="T9" fmla="*/ 227 h 795"/>
              <a:gd name="T10" fmla="*/ 660 w 797"/>
              <a:gd name="T11" fmla="*/ 185 h 795"/>
              <a:gd name="T12" fmla="*/ 700 w 797"/>
              <a:gd name="T13" fmla="*/ 135 h 795"/>
              <a:gd name="T14" fmla="*/ 633 w 797"/>
              <a:gd name="T15" fmla="*/ 116 h 795"/>
              <a:gd name="T16" fmla="*/ 559 w 797"/>
              <a:gd name="T17" fmla="*/ 100 h 795"/>
              <a:gd name="T18" fmla="*/ 577 w 797"/>
              <a:gd name="T19" fmla="*/ 40 h 795"/>
              <a:gd name="T20" fmla="*/ 506 w 797"/>
              <a:gd name="T21" fmla="*/ 48 h 795"/>
              <a:gd name="T22" fmla="*/ 434 w 797"/>
              <a:gd name="T23" fmla="*/ 63 h 795"/>
              <a:gd name="T24" fmla="*/ 428 w 797"/>
              <a:gd name="T25" fmla="*/ 0 h 795"/>
              <a:gd name="T26" fmla="*/ 365 w 797"/>
              <a:gd name="T27" fmla="*/ 34 h 795"/>
              <a:gd name="T28" fmla="*/ 303 w 797"/>
              <a:gd name="T29" fmla="*/ 75 h 795"/>
              <a:gd name="T30" fmla="*/ 273 w 797"/>
              <a:gd name="T31" fmla="*/ 19 h 795"/>
              <a:gd name="T32" fmla="*/ 229 w 797"/>
              <a:gd name="T33" fmla="*/ 75 h 795"/>
              <a:gd name="T34" fmla="*/ 187 w 797"/>
              <a:gd name="T35" fmla="*/ 137 h 795"/>
              <a:gd name="T36" fmla="*/ 137 w 797"/>
              <a:gd name="T37" fmla="*/ 96 h 795"/>
              <a:gd name="T38" fmla="*/ 118 w 797"/>
              <a:gd name="T39" fmla="*/ 164 h 795"/>
              <a:gd name="T40" fmla="*/ 103 w 797"/>
              <a:gd name="T41" fmla="*/ 238 h 795"/>
              <a:gd name="T42" fmla="*/ 42 w 797"/>
              <a:gd name="T43" fmla="*/ 218 h 795"/>
              <a:gd name="T44" fmla="*/ 50 w 797"/>
              <a:gd name="T45" fmla="*/ 290 h 795"/>
              <a:gd name="T46" fmla="*/ 63 w 797"/>
              <a:gd name="T47" fmla="*/ 363 h 795"/>
              <a:gd name="T48" fmla="*/ 0 w 797"/>
              <a:gd name="T49" fmla="*/ 369 h 795"/>
              <a:gd name="T50" fmla="*/ 36 w 797"/>
              <a:gd name="T51" fmla="*/ 432 h 795"/>
              <a:gd name="T52" fmla="*/ 77 w 797"/>
              <a:gd name="T53" fmla="*/ 494 h 795"/>
              <a:gd name="T54" fmla="*/ 20 w 797"/>
              <a:gd name="T55" fmla="*/ 524 h 795"/>
              <a:gd name="T56" fmla="*/ 77 w 797"/>
              <a:gd name="T57" fmla="*/ 567 h 795"/>
              <a:gd name="T58" fmla="*/ 139 w 797"/>
              <a:gd name="T59" fmla="*/ 610 h 795"/>
              <a:gd name="T60" fmla="*/ 98 w 797"/>
              <a:gd name="T61" fmla="*/ 659 h 795"/>
              <a:gd name="T62" fmla="*/ 166 w 797"/>
              <a:gd name="T63" fmla="*/ 679 h 795"/>
              <a:gd name="T64" fmla="*/ 240 w 797"/>
              <a:gd name="T65" fmla="*/ 694 h 795"/>
              <a:gd name="T66" fmla="*/ 220 w 797"/>
              <a:gd name="T67" fmla="*/ 754 h 795"/>
              <a:gd name="T68" fmla="*/ 291 w 797"/>
              <a:gd name="T69" fmla="*/ 747 h 795"/>
              <a:gd name="T70" fmla="*/ 365 w 797"/>
              <a:gd name="T71" fmla="*/ 731 h 795"/>
              <a:gd name="T72" fmla="*/ 371 w 797"/>
              <a:gd name="T73" fmla="*/ 795 h 795"/>
              <a:gd name="T74" fmla="*/ 434 w 797"/>
              <a:gd name="T75" fmla="*/ 760 h 795"/>
              <a:gd name="T76" fmla="*/ 495 w 797"/>
              <a:gd name="T77" fmla="*/ 719 h 795"/>
              <a:gd name="T78" fmla="*/ 526 w 797"/>
              <a:gd name="T79" fmla="*/ 777 h 795"/>
              <a:gd name="T80" fmla="*/ 569 w 797"/>
              <a:gd name="T81" fmla="*/ 719 h 795"/>
              <a:gd name="T82" fmla="*/ 611 w 797"/>
              <a:gd name="T83" fmla="*/ 658 h 795"/>
              <a:gd name="T84" fmla="*/ 661 w 797"/>
              <a:gd name="T85" fmla="*/ 698 h 795"/>
              <a:gd name="T86" fmla="*/ 681 w 797"/>
              <a:gd name="T87" fmla="*/ 631 h 795"/>
              <a:gd name="T88" fmla="*/ 696 w 797"/>
              <a:gd name="T89" fmla="*/ 557 h 795"/>
              <a:gd name="T90" fmla="*/ 756 w 797"/>
              <a:gd name="T91" fmla="*/ 576 h 795"/>
              <a:gd name="T92" fmla="*/ 747 w 797"/>
              <a:gd name="T93" fmla="*/ 504 h 795"/>
              <a:gd name="T94" fmla="*/ 733 w 797"/>
              <a:gd name="T95" fmla="*/ 432 h 795"/>
              <a:gd name="T96" fmla="*/ 762 w 797"/>
              <a:gd name="T97" fmla="*/ 432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7" h="795">
                <a:moveTo>
                  <a:pt x="762" y="432"/>
                </a:moveTo>
                <a:cubicBezTo>
                  <a:pt x="797" y="426"/>
                  <a:pt x="797" y="426"/>
                  <a:pt x="797" y="426"/>
                </a:cubicBezTo>
                <a:cubicBezTo>
                  <a:pt x="797" y="369"/>
                  <a:pt x="797" y="369"/>
                  <a:pt x="797" y="369"/>
                </a:cubicBezTo>
                <a:cubicBezTo>
                  <a:pt x="762" y="363"/>
                  <a:pt x="762" y="363"/>
                  <a:pt x="762" y="363"/>
                </a:cubicBezTo>
                <a:cubicBezTo>
                  <a:pt x="733" y="363"/>
                  <a:pt x="733" y="363"/>
                  <a:pt x="733" y="363"/>
                </a:cubicBezTo>
                <a:cubicBezTo>
                  <a:pt x="732" y="341"/>
                  <a:pt x="727" y="320"/>
                  <a:pt x="721" y="301"/>
                </a:cubicBezTo>
                <a:cubicBezTo>
                  <a:pt x="747" y="290"/>
                  <a:pt x="747" y="290"/>
                  <a:pt x="747" y="290"/>
                </a:cubicBezTo>
                <a:cubicBezTo>
                  <a:pt x="777" y="271"/>
                  <a:pt x="777" y="271"/>
                  <a:pt x="777" y="271"/>
                </a:cubicBezTo>
                <a:cubicBezTo>
                  <a:pt x="756" y="218"/>
                  <a:pt x="756" y="218"/>
                  <a:pt x="756" y="218"/>
                </a:cubicBezTo>
                <a:cubicBezTo>
                  <a:pt x="721" y="227"/>
                  <a:pt x="721" y="227"/>
                  <a:pt x="721" y="227"/>
                </a:cubicBezTo>
                <a:cubicBezTo>
                  <a:pt x="696" y="238"/>
                  <a:pt x="696" y="238"/>
                  <a:pt x="696" y="238"/>
                </a:cubicBezTo>
                <a:cubicBezTo>
                  <a:pt x="685" y="218"/>
                  <a:pt x="673" y="201"/>
                  <a:pt x="660" y="185"/>
                </a:cubicBezTo>
                <a:cubicBezTo>
                  <a:pt x="681" y="164"/>
                  <a:pt x="681" y="164"/>
                  <a:pt x="681" y="164"/>
                </a:cubicBezTo>
                <a:cubicBezTo>
                  <a:pt x="700" y="135"/>
                  <a:pt x="700" y="135"/>
                  <a:pt x="700" y="135"/>
                </a:cubicBezTo>
                <a:cubicBezTo>
                  <a:pt x="661" y="96"/>
                  <a:pt x="661" y="96"/>
                  <a:pt x="661" y="96"/>
                </a:cubicBezTo>
                <a:cubicBezTo>
                  <a:pt x="633" y="116"/>
                  <a:pt x="633" y="116"/>
                  <a:pt x="633" y="116"/>
                </a:cubicBezTo>
                <a:cubicBezTo>
                  <a:pt x="611" y="137"/>
                  <a:pt x="611" y="137"/>
                  <a:pt x="611" y="137"/>
                </a:cubicBezTo>
                <a:cubicBezTo>
                  <a:pt x="595" y="123"/>
                  <a:pt x="577" y="111"/>
                  <a:pt x="559" y="100"/>
                </a:cubicBezTo>
                <a:cubicBezTo>
                  <a:pt x="569" y="75"/>
                  <a:pt x="569" y="75"/>
                  <a:pt x="569" y="75"/>
                </a:cubicBezTo>
                <a:cubicBezTo>
                  <a:pt x="577" y="40"/>
                  <a:pt x="577" y="40"/>
                  <a:pt x="577" y="40"/>
                </a:cubicBezTo>
                <a:cubicBezTo>
                  <a:pt x="526" y="19"/>
                  <a:pt x="526" y="19"/>
                  <a:pt x="526" y="19"/>
                </a:cubicBezTo>
                <a:cubicBezTo>
                  <a:pt x="506" y="48"/>
                  <a:pt x="506" y="48"/>
                  <a:pt x="506" y="48"/>
                </a:cubicBezTo>
                <a:cubicBezTo>
                  <a:pt x="495" y="75"/>
                  <a:pt x="495" y="75"/>
                  <a:pt x="495" y="75"/>
                </a:cubicBezTo>
                <a:cubicBezTo>
                  <a:pt x="476" y="69"/>
                  <a:pt x="455" y="64"/>
                  <a:pt x="434" y="63"/>
                </a:cubicBezTo>
                <a:cubicBezTo>
                  <a:pt x="434" y="34"/>
                  <a:pt x="434" y="34"/>
                  <a:pt x="434" y="34"/>
                </a:cubicBezTo>
                <a:cubicBezTo>
                  <a:pt x="428" y="0"/>
                  <a:pt x="428" y="0"/>
                  <a:pt x="428" y="0"/>
                </a:cubicBezTo>
                <a:cubicBezTo>
                  <a:pt x="371" y="0"/>
                  <a:pt x="371" y="0"/>
                  <a:pt x="371" y="0"/>
                </a:cubicBezTo>
                <a:cubicBezTo>
                  <a:pt x="365" y="34"/>
                  <a:pt x="365" y="34"/>
                  <a:pt x="365" y="34"/>
                </a:cubicBezTo>
                <a:cubicBezTo>
                  <a:pt x="365" y="63"/>
                  <a:pt x="365" y="63"/>
                  <a:pt x="365" y="63"/>
                </a:cubicBezTo>
                <a:cubicBezTo>
                  <a:pt x="343" y="64"/>
                  <a:pt x="322" y="69"/>
                  <a:pt x="303" y="75"/>
                </a:cubicBezTo>
                <a:cubicBezTo>
                  <a:pt x="291" y="48"/>
                  <a:pt x="291" y="48"/>
                  <a:pt x="291" y="48"/>
                </a:cubicBezTo>
                <a:cubicBezTo>
                  <a:pt x="273" y="19"/>
                  <a:pt x="273" y="19"/>
                  <a:pt x="273" y="19"/>
                </a:cubicBezTo>
                <a:cubicBezTo>
                  <a:pt x="220" y="40"/>
                  <a:pt x="220" y="40"/>
                  <a:pt x="220" y="40"/>
                </a:cubicBezTo>
                <a:cubicBezTo>
                  <a:pt x="229" y="75"/>
                  <a:pt x="229" y="75"/>
                  <a:pt x="229" y="75"/>
                </a:cubicBezTo>
                <a:cubicBezTo>
                  <a:pt x="240" y="100"/>
                  <a:pt x="240" y="100"/>
                  <a:pt x="240" y="100"/>
                </a:cubicBezTo>
                <a:cubicBezTo>
                  <a:pt x="220" y="111"/>
                  <a:pt x="203" y="123"/>
                  <a:pt x="187" y="137"/>
                </a:cubicBezTo>
                <a:cubicBezTo>
                  <a:pt x="166" y="116"/>
                  <a:pt x="166" y="116"/>
                  <a:pt x="166" y="116"/>
                </a:cubicBezTo>
                <a:cubicBezTo>
                  <a:pt x="137" y="96"/>
                  <a:pt x="137" y="96"/>
                  <a:pt x="137" y="96"/>
                </a:cubicBezTo>
                <a:cubicBezTo>
                  <a:pt x="98" y="135"/>
                  <a:pt x="98" y="135"/>
                  <a:pt x="98" y="135"/>
                </a:cubicBezTo>
                <a:cubicBezTo>
                  <a:pt x="118" y="164"/>
                  <a:pt x="118" y="164"/>
                  <a:pt x="118" y="164"/>
                </a:cubicBezTo>
                <a:cubicBezTo>
                  <a:pt x="139" y="185"/>
                  <a:pt x="139" y="185"/>
                  <a:pt x="139" y="185"/>
                </a:cubicBezTo>
                <a:cubicBezTo>
                  <a:pt x="125" y="201"/>
                  <a:pt x="113" y="218"/>
                  <a:pt x="103" y="238"/>
                </a:cubicBezTo>
                <a:cubicBezTo>
                  <a:pt x="77" y="227"/>
                  <a:pt x="77" y="227"/>
                  <a:pt x="77" y="227"/>
                </a:cubicBezTo>
                <a:cubicBezTo>
                  <a:pt x="42" y="218"/>
                  <a:pt x="42" y="218"/>
                  <a:pt x="42" y="218"/>
                </a:cubicBezTo>
                <a:cubicBezTo>
                  <a:pt x="20" y="271"/>
                  <a:pt x="20" y="271"/>
                  <a:pt x="20" y="271"/>
                </a:cubicBezTo>
                <a:cubicBezTo>
                  <a:pt x="50" y="290"/>
                  <a:pt x="50" y="290"/>
                  <a:pt x="50" y="290"/>
                </a:cubicBezTo>
                <a:cubicBezTo>
                  <a:pt x="77" y="301"/>
                  <a:pt x="77" y="301"/>
                  <a:pt x="77" y="301"/>
                </a:cubicBezTo>
                <a:cubicBezTo>
                  <a:pt x="71" y="320"/>
                  <a:pt x="66" y="341"/>
                  <a:pt x="63" y="363"/>
                </a:cubicBezTo>
                <a:cubicBezTo>
                  <a:pt x="36" y="363"/>
                  <a:pt x="36" y="363"/>
                  <a:pt x="36" y="363"/>
                </a:cubicBezTo>
                <a:cubicBezTo>
                  <a:pt x="0" y="369"/>
                  <a:pt x="0" y="369"/>
                  <a:pt x="0" y="369"/>
                </a:cubicBezTo>
                <a:cubicBezTo>
                  <a:pt x="0" y="426"/>
                  <a:pt x="0" y="426"/>
                  <a:pt x="0" y="426"/>
                </a:cubicBezTo>
                <a:cubicBezTo>
                  <a:pt x="36" y="432"/>
                  <a:pt x="36" y="432"/>
                  <a:pt x="36" y="432"/>
                </a:cubicBezTo>
                <a:cubicBezTo>
                  <a:pt x="63" y="432"/>
                  <a:pt x="63" y="432"/>
                  <a:pt x="63" y="432"/>
                </a:cubicBezTo>
                <a:cubicBezTo>
                  <a:pt x="66" y="453"/>
                  <a:pt x="71" y="474"/>
                  <a:pt x="77" y="494"/>
                </a:cubicBezTo>
                <a:cubicBezTo>
                  <a:pt x="50" y="504"/>
                  <a:pt x="50" y="504"/>
                  <a:pt x="50" y="504"/>
                </a:cubicBezTo>
                <a:cubicBezTo>
                  <a:pt x="20" y="524"/>
                  <a:pt x="20" y="524"/>
                  <a:pt x="20" y="524"/>
                </a:cubicBezTo>
                <a:cubicBezTo>
                  <a:pt x="42" y="576"/>
                  <a:pt x="42" y="576"/>
                  <a:pt x="42" y="576"/>
                </a:cubicBezTo>
                <a:cubicBezTo>
                  <a:pt x="77" y="567"/>
                  <a:pt x="77" y="567"/>
                  <a:pt x="77" y="567"/>
                </a:cubicBezTo>
                <a:cubicBezTo>
                  <a:pt x="103" y="557"/>
                  <a:pt x="103" y="557"/>
                  <a:pt x="103" y="557"/>
                </a:cubicBezTo>
                <a:cubicBezTo>
                  <a:pt x="113" y="576"/>
                  <a:pt x="125" y="593"/>
                  <a:pt x="139" y="610"/>
                </a:cubicBezTo>
                <a:cubicBezTo>
                  <a:pt x="118" y="631"/>
                  <a:pt x="118" y="631"/>
                  <a:pt x="118" y="631"/>
                </a:cubicBezTo>
                <a:cubicBezTo>
                  <a:pt x="98" y="659"/>
                  <a:pt x="98" y="659"/>
                  <a:pt x="98" y="659"/>
                </a:cubicBezTo>
                <a:cubicBezTo>
                  <a:pt x="137" y="698"/>
                  <a:pt x="137" y="698"/>
                  <a:pt x="137" y="698"/>
                </a:cubicBezTo>
                <a:cubicBezTo>
                  <a:pt x="166" y="679"/>
                  <a:pt x="166" y="679"/>
                  <a:pt x="166" y="679"/>
                </a:cubicBezTo>
                <a:cubicBezTo>
                  <a:pt x="187" y="658"/>
                  <a:pt x="187" y="658"/>
                  <a:pt x="187" y="658"/>
                </a:cubicBezTo>
                <a:cubicBezTo>
                  <a:pt x="203" y="671"/>
                  <a:pt x="220" y="683"/>
                  <a:pt x="240" y="694"/>
                </a:cubicBezTo>
                <a:cubicBezTo>
                  <a:pt x="229" y="719"/>
                  <a:pt x="229" y="719"/>
                  <a:pt x="229" y="719"/>
                </a:cubicBezTo>
                <a:cubicBezTo>
                  <a:pt x="220" y="754"/>
                  <a:pt x="220" y="754"/>
                  <a:pt x="220" y="754"/>
                </a:cubicBezTo>
                <a:cubicBezTo>
                  <a:pt x="273" y="777"/>
                  <a:pt x="273" y="777"/>
                  <a:pt x="273" y="777"/>
                </a:cubicBezTo>
                <a:cubicBezTo>
                  <a:pt x="291" y="747"/>
                  <a:pt x="291" y="747"/>
                  <a:pt x="291" y="747"/>
                </a:cubicBezTo>
                <a:cubicBezTo>
                  <a:pt x="303" y="719"/>
                  <a:pt x="303" y="719"/>
                  <a:pt x="303" y="719"/>
                </a:cubicBezTo>
                <a:cubicBezTo>
                  <a:pt x="322" y="725"/>
                  <a:pt x="343" y="730"/>
                  <a:pt x="365" y="731"/>
                </a:cubicBezTo>
                <a:cubicBezTo>
                  <a:pt x="365" y="760"/>
                  <a:pt x="365" y="760"/>
                  <a:pt x="365" y="760"/>
                </a:cubicBezTo>
                <a:cubicBezTo>
                  <a:pt x="371" y="795"/>
                  <a:pt x="371" y="795"/>
                  <a:pt x="371" y="795"/>
                </a:cubicBezTo>
                <a:cubicBezTo>
                  <a:pt x="428" y="795"/>
                  <a:pt x="428" y="795"/>
                  <a:pt x="428" y="795"/>
                </a:cubicBezTo>
                <a:cubicBezTo>
                  <a:pt x="434" y="760"/>
                  <a:pt x="434" y="760"/>
                  <a:pt x="434" y="760"/>
                </a:cubicBezTo>
                <a:cubicBezTo>
                  <a:pt x="434" y="731"/>
                  <a:pt x="434" y="731"/>
                  <a:pt x="434" y="731"/>
                </a:cubicBezTo>
                <a:cubicBezTo>
                  <a:pt x="455" y="730"/>
                  <a:pt x="476" y="725"/>
                  <a:pt x="495" y="719"/>
                </a:cubicBezTo>
                <a:cubicBezTo>
                  <a:pt x="506" y="747"/>
                  <a:pt x="506" y="747"/>
                  <a:pt x="506" y="747"/>
                </a:cubicBezTo>
                <a:cubicBezTo>
                  <a:pt x="526" y="777"/>
                  <a:pt x="526" y="777"/>
                  <a:pt x="526" y="777"/>
                </a:cubicBezTo>
                <a:cubicBezTo>
                  <a:pt x="577" y="754"/>
                  <a:pt x="577" y="754"/>
                  <a:pt x="577" y="754"/>
                </a:cubicBezTo>
                <a:cubicBezTo>
                  <a:pt x="569" y="719"/>
                  <a:pt x="569" y="719"/>
                  <a:pt x="569" y="719"/>
                </a:cubicBezTo>
                <a:cubicBezTo>
                  <a:pt x="559" y="694"/>
                  <a:pt x="559" y="694"/>
                  <a:pt x="559" y="694"/>
                </a:cubicBezTo>
                <a:cubicBezTo>
                  <a:pt x="577" y="683"/>
                  <a:pt x="595" y="671"/>
                  <a:pt x="611" y="658"/>
                </a:cubicBezTo>
                <a:cubicBezTo>
                  <a:pt x="633" y="679"/>
                  <a:pt x="633" y="679"/>
                  <a:pt x="633" y="679"/>
                </a:cubicBezTo>
                <a:cubicBezTo>
                  <a:pt x="661" y="698"/>
                  <a:pt x="661" y="698"/>
                  <a:pt x="661" y="698"/>
                </a:cubicBezTo>
                <a:cubicBezTo>
                  <a:pt x="700" y="659"/>
                  <a:pt x="700" y="659"/>
                  <a:pt x="700" y="659"/>
                </a:cubicBezTo>
                <a:cubicBezTo>
                  <a:pt x="681" y="631"/>
                  <a:pt x="681" y="631"/>
                  <a:pt x="681" y="631"/>
                </a:cubicBezTo>
                <a:cubicBezTo>
                  <a:pt x="660" y="610"/>
                  <a:pt x="660" y="610"/>
                  <a:pt x="660" y="610"/>
                </a:cubicBezTo>
                <a:cubicBezTo>
                  <a:pt x="673" y="593"/>
                  <a:pt x="685" y="576"/>
                  <a:pt x="696" y="557"/>
                </a:cubicBezTo>
                <a:cubicBezTo>
                  <a:pt x="721" y="567"/>
                  <a:pt x="721" y="567"/>
                  <a:pt x="721" y="567"/>
                </a:cubicBezTo>
                <a:cubicBezTo>
                  <a:pt x="756" y="576"/>
                  <a:pt x="756" y="576"/>
                  <a:pt x="756" y="576"/>
                </a:cubicBezTo>
                <a:cubicBezTo>
                  <a:pt x="777" y="524"/>
                  <a:pt x="777" y="524"/>
                  <a:pt x="777" y="524"/>
                </a:cubicBezTo>
                <a:cubicBezTo>
                  <a:pt x="747" y="504"/>
                  <a:pt x="747" y="504"/>
                  <a:pt x="747" y="504"/>
                </a:cubicBezTo>
                <a:cubicBezTo>
                  <a:pt x="721" y="494"/>
                  <a:pt x="721" y="494"/>
                  <a:pt x="721" y="494"/>
                </a:cubicBezTo>
                <a:cubicBezTo>
                  <a:pt x="727" y="474"/>
                  <a:pt x="732" y="453"/>
                  <a:pt x="733" y="432"/>
                </a:cubicBezTo>
                <a:cubicBezTo>
                  <a:pt x="762" y="432"/>
                  <a:pt x="762" y="432"/>
                  <a:pt x="762" y="432"/>
                </a:cubicBezTo>
                <a:cubicBezTo>
                  <a:pt x="762" y="432"/>
                  <a:pt x="762" y="432"/>
                  <a:pt x="762" y="432"/>
                </a:cubicBezTo>
                <a:close/>
              </a:path>
            </a:pathLst>
          </a:custGeom>
          <a:solidFill>
            <a:schemeClr val="bg1">
              <a:lumMod val="6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TextBox 41"/>
          <p:cNvSpPr txBox="1"/>
          <p:nvPr/>
        </p:nvSpPr>
        <p:spPr>
          <a:xfrm>
            <a:off x="7644399" y="3761954"/>
            <a:ext cx="1107996" cy="646331"/>
          </a:xfrm>
          <a:prstGeom prst="rect">
            <a:avLst/>
          </a:prstGeom>
          <a:noFill/>
        </p:spPr>
        <p:txBody>
          <a:bodyPr wrap="none" rtlCol="0">
            <a:spAutoFit/>
          </a:bodyPr>
          <a:lstStyle>
            <a:defPPr>
              <a:defRPr lang="zh-CN"/>
            </a:defPPr>
            <a:lvl1pPr>
              <a:defRPr sz="1400">
                <a:gradFill>
                  <a:gsLst>
                    <a:gs pos="30000">
                      <a:srgbClr val="E9DAB8"/>
                    </a:gs>
                    <a:gs pos="100000">
                      <a:srgbClr val="C29F67"/>
                    </a:gs>
                    <a:gs pos="0">
                      <a:srgbClr val="C29F67"/>
                    </a:gs>
                    <a:gs pos="66000">
                      <a:srgbClr val="99763C"/>
                    </a:gs>
                  </a:gsLst>
                  <a:lin ang="5400000" scaled="0"/>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lgn="ctr"/>
            <a:r>
              <a:rPr lang="zh-CN" altLang="en-US" sz="1800" dirty="0">
                <a:solidFill>
                  <a:schemeClr val="bg1"/>
                </a:solidFill>
                <a:effectLst/>
              </a:rPr>
              <a:t>协调</a:t>
            </a:r>
            <a:endParaRPr lang="en-US" altLang="zh-CN" sz="1800" dirty="0">
              <a:solidFill>
                <a:schemeClr val="bg1"/>
              </a:solidFill>
              <a:effectLst/>
            </a:endParaRPr>
          </a:p>
          <a:p>
            <a:pPr algn="ctr"/>
            <a:r>
              <a:rPr lang="zh-CN" altLang="en-US" sz="1800" dirty="0">
                <a:solidFill>
                  <a:schemeClr val="bg1"/>
                </a:solidFill>
                <a:effectLst/>
              </a:rPr>
              <a:t>思想认识</a:t>
            </a:r>
          </a:p>
        </p:txBody>
      </p:sp>
      <p:cxnSp>
        <p:nvCxnSpPr>
          <p:cNvPr id="70" name="肘形连接符 69"/>
          <p:cNvCxnSpPr/>
          <p:nvPr/>
        </p:nvCxnSpPr>
        <p:spPr>
          <a:xfrm rot="10800000" flipV="1">
            <a:off x="749616" y="3237441"/>
            <a:ext cx="2188193" cy="634742"/>
          </a:xfrm>
          <a:prstGeom prst="bentConnector3">
            <a:avLst>
              <a:gd name="adj1" fmla="val 12855"/>
            </a:avLst>
          </a:prstGeom>
          <a:ln>
            <a:solidFill>
              <a:srgbClr val="BABEBD"/>
            </a:solidFill>
            <a:prstDash val="sysDash"/>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49614" y="2567047"/>
            <a:ext cx="1890002" cy="1246495"/>
          </a:xfrm>
          <a:prstGeom prst="rect">
            <a:avLst/>
          </a:prstGeom>
          <a:noFill/>
        </p:spPr>
        <p:txBody>
          <a:bodyPr wrap="square" rtlCol="0">
            <a:spAutoFit/>
          </a:bodyPr>
          <a:lstStyle/>
          <a:p>
            <a:pPr>
              <a:lnSpc>
                <a:spcPts val="1500"/>
              </a:lnSpc>
            </a:pPr>
            <a:r>
              <a:rPr lang="zh-CN" altLang="en-US" sz="1000" dirty="0">
                <a:solidFill>
                  <a:srgbClr val="4C4C4C"/>
                </a:solidFill>
                <a:latin typeface="微软雅黑" panose="020B0503020204020204" pitchFamily="34" charset="-122"/>
                <a:ea typeface="微软雅黑" panose="020B0503020204020204" pitchFamily="34" charset="-122"/>
              </a:rPr>
              <a:t>不同部门、单位、人员的工作目标出现矛盾冲突，必然导致行动的差异和组织活动的不协调。因此，协调好不同部门、单位和人员之间的工作目标，成了协调工作的重要内容</a:t>
            </a:r>
          </a:p>
        </p:txBody>
      </p:sp>
      <p:cxnSp>
        <p:nvCxnSpPr>
          <p:cNvPr id="75" name="肘形连接符 74"/>
          <p:cNvCxnSpPr/>
          <p:nvPr/>
        </p:nvCxnSpPr>
        <p:spPr>
          <a:xfrm rot="10800000" flipV="1">
            <a:off x="749617" y="4275204"/>
            <a:ext cx="2992895" cy="1195172"/>
          </a:xfrm>
          <a:prstGeom prst="bentConnector3">
            <a:avLst>
              <a:gd name="adj1" fmla="val 16392"/>
            </a:avLst>
          </a:prstGeom>
          <a:ln>
            <a:solidFill>
              <a:srgbClr val="BABEBD"/>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49614" y="4385425"/>
            <a:ext cx="2418274" cy="1054135"/>
          </a:xfrm>
          <a:prstGeom prst="rect">
            <a:avLst/>
          </a:prstGeom>
          <a:noFill/>
        </p:spPr>
        <p:txBody>
          <a:bodyPr wrap="square" rtlCol="0">
            <a:spAutoFit/>
          </a:bodyPr>
          <a:lstStyle/>
          <a:p>
            <a:pPr>
              <a:lnSpc>
                <a:spcPts val="1500"/>
              </a:lnSpc>
            </a:pPr>
            <a:r>
              <a:rPr lang="zh-CN" altLang="en-US" sz="1000" dirty="0">
                <a:solidFill>
                  <a:srgbClr val="4C4C4C"/>
                </a:solidFill>
                <a:latin typeface="微软雅黑" panose="020B0503020204020204" pitchFamily="34" charset="-122"/>
                <a:ea typeface="微软雅黑" panose="020B0503020204020204" pitchFamily="34" charset="-122"/>
              </a:rPr>
              <a:t>计划不周或主客观情况的重大变化，是导致计划执行受阻和工作出现脱节的重要原因。因此，根据实际情况特别是重大情况变化，调整工作计划和资源分配，是协调工作的重要内容</a:t>
            </a:r>
          </a:p>
        </p:txBody>
      </p:sp>
      <p:cxnSp>
        <p:nvCxnSpPr>
          <p:cNvPr id="21" name="肘形连接符 20"/>
          <p:cNvCxnSpPr/>
          <p:nvPr/>
        </p:nvCxnSpPr>
        <p:spPr>
          <a:xfrm rot="16200000" flipH="1">
            <a:off x="5840411" y="4289980"/>
            <a:ext cx="847674" cy="815631"/>
          </a:xfrm>
          <a:prstGeom prst="bentConnector3">
            <a:avLst>
              <a:gd name="adj1" fmla="val 50000"/>
            </a:avLst>
          </a:prstGeom>
          <a:ln>
            <a:solidFill>
              <a:srgbClr val="BABEBD"/>
            </a:solidFill>
            <a:prstDash val="sysDash"/>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053662" y="5125805"/>
            <a:ext cx="3830030" cy="861774"/>
          </a:xfrm>
          <a:prstGeom prst="rect">
            <a:avLst/>
          </a:prstGeom>
          <a:noFill/>
        </p:spPr>
        <p:txBody>
          <a:bodyPr wrap="square" rtlCol="0">
            <a:spAutoFit/>
          </a:bodyPr>
          <a:lstStyle/>
          <a:p>
            <a:pPr>
              <a:lnSpc>
                <a:spcPts val="1500"/>
              </a:lnSpc>
            </a:pPr>
            <a:r>
              <a:rPr lang="zh-CN" altLang="en-US" sz="1000" dirty="0">
                <a:solidFill>
                  <a:srgbClr val="4C4C4C"/>
                </a:solidFill>
                <a:latin typeface="微软雅黑" panose="020B0503020204020204" pitchFamily="34" charset="-122"/>
                <a:ea typeface="微软雅黑" panose="020B0503020204020204" pitchFamily="34" charset="-122"/>
              </a:rPr>
              <a:t>各部门、单位、职位之间职权划分不清，任务分配不明，是造成工作中推诿扯皮、矛盾冲突的重要原因。因此，协调各层级、各部门、各职位之间的职权关系，消除相互之间的矛盾冲突，也是协调工作的重要内容</a:t>
            </a:r>
          </a:p>
        </p:txBody>
      </p:sp>
      <p:cxnSp>
        <p:nvCxnSpPr>
          <p:cNvPr id="79" name="肘形连接符 78"/>
          <p:cNvCxnSpPr/>
          <p:nvPr/>
        </p:nvCxnSpPr>
        <p:spPr>
          <a:xfrm rot="10800000">
            <a:off x="7330870" y="2658910"/>
            <a:ext cx="3742039" cy="322231"/>
          </a:xfrm>
          <a:prstGeom prst="bentConnector3">
            <a:avLst>
              <a:gd name="adj1" fmla="val 78237"/>
            </a:avLst>
          </a:prstGeom>
          <a:ln>
            <a:solidFill>
              <a:srgbClr val="BABEBD"/>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8192587" y="2262819"/>
            <a:ext cx="2880320" cy="669414"/>
          </a:xfrm>
          <a:prstGeom prst="rect">
            <a:avLst/>
          </a:prstGeom>
          <a:noFill/>
        </p:spPr>
        <p:txBody>
          <a:bodyPr wrap="square" rtlCol="0">
            <a:spAutoFit/>
          </a:bodyPr>
          <a:lstStyle/>
          <a:p>
            <a:pPr>
              <a:lnSpc>
                <a:spcPts val="1500"/>
              </a:lnSpc>
            </a:pPr>
            <a:r>
              <a:rPr lang="zh-CN" altLang="en-US" sz="1000" dirty="0">
                <a:solidFill>
                  <a:srgbClr val="4C4C4C"/>
                </a:solidFill>
                <a:latin typeface="微软雅黑" panose="020B0503020204020204" pitchFamily="34" charset="-122"/>
                <a:ea typeface="微软雅黑" panose="020B0503020204020204" pitchFamily="34" charset="-122"/>
              </a:rPr>
              <a:t>政策措施不统一，互相打架，是造成组织活动不协调的重要原因，消除政策措施方面的矛盾和冲突，也是协调工作的重要内容</a:t>
            </a:r>
          </a:p>
        </p:txBody>
      </p:sp>
      <p:cxnSp>
        <p:nvCxnSpPr>
          <p:cNvPr id="89" name="肘形连接符 88"/>
          <p:cNvCxnSpPr/>
          <p:nvPr/>
        </p:nvCxnSpPr>
        <p:spPr>
          <a:xfrm rot="10800000">
            <a:off x="9048333" y="4045353"/>
            <a:ext cx="2160237" cy="1425025"/>
          </a:xfrm>
          <a:prstGeom prst="bentConnector3">
            <a:avLst>
              <a:gd name="adj1" fmla="val 85979"/>
            </a:avLst>
          </a:prstGeom>
          <a:ln>
            <a:solidFill>
              <a:srgbClr val="BABEBD"/>
            </a:solidFill>
            <a:prstDash val="sysDash"/>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9373420" y="3632094"/>
            <a:ext cx="2051172" cy="1823576"/>
          </a:xfrm>
          <a:prstGeom prst="rect">
            <a:avLst/>
          </a:prstGeom>
          <a:noFill/>
        </p:spPr>
        <p:txBody>
          <a:bodyPr wrap="square" rtlCol="0">
            <a:spAutoFit/>
          </a:bodyPr>
          <a:lstStyle/>
          <a:p>
            <a:pPr>
              <a:lnSpc>
                <a:spcPts val="1500"/>
              </a:lnSpc>
            </a:pPr>
            <a:r>
              <a:rPr lang="zh-CN" altLang="en-US" sz="1000" dirty="0">
                <a:solidFill>
                  <a:srgbClr val="4C4C4C"/>
                </a:solidFill>
                <a:latin typeface="微软雅黑" panose="020B0503020204020204" pitchFamily="34" charset="-122"/>
                <a:ea typeface="微软雅黑" panose="020B0503020204020204" pitchFamily="34" charset="-122"/>
              </a:rPr>
              <a:t>在组织管理过程中，不同部门、单位、人员对同一问题认识不一致，观点、意见不相同，往往导致行动上的差异和整个组织活动的不协调。因此，协调不同部门、单位、人员的思想认识，统一大家对某个问题的基本看法，成了协调组织活动的前提条件和协调工作的重要内容</a:t>
            </a:r>
          </a:p>
        </p:txBody>
      </p:sp>
      <p:sp>
        <p:nvSpPr>
          <p:cNvPr id="29" name="椭圆 28"/>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16" presetClass="entr" presetSubtype="37"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barn(outVertical)">
                                      <p:cBhvr>
                                        <p:cTn id="24" dur="500"/>
                                        <p:tgtEl>
                                          <p:spTgt spid="25"/>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8" presetClass="emph" presetSubtype="0" repeatCount="indefinite" fill="hold" grpId="1" nodeType="withEffect">
                                  <p:stCondLst>
                                    <p:cond delay="0"/>
                                  </p:stCondLst>
                                  <p:childTnLst>
                                    <p:animRot by="-86400000">
                                      <p:cBhvr>
                                        <p:cTn id="30" dur="8000" fill="hold"/>
                                        <p:tgtEl>
                                          <p:spTgt spid="27"/>
                                        </p:tgtEl>
                                        <p:attrNameLst>
                                          <p:attrName>r</p:attrName>
                                        </p:attrNameLst>
                                      </p:cBhvr>
                                    </p:animRot>
                                  </p:childTnLst>
                                </p:cTn>
                              </p:par>
                              <p:par>
                                <p:cTn id="31" presetID="10"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500"/>
                                        <p:tgtEl>
                                          <p:spTgt spid="36"/>
                                        </p:tgtEl>
                                      </p:cBhvr>
                                    </p:animEffect>
                                  </p:childTnLst>
                                </p:cTn>
                              </p:par>
                              <p:par>
                                <p:cTn id="34" presetID="22" presetClass="entr" presetSubtype="2" fill="hold" nodeType="with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wipe(right)">
                                      <p:cBhvr>
                                        <p:cTn id="36" dur="500"/>
                                        <p:tgtEl>
                                          <p:spTgt spid="70"/>
                                        </p:tgtEl>
                                      </p:cBhvr>
                                    </p:animEffect>
                                  </p:childTnLst>
                                </p:cTn>
                              </p:par>
                              <p:par>
                                <p:cTn id="37" presetID="22" presetClass="entr" presetSubtype="8" fill="hold" grpId="0" nodeType="withEffect">
                                  <p:stCondLst>
                                    <p:cond delay="0"/>
                                  </p:stCondLst>
                                  <p:iterate type="lt">
                                    <p:tmPct val="30000"/>
                                  </p:iterate>
                                  <p:childTnLst>
                                    <p:set>
                                      <p:cBhvr>
                                        <p:cTn id="38" dur="1" fill="hold">
                                          <p:stCondLst>
                                            <p:cond delay="0"/>
                                          </p:stCondLst>
                                        </p:cTn>
                                        <p:tgtEl>
                                          <p:spTgt spid="74">
                                            <p:txEl>
                                              <p:pRg st="0" end="0"/>
                                            </p:txEl>
                                          </p:spTgt>
                                        </p:tgtEl>
                                        <p:attrNameLst>
                                          <p:attrName>style.visibility</p:attrName>
                                        </p:attrNameLst>
                                      </p:cBhvr>
                                      <p:to>
                                        <p:strVal val="visible"/>
                                      </p:to>
                                    </p:set>
                                    <p:animEffect transition="in" filter="wipe(left)">
                                      <p:cBhvr>
                                        <p:cTn id="39" dur="100"/>
                                        <p:tgtEl>
                                          <p:spTgt spid="74">
                                            <p:txEl>
                                              <p:pRg st="0" end="0"/>
                                            </p:txEl>
                                          </p:spTgt>
                                        </p:tgtEl>
                                      </p:cBhvr>
                                    </p:animEffect>
                                  </p:childTnLst>
                                </p:cTn>
                              </p:par>
                              <p:par>
                                <p:cTn id="40" presetID="10" presetClass="entr" presetSubtype="0" fill="hold" grpId="0" nodeType="withEffect">
                                  <p:stCondLst>
                                    <p:cond delay="50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par>
                                <p:cTn id="43" presetID="8" presetClass="emph" presetSubtype="0" repeatCount="indefinite" fill="hold" grpId="1" nodeType="withEffect">
                                  <p:stCondLst>
                                    <p:cond delay="500"/>
                                  </p:stCondLst>
                                  <p:childTnLst>
                                    <p:animRot by="76680000">
                                      <p:cBhvr>
                                        <p:cTn id="44" dur="7500" fill="hold"/>
                                        <p:tgtEl>
                                          <p:spTgt spid="28"/>
                                        </p:tgtEl>
                                        <p:attrNameLst>
                                          <p:attrName>r</p:attrName>
                                        </p:attrNameLst>
                                      </p:cBhvr>
                                    </p:animRot>
                                  </p:childTnLst>
                                </p:cTn>
                              </p:par>
                              <p:par>
                                <p:cTn id="45" presetID="10" presetClass="entr" presetSubtype="0" fill="hold" grpId="0" nodeType="withEffect">
                                  <p:stCondLst>
                                    <p:cond delay="50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par>
                                <p:cTn id="48" presetID="22" presetClass="entr" presetSubtype="2" fill="hold" nodeType="withEffect">
                                  <p:stCondLst>
                                    <p:cond delay="500"/>
                                  </p:stCondLst>
                                  <p:childTnLst>
                                    <p:set>
                                      <p:cBhvr>
                                        <p:cTn id="49" dur="1" fill="hold">
                                          <p:stCondLst>
                                            <p:cond delay="0"/>
                                          </p:stCondLst>
                                        </p:cTn>
                                        <p:tgtEl>
                                          <p:spTgt spid="75"/>
                                        </p:tgtEl>
                                        <p:attrNameLst>
                                          <p:attrName>style.visibility</p:attrName>
                                        </p:attrNameLst>
                                      </p:cBhvr>
                                      <p:to>
                                        <p:strVal val="visible"/>
                                      </p:to>
                                    </p:set>
                                    <p:animEffect transition="in" filter="wipe(right)">
                                      <p:cBhvr>
                                        <p:cTn id="50" dur="500"/>
                                        <p:tgtEl>
                                          <p:spTgt spid="75"/>
                                        </p:tgtEl>
                                      </p:cBhvr>
                                    </p:animEffect>
                                  </p:childTnLst>
                                </p:cTn>
                              </p:par>
                              <p:par>
                                <p:cTn id="51" presetID="22" presetClass="entr" presetSubtype="8" fill="hold" grpId="0" nodeType="withEffect">
                                  <p:stCondLst>
                                    <p:cond delay="500"/>
                                  </p:stCondLst>
                                  <p:iterate type="lt">
                                    <p:tmPct val="30000"/>
                                  </p:iterate>
                                  <p:childTnLst>
                                    <p:set>
                                      <p:cBhvr>
                                        <p:cTn id="52" dur="1" fill="hold">
                                          <p:stCondLst>
                                            <p:cond delay="0"/>
                                          </p:stCondLst>
                                        </p:cTn>
                                        <p:tgtEl>
                                          <p:spTgt spid="76">
                                            <p:txEl>
                                              <p:pRg st="0" end="0"/>
                                            </p:txEl>
                                          </p:spTgt>
                                        </p:tgtEl>
                                        <p:attrNameLst>
                                          <p:attrName>style.visibility</p:attrName>
                                        </p:attrNameLst>
                                      </p:cBhvr>
                                      <p:to>
                                        <p:strVal val="visible"/>
                                      </p:to>
                                    </p:set>
                                    <p:animEffect transition="in" filter="wipe(left)">
                                      <p:cBhvr>
                                        <p:cTn id="53" dur="100"/>
                                        <p:tgtEl>
                                          <p:spTgt spid="76">
                                            <p:txEl>
                                              <p:pRg st="0" end="0"/>
                                            </p:txEl>
                                          </p:spTgt>
                                        </p:tgtEl>
                                      </p:cBhvr>
                                    </p:animEffect>
                                  </p:childTnLst>
                                </p:cTn>
                              </p:par>
                              <p:par>
                                <p:cTn id="54" presetID="10" presetClass="entr" presetSubtype="0" fill="hold" grpId="0" nodeType="withEffect">
                                  <p:stCondLst>
                                    <p:cond delay="100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par>
                                <p:cTn id="57" presetID="8" presetClass="emph" presetSubtype="0" repeatCount="indefinite" fill="hold" grpId="1" nodeType="withEffect">
                                  <p:stCondLst>
                                    <p:cond delay="1000"/>
                                  </p:stCondLst>
                                  <p:childTnLst>
                                    <p:animRot by="-108000000">
                                      <p:cBhvr>
                                        <p:cTn id="58" dur="7000" fill="hold"/>
                                        <p:tgtEl>
                                          <p:spTgt spid="31"/>
                                        </p:tgtEl>
                                        <p:attrNameLst>
                                          <p:attrName>r</p:attrName>
                                        </p:attrNameLst>
                                      </p:cBhvr>
                                    </p:animRot>
                                  </p:childTnLst>
                                </p:cTn>
                              </p:par>
                              <p:par>
                                <p:cTn id="59" presetID="10" presetClass="entr" presetSubtype="0" fill="hold" grpId="0" nodeType="withEffect">
                                  <p:stCondLst>
                                    <p:cond delay="1000"/>
                                  </p:stCondLst>
                                  <p:childTnLst>
                                    <p:set>
                                      <p:cBhvr>
                                        <p:cTn id="60" dur="1" fill="hold">
                                          <p:stCondLst>
                                            <p:cond delay="0"/>
                                          </p:stCondLst>
                                        </p:cTn>
                                        <p:tgtEl>
                                          <p:spTgt spid="38"/>
                                        </p:tgtEl>
                                        <p:attrNameLst>
                                          <p:attrName>style.visibility</p:attrName>
                                        </p:attrNameLst>
                                      </p:cBhvr>
                                      <p:to>
                                        <p:strVal val="visible"/>
                                      </p:to>
                                    </p:set>
                                    <p:animEffect transition="in" filter="fade">
                                      <p:cBhvr>
                                        <p:cTn id="61" dur="500"/>
                                        <p:tgtEl>
                                          <p:spTgt spid="38"/>
                                        </p:tgtEl>
                                      </p:cBhvr>
                                    </p:animEffect>
                                  </p:childTnLst>
                                </p:cTn>
                              </p:par>
                              <p:par>
                                <p:cTn id="62" presetID="22" presetClass="entr" presetSubtype="1" fill="hold" nodeType="withEffect">
                                  <p:stCondLst>
                                    <p:cond delay="1000"/>
                                  </p:stCondLst>
                                  <p:childTnLst>
                                    <p:set>
                                      <p:cBhvr>
                                        <p:cTn id="63" dur="1" fill="hold">
                                          <p:stCondLst>
                                            <p:cond delay="0"/>
                                          </p:stCondLst>
                                        </p:cTn>
                                        <p:tgtEl>
                                          <p:spTgt spid="21"/>
                                        </p:tgtEl>
                                        <p:attrNameLst>
                                          <p:attrName>style.visibility</p:attrName>
                                        </p:attrNameLst>
                                      </p:cBhvr>
                                      <p:to>
                                        <p:strVal val="visible"/>
                                      </p:to>
                                    </p:set>
                                    <p:animEffect transition="in" filter="wipe(up)">
                                      <p:cBhvr>
                                        <p:cTn id="64" dur="500"/>
                                        <p:tgtEl>
                                          <p:spTgt spid="21"/>
                                        </p:tgtEl>
                                      </p:cBhvr>
                                    </p:animEffect>
                                  </p:childTnLst>
                                </p:cTn>
                              </p:par>
                              <p:par>
                                <p:cTn id="65" presetID="22" presetClass="entr" presetSubtype="8" fill="hold" grpId="0" nodeType="withEffect">
                                  <p:stCondLst>
                                    <p:cond delay="1000"/>
                                  </p:stCondLst>
                                  <p:iterate type="lt">
                                    <p:tmPct val="30000"/>
                                  </p:iterate>
                                  <p:childTnLst>
                                    <p:set>
                                      <p:cBhvr>
                                        <p:cTn id="66" dur="1" fill="hold">
                                          <p:stCondLst>
                                            <p:cond delay="0"/>
                                          </p:stCondLst>
                                        </p:cTn>
                                        <p:tgtEl>
                                          <p:spTgt spid="78">
                                            <p:txEl>
                                              <p:pRg st="0" end="0"/>
                                            </p:txEl>
                                          </p:spTgt>
                                        </p:tgtEl>
                                        <p:attrNameLst>
                                          <p:attrName>style.visibility</p:attrName>
                                        </p:attrNameLst>
                                      </p:cBhvr>
                                      <p:to>
                                        <p:strVal val="visible"/>
                                      </p:to>
                                    </p:set>
                                    <p:animEffect transition="in" filter="wipe(left)">
                                      <p:cBhvr>
                                        <p:cTn id="67" dur="100"/>
                                        <p:tgtEl>
                                          <p:spTgt spid="78">
                                            <p:txEl>
                                              <p:pRg st="0" end="0"/>
                                            </p:txEl>
                                          </p:spTgt>
                                        </p:tgtEl>
                                      </p:cBhvr>
                                    </p:animEffect>
                                  </p:childTnLst>
                                </p:cTn>
                              </p:par>
                              <p:par>
                                <p:cTn id="68" presetID="10" presetClass="entr" presetSubtype="0" fill="hold" grpId="0" nodeType="withEffect">
                                  <p:stCondLst>
                                    <p:cond delay="150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500"/>
                                        <p:tgtEl>
                                          <p:spTgt spid="39"/>
                                        </p:tgtEl>
                                      </p:cBhvr>
                                    </p:animEffect>
                                  </p:childTnLst>
                                </p:cTn>
                              </p:par>
                              <p:par>
                                <p:cTn id="71" presetID="8" presetClass="emph" presetSubtype="0" repeatCount="indefinite" fill="hold" grpId="1" nodeType="withEffect">
                                  <p:stCondLst>
                                    <p:cond delay="1500"/>
                                  </p:stCondLst>
                                  <p:childTnLst>
                                    <p:animRot by="86400000">
                                      <p:cBhvr>
                                        <p:cTn id="72" dur="6500" fill="hold"/>
                                        <p:tgtEl>
                                          <p:spTgt spid="39"/>
                                        </p:tgtEl>
                                        <p:attrNameLst>
                                          <p:attrName>r</p:attrName>
                                        </p:attrNameLst>
                                      </p:cBhvr>
                                    </p:animRot>
                                  </p:childTnLst>
                                </p:cTn>
                              </p:par>
                              <p:par>
                                <p:cTn id="73" presetID="10" presetClass="entr" presetSubtype="0" fill="hold" grpId="0" nodeType="withEffect">
                                  <p:stCondLst>
                                    <p:cond delay="150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500"/>
                                        <p:tgtEl>
                                          <p:spTgt spid="40"/>
                                        </p:tgtEl>
                                      </p:cBhvr>
                                    </p:animEffect>
                                  </p:childTnLst>
                                </p:cTn>
                              </p:par>
                              <p:par>
                                <p:cTn id="76" presetID="22" presetClass="entr" presetSubtype="8" fill="hold" nodeType="withEffect">
                                  <p:stCondLst>
                                    <p:cond delay="1500"/>
                                  </p:stCondLst>
                                  <p:childTnLst>
                                    <p:set>
                                      <p:cBhvr>
                                        <p:cTn id="77" dur="1" fill="hold">
                                          <p:stCondLst>
                                            <p:cond delay="0"/>
                                          </p:stCondLst>
                                        </p:cTn>
                                        <p:tgtEl>
                                          <p:spTgt spid="79"/>
                                        </p:tgtEl>
                                        <p:attrNameLst>
                                          <p:attrName>style.visibility</p:attrName>
                                        </p:attrNameLst>
                                      </p:cBhvr>
                                      <p:to>
                                        <p:strVal val="visible"/>
                                      </p:to>
                                    </p:set>
                                    <p:animEffect transition="in" filter="wipe(left)">
                                      <p:cBhvr>
                                        <p:cTn id="78" dur="500"/>
                                        <p:tgtEl>
                                          <p:spTgt spid="79"/>
                                        </p:tgtEl>
                                      </p:cBhvr>
                                    </p:animEffect>
                                  </p:childTnLst>
                                </p:cTn>
                              </p:par>
                              <p:par>
                                <p:cTn id="79" presetID="22" presetClass="entr" presetSubtype="8" fill="hold" grpId="0" nodeType="withEffect">
                                  <p:stCondLst>
                                    <p:cond delay="1500"/>
                                  </p:stCondLst>
                                  <p:iterate type="lt">
                                    <p:tmPct val="30000"/>
                                  </p:iterate>
                                  <p:childTnLst>
                                    <p:set>
                                      <p:cBhvr>
                                        <p:cTn id="80" dur="1" fill="hold">
                                          <p:stCondLst>
                                            <p:cond delay="0"/>
                                          </p:stCondLst>
                                        </p:cTn>
                                        <p:tgtEl>
                                          <p:spTgt spid="82">
                                            <p:txEl>
                                              <p:pRg st="0" end="0"/>
                                            </p:txEl>
                                          </p:spTgt>
                                        </p:tgtEl>
                                        <p:attrNameLst>
                                          <p:attrName>style.visibility</p:attrName>
                                        </p:attrNameLst>
                                      </p:cBhvr>
                                      <p:to>
                                        <p:strVal val="visible"/>
                                      </p:to>
                                    </p:set>
                                    <p:animEffect transition="in" filter="wipe(left)">
                                      <p:cBhvr>
                                        <p:cTn id="81" dur="100"/>
                                        <p:tgtEl>
                                          <p:spTgt spid="82">
                                            <p:txEl>
                                              <p:pRg st="0" end="0"/>
                                            </p:txEl>
                                          </p:spTgt>
                                        </p:tgtEl>
                                      </p:cBhvr>
                                    </p:animEffect>
                                  </p:childTnLst>
                                </p:cTn>
                              </p:par>
                              <p:par>
                                <p:cTn id="82" presetID="10" presetClass="entr" presetSubtype="0" fill="hold" grpId="0" nodeType="withEffect">
                                  <p:stCondLst>
                                    <p:cond delay="200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500"/>
                                        <p:tgtEl>
                                          <p:spTgt spid="41"/>
                                        </p:tgtEl>
                                      </p:cBhvr>
                                    </p:animEffect>
                                  </p:childTnLst>
                                </p:cTn>
                              </p:par>
                              <p:par>
                                <p:cTn id="85" presetID="8" presetClass="emph" presetSubtype="0" repeatCount="indefinite" fill="hold" grpId="1" nodeType="withEffect">
                                  <p:stCondLst>
                                    <p:cond delay="2000"/>
                                  </p:stCondLst>
                                  <p:childTnLst>
                                    <p:animRot by="-76680000">
                                      <p:cBhvr>
                                        <p:cTn id="86" dur="6000" fill="hold"/>
                                        <p:tgtEl>
                                          <p:spTgt spid="41"/>
                                        </p:tgtEl>
                                        <p:attrNameLst>
                                          <p:attrName>r</p:attrName>
                                        </p:attrNameLst>
                                      </p:cBhvr>
                                    </p:animRot>
                                  </p:childTnLst>
                                </p:cTn>
                              </p:par>
                              <p:par>
                                <p:cTn id="87" presetID="10" presetClass="entr" presetSubtype="0" fill="hold" grpId="0" nodeType="withEffect">
                                  <p:stCondLst>
                                    <p:cond delay="200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500"/>
                                        <p:tgtEl>
                                          <p:spTgt spid="42"/>
                                        </p:tgtEl>
                                      </p:cBhvr>
                                    </p:animEffect>
                                  </p:childTnLst>
                                </p:cTn>
                              </p:par>
                              <p:par>
                                <p:cTn id="90" presetID="22" presetClass="entr" presetSubtype="8" fill="hold" nodeType="withEffect">
                                  <p:stCondLst>
                                    <p:cond delay="2000"/>
                                  </p:stCondLst>
                                  <p:childTnLst>
                                    <p:set>
                                      <p:cBhvr>
                                        <p:cTn id="91" dur="1" fill="hold">
                                          <p:stCondLst>
                                            <p:cond delay="0"/>
                                          </p:stCondLst>
                                        </p:cTn>
                                        <p:tgtEl>
                                          <p:spTgt spid="89"/>
                                        </p:tgtEl>
                                        <p:attrNameLst>
                                          <p:attrName>style.visibility</p:attrName>
                                        </p:attrNameLst>
                                      </p:cBhvr>
                                      <p:to>
                                        <p:strVal val="visible"/>
                                      </p:to>
                                    </p:set>
                                    <p:animEffect transition="in" filter="wipe(left)">
                                      <p:cBhvr>
                                        <p:cTn id="92" dur="500"/>
                                        <p:tgtEl>
                                          <p:spTgt spid="89"/>
                                        </p:tgtEl>
                                      </p:cBhvr>
                                    </p:animEffect>
                                  </p:childTnLst>
                                </p:cTn>
                              </p:par>
                              <p:par>
                                <p:cTn id="93" presetID="22" presetClass="entr" presetSubtype="8" fill="hold" grpId="0" nodeType="withEffect">
                                  <p:stCondLst>
                                    <p:cond delay="2000"/>
                                  </p:stCondLst>
                                  <p:iterate type="lt">
                                    <p:tmPct val="30000"/>
                                  </p:iterate>
                                  <p:childTnLst>
                                    <p:set>
                                      <p:cBhvr>
                                        <p:cTn id="94" dur="1" fill="hold">
                                          <p:stCondLst>
                                            <p:cond delay="0"/>
                                          </p:stCondLst>
                                        </p:cTn>
                                        <p:tgtEl>
                                          <p:spTgt spid="91">
                                            <p:txEl>
                                              <p:pRg st="0" end="0"/>
                                            </p:txEl>
                                          </p:spTgt>
                                        </p:tgtEl>
                                        <p:attrNameLst>
                                          <p:attrName>style.visibility</p:attrName>
                                        </p:attrNameLst>
                                      </p:cBhvr>
                                      <p:to>
                                        <p:strVal val="visible"/>
                                      </p:to>
                                    </p:set>
                                    <p:animEffect transition="in" filter="wipe(left)">
                                      <p:cBhvr>
                                        <p:cTn id="95" dur="100"/>
                                        <p:tgtEl>
                                          <p:spTgt spid="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25" grpId="0"/>
      <p:bldP spid="27" grpId="0" animBg="1"/>
      <p:bldP spid="27" grpId="1" animBg="1"/>
      <p:bldP spid="28" grpId="0" animBg="1"/>
      <p:bldP spid="28" grpId="1" animBg="1"/>
      <p:bldP spid="31" grpId="0" animBg="1"/>
      <p:bldP spid="31" grpId="1" animBg="1"/>
      <p:bldP spid="36" grpId="0"/>
      <p:bldP spid="37" grpId="0"/>
      <p:bldP spid="38" grpId="0"/>
      <p:bldP spid="39" grpId="0" animBg="1"/>
      <p:bldP spid="39" grpId="1" animBg="1"/>
      <p:bldP spid="40" grpId="0"/>
      <p:bldP spid="41" grpId="0" animBg="1"/>
      <p:bldP spid="41" grpId="1" animBg="1"/>
      <p:bldP spid="42" grpId="0"/>
      <p:bldP spid="74" grpId="0" build="p"/>
      <p:bldP spid="76" grpId="0" build="p"/>
      <p:bldP spid="78" grpId="0" build="p"/>
      <p:bldP spid="82" grpId="0" build="p"/>
      <p:bldP spid="91" grpId="0" build="p"/>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8061924" y="1031273"/>
            <a:ext cx="655949" cy="1107996"/>
          </a:xfrm>
          <a:prstGeom prst="rect">
            <a:avLst/>
          </a:prstGeom>
          <a:noFill/>
        </p:spPr>
        <p:txBody>
          <a:bodyPr wrap="none" rtlCol="0" anchor="b">
            <a:spAutoFit/>
          </a:bodyPr>
          <a:lstStyle/>
          <a:p>
            <a:r>
              <a:rPr lang="en-US" altLang="zh-CN" sz="6600" dirty="0">
                <a:solidFill>
                  <a:srgbClr val="002060"/>
                </a:solidFill>
                <a:latin typeface="Museo Sans 500" pitchFamily="50" charset="0"/>
              </a:rPr>
              <a:t>1</a:t>
            </a:r>
            <a:endParaRPr lang="zh-CN" altLang="en-US" sz="6600" dirty="0">
              <a:solidFill>
                <a:srgbClr val="002060"/>
              </a:solidFill>
              <a:latin typeface="Museo Sans 500" pitchFamily="50" charset="0"/>
            </a:endParaRPr>
          </a:p>
        </p:txBody>
      </p:sp>
      <p:sp>
        <p:nvSpPr>
          <p:cNvPr id="26" name="TextBox 25"/>
          <p:cNvSpPr txBox="1"/>
          <p:nvPr/>
        </p:nvSpPr>
        <p:spPr>
          <a:xfrm>
            <a:off x="8732265" y="1225519"/>
            <a:ext cx="1107996" cy="461665"/>
          </a:xfrm>
          <a:prstGeom prst="rect">
            <a:avLst/>
          </a:prstGeom>
          <a:noFill/>
        </p:spPr>
        <p:txBody>
          <a:bodyPr wrap="none" rtlCol="0">
            <a:spAutoFit/>
          </a:bodyPr>
          <a:lstStyle/>
          <a:p>
            <a:r>
              <a:rPr lang="zh-CN" altLang="en-US" sz="2400" dirty="0">
                <a:solidFill>
                  <a:srgbClr val="56505B"/>
                </a:solidFill>
                <a:latin typeface="微软雅黑" panose="020B0503020204020204" pitchFamily="34" charset="-122"/>
                <a:ea typeface="微软雅黑" panose="020B0503020204020204" pitchFamily="34" charset="-122"/>
              </a:rPr>
              <a:t>关于我</a:t>
            </a:r>
          </a:p>
        </p:txBody>
      </p:sp>
      <p:sp>
        <p:nvSpPr>
          <p:cNvPr id="27" name="TextBox 26"/>
          <p:cNvSpPr txBox="1"/>
          <p:nvPr/>
        </p:nvSpPr>
        <p:spPr>
          <a:xfrm>
            <a:off x="8732265" y="1621847"/>
            <a:ext cx="1251753" cy="338554"/>
          </a:xfrm>
          <a:prstGeom prst="rect">
            <a:avLst/>
          </a:prstGeom>
          <a:noFill/>
        </p:spPr>
        <p:txBody>
          <a:bodyPr vert="horz" wrap="none" rtlCol="0">
            <a:spAutoFit/>
          </a:bodyPr>
          <a:lstStyle/>
          <a:p>
            <a:r>
              <a:rPr lang="en-US" altLang="zh-CN" sz="1600" dirty="0">
                <a:solidFill>
                  <a:srgbClr val="002060"/>
                </a:solidFill>
                <a:latin typeface="Museo Sans 500" pitchFamily="50" charset="0"/>
              </a:rPr>
              <a:t>ABOUT ME</a:t>
            </a:r>
          </a:p>
        </p:txBody>
      </p:sp>
      <p:sp>
        <p:nvSpPr>
          <p:cNvPr id="28" name="TextBox 27"/>
          <p:cNvSpPr txBox="1"/>
          <p:nvPr/>
        </p:nvSpPr>
        <p:spPr>
          <a:xfrm>
            <a:off x="8061924" y="2228820"/>
            <a:ext cx="655949" cy="1107996"/>
          </a:xfrm>
          <a:prstGeom prst="rect">
            <a:avLst/>
          </a:prstGeom>
          <a:noFill/>
        </p:spPr>
        <p:txBody>
          <a:bodyPr wrap="none" rtlCol="0" anchor="b">
            <a:spAutoFit/>
          </a:bodyPr>
          <a:lstStyle/>
          <a:p>
            <a:r>
              <a:rPr lang="en-US" altLang="zh-CN" sz="6600" dirty="0">
                <a:solidFill>
                  <a:srgbClr val="002060"/>
                </a:solidFill>
                <a:latin typeface="Museo Sans 500" pitchFamily="50" charset="0"/>
              </a:rPr>
              <a:t>2</a:t>
            </a:r>
            <a:endParaRPr lang="zh-CN" altLang="en-US" sz="6600" dirty="0">
              <a:solidFill>
                <a:srgbClr val="002060"/>
              </a:solidFill>
              <a:latin typeface="Museo Sans 500" pitchFamily="50" charset="0"/>
            </a:endParaRPr>
          </a:p>
        </p:txBody>
      </p:sp>
      <p:sp>
        <p:nvSpPr>
          <p:cNvPr id="29" name="TextBox 28"/>
          <p:cNvSpPr txBox="1"/>
          <p:nvPr/>
        </p:nvSpPr>
        <p:spPr>
          <a:xfrm>
            <a:off x="8755415" y="2430489"/>
            <a:ext cx="1415772" cy="461665"/>
          </a:xfrm>
          <a:prstGeom prst="rect">
            <a:avLst/>
          </a:prstGeom>
          <a:noFill/>
        </p:spPr>
        <p:txBody>
          <a:bodyPr wrap="none" rtlCol="0">
            <a:spAutoFit/>
          </a:bodyPr>
          <a:lstStyle/>
          <a:p>
            <a:r>
              <a:rPr lang="zh-CN" altLang="en-US" sz="2400" dirty="0">
                <a:solidFill>
                  <a:srgbClr val="56505B"/>
                </a:solidFill>
                <a:latin typeface="微软雅黑" panose="020B0503020204020204" pitchFamily="34" charset="-122"/>
                <a:ea typeface="微软雅黑" panose="020B0503020204020204" pitchFamily="34" charset="-122"/>
              </a:rPr>
              <a:t>岗位认知</a:t>
            </a:r>
          </a:p>
        </p:txBody>
      </p:sp>
      <p:sp>
        <p:nvSpPr>
          <p:cNvPr id="30" name="TextBox 29"/>
          <p:cNvSpPr txBox="1"/>
          <p:nvPr/>
        </p:nvSpPr>
        <p:spPr>
          <a:xfrm>
            <a:off x="8755416" y="2826817"/>
            <a:ext cx="1960280" cy="338554"/>
          </a:xfrm>
          <a:prstGeom prst="rect">
            <a:avLst/>
          </a:prstGeom>
          <a:noFill/>
        </p:spPr>
        <p:txBody>
          <a:bodyPr vert="horz" wrap="none" rtlCol="0">
            <a:spAutoFit/>
          </a:bodyPr>
          <a:lstStyle/>
          <a:p>
            <a:r>
              <a:rPr lang="en-US" altLang="zh-CN" sz="1600" dirty="0">
                <a:solidFill>
                  <a:srgbClr val="002060"/>
                </a:solidFill>
                <a:latin typeface="Museo Sans 500" pitchFamily="50" charset="0"/>
              </a:rPr>
              <a:t>POST COGNITION</a:t>
            </a:r>
          </a:p>
        </p:txBody>
      </p:sp>
      <p:sp>
        <p:nvSpPr>
          <p:cNvPr id="31" name="TextBox 30"/>
          <p:cNvSpPr txBox="1"/>
          <p:nvPr/>
        </p:nvSpPr>
        <p:spPr>
          <a:xfrm>
            <a:off x="8061924" y="3426367"/>
            <a:ext cx="655949" cy="1107996"/>
          </a:xfrm>
          <a:prstGeom prst="rect">
            <a:avLst/>
          </a:prstGeom>
          <a:noFill/>
        </p:spPr>
        <p:txBody>
          <a:bodyPr wrap="none" rtlCol="0" anchor="b">
            <a:spAutoFit/>
          </a:bodyPr>
          <a:lstStyle/>
          <a:p>
            <a:r>
              <a:rPr lang="en-US" altLang="zh-CN" sz="6600" dirty="0">
                <a:solidFill>
                  <a:srgbClr val="002060"/>
                </a:solidFill>
                <a:latin typeface="Museo Sans 500" pitchFamily="50" charset="0"/>
              </a:rPr>
              <a:t>3</a:t>
            </a:r>
            <a:endParaRPr lang="zh-CN" altLang="en-US" sz="6600" dirty="0">
              <a:solidFill>
                <a:srgbClr val="002060"/>
              </a:solidFill>
              <a:latin typeface="Museo Sans 500" pitchFamily="50" charset="0"/>
            </a:endParaRPr>
          </a:p>
        </p:txBody>
      </p:sp>
      <p:sp>
        <p:nvSpPr>
          <p:cNvPr id="32" name="TextBox 31"/>
          <p:cNvSpPr txBox="1"/>
          <p:nvPr/>
        </p:nvSpPr>
        <p:spPr>
          <a:xfrm>
            <a:off x="8755415" y="3623446"/>
            <a:ext cx="1415772" cy="461665"/>
          </a:xfrm>
          <a:prstGeom prst="rect">
            <a:avLst/>
          </a:prstGeom>
          <a:noFill/>
        </p:spPr>
        <p:txBody>
          <a:bodyPr wrap="none" rtlCol="0">
            <a:spAutoFit/>
          </a:bodyPr>
          <a:lstStyle/>
          <a:p>
            <a:r>
              <a:rPr lang="zh-CN" altLang="en-US" sz="2400" dirty="0">
                <a:solidFill>
                  <a:srgbClr val="56505B"/>
                </a:solidFill>
                <a:latin typeface="微软雅黑" panose="020B0503020204020204" pitchFamily="34" charset="-122"/>
                <a:ea typeface="微软雅黑" panose="020B0503020204020204" pitchFamily="34" charset="-122"/>
              </a:rPr>
              <a:t>胜任能力</a:t>
            </a:r>
          </a:p>
        </p:txBody>
      </p:sp>
      <p:sp>
        <p:nvSpPr>
          <p:cNvPr id="33" name="TextBox 32"/>
          <p:cNvSpPr txBox="1"/>
          <p:nvPr/>
        </p:nvSpPr>
        <p:spPr>
          <a:xfrm>
            <a:off x="8755415" y="4019774"/>
            <a:ext cx="1298112" cy="338554"/>
          </a:xfrm>
          <a:prstGeom prst="rect">
            <a:avLst/>
          </a:prstGeom>
          <a:noFill/>
        </p:spPr>
        <p:txBody>
          <a:bodyPr vert="horz" wrap="none" rtlCol="0">
            <a:spAutoFit/>
          </a:bodyPr>
          <a:lstStyle/>
          <a:p>
            <a:r>
              <a:rPr lang="en-US" altLang="zh-CN" sz="1600" dirty="0">
                <a:solidFill>
                  <a:srgbClr val="002060"/>
                </a:solidFill>
                <a:latin typeface="Museo Sans 500" pitchFamily="50" charset="0"/>
              </a:rPr>
              <a:t>MY ABILITY</a:t>
            </a:r>
          </a:p>
        </p:txBody>
      </p:sp>
      <p:sp>
        <p:nvSpPr>
          <p:cNvPr id="34" name="TextBox 33"/>
          <p:cNvSpPr txBox="1"/>
          <p:nvPr/>
        </p:nvSpPr>
        <p:spPr>
          <a:xfrm>
            <a:off x="8061924" y="4623914"/>
            <a:ext cx="655949" cy="1107996"/>
          </a:xfrm>
          <a:prstGeom prst="rect">
            <a:avLst/>
          </a:prstGeom>
          <a:noFill/>
        </p:spPr>
        <p:txBody>
          <a:bodyPr wrap="none" rtlCol="0" anchor="b">
            <a:spAutoFit/>
          </a:bodyPr>
          <a:lstStyle/>
          <a:p>
            <a:r>
              <a:rPr lang="en-US" altLang="zh-CN" sz="6600" dirty="0">
                <a:solidFill>
                  <a:srgbClr val="002060"/>
                </a:solidFill>
                <a:latin typeface="Museo Sans 500" pitchFamily="50" charset="0"/>
              </a:rPr>
              <a:t>4</a:t>
            </a:r>
            <a:endParaRPr lang="zh-CN" altLang="en-US" sz="6600" dirty="0">
              <a:solidFill>
                <a:srgbClr val="002060"/>
              </a:solidFill>
              <a:latin typeface="Museo Sans 500" pitchFamily="50" charset="0"/>
            </a:endParaRPr>
          </a:p>
        </p:txBody>
      </p:sp>
      <p:sp>
        <p:nvSpPr>
          <p:cNvPr id="35" name="TextBox 34"/>
          <p:cNvSpPr txBox="1"/>
          <p:nvPr/>
        </p:nvSpPr>
        <p:spPr>
          <a:xfrm>
            <a:off x="8755415" y="4834514"/>
            <a:ext cx="1415772" cy="461665"/>
          </a:xfrm>
          <a:prstGeom prst="rect">
            <a:avLst/>
          </a:prstGeom>
          <a:noFill/>
        </p:spPr>
        <p:txBody>
          <a:bodyPr wrap="none" rtlCol="0">
            <a:spAutoFit/>
          </a:bodyPr>
          <a:lstStyle/>
          <a:p>
            <a:r>
              <a:rPr lang="zh-CN" altLang="en-US" sz="2400" dirty="0">
                <a:solidFill>
                  <a:srgbClr val="56505B"/>
                </a:solidFill>
                <a:latin typeface="微软雅黑" panose="020B0503020204020204" pitchFamily="34" charset="-122"/>
                <a:ea typeface="微软雅黑" panose="020B0503020204020204" pitchFamily="34" charset="-122"/>
              </a:rPr>
              <a:t>未来规划</a:t>
            </a:r>
          </a:p>
        </p:txBody>
      </p:sp>
      <p:sp>
        <p:nvSpPr>
          <p:cNvPr id="36" name="TextBox 35"/>
          <p:cNvSpPr txBox="1"/>
          <p:nvPr/>
        </p:nvSpPr>
        <p:spPr>
          <a:xfrm>
            <a:off x="8755415" y="5230842"/>
            <a:ext cx="1375185" cy="338554"/>
          </a:xfrm>
          <a:prstGeom prst="rect">
            <a:avLst/>
          </a:prstGeom>
          <a:noFill/>
        </p:spPr>
        <p:txBody>
          <a:bodyPr vert="horz" wrap="none" rtlCol="0">
            <a:spAutoFit/>
          </a:bodyPr>
          <a:lstStyle/>
          <a:p>
            <a:r>
              <a:rPr lang="en-US" altLang="zh-CN" sz="1600" dirty="0">
                <a:solidFill>
                  <a:srgbClr val="002060"/>
                </a:solidFill>
                <a:latin typeface="Museo Sans 500" pitchFamily="50" charset="0"/>
              </a:rPr>
              <a:t>MY FUTURE</a:t>
            </a:r>
          </a:p>
        </p:txBody>
      </p:sp>
      <p:sp>
        <p:nvSpPr>
          <p:cNvPr id="20" name="Freeform 5"/>
          <p:cNvSpPr/>
          <p:nvPr/>
        </p:nvSpPr>
        <p:spPr bwMode="auto">
          <a:xfrm rot="10800000">
            <a:off x="186426" y="880416"/>
            <a:ext cx="5143838" cy="2542681"/>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solidFill>
            <a:srgbClr val="002060"/>
          </a:solidFill>
          <a:ln>
            <a:noFill/>
          </a:ln>
        </p:spPr>
        <p:txBody>
          <a:bodyPr vert="horz" wrap="square" lIns="91440" tIns="45720" rIns="91440" bIns="45720" numCol="1" anchor="t" anchorCtr="0" compatLnSpc="1"/>
          <a:lstStyle/>
          <a:p>
            <a:endParaRPr lang="zh-CN" altLang="en-US"/>
          </a:p>
        </p:txBody>
      </p:sp>
      <p:sp>
        <p:nvSpPr>
          <p:cNvPr id="42" name="TextBox 41"/>
          <p:cNvSpPr txBox="1"/>
          <p:nvPr/>
        </p:nvSpPr>
        <p:spPr>
          <a:xfrm>
            <a:off x="1429648" y="1446192"/>
            <a:ext cx="2657394" cy="646331"/>
          </a:xfrm>
          <a:prstGeom prst="rect">
            <a:avLst/>
          </a:prstGeom>
          <a:noFill/>
        </p:spPr>
        <p:txBody>
          <a:bodyPr vert="horz" wrap="none" rtlCol="0">
            <a:spAutoFit/>
          </a:bodyPr>
          <a:lstStyle/>
          <a:p>
            <a:r>
              <a:rPr lang="en-US" altLang="zh-CN" sz="3600" dirty="0">
                <a:solidFill>
                  <a:srgbClr val="F0ECE9"/>
                </a:solidFill>
                <a:latin typeface="Museo Sans 500" pitchFamily="50" charset="0"/>
              </a:rPr>
              <a:t>CONTENTS</a:t>
            </a:r>
            <a:endParaRPr lang="zh-CN" altLang="en-US" sz="3600" dirty="0">
              <a:solidFill>
                <a:srgbClr val="F0ECE9"/>
              </a:solidFill>
              <a:latin typeface="Museo Sans 500" pitchFamily="50" charset="0"/>
            </a:endParaRPr>
          </a:p>
        </p:txBody>
      </p:sp>
      <p:sp>
        <p:nvSpPr>
          <p:cNvPr id="43" name="TextBox 42"/>
          <p:cNvSpPr txBox="1"/>
          <p:nvPr/>
        </p:nvSpPr>
        <p:spPr>
          <a:xfrm>
            <a:off x="1429648" y="2013359"/>
            <a:ext cx="1963999" cy="830997"/>
          </a:xfrm>
          <a:prstGeom prst="rect">
            <a:avLst/>
          </a:prstGeom>
          <a:noFill/>
        </p:spPr>
        <p:txBody>
          <a:bodyPr wrap="none" rtlCol="0">
            <a:spAutoFit/>
          </a:bodyPr>
          <a:lstStyle/>
          <a:p>
            <a:r>
              <a:rPr lang="zh-CN" altLang="en-US" sz="4800" dirty="0">
                <a:solidFill>
                  <a:srgbClr val="F0ECE9"/>
                </a:solidFill>
                <a:latin typeface="微软雅黑" panose="020B0503020204020204" pitchFamily="34" charset="-122"/>
                <a:ea typeface="微软雅黑" panose="020B0503020204020204" pitchFamily="34" charset="-122"/>
              </a:rPr>
              <a:t>目   录</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100000">
                                          <p:val>
                                            <p:strVal val="#ppt_x"/>
                                          </p:val>
                                        </p:tav>
                                      </p:tavLst>
                                    </p:anim>
                                    <p:anim calcmode="lin" valueType="num">
                                      <p:cBhvr>
                                        <p:cTn id="8" dur="500" fill="hold"/>
                                        <p:tgtEl>
                                          <p:spTgt spid="25"/>
                                        </p:tgtEl>
                                        <p:attrNameLst>
                                          <p:attrName>ppt_y</p:attrName>
                                        </p:attrNameLst>
                                      </p:cBhvr>
                                      <p:tavLst>
                                        <p:tav tm="0">
                                          <p:val>
                                            <p:strVal val="#ppt_y-#ppt_h/2"/>
                                          </p:val>
                                        </p:tav>
                                        <p:tav tm="100000">
                                          <p:val>
                                            <p:strVal val="#ppt_y"/>
                                          </p:val>
                                        </p:tav>
                                      </p:tavLst>
                                    </p:anim>
                                    <p:anim calcmode="lin" valueType="num">
                                      <p:cBhvr>
                                        <p:cTn id="9" dur="500" fill="hold"/>
                                        <p:tgtEl>
                                          <p:spTgt spid="25"/>
                                        </p:tgtEl>
                                        <p:attrNameLst>
                                          <p:attrName>ppt_w</p:attrName>
                                        </p:attrNameLst>
                                      </p:cBhvr>
                                      <p:tavLst>
                                        <p:tav tm="0">
                                          <p:val>
                                            <p:strVal val="#ppt_w"/>
                                          </p:val>
                                        </p:tav>
                                        <p:tav tm="100000">
                                          <p:val>
                                            <p:strVal val="#ppt_w"/>
                                          </p:val>
                                        </p:tav>
                                      </p:tavLst>
                                    </p:anim>
                                    <p:anim calcmode="lin" valueType="num">
                                      <p:cBhvr>
                                        <p:cTn id="10" dur="500" fill="hold"/>
                                        <p:tgtEl>
                                          <p:spTgt spid="25"/>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500"/>
                                        <p:tgtEl>
                                          <p:spTgt spid="26"/>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1000"/>
                            </p:stCondLst>
                            <p:childTnLst>
                              <p:par>
                                <p:cTn id="19" presetID="17" presetClass="entr" presetSubtype="1"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ppt_x</p:attrName>
                                        </p:attrNameLst>
                                      </p:cBhvr>
                                      <p:tavLst>
                                        <p:tav tm="0">
                                          <p:val>
                                            <p:strVal val="#ppt_x"/>
                                          </p:val>
                                        </p:tav>
                                        <p:tav tm="100000">
                                          <p:val>
                                            <p:strVal val="#ppt_x"/>
                                          </p:val>
                                        </p:tav>
                                      </p:tavLst>
                                    </p:anim>
                                    <p:anim calcmode="lin" valueType="num">
                                      <p:cBhvr>
                                        <p:cTn id="22" dur="500" fill="hold"/>
                                        <p:tgtEl>
                                          <p:spTgt spid="28"/>
                                        </p:tgtEl>
                                        <p:attrNameLst>
                                          <p:attrName>ppt_y</p:attrName>
                                        </p:attrNameLst>
                                      </p:cBhvr>
                                      <p:tavLst>
                                        <p:tav tm="0">
                                          <p:val>
                                            <p:strVal val="#ppt_y-#ppt_h/2"/>
                                          </p:val>
                                        </p:tav>
                                        <p:tav tm="100000">
                                          <p:val>
                                            <p:strVal val="#ppt_y"/>
                                          </p:val>
                                        </p:tav>
                                      </p:tavLst>
                                    </p:anim>
                                    <p:anim calcmode="lin" valueType="num">
                                      <p:cBhvr>
                                        <p:cTn id="23" dur="500" fill="hold"/>
                                        <p:tgtEl>
                                          <p:spTgt spid="28"/>
                                        </p:tgtEl>
                                        <p:attrNameLst>
                                          <p:attrName>ppt_w</p:attrName>
                                        </p:attrNameLst>
                                      </p:cBhvr>
                                      <p:tavLst>
                                        <p:tav tm="0">
                                          <p:val>
                                            <p:strVal val="#ppt_w"/>
                                          </p:val>
                                        </p:tav>
                                        <p:tav tm="100000">
                                          <p:val>
                                            <p:strVal val="#ppt_w"/>
                                          </p:val>
                                        </p:tav>
                                      </p:tavLst>
                                    </p:anim>
                                    <p:anim calcmode="lin" valueType="num">
                                      <p:cBhvr>
                                        <p:cTn id="24" dur="500" fill="hold"/>
                                        <p:tgtEl>
                                          <p:spTgt spid="28"/>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childTnLst>
                          </p:cTn>
                        </p:par>
                        <p:par>
                          <p:cTn id="32" fill="hold">
                            <p:stCondLst>
                              <p:cond delay="2000"/>
                            </p:stCondLst>
                            <p:childTnLst>
                              <p:par>
                                <p:cTn id="33" presetID="17" presetClass="entr" presetSubtype="1"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500" fill="hold"/>
                                        <p:tgtEl>
                                          <p:spTgt spid="31"/>
                                        </p:tgtEl>
                                        <p:attrNameLst>
                                          <p:attrName>ppt_x</p:attrName>
                                        </p:attrNameLst>
                                      </p:cBhvr>
                                      <p:tavLst>
                                        <p:tav tm="0">
                                          <p:val>
                                            <p:strVal val="#ppt_x"/>
                                          </p:val>
                                        </p:tav>
                                        <p:tav tm="100000">
                                          <p:val>
                                            <p:strVal val="#ppt_x"/>
                                          </p:val>
                                        </p:tav>
                                      </p:tavLst>
                                    </p:anim>
                                    <p:anim calcmode="lin" valueType="num">
                                      <p:cBhvr>
                                        <p:cTn id="36" dur="500" fill="hold"/>
                                        <p:tgtEl>
                                          <p:spTgt spid="31"/>
                                        </p:tgtEl>
                                        <p:attrNameLst>
                                          <p:attrName>ppt_y</p:attrName>
                                        </p:attrNameLst>
                                      </p:cBhvr>
                                      <p:tavLst>
                                        <p:tav tm="0">
                                          <p:val>
                                            <p:strVal val="#ppt_y-#ppt_h/2"/>
                                          </p:val>
                                        </p:tav>
                                        <p:tav tm="100000">
                                          <p:val>
                                            <p:strVal val="#ppt_y"/>
                                          </p:val>
                                        </p:tav>
                                      </p:tavLst>
                                    </p:anim>
                                    <p:anim calcmode="lin" valueType="num">
                                      <p:cBhvr>
                                        <p:cTn id="37" dur="500" fill="hold"/>
                                        <p:tgtEl>
                                          <p:spTgt spid="31"/>
                                        </p:tgtEl>
                                        <p:attrNameLst>
                                          <p:attrName>ppt_w</p:attrName>
                                        </p:attrNameLst>
                                      </p:cBhvr>
                                      <p:tavLst>
                                        <p:tav tm="0">
                                          <p:val>
                                            <p:strVal val="#ppt_w"/>
                                          </p:val>
                                        </p:tav>
                                        <p:tav tm="100000">
                                          <p:val>
                                            <p:strVal val="#ppt_w"/>
                                          </p:val>
                                        </p:tav>
                                      </p:tavLst>
                                    </p:anim>
                                    <p:anim calcmode="lin" valueType="num">
                                      <p:cBhvr>
                                        <p:cTn id="38" dur="500" fill="hold"/>
                                        <p:tgtEl>
                                          <p:spTgt spid="31"/>
                                        </p:tgtEl>
                                        <p:attrNameLst>
                                          <p:attrName>ppt_h</p:attrName>
                                        </p:attrNameLst>
                                      </p:cBhvr>
                                      <p:tavLst>
                                        <p:tav tm="0">
                                          <p:val>
                                            <p:fltVal val="0"/>
                                          </p:val>
                                        </p:tav>
                                        <p:tav tm="100000">
                                          <p:val>
                                            <p:strVal val="#ppt_h"/>
                                          </p:val>
                                        </p:tav>
                                      </p:tavLst>
                                    </p:anim>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wipe(left)">
                                      <p:cBhvr>
                                        <p:cTn id="42" dur="500"/>
                                        <p:tgtEl>
                                          <p:spTgt spid="32"/>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left)">
                                      <p:cBhvr>
                                        <p:cTn id="45" dur="500"/>
                                        <p:tgtEl>
                                          <p:spTgt spid="33"/>
                                        </p:tgtEl>
                                      </p:cBhvr>
                                    </p:animEffect>
                                  </p:childTnLst>
                                </p:cTn>
                              </p:par>
                            </p:childTnLst>
                          </p:cTn>
                        </p:par>
                        <p:par>
                          <p:cTn id="46" fill="hold">
                            <p:stCondLst>
                              <p:cond delay="3000"/>
                            </p:stCondLst>
                            <p:childTnLst>
                              <p:par>
                                <p:cTn id="47" presetID="17" presetClass="entr" presetSubtype="1"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p:cTn id="49" dur="500" fill="hold"/>
                                        <p:tgtEl>
                                          <p:spTgt spid="34"/>
                                        </p:tgtEl>
                                        <p:attrNameLst>
                                          <p:attrName>ppt_x</p:attrName>
                                        </p:attrNameLst>
                                      </p:cBhvr>
                                      <p:tavLst>
                                        <p:tav tm="0">
                                          <p:val>
                                            <p:strVal val="#ppt_x"/>
                                          </p:val>
                                        </p:tav>
                                        <p:tav tm="100000">
                                          <p:val>
                                            <p:strVal val="#ppt_x"/>
                                          </p:val>
                                        </p:tav>
                                      </p:tavLst>
                                    </p:anim>
                                    <p:anim calcmode="lin" valueType="num">
                                      <p:cBhvr>
                                        <p:cTn id="50" dur="500" fill="hold"/>
                                        <p:tgtEl>
                                          <p:spTgt spid="34"/>
                                        </p:tgtEl>
                                        <p:attrNameLst>
                                          <p:attrName>ppt_y</p:attrName>
                                        </p:attrNameLst>
                                      </p:cBhvr>
                                      <p:tavLst>
                                        <p:tav tm="0">
                                          <p:val>
                                            <p:strVal val="#ppt_y-#ppt_h/2"/>
                                          </p:val>
                                        </p:tav>
                                        <p:tav tm="100000">
                                          <p:val>
                                            <p:strVal val="#ppt_y"/>
                                          </p:val>
                                        </p:tav>
                                      </p:tavLst>
                                    </p:anim>
                                    <p:anim calcmode="lin" valueType="num">
                                      <p:cBhvr>
                                        <p:cTn id="51" dur="500" fill="hold"/>
                                        <p:tgtEl>
                                          <p:spTgt spid="34"/>
                                        </p:tgtEl>
                                        <p:attrNameLst>
                                          <p:attrName>ppt_w</p:attrName>
                                        </p:attrNameLst>
                                      </p:cBhvr>
                                      <p:tavLst>
                                        <p:tav tm="0">
                                          <p:val>
                                            <p:strVal val="#ppt_w"/>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childTnLst>
                                </p:cTn>
                              </p:par>
                            </p:childTnLst>
                          </p:cTn>
                        </p:par>
                        <p:par>
                          <p:cTn id="53" fill="hold">
                            <p:stCondLst>
                              <p:cond delay="3500"/>
                            </p:stCondLst>
                            <p:childTnLst>
                              <p:par>
                                <p:cTn id="54" presetID="22" presetClass="entr" presetSubtype="8"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left)">
                                      <p:cBhvr>
                                        <p:cTn id="56" dur="500"/>
                                        <p:tgtEl>
                                          <p:spTgt spid="35"/>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P spid="32" grpId="0"/>
      <p:bldP spid="33" grpId="0"/>
      <p:bldP spid="34" grpId="0"/>
      <p:bldP spid="35" grpId="0"/>
      <p:bldP spid="3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3" y="344684"/>
            <a:ext cx="1864293"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创新力 </a:t>
            </a:r>
            <a:r>
              <a:rPr lang="en-US" altLang="zh-CN" sz="1400" dirty="0">
                <a:solidFill>
                  <a:srgbClr val="002060"/>
                </a:solidFill>
                <a:latin typeface="微软雅黑" panose="020B0503020204020204" pitchFamily="34" charset="-122"/>
                <a:ea typeface="微软雅黑" panose="020B0503020204020204" pitchFamily="34" charset="-122"/>
              </a:rPr>
              <a:t>Innovation</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8" name="TextBox 27"/>
          <p:cNvSpPr txBox="1"/>
          <p:nvPr/>
        </p:nvSpPr>
        <p:spPr>
          <a:xfrm>
            <a:off x="983432" y="1052736"/>
            <a:ext cx="10225136" cy="600164"/>
          </a:xfrm>
          <a:prstGeom prst="rect">
            <a:avLst/>
          </a:prstGeom>
          <a:noFill/>
        </p:spPr>
        <p:txBody>
          <a:bodyPr wrap="square" rtlCol="0">
            <a:spAutoFit/>
          </a:bodyPr>
          <a:lstStyle/>
          <a:p>
            <a:pPr>
              <a:lnSpc>
                <a:spcPct val="150000"/>
              </a:lnSpc>
            </a:pPr>
            <a:r>
              <a:rPr lang="zh-CN" altLang="en-US" sz="1100" dirty="0">
                <a:solidFill>
                  <a:srgbClr val="4C4C4C"/>
                </a:solidFill>
                <a:latin typeface="微软雅黑" panose="020B0503020204020204" pitchFamily="34" charset="-122"/>
                <a:ea typeface="微软雅黑" panose="020B0503020204020204" pitchFamily="34" charset="-122"/>
              </a:rPr>
              <a:t>领导者在种种领导活动中，善于捕捉新事物的萌芽，提出新的设想、新的方案，创造性地进行工作的能力。创造是领导者活动的根本属性，一个称职的领导者，应当是创造新世界的设想者和组织者。勇于开拓创新是现代领导者的基本特征。</a:t>
            </a:r>
          </a:p>
        </p:txBody>
      </p:sp>
      <p:sp>
        <p:nvSpPr>
          <p:cNvPr id="29" name="Freeform 6"/>
          <p:cNvSpPr/>
          <p:nvPr/>
        </p:nvSpPr>
        <p:spPr bwMode="auto">
          <a:xfrm>
            <a:off x="5911788" y="1983755"/>
            <a:ext cx="1359400" cy="4857916"/>
          </a:xfrm>
          <a:custGeom>
            <a:avLst/>
            <a:gdLst>
              <a:gd name="T0" fmla="*/ 552 w 564"/>
              <a:gd name="T1" fmla="*/ 118 h 2015"/>
              <a:gd name="T2" fmla="*/ 564 w 564"/>
              <a:gd name="T3" fmla="*/ 76 h 2015"/>
              <a:gd name="T4" fmla="*/ 488 w 564"/>
              <a:gd name="T5" fmla="*/ 0 h 2015"/>
              <a:gd name="T6" fmla="*/ 420 w 564"/>
              <a:gd name="T7" fmla="*/ 42 h 2015"/>
              <a:gd name="T8" fmla="*/ 261 w 564"/>
              <a:gd name="T9" fmla="*/ 367 h 2015"/>
              <a:gd name="T10" fmla="*/ 0 w 564"/>
              <a:gd name="T11" fmla="*/ 1660 h 2015"/>
              <a:gd name="T12" fmla="*/ 7 w 564"/>
              <a:gd name="T13" fmla="*/ 2013 h 2015"/>
              <a:gd name="T14" fmla="*/ 73 w 564"/>
              <a:gd name="T15" fmla="*/ 2015 h 2015"/>
              <a:gd name="T16" fmla="*/ 131 w 564"/>
              <a:gd name="T17" fmla="*/ 2009 h 2015"/>
              <a:gd name="T18" fmla="*/ 150 w 564"/>
              <a:gd name="T19" fmla="*/ 1660 h 2015"/>
              <a:gd name="T20" fmla="*/ 552 w 564"/>
              <a:gd name="T21" fmla="*/ 118 h 2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4" h="2015">
                <a:moveTo>
                  <a:pt x="552" y="118"/>
                </a:moveTo>
                <a:cubicBezTo>
                  <a:pt x="559" y="106"/>
                  <a:pt x="564" y="91"/>
                  <a:pt x="564" y="76"/>
                </a:cubicBezTo>
                <a:cubicBezTo>
                  <a:pt x="564" y="34"/>
                  <a:pt x="530" y="0"/>
                  <a:pt x="488" y="0"/>
                </a:cubicBezTo>
                <a:cubicBezTo>
                  <a:pt x="458" y="0"/>
                  <a:pt x="433" y="17"/>
                  <a:pt x="420" y="42"/>
                </a:cubicBezTo>
                <a:cubicBezTo>
                  <a:pt x="361" y="147"/>
                  <a:pt x="308" y="256"/>
                  <a:pt x="261" y="367"/>
                </a:cubicBezTo>
                <a:cubicBezTo>
                  <a:pt x="88" y="777"/>
                  <a:pt x="0" y="1212"/>
                  <a:pt x="0" y="1660"/>
                </a:cubicBezTo>
                <a:cubicBezTo>
                  <a:pt x="0" y="1733"/>
                  <a:pt x="2" y="1940"/>
                  <a:pt x="7" y="2013"/>
                </a:cubicBezTo>
                <a:cubicBezTo>
                  <a:pt x="29" y="2014"/>
                  <a:pt x="51" y="2015"/>
                  <a:pt x="73" y="2015"/>
                </a:cubicBezTo>
                <a:cubicBezTo>
                  <a:pt x="102" y="2015"/>
                  <a:pt x="103" y="2012"/>
                  <a:pt x="131" y="2009"/>
                </a:cubicBezTo>
                <a:cubicBezTo>
                  <a:pt x="126" y="1937"/>
                  <a:pt x="150" y="1733"/>
                  <a:pt x="150" y="1660"/>
                </a:cubicBezTo>
                <a:cubicBezTo>
                  <a:pt x="150" y="1100"/>
                  <a:pt x="296" y="574"/>
                  <a:pt x="552" y="118"/>
                </a:cubicBezTo>
                <a:close/>
              </a:path>
            </a:pathLst>
          </a:custGeom>
          <a:solidFill>
            <a:schemeClr val="bg1"/>
          </a:solidFill>
          <a:ln w="19050">
            <a:solidFill>
              <a:srgbClr val="F0ECE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Freeform 7"/>
          <p:cNvSpPr/>
          <p:nvPr/>
        </p:nvSpPr>
        <p:spPr bwMode="auto">
          <a:xfrm>
            <a:off x="4929999" y="1983756"/>
            <a:ext cx="1355318" cy="4797703"/>
          </a:xfrm>
          <a:custGeom>
            <a:avLst/>
            <a:gdLst>
              <a:gd name="T0" fmla="*/ 562 w 562"/>
              <a:gd name="T1" fmla="*/ 1660 h 1990"/>
              <a:gd name="T2" fmla="*/ 303 w 562"/>
              <a:gd name="T3" fmla="*/ 367 h 1990"/>
              <a:gd name="T4" fmla="*/ 144 w 562"/>
              <a:gd name="T5" fmla="*/ 43 h 1990"/>
              <a:gd name="T6" fmla="*/ 76 w 562"/>
              <a:gd name="T7" fmla="*/ 0 h 1990"/>
              <a:gd name="T8" fmla="*/ 0 w 562"/>
              <a:gd name="T9" fmla="*/ 76 h 1990"/>
              <a:gd name="T10" fmla="*/ 7 w 562"/>
              <a:gd name="T11" fmla="*/ 108 h 1990"/>
              <a:gd name="T12" fmla="*/ 7 w 562"/>
              <a:gd name="T13" fmla="*/ 108 h 1990"/>
              <a:gd name="T14" fmla="*/ 8 w 562"/>
              <a:gd name="T15" fmla="*/ 110 h 1990"/>
              <a:gd name="T16" fmla="*/ 11 w 562"/>
              <a:gd name="T17" fmla="*/ 116 h 1990"/>
              <a:gd name="T18" fmla="*/ 413 w 562"/>
              <a:gd name="T19" fmla="*/ 1660 h 1990"/>
              <a:gd name="T20" fmla="*/ 422 w 562"/>
              <a:gd name="T21" fmla="*/ 1990 h 1990"/>
              <a:gd name="T22" fmla="*/ 558 w 562"/>
              <a:gd name="T23" fmla="*/ 1989 h 1990"/>
              <a:gd name="T24" fmla="*/ 562 w 562"/>
              <a:gd name="T25" fmla="*/ 1660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2" h="1990">
                <a:moveTo>
                  <a:pt x="562" y="1660"/>
                </a:moveTo>
                <a:cubicBezTo>
                  <a:pt x="562" y="1211"/>
                  <a:pt x="476" y="777"/>
                  <a:pt x="303" y="367"/>
                </a:cubicBezTo>
                <a:cubicBezTo>
                  <a:pt x="256" y="256"/>
                  <a:pt x="203" y="148"/>
                  <a:pt x="144" y="43"/>
                </a:cubicBezTo>
                <a:cubicBezTo>
                  <a:pt x="132" y="18"/>
                  <a:pt x="106" y="0"/>
                  <a:pt x="76" y="0"/>
                </a:cubicBezTo>
                <a:cubicBezTo>
                  <a:pt x="34" y="0"/>
                  <a:pt x="0" y="34"/>
                  <a:pt x="0" y="76"/>
                </a:cubicBezTo>
                <a:cubicBezTo>
                  <a:pt x="0" y="88"/>
                  <a:pt x="2" y="99"/>
                  <a:pt x="7" y="108"/>
                </a:cubicBezTo>
                <a:cubicBezTo>
                  <a:pt x="7" y="108"/>
                  <a:pt x="7" y="108"/>
                  <a:pt x="7" y="108"/>
                </a:cubicBezTo>
                <a:cubicBezTo>
                  <a:pt x="7" y="109"/>
                  <a:pt x="7" y="109"/>
                  <a:pt x="8" y="110"/>
                </a:cubicBezTo>
                <a:cubicBezTo>
                  <a:pt x="9" y="112"/>
                  <a:pt x="10" y="114"/>
                  <a:pt x="11" y="116"/>
                </a:cubicBezTo>
                <a:cubicBezTo>
                  <a:pt x="267" y="573"/>
                  <a:pt x="413" y="1100"/>
                  <a:pt x="413" y="1660"/>
                </a:cubicBezTo>
                <a:cubicBezTo>
                  <a:pt x="413" y="1725"/>
                  <a:pt x="426" y="1925"/>
                  <a:pt x="422" y="1990"/>
                </a:cubicBezTo>
                <a:cubicBezTo>
                  <a:pt x="558" y="1989"/>
                  <a:pt x="558" y="1989"/>
                  <a:pt x="558" y="1989"/>
                </a:cubicBezTo>
                <a:cubicBezTo>
                  <a:pt x="562" y="1924"/>
                  <a:pt x="562" y="1725"/>
                  <a:pt x="562" y="1660"/>
                </a:cubicBezTo>
                <a:close/>
              </a:path>
            </a:pathLst>
          </a:custGeom>
          <a:solidFill>
            <a:schemeClr val="bg1"/>
          </a:solidFill>
          <a:ln w="19050">
            <a:solidFill>
              <a:srgbClr val="F0ECE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8"/>
          <p:cNvSpPr/>
          <p:nvPr/>
        </p:nvSpPr>
        <p:spPr bwMode="auto">
          <a:xfrm>
            <a:off x="5918932" y="2666517"/>
            <a:ext cx="2191165" cy="4175154"/>
          </a:xfrm>
          <a:custGeom>
            <a:avLst/>
            <a:gdLst>
              <a:gd name="T0" fmla="*/ 909 w 909"/>
              <a:gd name="T1" fmla="*/ 76 h 1732"/>
              <a:gd name="T2" fmla="*/ 833 w 909"/>
              <a:gd name="T3" fmla="*/ 0 h 1732"/>
              <a:gd name="T4" fmla="*/ 787 w 909"/>
              <a:gd name="T5" fmla="*/ 15 h 1732"/>
              <a:gd name="T6" fmla="*/ 787 w 909"/>
              <a:gd name="T7" fmla="*/ 15 h 1732"/>
              <a:gd name="T8" fmla="*/ 460 w 909"/>
              <a:gd name="T9" fmla="*/ 266 h 1732"/>
              <a:gd name="T10" fmla="*/ 124 w 909"/>
              <a:gd name="T11" fmla="*/ 765 h 1732"/>
              <a:gd name="T12" fmla="*/ 0 w 909"/>
              <a:gd name="T13" fmla="*/ 1377 h 1732"/>
              <a:gd name="T14" fmla="*/ 15 w 909"/>
              <a:gd name="T15" fmla="*/ 1730 h 1732"/>
              <a:gd name="T16" fmla="*/ 73 w 909"/>
              <a:gd name="T17" fmla="*/ 1732 h 1732"/>
              <a:gd name="T18" fmla="*/ 143 w 909"/>
              <a:gd name="T19" fmla="*/ 1725 h 1732"/>
              <a:gd name="T20" fmla="*/ 150 w 909"/>
              <a:gd name="T21" fmla="*/ 1377 h 1732"/>
              <a:gd name="T22" fmla="*/ 863 w 909"/>
              <a:gd name="T23" fmla="*/ 145 h 1732"/>
              <a:gd name="T24" fmla="*/ 877 w 909"/>
              <a:gd name="T25" fmla="*/ 137 h 1732"/>
              <a:gd name="T26" fmla="*/ 878 w 909"/>
              <a:gd name="T27" fmla="*/ 137 h 1732"/>
              <a:gd name="T28" fmla="*/ 878 w 909"/>
              <a:gd name="T29" fmla="*/ 136 h 1732"/>
              <a:gd name="T30" fmla="*/ 909 w 909"/>
              <a:gd name="T31" fmla="*/ 76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9" h="1732">
                <a:moveTo>
                  <a:pt x="909" y="76"/>
                </a:moveTo>
                <a:cubicBezTo>
                  <a:pt x="909" y="34"/>
                  <a:pt x="875" y="0"/>
                  <a:pt x="833" y="0"/>
                </a:cubicBezTo>
                <a:cubicBezTo>
                  <a:pt x="815" y="0"/>
                  <a:pt x="800" y="5"/>
                  <a:pt x="787" y="15"/>
                </a:cubicBezTo>
                <a:cubicBezTo>
                  <a:pt x="787" y="15"/>
                  <a:pt x="787" y="15"/>
                  <a:pt x="787" y="15"/>
                </a:cubicBezTo>
                <a:cubicBezTo>
                  <a:pt x="668" y="83"/>
                  <a:pt x="558" y="167"/>
                  <a:pt x="460" y="266"/>
                </a:cubicBezTo>
                <a:cubicBezTo>
                  <a:pt x="316" y="410"/>
                  <a:pt x="203" y="578"/>
                  <a:pt x="124" y="765"/>
                </a:cubicBezTo>
                <a:cubicBezTo>
                  <a:pt x="42" y="959"/>
                  <a:pt x="0" y="1164"/>
                  <a:pt x="0" y="1377"/>
                </a:cubicBezTo>
                <a:cubicBezTo>
                  <a:pt x="0" y="1451"/>
                  <a:pt x="5" y="1658"/>
                  <a:pt x="15" y="1730"/>
                </a:cubicBezTo>
                <a:cubicBezTo>
                  <a:pt x="34" y="1731"/>
                  <a:pt x="54" y="1732"/>
                  <a:pt x="73" y="1732"/>
                </a:cubicBezTo>
                <a:cubicBezTo>
                  <a:pt x="105" y="1732"/>
                  <a:pt x="112" y="1728"/>
                  <a:pt x="143" y="1725"/>
                </a:cubicBezTo>
                <a:cubicBezTo>
                  <a:pt x="132" y="1654"/>
                  <a:pt x="150" y="1450"/>
                  <a:pt x="150" y="1377"/>
                </a:cubicBezTo>
                <a:cubicBezTo>
                  <a:pt x="150" y="851"/>
                  <a:pt x="437" y="391"/>
                  <a:pt x="863" y="145"/>
                </a:cubicBezTo>
                <a:cubicBezTo>
                  <a:pt x="868" y="143"/>
                  <a:pt x="873" y="140"/>
                  <a:pt x="877" y="137"/>
                </a:cubicBezTo>
                <a:cubicBezTo>
                  <a:pt x="877" y="137"/>
                  <a:pt x="878" y="137"/>
                  <a:pt x="878" y="137"/>
                </a:cubicBezTo>
                <a:cubicBezTo>
                  <a:pt x="878" y="137"/>
                  <a:pt x="878" y="137"/>
                  <a:pt x="878" y="136"/>
                </a:cubicBezTo>
                <a:cubicBezTo>
                  <a:pt x="897" y="123"/>
                  <a:pt x="909" y="101"/>
                  <a:pt x="909" y="76"/>
                </a:cubicBezTo>
                <a:close/>
              </a:path>
            </a:pathLst>
          </a:custGeom>
          <a:solidFill>
            <a:schemeClr val="bg1"/>
          </a:solidFill>
          <a:ln w="19050">
            <a:solidFill>
              <a:srgbClr val="F0ECE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9"/>
          <p:cNvSpPr/>
          <p:nvPr/>
        </p:nvSpPr>
        <p:spPr bwMode="auto">
          <a:xfrm>
            <a:off x="4110480" y="2678764"/>
            <a:ext cx="2167692" cy="4099632"/>
          </a:xfrm>
          <a:custGeom>
            <a:avLst/>
            <a:gdLst>
              <a:gd name="T0" fmla="*/ 777 w 899"/>
              <a:gd name="T1" fmla="*/ 760 h 1701"/>
              <a:gd name="T2" fmla="*/ 440 w 899"/>
              <a:gd name="T3" fmla="*/ 261 h 1701"/>
              <a:gd name="T4" fmla="*/ 114 w 899"/>
              <a:gd name="T5" fmla="*/ 10 h 1701"/>
              <a:gd name="T6" fmla="*/ 114 w 899"/>
              <a:gd name="T7" fmla="*/ 11 h 1701"/>
              <a:gd name="T8" fmla="*/ 76 w 899"/>
              <a:gd name="T9" fmla="*/ 0 h 1701"/>
              <a:gd name="T10" fmla="*/ 0 w 899"/>
              <a:gd name="T11" fmla="*/ 76 h 1701"/>
              <a:gd name="T12" fmla="*/ 42 w 899"/>
              <a:gd name="T13" fmla="*/ 143 h 1701"/>
              <a:gd name="T14" fmla="*/ 750 w 899"/>
              <a:gd name="T15" fmla="*/ 1372 h 1701"/>
              <a:gd name="T16" fmla="*/ 750 w 899"/>
              <a:gd name="T17" fmla="*/ 1372 h 1701"/>
              <a:gd name="T18" fmla="*/ 750 w 899"/>
              <a:gd name="T19" fmla="*/ 1372 h 1701"/>
              <a:gd name="T20" fmla="*/ 750 w 899"/>
              <a:gd name="T21" fmla="*/ 1701 h 1701"/>
              <a:gd name="T22" fmla="*/ 888 w 899"/>
              <a:gd name="T23" fmla="*/ 1701 h 1701"/>
              <a:gd name="T24" fmla="*/ 899 w 899"/>
              <a:gd name="T25" fmla="*/ 1373 h 1701"/>
              <a:gd name="T26" fmla="*/ 777 w 899"/>
              <a:gd name="T27" fmla="*/ 760 h 1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99" h="1701">
                <a:moveTo>
                  <a:pt x="777" y="760"/>
                </a:moveTo>
                <a:cubicBezTo>
                  <a:pt x="698" y="573"/>
                  <a:pt x="585" y="405"/>
                  <a:pt x="440" y="261"/>
                </a:cubicBezTo>
                <a:cubicBezTo>
                  <a:pt x="342" y="163"/>
                  <a:pt x="233" y="79"/>
                  <a:pt x="114" y="10"/>
                </a:cubicBezTo>
                <a:cubicBezTo>
                  <a:pt x="114" y="10"/>
                  <a:pt x="114" y="10"/>
                  <a:pt x="114" y="11"/>
                </a:cubicBezTo>
                <a:cubicBezTo>
                  <a:pt x="103" y="4"/>
                  <a:pt x="90" y="0"/>
                  <a:pt x="76" y="0"/>
                </a:cubicBezTo>
                <a:cubicBezTo>
                  <a:pt x="34" y="0"/>
                  <a:pt x="0" y="34"/>
                  <a:pt x="0" y="76"/>
                </a:cubicBezTo>
                <a:cubicBezTo>
                  <a:pt x="0" y="105"/>
                  <a:pt x="18" y="131"/>
                  <a:pt x="42" y="143"/>
                </a:cubicBezTo>
                <a:cubicBezTo>
                  <a:pt x="466" y="389"/>
                  <a:pt x="750" y="848"/>
                  <a:pt x="750" y="1372"/>
                </a:cubicBezTo>
                <a:cubicBezTo>
                  <a:pt x="750" y="1372"/>
                  <a:pt x="750" y="1372"/>
                  <a:pt x="750" y="1372"/>
                </a:cubicBezTo>
                <a:cubicBezTo>
                  <a:pt x="750" y="1372"/>
                  <a:pt x="750" y="1372"/>
                  <a:pt x="750" y="1372"/>
                </a:cubicBezTo>
                <a:cubicBezTo>
                  <a:pt x="750" y="1701"/>
                  <a:pt x="750" y="1701"/>
                  <a:pt x="750" y="1701"/>
                </a:cubicBezTo>
                <a:cubicBezTo>
                  <a:pt x="888" y="1701"/>
                  <a:pt x="888" y="1701"/>
                  <a:pt x="888" y="1701"/>
                </a:cubicBezTo>
                <a:cubicBezTo>
                  <a:pt x="896" y="1637"/>
                  <a:pt x="899" y="1439"/>
                  <a:pt x="899" y="1373"/>
                </a:cubicBezTo>
                <a:cubicBezTo>
                  <a:pt x="899" y="1161"/>
                  <a:pt x="859" y="954"/>
                  <a:pt x="777" y="760"/>
                </a:cubicBezTo>
                <a:close/>
              </a:path>
            </a:pathLst>
          </a:custGeom>
          <a:solidFill>
            <a:schemeClr val="bg1"/>
          </a:solidFill>
          <a:ln w="19050">
            <a:solidFill>
              <a:srgbClr val="F0ECE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0"/>
          <p:cNvSpPr/>
          <p:nvPr/>
        </p:nvSpPr>
        <p:spPr bwMode="auto">
          <a:xfrm>
            <a:off x="5913830" y="3785062"/>
            <a:ext cx="2592249" cy="3061712"/>
          </a:xfrm>
          <a:custGeom>
            <a:avLst/>
            <a:gdLst>
              <a:gd name="T0" fmla="*/ 1009 w 1075"/>
              <a:gd name="T1" fmla="*/ 5 h 1270"/>
              <a:gd name="T2" fmla="*/ 1009 w 1075"/>
              <a:gd name="T3" fmla="*/ 5 h 1270"/>
              <a:gd name="T4" fmla="*/ 914 w 1075"/>
              <a:gd name="T5" fmla="*/ 0 h 1270"/>
              <a:gd name="T6" fmla="*/ 268 w 1075"/>
              <a:gd name="T7" fmla="*/ 268 h 1270"/>
              <a:gd name="T8" fmla="*/ 0 w 1075"/>
              <a:gd name="T9" fmla="*/ 914 h 1270"/>
              <a:gd name="T10" fmla="*/ 27 w 1075"/>
              <a:gd name="T11" fmla="*/ 1268 h 1270"/>
              <a:gd name="T12" fmla="*/ 73 w 1075"/>
              <a:gd name="T13" fmla="*/ 1270 h 1270"/>
              <a:gd name="T14" fmla="*/ 136 w 1075"/>
              <a:gd name="T15" fmla="*/ 1241 h 1270"/>
              <a:gd name="T16" fmla="*/ 149 w 1075"/>
              <a:gd name="T17" fmla="*/ 914 h 1270"/>
              <a:gd name="T18" fmla="*/ 914 w 1075"/>
              <a:gd name="T19" fmla="*/ 150 h 1270"/>
              <a:gd name="T20" fmla="*/ 994 w 1075"/>
              <a:gd name="T21" fmla="*/ 155 h 1270"/>
              <a:gd name="T22" fmla="*/ 996 w 1075"/>
              <a:gd name="T23" fmla="*/ 155 h 1270"/>
              <a:gd name="T24" fmla="*/ 1000 w 1075"/>
              <a:gd name="T25" fmla="*/ 155 h 1270"/>
              <a:gd name="T26" fmla="*/ 1075 w 1075"/>
              <a:gd name="T27" fmla="*/ 80 h 1270"/>
              <a:gd name="T28" fmla="*/ 1009 w 1075"/>
              <a:gd name="T29" fmla="*/ 5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5" h="1270">
                <a:moveTo>
                  <a:pt x="1009" y="5"/>
                </a:moveTo>
                <a:cubicBezTo>
                  <a:pt x="1009" y="5"/>
                  <a:pt x="1009" y="5"/>
                  <a:pt x="1009" y="5"/>
                </a:cubicBezTo>
                <a:cubicBezTo>
                  <a:pt x="978" y="2"/>
                  <a:pt x="946" y="0"/>
                  <a:pt x="914" y="0"/>
                </a:cubicBezTo>
                <a:cubicBezTo>
                  <a:pt x="670" y="0"/>
                  <a:pt x="441" y="95"/>
                  <a:pt x="268" y="268"/>
                </a:cubicBezTo>
                <a:cubicBezTo>
                  <a:pt x="95" y="440"/>
                  <a:pt x="0" y="670"/>
                  <a:pt x="0" y="914"/>
                </a:cubicBezTo>
                <a:cubicBezTo>
                  <a:pt x="0" y="989"/>
                  <a:pt x="9" y="1197"/>
                  <a:pt x="27" y="1268"/>
                </a:cubicBezTo>
                <a:cubicBezTo>
                  <a:pt x="42" y="1269"/>
                  <a:pt x="58" y="1270"/>
                  <a:pt x="73" y="1270"/>
                </a:cubicBezTo>
                <a:cubicBezTo>
                  <a:pt x="110" y="1270"/>
                  <a:pt x="101" y="1245"/>
                  <a:pt x="136" y="1241"/>
                </a:cubicBezTo>
                <a:cubicBezTo>
                  <a:pt x="116" y="1172"/>
                  <a:pt x="149" y="989"/>
                  <a:pt x="149" y="914"/>
                </a:cubicBezTo>
                <a:cubicBezTo>
                  <a:pt x="149" y="493"/>
                  <a:pt x="493" y="150"/>
                  <a:pt x="914" y="150"/>
                </a:cubicBezTo>
                <a:cubicBezTo>
                  <a:pt x="941" y="150"/>
                  <a:pt x="968" y="152"/>
                  <a:pt x="994" y="155"/>
                </a:cubicBezTo>
                <a:cubicBezTo>
                  <a:pt x="995" y="155"/>
                  <a:pt x="995" y="155"/>
                  <a:pt x="996" y="155"/>
                </a:cubicBezTo>
                <a:cubicBezTo>
                  <a:pt x="997" y="155"/>
                  <a:pt x="999" y="155"/>
                  <a:pt x="1000" y="155"/>
                </a:cubicBezTo>
                <a:cubicBezTo>
                  <a:pt x="1041" y="155"/>
                  <a:pt x="1075" y="121"/>
                  <a:pt x="1075" y="80"/>
                </a:cubicBezTo>
                <a:cubicBezTo>
                  <a:pt x="1075" y="41"/>
                  <a:pt x="1046" y="10"/>
                  <a:pt x="1009" y="5"/>
                </a:cubicBezTo>
                <a:close/>
              </a:path>
            </a:pathLst>
          </a:custGeom>
          <a:solidFill>
            <a:schemeClr val="bg1"/>
          </a:solidFill>
          <a:ln w="19050">
            <a:solidFill>
              <a:srgbClr val="F0ECE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Freeform 11"/>
          <p:cNvSpPr/>
          <p:nvPr/>
        </p:nvSpPr>
        <p:spPr bwMode="auto">
          <a:xfrm>
            <a:off x="3685923" y="3782001"/>
            <a:ext cx="2589188" cy="2996395"/>
          </a:xfrm>
          <a:custGeom>
            <a:avLst/>
            <a:gdLst>
              <a:gd name="T0" fmla="*/ 807 w 1074"/>
              <a:gd name="T1" fmla="*/ 268 h 1243"/>
              <a:gd name="T2" fmla="*/ 160 w 1074"/>
              <a:gd name="T3" fmla="*/ 0 h 1243"/>
              <a:gd name="T4" fmla="*/ 67 w 1074"/>
              <a:gd name="T5" fmla="*/ 4 h 1243"/>
              <a:gd name="T6" fmla="*/ 67 w 1074"/>
              <a:gd name="T7" fmla="*/ 4 h 1243"/>
              <a:gd name="T8" fmla="*/ 66 w 1074"/>
              <a:gd name="T9" fmla="*/ 5 h 1243"/>
              <a:gd name="T10" fmla="*/ 66 w 1074"/>
              <a:gd name="T11" fmla="*/ 5 h 1243"/>
              <a:gd name="T12" fmla="*/ 0 w 1074"/>
              <a:gd name="T13" fmla="*/ 79 h 1243"/>
              <a:gd name="T14" fmla="*/ 75 w 1074"/>
              <a:gd name="T15" fmla="*/ 155 h 1243"/>
              <a:gd name="T16" fmla="*/ 88 w 1074"/>
              <a:gd name="T17" fmla="*/ 154 h 1243"/>
              <a:gd name="T18" fmla="*/ 160 w 1074"/>
              <a:gd name="T19" fmla="*/ 150 h 1243"/>
              <a:gd name="T20" fmla="*/ 924 w 1074"/>
              <a:gd name="T21" fmla="*/ 914 h 1243"/>
              <a:gd name="T22" fmla="*/ 924 w 1074"/>
              <a:gd name="T23" fmla="*/ 914 h 1243"/>
              <a:gd name="T24" fmla="*/ 924 w 1074"/>
              <a:gd name="T25" fmla="*/ 914 h 1243"/>
              <a:gd name="T26" fmla="*/ 924 w 1074"/>
              <a:gd name="T27" fmla="*/ 1243 h 1243"/>
              <a:gd name="T28" fmla="*/ 1053 w 1074"/>
              <a:gd name="T29" fmla="*/ 1243 h 1243"/>
              <a:gd name="T30" fmla="*/ 1074 w 1074"/>
              <a:gd name="T31" fmla="*/ 914 h 1243"/>
              <a:gd name="T32" fmla="*/ 807 w 1074"/>
              <a:gd name="T33" fmla="*/ 268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74" h="1243">
                <a:moveTo>
                  <a:pt x="807" y="268"/>
                </a:moveTo>
                <a:cubicBezTo>
                  <a:pt x="634" y="95"/>
                  <a:pt x="404" y="0"/>
                  <a:pt x="160" y="0"/>
                </a:cubicBezTo>
                <a:cubicBezTo>
                  <a:pt x="129" y="0"/>
                  <a:pt x="98" y="1"/>
                  <a:pt x="67" y="4"/>
                </a:cubicBezTo>
                <a:cubicBezTo>
                  <a:pt x="67" y="4"/>
                  <a:pt x="67" y="4"/>
                  <a:pt x="67" y="4"/>
                </a:cubicBezTo>
                <a:cubicBezTo>
                  <a:pt x="67" y="5"/>
                  <a:pt x="66" y="5"/>
                  <a:pt x="66" y="5"/>
                </a:cubicBezTo>
                <a:cubicBezTo>
                  <a:pt x="66" y="5"/>
                  <a:pt x="66" y="5"/>
                  <a:pt x="66" y="5"/>
                </a:cubicBezTo>
                <a:cubicBezTo>
                  <a:pt x="28" y="9"/>
                  <a:pt x="0" y="41"/>
                  <a:pt x="0" y="79"/>
                </a:cubicBezTo>
                <a:cubicBezTo>
                  <a:pt x="0" y="121"/>
                  <a:pt x="33" y="155"/>
                  <a:pt x="75" y="155"/>
                </a:cubicBezTo>
                <a:cubicBezTo>
                  <a:pt x="80" y="155"/>
                  <a:pt x="84" y="154"/>
                  <a:pt x="88" y="154"/>
                </a:cubicBezTo>
                <a:cubicBezTo>
                  <a:pt x="112" y="151"/>
                  <a:pt x="136" y="150"/>
                  <a:pt x="160" y="150"/>
                </a:cubicBezTo>
                <a:cubicBezTo>
                  <a:pt x="581" y="150"/>
                  <a:pt x="924" y="493"/>
                  <a:pt x="924" y="914"/>
                </a:cubicBezTo>
                <a:cubicBezTo>
                  <a:pt x="924" y="914"/>
                  <a:pt x="924" y="914"/>
                  <a:pt x="924" y="914"/>
                </a:cubicBezTo>
                <a:cubicBezTo>
                  <a:pt x="924" y="914"/>
                  <a:pt x="924" y="914"/>
                  <a:pt x="924" y="914"/>
                </a:cubicBezTo>
                <a:cubicBezTo>
                  <a:pt x="924" y="1243"/>
                  <a:pt x="924" y="1243"/>
                  <a:pt x="924" y="1243"/>
                </a:cubicBezTo>
                <a:cubicBezTo>
                  <a:pt x="1053" y="1243"/>
                  <a:pt x="1053" y="1243"/>
                  <a:pt x="1053" y="1243"/>
                </a:cubicBezTo>
                <a:cubicBezTo>
                  <a:pt x="1067" y="1180"/>
                  <a:pt x="1074" y="980"/>
                  <a:pt x="1074" y="914"/>
                </a:cubicBezTo>
                <a:cubicBezTo>
                  <a:pt x="1074" y="670"/>
                  <a:pt x="979" y="440"/>
                  <a:pt x="807" y="268"/>
                </a:cubicBezTo>
                <a:close/>
              </a:path>
            </a:pathLst>
          </a:custGeom>
          <a:solidFill>
            <a:schemeClr val="bg1"/>
          </a:solidFill>
          <a:ln w="19050">
            <a:solidFill>
              <a:srgbClr val="F0ECE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Freeform 12"/>
          <p:cNvSpPr/>
          <p:nvPr/>
        </p:nvSpPr>
        <p:spPr bwMode="auto">
          <a:xfrm>
            <a:off x="5913829" y="4684186"/>
            <a:ext cx="2343230" cy="2162589"/>
          </a:xfrm>
          <a:custGeom>
            <a:avLst/>
            <a:gdLst>
              <a:gd name="T0" fmla="*/ 948 w 972"/>
              <a:gd name="T1" fmla="*/ 184 h 897"/>
              <a:gd name="T2" fmla="*/ 925 w 972"/>
              <a:gd name="T3" fmla="*/ 159 h 897"/>
              <a:gd name="T4" fmla="*/ 542 w 972"/>
              <a:gd name="T5" fmla="*/ 0 h 897"/>
              <a:gd name="T6" fmla="*/ 0 w 972"/>
              <a:gd name="T7" fmla="*/ 542 h 897"/>
              <a:gd name="T8" fmla="*/ 48 w 972"/>
              <a:gd name="T9" fmla="*/ 897 h 897"/>
              <a:gd name="T10" fmla="*/ 73 w 972"/>
              <a:gd name="T11" fmla="*/ 897 h 897"/>
              <a:gd name="T12" fmla="*/ 128 w 972"/>
              <a:gd name="T13" fmla="*/ 836 h 897"/>
              <a:gd name="T14" fmla="*/ 149 w 972"/>
              <a:gd name="T15" fmla="*/ 544 h 897"/>
              <a:gd name="T16" fmla="*/ 542 w 972"/>
              <a:gd name="T17" fmla="*/ 151 h 897"/>
              <a:gd name="T18" fmla="*/ 819 w 972"/>
              <a:gd name="T19" fmla="*/ 265 h 897"/>
              <a:gd name="T20" fmla="*/ 839 w 972"/>
              <a:gd name="T21" fmla="*/ 288 h 897"/>
              <a:gd name="T22" fmla="*/ 840 w 972"/>
              <a:gd name="T23" fmla="*/ 288 h 897"/>
              <a:gd name="T24" fmla="*/ 897 w 972"/>
              <a:gd name="T25" fmla="*/ 314 h 897"/>
              <a:gd name="T26" fmla="*/ 972 w 972"/>
              <a:gd name="T27" fmla="*/ 239 h 897"/>
              <a:gd name="T28" fmla="*/ 948 w 972"/>
              <a:gd name="T29" fmla="*/ 184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72" h="897">
                <a:moveTo>
                  <a:pt x="948" y="184"/>
                </a:moveTo>
                <a:cubicBezTo>
                  <a:pt x="941" y="175"/>
                  <a:pt x="933" y="167"/>
                  <a:pt x="925" y="159"/>
                </a:cubicBezTo>
                <a:cubicBezTo>
                  <a:pt x="823" y="57"/>
                  <a:pt x="687" y="0"/>
                  <a:pt x="542" y="0"/>
                </a:cubicBezTo>
                <a:cubicBezTo>
                  <a:pt x="243" y="0"/>
                  <a:pt x="0" y="243"/>
                  <a:pt x="0" y="542"/>
                </a:cubicBezTo>
                <a:cubicBezTo>
                  <a:pt x="0" y="621"/>
                  <a:pt x="17" y="829"/>
                  <a:pt x="48" y="897"/>
                </a:cubicBezTo>
                <a:cubicBezTo>
                  <a:pt x="56" y="897"/>
                  <a:pt x="65" y="897"/>
                  <a:pt x="73" y="897"/>
                </a:cubicBezTo>
                <a:cubicBezTo>
                  <a:pt x="121" y="897"/>
                  <a:pt x="82" y="842"/>
                  <a:pt x="128" y="836"/>
                </a:cubicBezTo>
                <a:cubicBezTo>
                  <a:pt x="89" y="775"/>
                  <a:pt x="149" y="621"/>
                  <a:pt x="149" y="544"/>
                </a:cubicBezTo>
                <a:cubicBezTo>
                  <a:pt x="149" y="328"/>
                  <a:pt x="326" y="151"/>
                  <a:pt x="542" y="151"/>
                </a:cubicBezTo>
                <a:cubicBezTo>
                  <a:pt x="646" y="151"/>
                  <a:pt x="745" y="191"/>
                  <a:pt x="819" y="265"/>
                </a:cubicBezTo>
                <a:cubicBezTo>
                  <a:pt x="826" y="272"/>
                  <a:pt x="833" y="280"/>
                  <a:pt x="839" y="288"/>
                </a:cubicBezTo>
                <a:cubicBezTo>
                  <a:pt x="840" y="288"/>
                  <a:pt x="840" y="288"/>
                  <a:pt x="840" y="288"/>
                </a:cubicBezTo>
                <a:cubicBezTo>
                  <a:pt x="854" y="304"/>
                  <a:pt x="874" y="314"/>
                  <a:pt x="897" y="314"/>
                </a:cubicBezTo>
                <a:cubicBezTo>
                  <a:pt x="939" y="314"/>
                  <a:pt x="972" y="281"/>
                  <a:pt x="972" y="239"/>
                </a:cubicBezTo>
                <a:cubicBezTo>
                  <a:pt x="972" y="217"/>
                  <a:pt x="963" y="198"/>
                  <a:pt x="948" y="184"/>
                </a:cubicBezTo>
                <a:close/>
              </a:path>
            </a:pathLst>
          </a:custGeom>
          <a:solidFill>
            <a:schemeClr val="bg1"/>
          </a:solidFill>
          <a:ln w="19050">
            <a:solidFill>
              <a:srgbClr val="F0ECE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Freeform 13"/>
          <p:cNvSpPr/>
          <p:nvPr/>
        </p:nvSpPr>
        <p:spPr bwMode="auto">
          <a:xfrm>
            <a:off x="3936984" y="4684186"/>
            <a:ext cx="2338127" cy="2173815"/>
          </a:xfrm>
          <a:custGeom>
            <a:avLst/>
            <a:gdLst>
              <a:gd name="T0" fmla="*/ 429 w 970"/>
              <a:gd name="T1" fmla="*/ 0 h 902"/>
              <a:gd name="T2" fmla="*/ 21 w 970"/>
              <a:gd name="T3" fmla="*/ 185 h 902"/>
              <a:gd name="T4" fmla="*/ 21 w 970"/>
              <a:gd name="T5" fmla="*/ 185 h 902"/>
              <a:gd name="T6" fmla="*/ 0 w 970"/>
              <a:gd name="T7" fmla="*/ 238 h 902"/>
              <a:gd name="T8" fmla="*/ 75 w 970"/>
              <a:gd name="T9" fmla="*/ 313 h 902"/>
              <a:gd name="T10" fmla="*/ 137 w 970"/>
              <a:gd name="T11" fmla="*/ 281 h 902"/>
              <a:gd name="T12" fmla="*/ 429 w 970"/>
              <a:gd name="T13" fmla="*/ 150 h 902"/>
              <a:gd name="T14" fmla="*/ 820 w 970"/>
              <a:gd name="T15" fmla="*/ 541 h 902"/>
              <a:gd name="T16" fmla="*/ 820 w 970"/>
              <a:gd name="T17" fmla="*/ 542 h 902"/>
              <a:gd name="T18" fmla="*/ 820 w 970"/>
              <a:gd name="T19" fmla="*/ 542 h 902"/>
              <a:gd name="T20" fmla="*/ 820 w 970"/>
              <a:gd name="T21" fmla="*/ 902 h 902"/>
              <a:gd name="T22" fmla="*/ 970 w 970"/>
              <a:gd name="T23" fmla="*/ 902 h 902"/>
              <a:gd name="T24" fmla="*/ 970 w 970"/>
              <a:gd name="T25" fmla="*/ 570 h 902"/>
              <a:gd name="T26" fmla="*/ 970 w 970"/>
              <a:gd name="T27" fmla="*/ 541 h 902"/>
              <a:gd name="T28" fmla="*/ 429 w 970"/>
              <a:gd name="T29" fmla="*/ 0 h 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70" h="902">
                <a:moveTo>
                  <a:pt x="429" y="0"/>
                </a:moveTo>
                <a:cubicBezTo>
                  <a:pt x="266" y="0"/>
                  <a:pt x="121" y="71"/>
                  <a:pt x="21" y="185"/>
                </a:cubicBezTo>
                <a:cubicBezTo>
                  <a:pt x="21" y="185"/>
                  <a:pt x="21" y="185"/>
                  <a:pt x="21" y="185"/>
                </a:cubicBezTo>
                <a:cubicBezTo>
                  <a:pt x="8" y="198"/>
                  <a:pt x="0" y="217"/>
                  <a:pt x="0" y="238"/>
                </a:cubicBezTo>
                <a:cubicBezTo>
                  <a:pt x="0" y="279"/>
                  <a:pt x="34" y="313"/>
                  <a:pt x="75" y="313"/>
                </a:cubicBezTo>
                <a:cubicBezTo>
                  <a:pt x="101" y="313"/>
                  <a:pt x="123" y="300"/>
                  <a:pt x="137" y="281"/>
                </a:cubicBezTo>
                <a:cubicBezTo>
                  <a:pt x="208" y="201"/>
                  <a:pt x="313" y="150"/>
                  <a:pt x="429" y="150"/>
                </a:cubicBezTo>
                <a:cubicBezTo>
                  <a:pt x="644" y="150"/>
                  <a:pt x="820" y="325"/>
                  <a:pt x="820" y="541"/>
                </a:cubicBezTo>
                <a:cubicBezTo>
                  <a:pt x="820" y="541"/>
                  <a:pt x="820" y="542"/>
                  <a:pt x="820" y="542"/>
                </a:cubicBezTo>
                <a:cubicBezTo>
                  <a:pt x="820" y="542"/>
                  <a:pt x="820" y="542"/>
                  <a:pt x="820" y="542"/>
                </a:cubicBezTo>
                <a:cubicBezTo>
                  <a:pt x="820" y="902"/>
                  <a:pt x="820" y="902"/>
                  <a:pt x="820" y="902"/>
                </a:cubicBezTo>
                <a:cubicBezTo>
                  <a:pt x="970" y="902"/>
                  <a:pt x="970" y="902"/>
                  <a:pt x="970" y="902"/>
                </a:cubicBezTo>
                <a:cubicBezTo>
                  <a:pt x="970" y="570"/>
                  <a:pt x="970" y="570"/>
                  <a:pt x="970" y="570"/>
                </a:cubicBezTo>
                <a:cubicBezTo>
                  <a:pt x="970" y="560"/>
                  <a:pt x="970" y="551"/>
                  <a:pt x="970" y="541"/>
                </a:cubicBezTo>
                <a:cubicBezTo>
                  <a:pt x="970" y="243"/>
                  <a:pt x="727" y="0"/>
                  <a:pt x="429" y="0"/>
                </a:cubicBezTo>
                <a:close/>
              </a:path>
            </a:pathLst>
          </a:custGeom>
          <a:solidFill>
            <a:schemeClr val="bg1"/>
          </a:solidFill>
          <a:ln w="19050">
            <a:solidFill>
              <a:srgbClr val="F0ECE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TextBox 68"/>
          <p:cNvSpPr txBox="1"/>
          <p:nvPr/>
        </p:nvSpPr>
        <p:spPr>
          <a:xfrm>
            <a:off x="767408" y="3724797"/>
            <a:ext cx="2447338" cy="892552"/>
          </a:xfrm>
          <a:prstGeom prst="rect">
            <a:avLst/>
          </a:prstGeom>
          <a:noFill/>
        </p:spPr>
        <p:txBody>
          <a:bodyPr wrap="square" rtlCol="0">
            <a:spAutoFit/>
          </a:bodyPr>
          <a:lstStyle/>
          <a:p>
            <a:pPr>
              <a:lnSpc>
                <a:spcPct val="130000"/>
              </a:lnSpc>
            </a:pPr>
            <a:r>
              <a:rPr lang="zh-CN" altLang="en-US" sz="1000" dirty="0">
                <a:solidFill>
                  <a:srgbClr val="4C4C4C"/>
                </a:solidFill>
                <a:latin typeface="微软雅黑" panose="020B0503020204020204" pitchFamily="34" charset="-122"/>
                <a:ea typeface="微软雅黑" panose="020B0503020204020204" pitchFamily="34" charset="-122"/>
              </a:rPr>
              <a:t>观念创新也意味着思想解放，需要使每个组织成员果断地摒弃陈旧、僵化的观念，不断将自身的思想跟上时代进步和环境发展的步伐</a:t>
            </a:r>
          </a:p>
        </p:txBody>
      </p:sp>
      <p:sp>
        <p:nvSpPr>
          <p:cNvPr id="70" name="TextBox 69"/>
          <p:cNvSpPr txBox="1"/>
          <p:nvPr/>
        </p:nvSpPr>
        <p:spPr>
          <a:xfrm>
            <a:off x="983432" y="2157458"/>
            <a:ext cx="2447338" cy="1092607"/>
          </a:xfrm>
          <a:prstGeom prst="rect">
            <a:avLst/>
          </a:prstGeom>
          <a:noFill/>
        </p:spPr>
        <p:txBody>
          <a:bodyPr wrap="square" rtlCol="0">
            <a:spAutoFit/>
          </a:bodyPr>
          <a:lstStyle/>
          <a:p>
            <a:pPr>
              <a:lnSpc>
                <a:spcPct val="130000"/>
              </a:lnSpc>
            </a:pPr>
            <a:r>
              <a:rPr lang="zh-CN" altLang="en-US" sz="1000" dirty="0">
                <a:solidFill>
                  <a:srgbClr val="4C4C4C"/>
                </a:solidFill>
                <a:latin typeface="微软雅黑" panose="020B0503020204020204" pitchFamily="34" charset="-122"/>
                <a:ea typeface="微软雅黑" panose="020B0503020204020204" pitchFamily="34" charset="-122"/>
              </a:rPr>
              <a:t>随着客观环境的变化、任务性质的变化，领导方式不是教条式一成不变的。领导者要根据对各种因素的分析掌握，因地制宜、因时制宜、因人制宜，根据不同的对象和情况，进行领导方式的创新</a:t>
            </a:r>
          </a:p>
        </p:txBody>
      </p:sp>
      <p:sp>
        <p:nvSpPr>
          <p:cNvPr id="71" name="TextBox 70"/>
          <p:cNvSpPr txBox="1"/>
          <p:nvPr/>
        </p:nvSpPr>
        <p:spPr>
          <a:xfrm>
            <a:off x="8593546" y="2132856"/>
            <a:ext cx="2447338" cy="1292662"/>
          </a:xfrm>
          <a:prstGeom prst="rect">
            <a:avLst/>
          </a:prstGeom>
          <a:noFill/>
        </p:spPr>
        <p:txBody>
          <a:bodyPr wrap="square" rtlCol="0">
            <a:spAutoFit/>
          </a:bodyPr>
          <a:lstStyle/>
          <a:p>
            <a:pPr>
              <a:lnSpc>
                <a:spcPct val="130000"/>
              </a:lnSpc>
            </a:pPr>
            <a:r>
              <a:rPr lang="zh-CN" altLang="en-US" sz="1000" dirty="0">
                <a:solidFill>
                  <a:srgbClr val="4C4C4C"/>
                </a:solidFill>
                <a:latin typeface="微软雅黑" panose="020B0503020204020204" pitchFamily="34" charset="-122"/>
                <a:ea typeface="微软雅黑" panose="020B0503020204020204" pitchFamily="34" charset="-122"/>
              </a:rPr>
              <a:t>环境创新不能局限于适应环境，它不仅包括组织为适应外界环境变化而调整组织自身的领导活动和关系，而且要发挥人的主观能动性，通过领导创新活动去影响、改变环境，使环境更加有利于未来领导活动的顺利开展</a:t>
            </a:r>
          </a:p>
        </p:txBody>
      </p:sp>
      <p:sp>
        <p:nvSpPr>
          <p:cNvPr id="72" name="TextBox 71"/>
          <p:cNvSpPr txBox="1"/>
          <p:nvPr/>
        </p:nvSpPr>
        <p:spPr>
          <a:xfrm>
            <a:off x="8948869" y="3715051"/>
            <a:ext cx="2447338" cy="892552"/>
          </a:xfrm>
          <a:prstGeom prst="rect">
            <a:avLst/>
          </a:prstGeom>
          <a:noFill/>
        </p:spPr>
        <p:txBody>
          <a:bodyPr wrap="square" rtlCol="0">
            <a:spAutoFit/>
          </a:bodyPr>
          <a:lstStyle/>
          <a:p>
            <a:pPr>
              <a:lnSpc>
                <a:spcPct val="130000"/>
              </a:lnSpc>
            </a:pPr>
            <a:r>
              <a:rPr lang="zh-CN" altLang="en-US" sz="1000" dirty="0">
                <a:solidFill>
                  <a:srgbClr val="4C4C4C"/>
                </a:solidFill>
                <a:latin typeface="微软雅黑" panose="020B0503020204020204" pitchFamily="34" charset="-122"/>
                <a:ea typeface="微软雅黑" panose="020B0503020204020204" pitchFamily="34" charset="-122"/>
              </a:rPr>
              <a:t>分配制度的创新的主旨在于寻找组织以往从未采用过的新的分配程序、分配原则、分配标准、分配方式等，激发组织员工的工作热情</a:t>
            </a:r>
          </a:p>
        </p:txBody>
      </p:sp>
      <p:sp>
        <p:nvSpPr>
          <p:cNvPr id="75" name="椭圆 74"/>
          <p:cNvSpPr/>
          <p:nvPr/>
        </p:nvSpPr>
        <p:spPr>
          <a:xfrm>
            <a:off x="3240401" y="3594215"/>
            <a:ext cx="1134224" cy="1134224"/>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新观念</a:t>
            </a:r>
          </a:p>
        </p:txBody>
      </p:sp>
      <p:sp>
        <p:nvSpPr>
          <p:cNvPr id="78" name="椭圆 77"/>
          <p:cNvSpPr/>
          <p:nvPr/>
        </p:nvSpPr>
        <p:spPr>
          <a:xfrm>
            <a:off x="3543368" y="2183112"/>
            <a:ext cx="1134224" cy="113422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新方式</a:t>
            </a:r>
          </a:p>
        </p:txBody>
      </p:sp>
      <p:sp>
        <p:nvSpPr>
          <p:cNvPr id="81" name="椭圆 80"/>
          <p:cNvSpPr/>
          <p:nvPr/>
        </p:nvSpPr>
        <p:spPr>
          <a:xfrm>
            <a:off x="7378841" y="2183112"/>
            <a:ext cx="1134224" cy="1134224"/>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新环境</a:t>
            </a:r>
          </a:p>
        </p:txBody>
      </p:sp>
      <p:sp>
        <p:nvSpPr>
          <p:cNvPr id="84" name="椭圆 83"/>
          <p:cNvSpPr/>
          <p:nvPr/>
        </p:nvSpPr>
        <p:spPr>
          <a:xfrm>
            <a:off x="7766608" y="3594215"/>
            <a:ext cx="1134224" cy="1134224"/>
          </a:xfrm>
          <a:prstGeom prst="ellipse">
            <a:avLst/>
          </a:prstGeom>
          <a:solidFill>
            <a:srgbClr val="00206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dirty="0">
                <a:solidFill>
                  <a:schemeClr val="bg1"/>
                </a:solidFill>
                <a:latin typeface="Museo Sans 500" pitchFamily="50" charset="0"/>
                <a:ea typeface="微软雅黑" panose="020B0503020204020204" pitchFamily="34" charset="-122"/>
              </a:rPr>
              <a:t>新制度</a:t>
            </a:r>
          </a:p>
        </p:txBody>
      </p:sp>
      <p:sp>
        <p:nvSpPr>
          <p:cNvPr id="36" name="椭圆 35"/>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16" presetClass="entr" presetSubtype="37"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barn(outVertical)">
                                      <p:cBhvr>
                                        <p:cTn id="24" dur="500"/>
                                        <p:tgtEl>
                                          <p:spTgt spid="28"/>
                                        </p:tgtEl>
                                      </p:cBhvr>
                                    </p:animEffect>
                                  </p:childTnLst>
                                </p:cTn>
                              </p:par>
                            </p:childTnLst>
                          </p:cTn>
                        </p:par>
                        <p:par>
                          <p:cTn id="25" fill="hold">
                            <p:stCondLst>
                              <p:cond delay="2000"/>
                            </p:stCondLst>
                            <p:childTnLst>
                              <p:par>
                                <p:cTn id="26" presetID="22" presetClass="entr" presetSubtype="4" fill="hold" grpId="0" nodeType="after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wipe(down)">
                                      <p:cBhvr>
                                        <p:cTn id="28" dur="500"/>
                                        <p:tgtEl>
                                          <p:spTgt spid="5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down)">
                                      <p:cBhvr>
                                        <p:cTn id="31" dur="500"/>
                                        <p:tgtEl>
                                          <p:spTgt spid="55"/>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wipe(down)">
                                      <p:cBhvr>
                                        <p:cTn id="34" dur="500"/>
                                        <p:tgtEl>
                                          <p:spTgt spid="3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down)">
                                      <p:cBhvr>
                                        <p:cTn id="37" dur="500"/>
                                        <p:tgtEl>
                                          <p:spTgt spid="34"/>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down)">
                                      <p:cBhvr>
                                        <p:cTn id="43" dur="500"/>
                                        <p:tgtEl>
                                          <p:spTgt spid="3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wipe(down)">
                                      <p:cBhvr>
                                        <p:cTn id="46" dur="500"/>
                                        <p:tgtEl>
                                          <p:spTgt spid="30"/>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down)">
                                      <p:cBhvr>
                                        <p:cTn id="49" dur="500"/>
                                        <p:tgtEl>
                                          <p:spTgt spid="29"/>
                                        </p:tgtEl>
                                      </p:cBhvr>
                                    </p:animEffect>
                                  </p:childTnLst>
                                </p:cTn>
                              </p:par>
                            </p:childTnLst>
                          </p:cTn>
                        </p:par>
                        <p:par>
                          <p:cTn id="50" fill="hold">
                            <p:stCondLst>
                              <p:cond delay="2500"/>
                            </p:stCondLst>
                            <p:childTnLst>
                              <p:par>
                                <p:cTn id="51" presetID="23" presetClass="entr" presetSubtype="272" fill="hold" grpId="0" nodeType="afterEffect">
                                  <p:stCondLst>
                                    <p:cond delay="0"/>
                                  </p:stCondLst>
                                  <p:childTnLst>
                                    <p:set>
                                      <p:cBhvr>
                                        <p:cTn id="52" dur="1" fill="hold">
                                          <p:stCondLst>
                                            <p:cond delay="0"/>
                                          </p:stCondLst>
                                        </p:cTn>
                                        <p:tgtEl>
                                          <p:spTgt spid="75"/>
                                        </p:tgtEl>
                                        <p:attrNameLst>
                                          <p:attrName>style.visibility</p:attrName>
                                        </p:attrNameLst>
                                      </p:cBhvr>
                                      <p:to>
                                        <p:strVal val="visible"/>
                                      </p:to>
                                    </p:set>
                                    <p:anim calcmode="lin" valueType="num">
                                      <p:cBhvr>
                                        <p:cTn id="53" dur="500" fill="hold"/>
                                        <p:tgtEl>
                                          <p:spTgt spid="75"/>
                                        </p:tgtEl>
                                        <p:attrNameLst>
                                          <p:attrName>ppt_w</p:attrName>
                                        </p:attrNameLst>
                                      </p:cBhvr>
                                      <p:tavLst>
                                        <p:tav tm="0">
                                          <p:val>
                                            <p:strVal val="2/3*#ppt_w"/>
                                          </p:val>
                                        </p:tav>
                                        <p:tav tm="100000">
                                          <p:val>
                                            <p:strVal val="#ppt_w"/>
                                          </p:val>
                                        </p:tav>
                                      </p:tavLst>
                                    </p:anim>
                                    <p:anim calcmode="lin" valueType="num">
                                      <p:cBhvr>
                                        <p:cTn id="54" dur="500" fill="hold"/>
                                        <p:tgtEl>
                                          <p:spTgt spid="75"/>
                                        </p:tgtEl>
                                        <p:attrNameLst>
                                          <p:attrName>ppt_h</p:attrName>
                                        </p:attrNameLst>
                                      </p:cBhvr>
                                      <p:tavLst>
                                        <p:tav tm="0">
                                          <p:val>
                                            <p:strVal val="2/3*#ppt_h"/>
                                          </p:val>
                                        </p:tav>
                                        <p:tav tm="100000">
                                          <p:val>
                                            <p:strVal val="#ppt_h"/>
                                          </p:val>
                                        </p:tav>
                                      </p:tavLst>
                                    </p:anim>
                                  </p:childTnLst>
                                </p:cTn>
                              </p:par>
                              <p:par>
                                <p:cTn id="55" presetID="23" presetClass="entr" presetSubtype="272" fill="hold" grpId="0" nodeType="withEffect">
                                  <p:stCondLst>
                                    <p:cond delay="200"/>
                                  </p:stCondLst>
                                  <p:childTnLst>
                                    <p:set>
                                      <p:cBhvr>
                                        <p:cTn id="56" dur="1" fill="hold">
                                          <p:stCondLst>
                                            <p:cond delay="0"/>
                                          </p:stCondLst>
                                        </p:cTn>
                                        <p:tgtEl>
                                          <p:spTgt spid="78"/>
                                        </p:tgtEl>
                                        <p:attrNameLst>
                                          <p:attrName>style.visibility</p:attrName>
                                        </p:attrNameLst>
                                      </p:cBhvr>
                                      <p:to>
                                        <p:strVal val="visible"/>
                                      </p:to>
                                    </p:set>
                                    <p:anim calcmode="lin" valueType="num">
                                      <p:cBhvr>
                                        <p:cTn id="57" dur="500" fill="hold"/>
                                        <p:tgtEl>
                                          <p:spTgt spid="78"/>
                                        </p:tgtEl>
                                        <p:attrNameLst>
                                          <p:attrName>ppt_w</p:attrName>
                                        </p:attrNameLst>
                                      </p:cBhvr>
                                      <p:tavLst>
                                        <p:tav tm="0">
                                          <p:val>
                                            <p:strVal val="2/3*#ppt_w"/>
                                          </p:val>
                                        </p:tav>
                                        <p:tav tm="100000">
                                          <p:val>
                                            <p:strVal val="#ppt_w"/>
                                          </p:val>
                                        </p:tav>
                                      </p:tavLst>
                                    </p:anim>
                                    <p:anim calcmode="lin" valueType="num">
                                      <p:cBhvr>
                                        <p:cTn id="58" dur="500" fill="hold"/>
                                        <p:tgtEl>
                                          <p:spTgt spid="78"/>
                                        </p:tgtEl>
                                        <p:attrNameLst>
                                          <p:attrName>ppt_h</p:attrName>
                                        </p:attrNameLst>
                                      </p:cBhvr>
                                      <p:tavLst>
                                        <p:tav tm="0">
                                          <p:val>
                                            <p:strVal val="2/3*#ppt_h"/>
                                          </p:val>
                                        </p:tav>
                                        <p:tav tm="100000">
                                          <p:val>
                                            <p:strVal val="#ppt_h"/>
                                          </p:val>
                                        </p:tav>
                                      </p:tavLst>
                                    </p:anim>
                                  </p:childTnLst>
                                </p:cTn>
                              </p:par>
                              <p:par>
                                <p:cTn id="59" presetID="23" presetClass="entr" presetSubtype="272" fill="hold" grpId="0" nodeType="withEffect">
                                  <p:stCondLst>
                                    <p:cond delay="400"/>
                                  </p:stCondLst>
                                  <p:childTnLst>
                                    <p:set>
                                      <p:cBhvr>
                                        <p:cTn id="60" dur="1" fill="hold">
                                          <p:stCondLst>
                                            <p:cond delay="0"/>
                                          </p:stCondLst>
                                        </p:cTn>
                                        <p:tgtEl>
                                          <p:spTgt spid="81"/>
                                        </p:tgtEl>
                                        <p:attrNameLst>
                                          <p:attrName>style.visibility</p:attrName>
                                        </p:attrNameLst>
                                      </p:cBhvr>
                                      <p:to>
                                        <p:strVal val="visible"/>
                                      </p:to>
                                    </p:set>
                                    <p:anim calcmode="lin" valueType="num">
                                      <p:cBhvr>
                                        <p:cTn id="61" dur="500" fill="hold"/>
                                        <p:tgtEl>
                                          <p:spTgt spid="81"/>
                                        </p:tgtEl>
                                        <p:attrNameLst>
                                          <p:attrName>ppt_w</p:attrName>
                                        </p:attrNameLst>
                                      </p:cBhvr>
                                      <p:tavLst>
                                        <p:tav tm="0">
                                          <p:val>
                                            <p:strVal val="2/3*#ppt_w"/>
                                          </p:val>
                                        </p:tav>
                                        <p:tav tm="100000">
                                          <p:val>
                                            <p:strVal val="#ppt_w"/>
                                          </p:val>
                                        </p:tav>
                                      </p:tavLst>
                                    </p:anim>
                                    <p:anim calcmode="lin" valueType="num">
                                      <p:cBhvr>
                                        <p:cTn id="62" dur="500" fill="hold"/>
                                        <p:tgtEl>
                                          <p:spTgt spid="81"/>
                                        </p:tgtEl>
                                        <p:attrNameLst>
                                          <p:attrName>ppt_h</p:attrName>
                                        </p:attrNameLst>
                                      </p:cBhvr>
                                      <p:tavLst>
                                        <p:tav tm="0">
                                          <p:val>
                                            <p:strVal val="2/3*#ppt_h"/>
                                          </p:val>
                                        </p:tav>
                                        <p:tav tm="100000">
                                          <p:val>
                                            <p:strVal val="#ppt_h"/>
                                          </p:val>
                                        </p:tav>
                                      </p:tavLst>
                                    </p:anim>
                                  </p:childTnLst>
                                </p:cTn>
                              </p:par>
                              <p:par>
                                <p:cTn id="63" presetID="23" presetClass="entr" presetSubtype="272" fill="hold" grpId="0" nodeType="withEffect">
                                  <p:stCondLst>
                                    <p:cond delay="600"/>
                                  </p:stCondLst>
                                  <p:childTnLst>
                                    <p:set>
                                      <p:cBhvr>
                                        <p:cTn id="64" dur="1" fill="hold">
                                          <p:stCondLst>
                                            <p:cond delay="0"/>
                                          </p:stCondLst>
                                        </p:cTn>
                                        <p:tgtEl>
                                          <p:spTgt spid="84"/>
                                        </p:tgtEl>
                                        <p:attrNameLst>
                                          <p:attrName>style.visibility</p:attrName>
                                        </p:attrNameLst>
                                      </p:cBhvr>
                                      <p:to>
                                        <p:strVal val="visible"/>
                                      </p:to>
                                    </p:set>
                                    <p:anim calcmode="lin" valueType="num">
                                      <p:cBhvr>
                                        <p:cTn id="65" dur="500" fill="hold"/>
                                        <p:tgtEl>
                                          <p:spTgt spid="84"/>
                                        </p:tgtEl>
                                        <p:attrNameLst>
                                          <p:attrName>ppt_w</p:attrName>
                                        </p:attrNameLst>
                                      </p:cBhvr>
                                      <p:tavLst>
                                        <p:tav tm="0">
                                          <p:val>
                                            <p:strVal val="2/3*#ppt_w"/>
                                          </p:val>
                                        </p:tav>
                                        <p:tav tm="100000">
                                          <p:val>
                                            <p:strVal val="#ppt_w"/>
                                          </p:val>
                                        </p:tav>
                                      </p:tavLst>
                                    </p:anim>
                                    <p:anim calcmode="lin" valueType="num">
                                      <p:cBhvr>
                                        <p:cTn id="66" dur="500" fill="hold"/>
                                        <p:tgtEl>
                                          <p:spTgt spid="84"/>
                                        </p:tgtEl>
                                        <p:attrNameLst>
                                          <p:attrName>ppt_h</p:attrName>
                                        </p:attrNameLst>
                                      </p:cBhvr>
                                      <p:tavLst>
                                        <p:tav tm="0">
                                          <p:val>
                                            <p:strVal val="2/3*#ppt_h"/>
                                          </p:val>
                                        </p:tav>
                                        <p:tav tm="100000">
                                          <p:val>
                                            <p:strVal val="#ppt_h"/>
                                          </p:val>
                                        </p:tav>
                                      </p:tavLst>
                                    </p:anim>
                                  </p:childTnLst>
                                </p:cTn>
                              </p:par>
                            </p:childTnLst>
                          </p:cTn>
                        </p:par>
                        <p:par>
                          <p:cTn id="67" fill="hold">
                            <p:stCondLst>
                              <p:cond delay="3000"/>
                            </p:stCondLst>
                            <p:childTnLst>
                              <p:par>
                                <p:cTn id="68" presetID="12" presetClass="entr" presetSubtype="2" fill="hold" grpId="0" nodeType="afterEffect">
                                  <p:stCondLst>
                                    <p:cond delay="0"/>
                                  </p:stCondLst>
                                  <p:childTnLst>
                                    <p:set>
                                      <p:cBhvr>
                                        <p:cTn id="69" dur="1" fill="hold">
                                          <p:stCondLst>
                                            <p:cond delay="0"/>
                                          </p:stCondLst>
                                        </p:cTn>
                                        <p:tgtEl>
                                          <p:spTgt spid="69"/>
                                        </p:tgtEl>
                                        <p:attrNameLst>
                                          <p:attrName>style.visibility</p:attrName>
                                        </p:attrNameLst>
                                      </p:cBhvr>
                                      <p:to>
                                        <p:strVal val="visible"/>
                                      </p:to>
                                    </p:set>
                                    <p:anim calcmode="lin" valueType="num">
                                      <p:cBhvr additive="base">
                                        <p:cTn id="70" dur="500"/>
                                        <p:tgtEl>
                                          <p:spTgt spid="69"/>
                                        </p:tgtEl>
                                        <p:attrNameLst>
                                          <p:attrName>ppt_x</p:attrName>
                                        </p:attrNameLst>
                                      </p:cBhvr>
                                      <p:tavLst>
                                        <p:tav tm="0">
                                          <p:val>
                                            <p:strVal val="#ppt_x+#ppt_w*1.125000"/>
                                          </p:val>
                                        </p:tav>
                                        <p:tav tm="100000">
                                          <p:val>
                                            <p:strVal val="#ppt_x"/>
                                          </p:val>
                                        </p:tav>
                                      </p:tavLst>
                                    </p:anim>
                                    <p:animEffect transition="in" filter="wipe(left)">
                                      <p:cBhvr>
                                        <p:cTn id="71" dur="500"/>
                                        <p:tgtEl>
                                          <p:spTgt spid="69"/>
                                        </p:tgtEl>
                                      </p:cBhvr>
                                    </p:animEffect>
                                  </p:childTnLst>
                                </p:cTn>
                              </p:par>
                              <p:par>
                                <p:cTn id="72" presetID="12" presetClass="entr" presetSubtype="2" fill="hold" grpId="0" nodeType="with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additive="base">
                                        <p:cTn id="74" dur="500"/>
                                        <p:tgtEl>
                                          <p:spTgt spid="70"/>
                                        </p:tgtEl>
                                        <p:attrNameLst>
                                          <p:attrName>ppt_x</p:attrName>
                                        </p:attrNameLst>
                                      </p:cBhvr>
                                      <p:tavLst>
                                        <p:tav tm="0">
                                          <p:val>
                                            <p:strVal val="#ppt_x+#ppt_w*1.125000"/>
                                          </p:val>
                                        </p:tav>
                                        <p:tav tm="100000">
                                          <p:val>
                                            <p:strVal val="#ppt_x"/>
                                          </p:val>
                                        </p:tav>
                                      </p:tavLst>
                                    </p:anim>
                                    <p:animEffect transition="in" filter="wipe(left)">
                                      <p:cBhvr>
                                        <p:cTn id="75" dur="500"/>
                                        <p:tgtEl>
                                          <p:spTgt spid="70"/>
                                        </p:tgtEl>
                                      </p:cBhvr>
                                    </p:animEffect>
                                  </p:childTnLst>
                                </p:cTn>
                              </p:par>
                              <p:par>
                                <p:cTn id="76" presetID="12" presetClass="entr" presetSubtype="8" fill="hold" grpId="0" nodeType="withEffect">
                                  <p:stCondLst>
                                    <p:cond delay="0"/>
                                  </p:stCondLst>
                                  <p:childTnLst>
                                    <p:set>
                                      <p:cBhvr>
                                        <p:cTn id="77" dur="1" fill="hold">
                                          <p:stCondLst>
                                            <p:cond delay="0"/>
                                          </p:stCondLst>
                                        </p:cTn>
                                        <p:tgtEl>
                                          <p:spTgt spid="71"/>
                                        </p:tgtEl>
                                        <p:attrNameLst>
                                          <p:attrName>style.visibility</p:attrName>
                                        </p:attrNameLst>
                                      </p:cBhvr>
                                      <p:to>
                                        <p:strVal val="visible"/>
                                      </p:to>
                                    </p:set>
                                    <p:anim calcmode="lin" valueType="num">
                                      <p:cBhvr additive="base">
                                        <p:cTn id="78" dur="500"/>
                                        <p:tgtEl>
                                          <p:spTgt spid="71"/>
                                        </p:tgtEl>
                                        <p:attrNameLst>
                                          <p:attrName>ppt_x</p:attrName>
                                        </p:attrNameLst>
                                      </p:cBhvr>
                                      <p:tavLst>
                                        <p:tav tm="0">
                                          <p:val>
                                            <p:strVal val="#ppt_x-#ppt_w*1.125000"/>
                                          </p:val>
                                        </p:tav>
                                        <p:tav tm="100000">
                                          <p:val>
                                            <p:strVal val="#ppt_x"/>
                                          </p:val>
                                        </p:tav>
                                      </p:tavLst>
                                    </p:anim>
                                    <p:animEffect transition="in" filter="wipe(right)">
                                      <p:cBhvr>
                                        <p:cTn id="79" dur="500"/>
                                        <p:tgtEl>
                                          <p:spTgt spid="71"/>
                                        </p:tgtEl>
                                      </p:cBhvr>
                                    </p:animEffect>
                                  </p:childTnLst>
                                </p:cTn>
                              </p:par>
                              <p:par>
                                <p:cTn id="80" presetID="12" presetClass="entr" presetSubtype="8" fill="hold" grpId="0" nodeType="withEffect">
                                  <p:stCondLst>
                                    <p:cond delay="0"/>
                                  </p:stCondLst>
                                  <p:childTnLst>
                                    <p:set>
                                      <p:cBhvr>
                                        <p:cTn id="81" dur="1" fill="hold">
                                          <p:stCondLst>
                                            <p:cond delay="0"/>
                                          </p:stCondLst>
                                        </p:cTn>
                                        <p:tgtEl>
                                          <p:spTgt spid="72"/>
                                        </p:tgtEl>
                                        <p:attrNameLst>
                                          <p:attrName>style.visibility</p:attrName>
                                        </p:attrNameLst>
                                      </p:cBhvr>
                                      <p:to>
                                        <p:strVal val="visible"/>
                                      </p:to>
                                    </p:set>
                                    <p:anim calcmode="lin" valueType="num">
                                      <p:cBhvr additive="base">
                                        <p:cTn id="82" dur="500"/>
                                        <p:tgtEl>
                                          <p:spTgt spid="72"/>
                                        </p:tgtEl>
                                        <p:attrNameLst>
                                          <p:attrName>ppt_x</p:attrName>
                                        </p:attrNameLst>
                                      </p:cBhvr>
                                      <p:tavLst>
                                        <p:tav tm="0">
                                          <p:val>
                                            <p:strVal val="#ppt_x-#ppt_w*1.125000"/>
                                          </p:val>
                                        </p:tav>
                                        <p:tav tm="100000">
                                          <p:val>
                                            <p:strVal val="#ppt_x"/>
                                          </p:val>
                                        </p:tav>
                                      </p:tavLst>
                                    </p:anim>
                                    <p:animEffect transition="in" filter="wipe(right)">
                                      <p:cBhvr>
                                        <p:cTn id="83"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28" grpId="0"/>
      <p:bldP spid="29" grpId="0" animBg="1"/>
      <p:bldP spid="30" grpId="0" animBg="1"/>
      <p:bldP spid="32" grpId="0" animBg="1"/>
      <p:bldP spid="33" grpId="0" animBg="1"/>
      <p:bldP spid="34" grpId="0" animBg="1"/>
      <p:bldP spid="35" grpId="0" animBg="1"/>
      <p:bldP spid="55" grpId="0" animBg="1"/>
      <p:bldP spid="56" grpId="0" animBg="1"/>
      <p:bldP spid="69" grpId="0"/>
      <p:bldP spid="70" grpId="0"/>
      <p:bldP spid="71" grpId="0"/>
      <p:bldP spid="72" grpId="0"/>
      <p:bldP spid="75" grpId="0" animBg="1"/>
      <p:bldP spid="78" grpId="0" animBg="1"/>
      <p:bldP spid="81" grpId="0" animBg="1"/>
      <p:bldP spid="84" grpId="0" animBg="1"/>
      <p:bldP spid="3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5"/>
          <p:cNvSpPr/>
          <p:nvPr/>
        </p:nvSpPr>
        <p:spPr bwMode="auto">
          <a:xfrm rot="10800000">
            <a:off x="182616" y="2245359"/>
            <a:ext cx="4789006" cy="2367282"/>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solidFill>
            <a:srgbClr val="002060"/>
          </a:solidFill>
          <a:ln>
            <a:noFill/>
          </a:ln>
        </p:spPr>
        <p:txBody>
          <a:bodyPr vert="horz" wrap="square" lIns="91440" tIns="45720" rIns="91440" bIns="45720" numCol="1" anchor="t" anchorCtr="0" compatLnSpc="1"/>
          <a:lstStyle/>
          <a:p>
            <a:endParaRPr lang="zh-CN" altLang="en-US"/>
          </a:p>
        </p:txBody>
      </p:sp>
      <p:sp>
        <p:nvSpPr>
          <p:cNvPr id="23" name="TextBox 25"/>
          <p:cNvSpPr txBox="1"/>
          <p:nvPr/>
        </p:nvSpPr>
        <p:spPr>
          <a:xfrm>
            <a:off x="1954782" y="2932945"/>
            <a:ext cx="2236511" cy="707886"/>
          </a:xfrm>
          <a:prstGeom prst="rect">
            <a:avLst/>
          </a:prstGeom>
          <a:noFill/>
        </p:spPr>
        <p:txBody>
          <a:bodyPr wrap="none" rtlCol="0">
            <a:spAutoFit/>
          </a:bodyPr>
          <a:lstStyle/>
          <a:p>
            <a:r>
              <a:rPr lang="zh-CN" altLang="en-US" sz="4000" dirty="0">
                <a:solidFill>
                  <a:srgbClr val="F0ECE9"/>
                </a:solidFill>
                <a:latin typeface="微软雅黑" panose="020B0503020204020204" pitchFamily="34" charset="-122"/>
                <a:ea typeface="微软雅黑" panose="020B0503020204020204" pitchFamily="34" charset="-122"/>
              </a:rPr>
              <a:t>未来规划</a:t>
            </a:r>
          </a:p>
        </p:txBody>
      </p:sp>
      <p:sp>
        <p:nvSpPr>
          <p:cNvPr id="24" name="TextBox 26"/>
          <p:cNvSpPr txBox="1"/>
          <p:nvPr/>
        </p:nvSpPr>
        <p:spPr>
          <a:xfrm>
            <a:off x="1954782" y="3529735"/>
            <a:ext cx="1451937" cy="369332"/>
          </a:xfrm>
          <a:prstGeom prst="rect">
            <a:avLst/>
          </a:prstGeom>
          <a:noFill/>
        </p:spPr>
        <p:txBody>
          <a:bodyPr vert="horz" wrap="none" rtlCol="0">
            <a:spAutoFit/>
          </a:bodyPr>
          <a:lstStyle/>
          <a:p>
            <a:r>
              <a:rPr lang="en-US" altLang="zh-CN" dirty="0">
                <a:solidFill>
                  <a:srgbClr val="F0ECE9"/>
                </a:solidFill>
                <a:latin typeface="Museo Sans 500" pitchFamily="50" charset="0"/>
              </a:rPr>
              <a:t>MY FUTURE</a:t>
            </a:r>
          </a:p>
        </p:txBody>
      </p:sp>
      <p:sp>
        <p:nvSpPr>
          <p:cNvPr id="25" name="Freeform 5"/>
          <p:cNvSpPr/>
          <p:nvPr/>
        </p:nvSpPr>
        <p:spPr bwMode="auto">
          <a:xfrm>
            <a:off x="5186138" y="1742231"/>
            <a:ext cx="6824662" cy="3373539"/>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26" name="TextBox 24"/>
          <p:cNvSpPr txBox="1"/>
          <p:nvPr/>
        </p:nvSpPr>
        <p:spPr>
          <a:xfrm>
            <a:off x="1124105" y="2712799"/>
            <a:ext cx="869149" cy="1446550"/>
          </a:xfrm>
          <a:prstGeom prst="rect">
            <a:avLst/>
          </a:prstGeom>
          <a:noFill/>
        </p:spPr>
        <p:txBody>
          <a:bodyPr wrap="none" rtlCol="0">
            <a:spAutoFit/>
          </a:bodyPr>
          <a:lstStyle/>
          <a:p>
            <a:r>
              <a:rPr lang="en-US" altLang="zh-CN" sz="8800" dirty="0">
                <a:solidFill>
                  <a:srgbClr val="F0ECE9"/>
                </a:solidFill>
                <a:latin typeface="Museo Sans 500" pitchFamily="50" charset="0"/>
              </a:rPr>
              <a:t>4</a:t>
            </a:r>
            <a:endParaRPr lang="zh-CN" altLang="en-US" sz="8800" dirty="0">
              <a:solidFill>
                <a:srgbClr val="F0ECE9"/>
              </a:solidFill>
              <a:latin typeface="Museo Sans 500" pitchFamily="50"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accel="10000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1+#ppt_w/2"/>
                                          </p:val>
                                        </p:tav>
                                        <p:tav tm="100000">
                                          <p:val>
                                            <p:strVal val="#ppt_x"/>
                                          </p:val>
                                        </p:tav>
                                      </p:tavLst>
                                    </p:anim>
                                    <p:anim calcmode="lin" valueType="num">
                                      <p:cBhvr additive="base">
                                        <p:cTn id="12"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3" y="344684"/>
            <a:ext cx="1935145"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目标规划 </a:t>
            </a:r>
            <a:r>
              <a:rPr lang="en-US" altLang="zh-CN" sz="1400" dirty="0">
                <a:solidFill>
                  <a:srgbClr val="002060"/>
                </a:solidFill>
                <a:latin typeface="微软雅黑" panose="020B0503020204020204" pitchFamily="34" charset="-122"/>
                <a:ea typeface="微软雅黑" panose="020B0503020204020204" pitchFamily="34" charset="-122"/>
              </a:rPr>
              <a:t>Planning</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 name="Freeform 10"/>
          <p:cNvSpPr/>
          <p:nvPr/>
        </p:nvSpPr>
        <p:spPr bwMode="auto">
          <a:xfrm>
            <a:off x="5481339" y="2794457"/>
            <a:ext cx="1325254" cy="220128"/>
          </a:xfrm>
          <a:custGeom>
            <a:avLst/>
            <a:gdLst>
              <a:gd name="T0" fmla="*/ 0 w 295"/>
              <a:gd name="T1" fmla="*/ 0 h 49"/>
              <a:gd name="T2" fmla="*/ 206 w 295"/>
              <a:gd name="T3" fmla="*/ 0 h 49"/>
              <a:gd name="T4" fmla="*/ 295 w 295"/>
              <a:gd name="T5" fmla="*/ 49 h 49"/>
              <a:gd name="T6" fmla="*/ 90 w 295"/>
              <a:gd name="T7" fmla="*/ 49 h 49"/>
              <a:gd name="T8" fmla="*/ 0 w 295"/>
              <a:gd name="T9" fmla="*/ 0 h 49"/>
            </a:gdLst>
            <a:ahLst/>
            <a:cxnLst>
              <a:cxn ang="0">
                <a:pos x="T0" y="T1"/>
              </a:cxn>
              <a:cxn ang="0">
                <a:pos x="T2" y="T3"/>
              </a:cxn>
              <a:cxn ang="0">
                <a:pos x="T4" y="T5"/>
              </a:cxn>
              <a:cxn ang="0">
                <a:pos x="T6" y="T7"/>
              </a:cxn>
              <a:cxn ang="0">
                <a:pos x="T8" y="T9"/>
              </a:cxn>
            </a:cxnLst>
            <a:rect l="0" t="0" r="r" b="b"/>
            <a:pathLst>
              <a:path w="295" h="49">
                <a:moveTo>
                  <a:pt x="0" y="0"/>
                </a:moveTo>
                <a:lnTo>
                  <a:pt x="206" y="0"/>
                </a:lnTo>
                <a:lnTo>
                  <a:pt x="295" y="49"/>
                </a:lnTo>
                <a:lnTo>
                  <a:pt x="90" y="49"/>
                </a:lnTo>
                <a:lnTo>
                  <a:pt x="0" y="0"/>
                </a:lnTo>
                <a:close/>
              </a:path>
            </a:pathLst>
          </a:custGeom>
          <a:solidFill>
            <a:srgbClr val="BABEBD"/>
          </a:solidFill>
          <a:ln w="5" cap="flat">
            <a:noFill/>
            <a:prstDash val="solid"/>
            <a:miter lim="800000"/>
          </a:ln>
        </p:spPr>
        <p:txBody>
          <a:bodyPr vert="horz" wrap="square" lIns="91440" tIns="45720" rIns="91440" bIns="45720" numCol="1" anchor="t" anchorCtr="0" compatLnSpc="1"/>
          <a:lstStyle/>
          <a:p>
            <a:endParaRPr lang="zh-CN" altLang="en-US"/>
          </a:p>
        </p:txBody>
      </p:sp>
      <p:sp>
        <p:nvSpPr>
          <p:cNvPr id="9" name="Freeform 11"/>
          <p:cNvSpPr/>
          <p:nvPr/>
        </p:nvSpPr>
        <p:spPr bwMode="auto">
          <a:xfrm>
            <a:off x="5068039" y="3504255"/>
            <a:ext cx="2156344" cy="224619"/>
          </a:xfrm>
          <a:custGeom>
            <a:avLst/>
            <a:gdLst>
              <a:gd name="T0" fmla="*/ 0 w 480"/>
              <a:gd name="T1" fmla="*/ 0 h 50"/>
              <a:gd name="T2" fmla="*/ 333 w 480"/>
              <a:gd name="T3" fmla="*/ 0 h 50"/>
              <a:gd name="T4" fmla="*/ 480 w 480"/>
              <a:gd name="T5" fmla="*/ 50 h 50"/>
              <a:gd name="T6" fmla="*/ 146 w 480"/>
              <a:gd name="T7" fmla="*/ 50 h 50"/>
              <a:gd name="T8" fmla="*/ 0 w 480"/>
              <a:gd name="T9" fmla="*/ 0 h 50"/>
            </a:gdLst>
            <a:ahLst/>
            <a:cxnLst>
              <a:cxn ang="0">
                <a:pos x="T0" y="T1"/>
              </a:cxn>
              <a:cxn ang="0">
                <a:pos x="T2" y="T3"/>
              </a:cxn>
              <a:cxn ang="0">
                <a:pos x="T4" y="T5"/>
              </a:cxn>
              <a:cxn ang="0">
                <a:pos x="T6" y="T7"/>
              </a:cxn>
              <a:cxn ang="0">
                <a:pos x="T8" y="T9"/>
              </a:cxn>
            </a:cxnLst>
            <a:rect l="0" t="0" r="r" b="b"/>
            <a:pathLst>
              <a:path w="480" h="50">
                <a:moveTo>
                  <a:pt x="0" y="0"/>
                </a:moveTo>
                <a:lnTo>
                  <a:pt x="333" y="0"/>
                </a:lnTo>
                <a:lnTo>
                  <a:pt x="480" y="50"/>
                </a:lnTo>
                <a:lnTo>
                  <a:pt x="146" y="50"/>
                </a:lnTo>
                <a:lnTo>
                  <a:pt x="0" y="0"/>
                </a:lnTo>
                <a:close/>
              </a:path>
            </a:pathLst>
          </a:custGeom>
          <a:solidFill>
            <a:srgbClr val="BABEBD"/>
          </a:solidFill>
          <a:ln w="5" cap="flat">
            <a:noFill/>
            <a:prstDash val="solid"/>
            <a:miter lim="800000"/>
          </a:ln>
        </p:spPr>
        <p:txBody>
          <a:bodyPr vert="horz" wrap="square" lIns="91440" tIns="45720" rIns="91440" bIns="45720" numCol="1" anchor="t" anchorCtr="0" compatLnSpc="1"/>
          <a:lstStyle/>
          <a:p>
            <a:endParaRPr lang="zh-CN" altLang="en-US"/>
          </a:p>
        </p:txBody>
      </p:sp>
      <p:sp>
        <p:nvSpPr>
          <p:cNvPr id="10" name="Freeform 12"/>
          <p:cNvSpPr/>
          <p:nvPr/>
        </p:nvSpPr>
        <p:spPr bwMode="auto">
          <a:xfrm>
            <a:off x="4663726" y="4214052"/>
            <a:ext cx="2973957" cy="224619"/>
          </a:xfrm>
          <a:custGeom>
            <a:avLst/>
            <a:gdLst>
              <a:gd name="T0" fmla="*/ 0 w 662"/>
              <a:gd name="T1" fmla="*/ 0 h 50"/>
              <a:gd name="T2" fmla="*/ 461 w 662"/>
              <a:gd name="T3" fmla="*/ 0 h 50"/>
              <a:gd name="T4" fmla="*/ 662 w 662"/>
              <a:gd name="T5" fmla="*/ 50 h 50"/>
              <a:gd name="T6" fmla="*/ 201 w 662"/>
              <a:gd name="T7" fmla="*/ 50 h 50"/>
              <a:gd name="T8" fmla="*/ 0 w 662"/>
              <a:gd name="T9" fmla="*/ 0 h 50"/>
            </a:gdLst>
            <a:ahLst/>
            <a:cxnLst>
              <a:cxn ang="0">
                <a:pos x="T0" y="T1"/>
              </a:cxn>
              <a:cxn ang="0">
                <a:pos x="T2" y="T3"/>
              </a:cxn>
              <a:cxn ang="0">
                <a:pos x="T4" y="T5"/>
              </a:cxn>
              <a:cxn ang="0">
                <a:pos x="T6" y="T7"/>
              </a:cxn>
              <a:cxn ang="0">
                <a:pos x="T8" y="T9"/>
              </a:cxn>
            </a:cxnLst>
            <a:rect l="0" t="0" r="r" b="b"/>
            <a:pathLst>
              <a:path w="662" h="50">
                <a:moveTo>
                  <a:pt x="0" y="0"/>
                </a:moveTo>
                <a:lnTo>
                  <a:pt x="461" y="0"/>
                </a:lnTo>
                <a:lnTo>
                  <a:pt x="662" y="50"/>
                </a:lnTo>
                <a:lnTo>
                  <a:pt x="201" y="50"/>
                </a:lnTo>
                <a:lnTo>
                  <a:pt x="0" y="0"/>
                </a:lnTo>
                <a:close/>
              </a:path>
            </a:pathLst>
          </a:custGeom>
          <a:solidFill>
            <a:srgbClr val="BABEBD"/>
          </a:solidFill>
          <a:ln w="5" cap="flat">
            <a:noFill/>
            <a:prstDash val="solid"/>
            <a:miter lim="800000"/>
          </a:ln>
        </p:spPr>
        <p:txBody>
          <a:bodyPr vert="horz" wrap="square" lIns="91440" tIns="45720" rIns="91440" bIns="45720" numCol="1" anchor="t" anchorCtr="0" compatLnSpc="1"/>
          <a:lstStyle/>
          <a:p>
            <a:endParaRPr lang="zh-CN" altLang="en-US"/>
          </a:p>
        </p:txBody>
      </p:sp>
      <p:sp>
        <p:nvSpPr>
          <p:cNvPr id="17" name="TextBox 16"/>
          <p:cNvSpPr txBox="1"/>
          <p:nvPr/>
        </p:nvSpPr>
        <p:spPr>
          <a:xfrm>
            <a:off x="8112224" y="4509121"/>
            <a:ext cx="3237288" cy="692497"/>
          </a:xfrm>
          <a:prstGeom prst="rect">
            <a:avLst/>
          </a:prstGeom>
          <a:noFill/>
        </p:spPr>
        <p:txBody>
          <a:bodyPr wrap="square" rtlCol="0">
            <a:spAutoFit/>
          </a:bodyPr>
          <a:lstStyle/>
          <a:p>
            <a:pPr>
              <a:lnSpc>
                <a:spcPct val="13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18" name="TextBox 17"/>
          <p:cNvSpPr txBox="1"/>
          <p:nvPr/>
        </p:nvSpPr>
        <p:spPr>
          <a:xfrm>
            <a:off x="1236942" y="3616564"/>
            <a:ext cx="3346890" cy="692497"/>
          </a:xfrm>
          <a:prstGeom prst="rect">
            <a:avLst/>
          </a:prstGeom>
          <a:noFill/>
        </p:spPr>
        <p:txBody>
          <a:bodyPr wrap="square" rtlCol="0">
            <a:spAutoFit/>
          </a:bodyPr>
          <a:lstStyle/>
          <a:p>
            <a:pPr>
              <a:lnSpc>
                <a:spcPct val="13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19" name="TextBox 18"/>
          <p:cNvSpPr txBox="1"/>
          <p:nvPr/>
        </p:nvSpPr>
        <p:spPr>
          <a:xfrm>
            <a:off x="7320136" y="2852181"/>
            <a:ext cx="3301566" cy="692497"/>
          </a:xfrm>
          <a:prstGeom prst="rect">
            <a:avLst/>
          </a:prstGeom>
          <a:noFill/>
        </p:spPr>
        <p:txBody>
          <a:bodyPr wrap="square" rtlCol="0">
            <a:spAutoFit/>
          </a:bodyPr>
          <a:lstStyle/>
          <a:p>
            <a:pPr>
              <a:lnSpc>
                <a:spcPct val="13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20" name="TextBox 19"/>
          <p:cNvSpPr txBox="1"/>
          <p:nvPr/>
        </p:nvSpPr>
        <p:spPr>
          <a:xfrm>
            <a:off x="2207570" y="1927092"/>
            <a:ext cx="3312366" cy="692497"/>
          </a:xfrm>
          <a:prstGeom prst="rect">
            <a:avLst/>
          </a:prstGeom>
          <a:noFill/>
        </p:spPr>
        <p:txBody>
          <a:bodyPr wrap="square" rtlCol="0">
            <a:spAutoFit/>
          </a:bodyPr>
          <a:lstStyle/>
          <a:p>
            <a:pPr>
              <a:lnSpc>
                <a:spcPct val="13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21" name="Freeform 6"/>
          <p:cNvSpPr/>
          <p:nvPr/>
        </p:nvSpPr>
        <p:spPr bwMode="auto">
          <a:xfrm>
            <a:off x="5481340" y="1752225"/>
            <a:ext cx="1199467" cy="1042233"/>
          </a:xfrm>
          <a:custGeom>
            <a:avLst/>
            <a:gdLst>
              <a:gd name="T0" fmla="*/ 0 w 267"/>
              <a:gd name="T1" fmla="*/ 232 h 232"/>
              <a:gd name="T2" fmla="*/ 135 w 267"/>
              <a:gd name="T3" fmla="*/ 0 h 232"/>
              <a:gd name="T4" fmla="*/ 267 w 267"/>
              <a:gd name="T5" fmla="*/ 232 h 232"/>
              <a:gd name="T6" fmla="*/ 0 w 267"/>
              <a:gd name="T7" fmla="*/ 232 h 232"/>
            </a:gdLst>
            <a:ahLst/>
            <a:cxnLst>
              <a:cxn ang="0">
                <a:pos x="T0" y="T1"/>
              </a:cxn>
              <a:cxn ang="0">
                <a:pos x="T2" y="T3"/>
              </a:cxn>
              <a:cxn ang="0">
                <a:pos x="T4" y="T5"/>
              </a:cxn>
              <a:cxn ang="0">
                <a:pos x="T6" y="T7"/>
              </a:cxn>
            </a:cxnLst>
            <a:rect l="0" t="0" r="r" b="b"/>
            <a:pathLst>
              <a:path w="267" h="232">
                <a:moveTo>
                  <a:pt x="0" y="232"/>
                </a:moveTo>
                <a:lnTo>
                  <a:pt x="135" y="0"/>
                </a:lnTo>
                <a:lnTo>
                  <a:pt x="267" y="232"/>
                </a:lnTo>
                <a:lnTo>
                  <a:pt x="0" y="232"/>
                </a:lnTo>
                <a:close/>
              </a:path>
            </a:pathLst>
          </a:custGeom>
          <a:solidFill>
            <a:schemeClr val="bg1">
              <a:lumMod val="6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zh-CN" altLang="en-US" sz="1400" dirty="0">
                <a:solidFill>
                  <a:schemeClr val="bg1"/>
                </a:solidFill>
                <a:latin typeface="微软雅黑" panose="020B0503020204020204" pitchFamily="34" charset="-122"/>
                <a:ea typeface="微软雅黑" panose="020B0503020204020204" pitchFamily="34" charset="-122"/>
              </a:rPr>
              <a:t>最终目标</a:t>
            </a:r>
          </a:p>
        </p:txBody>
      </p:sp>
      <p:sp>
        <p:nvSpPr>
          <p:cNvPr id="22" name="Freeform 7"/>
          <p:cNvSpPr/>
          <p:nvPr/>
        </p:nvSpPr>
        <p:spPr bwMode="auto">
          <a:xfrm>
            <a:off x="5068039" y="3014587"/>
            <a:ext cx="2026066" cy="489671"/>
          </a:xfrm>
          <a:custGeom>
            <a:avLst/>
            <a:gdLst>
              <a:gd name="T0" fmla="*/ 0 w 451"/>
              <a:gd name="T1" fmla="*/ 109 h 109"/>
              <a:gd name="T2" fmla="*/ 64 w 451"/>
              <a:gd name="T3" fmla="*/ 0 h 109"/>
              <a:gd name="T4" fmla="*/ 387 w 451"/>
              <a:gd name="T5" fmla="*/ 0 h 109"/>
              <a:gd name="T6" fmla="*/ 451 w 451"/>
              <a:gd name="T7" fmla="*/ 109 h 109"/>
              <a:gd name="T8" fmla="*/ 0 w 451"/>
              <a:gd name="T9" fmla="*/ 109 h 109"/>
            </a:gdLst>
            <a:ahLst/>
            <a:cxnLst>
              <a:cxn ang="0">
                <a:pos x="T0" y="T1"/>
              </a:cxn>
              <a:cxn ang="0">
                <a:pos x="T2" y="T3"/>
              </a:cxn>
              <a:cxn ang="0">
                <a:pos x="T4" y="T5"/>
              </a:cxn>
              <a:cxn ang="0">
                <a:pos x="T6" y="T7"/>
              </a:cxn>
              <a:cxn ang="0">
                <a:pos x="T8" y="T9"/>
              </a:cxn>
            </a:cxnLst>
            <a:rect l="0" t="0" r="r" b="b"/>
            <a:pathLst>
              <a:path w="451" h="109">
                <a:moveTo>
                  <a:pt x="0" y="109"/>
                </a:moveTo>
                <a:lnTo>
                  <a:pt x="64" y="0"/>
                </a:lnTo>
                <a:lnTo>
                  <a:pt x="387" y="0"/>
                </a:lnTo>
                <a:lnTo>
                  <a:pt x="451" y="109"/>
                </a:lnTo>
                <a:lnTo>
                  <a:pt x="0" y="109"/>
                </a:lnTo>
                <a:close/>
              </a:path>
            </a:pathLst>
          </a:custGeom>
          <a:solidFill>
            <a:srgbClr val="00206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微软雅黑" panose="020B0503020204020204" pitchFamily="34" charset="-122"/>
                <a:ea typeface="微软雅黑" panose="020B0503020204020204" pitchFamily="34" charset="-122"/>
              </a:rPr>
              <a:t>思考调整</a:t>
            </a:r>
          </a:p>
        </p:txBody>
      </p:sp>
      <p:sp>
        <p:nvSpPr>
          <p:cNvPr id="23" name="Freeform 8"/>
          <p:cNvSpPr/>
          <p:nvPr/>
        </p:nvSpPr>
        <p:spPr bwMode="auto">
          <a:xfrm>
            <a:off x="4663726" y="3728873"/>
            <a:ext cx="2843679" cy="485178"/>
          </a:xfrm>
          <a:custGeom>
            <a:avLst/>
            <a:gdLst>
              <a:gd name="T0" fmla="*/ 0 w 633"/>
              <a:gd name="T1" fmla="*/ 108 h 108"/>
              <a:gd name="T2" fmla="*/ 62 w 633"/>
              <a:gd name="T3" fmla="*/ 0 h 108"/>
              <a:gd name="T4" fmla="*/ 570 w 633"/>
              <a:gd name="T5" fmla="*/ 0 h 108"/>
              <a:gd name="T6" fmla="*/ 633 w 633"/>
              <a:gd name="T7" fmla="*/ 108 h 108"/>
              <a:gd name="T8" fmla="*/ 0 w 633"/>
              <a:gd name="T9" fmla="*/ 108 h 108"/>
            </a:gdLst>
            <a:ahLst/>
            <a:cxnLst>
              <a:cxn ang="0">
                <a:pos x="T0" y="T1"/>
              </a:cxn>
              <a:cxn ang="0">
                <a:pos x="T2" y="T3"/>
              </a:cxn>
              <a:cxn ang="0">
                <a:pos x="T4" y="T5"/>
              </a:cxn>
              <a:cxn ang="0">
                <a:pos x="T6" y="T7"/>
              </a:cxn>
              <a:cxn ang="0">
                <a:pos x="T8" y="T9"/>
              </a:cxn>
            </a:cxnLst>
            <a:rect l="0" t="0" r="r" b="b"/>
            <a:pathLst>
              <a:path w="633" h="108">
                <a:moveTo>
                  <a:pt x="0" y="108"/>
                </a:moveTo>
                <a:lnTo>
                  <a:pt x="62" y="0"/>
                </a:lnTo>
                <a:lnTo>
                  <a:pt x="570" y="0"/>
                </a:lnTo>
                <a:lnTo>
                  <a:pt x="633" y="108"/>
                </a:lnTo>
                <a:lnTo>
                  <a:pt x="0" y="108"/>
                </a:lnTo>
                <a:close/>
              </a:path>
            </a:pathLst>
          </a:custGeom>
          <a:solidFill>
            <a:schemeClr val="bg1">
              <a:lumMod val="6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中段完成目标</a:t>
            </a:r>
          </a:p>
        </p:txBody>
      </p:sp>
      <p:sp>
        <p:nvSpPr>
          <p:cNvPr id="24" name="Freeform 9"/>
          <p:cNvSpPr/>
          <p:nvPr/>
        </p:nvSpPr>
        <p:spPr bwMode="auto">
          <a:xfrm>
            <a:off x="4039283" y="4438670"/>
            <a:ext cx="4097053" cy="862538"/>
          </a:xfrm>
          <a:custGeom>
            <a:avLst/>
            <a:gdLst>
              <a:gd name="T0" fmla="*/ 0 w 912"/>
              <a:gd name="T1" fmla="*/ 192 h 192"/>
              <a:gd name="T2" fmla="*/ 111 w 912"/>
              <a:gd name="T3" fmla="*/ 0 h 192"/>
              <a:gd name="T4" fmla="*/ 801 w 912"/>
              <a:gd name="T5" fmla="*/ 0 h 192"/>
              <a:gd name="T6" fmla="*/ 912 w 912"/>
              <a:gd name="T7" fmla="*/ 192 h 192"/>
              <a:gd name="T8" fmla="*/ 0 w 912"/>
              <a:gd name="T9" fmla="*/ 192 h 192"/>
            </a:gdLst>
            <a:ahLst/>
            <a:cxnLst>
              <a:cxn ang="0">
                <a:pos x="T0" y="T1"/>
              </a:cxn>
              <a:cxn ang="0">
                <a:pos x="T2" y="T3"/>
              </a:cxn>
              <a:cxn ang="0">
                <a:pos x="T4" y="T5"/>
              </a:cxn>
              <a:cxn ang="0">
                <a:pos x="T6" y="T7"/>
              </a:cxn>
              <a:cxn ang="0">
                <a:pos x="T8" y="T9"/>
              </a:cxn>
            </a:cxnLst>
            <a:rect l="0" t="0" r="r" b="b"/>
            <a:pathLst>
              <a:path w="912" h="192">
                <a:moveTo>
                  <a:pt x="0" y="192"/>
                </a:moveTo>
                <a:lnTo>
                  <a:pt x="111" y="0"/>
                </a:lnTo>
                <a:lnTo>
                  <a:pt x="801" y="0"/>
                </a:lnTo>
                <a:lnTo>
                  <a:pt x="912" y="192"/>
                </a:lnTo>
                <a:lnTo>
                  <a:pt x="0" y="192"/>
                </a:lnTo>
                <a:close/>
              </a:path>
            </a:pathLst>
          </a:custGeom>
          <a:solidFill>
            <a:srgbClr val="00206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微软雅黑" panose="020B0503020204020204" pitchFamily="34" charset="-122"/>
                <a:ea typeface="微软雅黑" panose="020B0503020204020204" pitchFamily="34" charset="-122"/>
              </a:rPr>
              <a:t>初步完成目标</a:t>
            </a:r>
          </a:p>
        </p:txBody>
      </p:sp>
      <p:sp>
        <p:nvSpPr>
          <p:cNvPr id="25" name="椭圆 24"/>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300"/>
                                        <p:tgtEl>
                                          <p:spTgt spid="24"/>
                                        </p:tgtEl>
                                      </p:cBhvr>
                                    </p:animEffect>
                                  </p:childTnLst>
                                </p:cTn>
                              </p:par>
                            </p:childTnLst>
                          </p:cTn>
                        </p:par>
                        <p:par>
                          <p:cTn id="25" fill="hold">
                            <p:stCondLst>
                              <p:cond delay="2000"/>
                            </p:stCondLst>
                            <p:childTnLst>
                              <p:par>
                                <p:cTn id="26" presetID="22" presetClass="entr" presetSubtype="2"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right)">
                                      <p:cBhvr>
                                        <p:cTn id="28" dur="300"/>
                                        <p:tgtEl>
                                          <p:spTgt spid="10"/>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300"/>
                                        <p:tgtEl>
                                          <p:spTgt spid="23"/>
                                        </p:tgtEl>
                                      </p:cBhvr>
                                    </p:animEffect>
                                  </p:childTnLst>
                                </p:cTn>
                              </p:par>
                            </p:childTnLst>
                          </p:cTn>
                        </p:par>
                        <p:par>
                          <p:cTn id="33" fill="hold">
                            <p:stCondLst>
                              <p:cond delay="3000"/>
                            </p:stCondLst>
                            <p:childTnLst>
                              <p:par>
                                <p:cTn id="34" presetID="22" presetClass="entr" presetSubtype="2"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300"/>
                                        <p:tgtEl>
                                          <p:spTgt spid="9"/>
                                        </p:tgtEl>
                                      </p:cBhvr>
                                    </p:animEffect>
                                  </p:childTnLst>
                                </p:cTn>
                              </p:par>
                            </p:childTnLst>
                          </p:cTn>
                        </p:par>
                        <p:par>
                          <p:cTn id="37" fill="hold">
                            <p:stCondLst>
                              <p:cond delay="3500"/>
                            </p:stCondLst>
                            <p:childTnLst>
                              <p:par>
                                <p:cTn id="38" presetID="22" presetClass="entr" presetSubtype="8"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left)">
                                      <p:cBhvr>
                                        <p:cTn id="40" dur="300"/>
                                        <p:tgtEl>
                                          <p:spTgt spid="22"/>
                                        </p:tgtEl>
                                      </p:cBhvr>
                                    </p:animEffect>
                                  </p:childTnLst>
                                </p:cTn>
                              </p:par>
                            </p:childTnLst>
                          </p:cTn>
                        </p:par>
                        <p:par>
                          <p:cTn id="41" fill="hold">
                            <p:stCondLst>
                              <p:cond delay="4000"/>
                            </p:stCondLst>
                            <p:childTnLst>
                              <p:par>
                                <p:cTn id="42" presetID="22" presetClass="entr" presetSubtype="2"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right)">
                                      <p:cBhvr>
                                        <p:cTn id="44" dur="300"/>
                                        <p:tgtEl>
                                          <p:spTgt spid="8"/>
                                        </p:tgtEl>
                                      </p:cBhvr>
                                    </p:animEffect>
                                  </p:childTnLst>
                                </p:cTn>
                              </p:par>
                            </p:childTnLst>
                          </p:cTn>
                        </p:par>
                        <p:par>
                          <p:cTn id="45" fill="hold">
                            <p:stCondLst>
                              <p:cond delay="4500"/>
                            </p:stCondLst>
                            <p:childTnLst>
                              <p:par>
                                <p:cTn id="46" presetID="22" presetClass="entr" presetSubtype="4"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down)">
                                      <p:cBhvr>
                                        <p:cTn id="48" dur="300"/>
                                        <p:tgtEl>
                                          <p:spTgt spid="21"/>
                                        </p:tgtEl>
                                      </p:cBhvr>
                                    </p:animEffect>
                                  </p:childTnLst>
                                </p:cTn>
                              </p:par>
                            </p:childTnLst>
                          </p:cTn>
                        </p:par>
                        <p:par>
                          <p:cTn id="49" fill="hold">
                            <p:stCondLst>
                              <p:cond delay="5000"/>
                            </p:stCondLst>
                            <p:childTnLst>
                              <p:par>
                                <p:cTn id="50" presetID="12" presetClass="entr" presetSubtype="8"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p:tgtEl>
                                          <p:spTgt spid="17"/>
                                        </p:tgtEl>
                                        <p:attrNameLst>
                                          <p:attrName>ppt_x</p:attrName>
                                        </p:attrNameLst>
                                      </p:cBhvr>
                                      <p:tavLst>
                                        <p:tav tm="0">
                                          <p:val>
                                            <p:strVal val="#ppt_x-#ppt_w*1.125000"/>
                                          </p:val>
                                        </p:tav>
                                        <p:tav tm="100000">
                                          <p:val>
                                            <p:strVal val="#ppt_x"/>
                                          </p:val>
                                        </p:tav>
                                      </p:tavLst>
                                    </p:anim>
                                    <p:animEffect transition="in" filter="wipe(right)">
                                      <p:cBhvr>
                                        <p:cTn id="53" dur="500"/>
                                        <p:tgtEl>
                                          <p:spTgt spid="17"/>
                                        </p:tgtEl>
                                      </p:cBhvr>
                                    </p:animEffect>
                                  </p:childTnLst>
                                </p:cTn>
                              </p:par>
                              <p:par>
                                <p:cTn id="54" presetID="12" presetClass="entr" presetSubtype="2"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500"/>
                                        <p:tgtEl>
                                          <p:spTgt spid="18"/>
                                        </p:tgtEl>
                                        <p:attrNameLst>
                                          <p:attrName>ppt_x</p:attrName>
                                        </p:attrNameLst>
                                      </p:cBhvr>
                                      <p:tavLst>
                                        <p:tav tm="0">
                                          <p:val>
                                            <p:strVal val="#ppt_x+#ppt_w*1.125000"/>
                                          </p:val>
                                        </p:tav>
                                        <p:tav tm="100000">
                                          <p:val>
                                            <p:strVal val="#ppt_x"/>
                                          </p:val>
                                        </p:tav>
                                      </p:tavLst>
                                    </p:anim>
                                    <p:animEffect transition="in" filter="wipe(left)">
                                      <p:cBhvr>
                                        <p:cTn id="57" dur="500"/>
                                        <p:tgtEl>
                                          <p:spTgt spid="18"/>
                                        </p:tgtEl>
                                      </p:cBhvr>
                                    </p:animEffect>
                                  </p:childTnLst>
                                </p:cTn>
                              </p:par>
                              <p:par>
                                <p:cTn id="58" presetID="12" presetClass="entr" presetSubtype="8"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p:tgtEl>
                                          <p:spTgt spid="19"/>
                                        </p:tgtEl>
                                        <p:attrNameLst>
                                          <p:attrName>ppt_x</p:attrName>
                                        </p:attrNameLst>
                                      </p:cBhvr>
                                      <p:tavLst>
                                        <p:tav tm="0">
                                          <p:val>
                                            <p:strVal val="#ppt_x-#ppt_w*1.125000"/>
                                          </p:val>
                                        </p:tav>
                                        <p:tav tm="100000">
                                          <p:val>
                                            <p:strVal val="#ppt_x"/>
                                          </p:val>
                                        </p:tav>
                                      </p:tavLst>
                                    </p:anim>
                                    <p:animEffect transition="in" filter="wipe(right)">
                                      <p:cBhvr>
                                        <p:cTn id="61" dur="500"/>
                                        <p:tgtEl>
                                          <p:spTgt spid="19"/>
                                        </p:tgtEl>
                                      </p:cBhvr>
                                    </p:animEffect>
                                  </p:childTnLst>
                                </p:cTn>
                              </p:par>
                              <p:par>
                                <p:cTn id="62" presetID="12" presetClass="entr" presetSubtype="2"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p:tgtEl>
                                          <p:spTgt spid="20"/>
                                        </p:tgtEl>
                                        <p:attrNameLst>
                                          <p:attrName>ppt_x</p:attrName>
                                        </p:attrNameLst>
                                      </p:cBhvr>
                                      <p:tavLst>
                                        <p:tav tm="0">
                                          <p:val>
                                            <p:strVal val="#ppt_x+#ppt_w*1.125000"/>
                                          </p:val>
                                        </p:tav>
                                        <p:tav tm="100000">
                                          <p:val>
                                            <p:strVal val="#ppt_x"/>
                                          </p:val>
                                        </p:tav>
                                      </p:tavLst>
                                    </p:anim>
                                    <p:animEffect transition="in" filter="wipe(left)">
                                      <p:cBhvr>
                                        <p:cTn id="6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8" grpId="0" animBg="1"/>
      <p:bldP spid="9" grpId="0" animBg="1"/>
      <p:bldP spid="10" grpId="0" animBg="1"/>
      <p:bldP spid="17" grpId="0"/>
      <p:bldP spid="18" grpId="0"/>
      <p:bldP spid="19" grpId="0"/>
      <p:bldP spid="20" grpId="0"/>
      <p:bldP spid="21" grpId="0" animBg="1"/>
      <p:bldP spid="22" grpId="0" animBg="1"/>
      <p:bldP spid="23" grpId="0" animBg="1"/>
      <p:bldP spid="24"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3" y="344684"/>
            <a:ext cx="1537409"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总结 </a:t>
            </a:r>
            <a:r>
              <a:rPr lang="en-US" altLang="zh-CN" sz="1400" dirty="0">
                <a:solidFill>
                  <a:srgbClr val="002060"/>
                </a:solidFill>
                <a:latin typeface="微软雅黑" panose="020B0503020204020204" pitchFamily="34" charset="-122"/>
                <a:ea typeface="微软雅黑" panose="020B0503020204020204" pitchFamily="34" charset="-122"/>
              </a:rPr>
              <a:t>Summary</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 name="椭圆 17"/>
          <p:cNvSpPr/>
          <p:nvPr/>
        </p:nvSpPr>
        <p:spPr>
          <a:xfrm>
            <a:off x="605614" y="385350"/>
            <a:ext cx="288000" cy="288000"/>
          </a:xfrm>
          <a:prstGeom prst="ellipse">
            <a:avLst/>
          </a:prstGeom>
          <a:solidFill>
            <a:srgbClr val="A08C7C"/>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标注 7"/>
          <p:cNvSpPr/>
          <p:nvPr/>
        </p:nvSpPr>
        <p:spPr>
          <a:xfrm>
            <a:off x="2108522" y="1962401"/>
            <a:ext cx="7974957" cy="3148314"/>
          </a:xfrm>
          <a:prstGeom prst="wedgeRoundRectCallout">
            <a:avLst>
              <a:gd name="adj1" fmla="val -42168"/>
              <a:gd name="adj2" fmla="val 70588"/>
              <a:gd name="adj3" fmla="val 16667"/>
            </a:avLst>
          </a:prstGeom>
          <a:noFill/>
          <a:ln w="9525" cap="flat">
            <a:solidFill>
              <a:srgbClr val="BABEBD"/>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 name="矩形 2"/>
          <p:cNvSpPr/>
          <p:nvPr/>
        </p:nvSpPr>
        <p:spPr>
          <a:xfrm>
            <a:off x="2855639" y="1719903"/>
            <a:ext cx="6480722" cy="544696"/>
          </a:xfrm>
          <a:prstGeom prst="rect">
            <a:avLst/>
          </a:prstGeom>
          <a:solidFill>
            <a:srgbClr val="0020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自我评价</a:t>
            </a:r>
          </a:p>
        </p:txBody>
      </p:sp>
      <p:sp>
        <p:nvSpPr>
          <p:cNvPr id="9" name="Text Box 44"/>
          <p:cNvSpPr txBox="1">
            <a:spLocks noChangeArrowheads="1"/>
          </p:cNvSpPr>
          <p:nvPr/>
        </p:nvSpPr>
        <p:spPr bwMode="auto">
          <a:xfrm>
            <a:off x="2758634" y="2564972"/>
            <a:ext cx="6674734" cy="2031325"/>
          </a:xfrm>
          <a:prstGeom prst="rect">
            <a:avLst/>
          </a:prstGeom>
          <a:noFill/>
          <a:ln>
            <a:noFill/>
          </a:ln>
          <a:effectLst/>
          <a:extLst>
            <a:ext uri="{909E8E84-426E-40DD-AFC4-6F175D3DCCD1}">
              <a14:hiddenFill xmlns:a14="http://schemas.microsoft.com/office/drawing/2010/main">
                <a:solidFill>
                  <a:srgbClr val="FFFFFF">
                    <a:alpha val="3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indent="457200" defTabSz="720725">
              <a:lnSpc>
                <a:spcPct val="135000"/>
              </a:lnSpc>
              <a:defRPr sz="1600">
                <a:solidFill>
                  <a:schemeClr val="bg1">
                    <a:lumMod val="50000"/>
                  </a:schemeClr>
                </a:solidFill>
                <a:latin typeface="微软雅黑" panose="020B0503020204020204" pitchFamily="34" charset="-122"/>
                <a:ea typeface="微软雅黑" panose="020B0503020204020204" pitchFamily="34" charset="-122"/>
              </a:defRPr>
            </a:lvl1pPr>
            <a:lvl2pPr defTabSz="720725" eaLnBrk="0" hangingPunct="0">
              <a:defRPr sz="1600">
                <a:latin typeface="Arial" panose="020B0604020202020204" pitchFamily="34" charset="0"/>
                <a:ea typeface="宋体" panose="02010600030101010101" pitchFamily="2" charset="-122"/>
              </a:defRPr>
            </a:lvl2pPr>
            <a:lvl3pPr defTabSz="720725" eaLnBrk="0" hangingPunct="0">
              <a:defRPr sz="1600">
                <a:latin typeface="Arial" panose="020B0604020202020204" pitchFamily="34" charset="0"/>
                <a:ea typeface="宋体" panose="02010600030101010101" pitchFamily="2" charset="-122"/>
              </a:defRPr>
            </a:lvl3pPr>
            <a:lvl4pPr defTabSz="720725" eaLnBrk="0" hangingPunct="0">
              <a:defRPr sz="1600">
                <a:latin typeface="Arial" panose="020B0604020202020204" pitchFamily="34" charset="0"/>
                <a:ea typeface="宋体" panose="02010600030101010101" pitchFamily="2" charset="-122"/>
              </a:defRPr>
            </a:lvl4pPr>
            <a:lvl5pPr defTabSz="720725" eaLnBrk="0" hangingPunct="0">
              <a:defRPr sz="1600">
                <a:latin typeface="Arial" panose="020B0604020202020204" pitchFamily="34" charset="0"/>
                <a:ea typeface="宋体" panose="02010600030101010101" pitchFamily="2" charset="-122"/>
              </a:defRPr>
            </a:lvl5pPr>
            <a:lvl6pPr defTabSz="720725" eaLnBrk="0" fontAlgn="base" hangingPunct="0">
              <a:spcBef>
                <a:spcPct val="0"/>
              </a:spcBef>
              <a:spcAft>
                <a:spcPct val="0"/>
              </a:spcAft>
              <a:defRPr sz="1600">
                <a:latin typeface="Arial" panose="020B0604020202020204" pitchFamily="34" charset="0"/>
                <a:ea typeface="宋体" panose="02010600030101010101" pitchFamily="2" charset="-122"/>
              </a:defRPr>
            </a:lvl6pPr>
            <a:lvl7pPr defTabSz="720725" eaLnBrk="0" fontAlgn="base" hangingPunct="0">
              <a:spcBef>
                <a:spcPct val="0"/>
              </a:spcBef>
              <a:spcAft>
                <a:spcPct val="0"/>
              </a:spcAft>
              <a:defRPr sz="1600">
                <a:latin typeface="Arial" panose="020B0604020202020204" pitchFamily="34" charset="0"/>
                <a:ea typeface="宋体" panose="02010600030101010101" pitchFamily="2" charset="-122"/>
              </a:defRPr>
            </a:lvl7pPr>
            <a:lvl8pPr defTabSz="720725" eaLnBrk="0" fontAlgn="base" hangingPunct="0">
              <a:spcBef>
                <a:spcPct val="0"/>
              </a:spcBef>
              <a:spcAft>
                <a:spcPct val="0"/>
              </a:spcAft>
              <a:defRPr sz="1600">
                <a:latin typeface="Arial" panose="020B0604020202020204" pitchFamily="34" charset="0"/>
                <a:ea typeface="宋体" panose="02010600030101010101" pitchFamily="2" charset="-122"/>
              </a:defRPr>
            </a:lvl8pPr>
            <a:lvl9pPr defTabSz="720725" eaLnBrk="0" fontAlgn="base" hangingPunct="0">
              <a:spcBef>
                <a:spcPct val="0"/>
              </a:spcBef>
              <a:spcAft>
                <a:spcPct val="0"/>
              </a:spcAft>
              <a:defRPr sz="1600">
                <a:latin typeface="Arial" panose="020B0604020202020204" pitchFamily="34" charset="0"/>
                <a:ea typeface="宋体" panose="02010600030101010101" pitchFamily="2" charset="-122"/>
              </a:defRPr>
            </a:lvl9pPr>
          </a:lstStyle>
          <a:p>
            <a:pPr indent="360045" algn="just">
              <a:lnSpc>
                <a:spcPct val="150000"/>
              </a:lnSpc>
            </a:pPr>
            <a:r>
              <a:rPr lang="zh-CN" altLang="en-US" sz="1200" dirty="0">
                <a:solidFill>
                  <a:schemeClr val="tx1">
                    <a:lumMod val="75000"/>
                    <a:lumOff val="25000"/>
                  </a:schemeClr>
                </a:solidFill>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endParaRPr lang="en-US" altLang="zh-CN" sz="1200" dirty="0">
              <a:solidFill>
                <a:schemeClr val="tx1">
                  <a:lumMod val="75000"/>
                  <a:lumOff val="25000"/>
                </a:schemeClr>
              </a:solidFill>
            </a:endParaRPr>
          </a:p>
          <a:p>
            <a:pPr indent="360045" algn="just">
              <a:lnSpc>
                <a:spcPct val="150000"/>
              </a:lnSpc>
            </a:pPr>
            <a:r>
              <a:rPr lang="zh-CN" altLang="en-US" sz="1200" dirty="0">
                <a:solidFill>
                  <a:schemeClr val="tx1">
                    <a:lumMod val="75000"/>
                    <a:lumOff val="25000"/>
                  </a:schemeClr>
                </a:solidFill>
              </a:rPr>
              <a:t>您的内容打在这里，或者通过复制您的文本后，在此框中选择粘贴，并选择只保留文字。您的内容打在这里，或者通过复制您的文本后，在此框中选择粘贴，并选择只保留文字。</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par>
                                <p:cTn id="25" presetID="21" presetClass="entr" presetSubtype="1"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3000"/>
                                        <p:tgtEl>
                                          <p:spTgt spid="8"/>
                                        </p:tgtEl>
                                      </p:cBhvr>
                                    </p:animEffect>
                                  </p:childTnLst>
                                </p:cTn>
                              </p:par>
                              <p:par>
                                <p:cTn id="28" presetID="10" presetClass="entr" presetSubtype="0" fill="hold" grpId="0" nodeType="withEffect">
                                  <p:stCondLst>
                                    <p:cond delay="0"/>
                                  </p:stCondLst>
                                  <p:iterate type="lt">
                                    <p:tmPct val="10000"/>
                                  </p:iterate>
                                  <p:childTnLst>
                                    <p:set>
                                      <p:cBhvr>
                                        <p:cTn id="29" dur="1" fill="hold">
                                          <p:stCondLst>
                                            <p:cond delay="0"/>
                                          </p:stCondLst>
                                        </p:cTn>
                                        <p:tgtEl>
                                          <p:spTgt spid="9"/>
                                        </p:tgtEl>
                                        <p:attrNameLst>
                                          <p:attrName>style.visibility</p:attrName>
                                        </p:attrNameLst>
                                      </p:cBhvr>
                                      <p:to>
                                        <p:strVal val="visible"/>
                                      </p:to>
                                    </p:set>
                                    <p:animEffect transition="in" filter="fade">
                                      <p:cBhvr>
                                        <p:cTn id="30" dur="3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18" grpId="0" animBg="1"/>
      <p:bldP spid="8" grpId="0" animBg="1"/>
      <p:bldP spid="3" grpId="0" animBg="1"/>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5"/>
          <p:cNvSpPr/>
          <p:nvPr/>
        </p:nvSpPr>
        <p:spPr bwMode="auto">
          <a:xfrm rot="10800000">
            <a:off x="182616" y="3871232"/>
            <a:ext cx="5175768" cy="2367282"/>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solidFill>
            <a:srgbClr val="002060"/>
          </a:solidFill>
          <a:ln>
            <a:noFill/>
          </a:ln>
        </p:spPr>
        <p:txBody>
          <a:bodyPr vert="horz" wrap="square" lIns="91440" tIns="45720" rIns="91440" bIns="45720" numCol="1" anchor="t" anchorCtr="0" compatLnSpc="1"/>
          <a:lstStyle/>
          <a:p>
            <a:endParaRPr lang="zh-CN" altLang="en-US"/>
          </a:p>
        </p:txBody>
      </p:sp>
      <p:sp>
        <p:nvSpPr>
          <p:cNvPr id="7" name="Freeform 5"/>
          <p:cNvSpPr/>
          <p:nvPr/>
        </p:nvSpPr>
        <p:spPr bwMode="auto">
          <a:xfrm>
            <a:off x="5186138" y="2864975"/>
            <a:ext cx="6824662" cy="3373539"/>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8" name="TextBox 24"/>
          <p:cNvSpPr txBox="1"/>
          <p:nvPr/>
        </p:nvSpPr>
        <p:spPr>
          <a:xfrm>
            <a:off x="788440" y="4766962"/>
            <a:ext cx="3187091" cy="1015663"/>
          </a:xfrm>
          <a:prstGeom prst="rect">
            <a:avLst/>
          </a:prstGeom>
          <a:noFill/>
        </p:spPr>
        <p:txBody>
          <a:bodyPr wrap="none" rtlCol="0">
            <a:spAutoFit/>
          </a:bodyPr>
          <a:lstStyle/>
          <a:p>
            <a:r>
              <a:rPr lang="en-US" altLang="zh-CN" sz="6000" dirty="0">
                <a:solidFill>
                  <a:srgbClr val="F0ECE9"/>
                </a:solidFill>
                <a:latin typeface="Museo Sans 500" pitchFamily="50" charset="0"/>
              </a:rPr>
              <a:t>THANKS</a:t>
            </a:r>
          </a:p>
        </p:txBody>
      </p:sp>
      <p:sp>
        <p:nvSpPr>
          <p:cNvPr id="9" name="TextBox 77"/>
          <p:cNvSpPr txBox="1"/>
          <p:nvPr/>
        </p:nvSpPr>
        <p:spPr>
          <a:xfrm>
            <a:off x="788440" y="4322646"/>
            <a:ext cx="2646878" cy="584775"/>
          </a:xfrm>
          <a:prstGeom prst="rect">
            <a:avLst/>
          </a:prstGeom>
          <a:noFill/>
        </p:spPr>
        <p:txBody>
          <a:bodyPr wrap="none" rtlCol="0">
            <a:spAutoFit/>
          </a:bodyPr>
          <a:lstStyle/>
          <a:p>
            <a:r>
              <a:rPr lang="zh-CN" altLang="en-US" sz="3200" dirty="0">
                <a:solidFill>
                  <a:srgbClr val="F0ECE9"/>
                </a:solidFill>
                <a:latin typeface="微软雅黑" panose="020B0503020204020204" pitchFamily="34" charset="-122"/>
                <a:ea typeface="微软雅黑" panose="020B0503020204020204" pitchFamily="34" charset="-122"/>
              </a:rPr>
              <a:t>感谢您的聆听</a:t>
            </a:r>
          </a:p>
        </p:txBody>
      </p:sp>
      <p:sp>
        <p:nvSpPr>
          <p:cNvPr id="10" name="TextBox 14"/>
          <p:cNvSpPr txBox="1"/>
          <p:nvPr/>
        </p:nvSpPr>
        <p:spPr>
          <a:xfrm>
            <a:off x="369839" y="1255222"/>
            <a:ext cx="2523448" cy="1200329"/>
          </a:xfrm>
          <a:prstGeom prst="rect">
            <a:avLst/>
          </a:prstGeom>
          <a:noFill/>
        </p:spPr>
        <p:txBody>
          <a:bodyPr wrap="none" rtlCol="0">
            <a:spAutoFit/>
          </a:bodyPr>
          <a:lstStyle/>
          <a:p>
            <a:pPr>
              <a:lnSpc>
                <a:spcPct val="150000"/>
              </a:lnSpc>
            </a:pPr>
            <a:r>
              <a:rPr lang="en-US" altLang="zh-CN" sz="1600" dirty="0">
                <a:solidFill>
                  <a:srgbClr val="56505B"/>
                </a:solidFill>
                <a:latin typeface="Museo Sans 500" pitchFamily="50" charset="0"/>
                <a:ea typeface="微软雅黑" panose="020B0503020204020204" pitchFamily="34" charset="-122"/>
              </a:rPr>
              <a:t>Email  123456@mail.com</a:t>
            </a:r>
          </a:p>
          <a:p>
            <a:pPr>
              <a:lnSpc>
                <a:spcPct val="150000"/>
              </a:lnSpc>
            </a:pPr>
            <a:r>
              <a:rPr lang="en-US" altLang="zh-CN" sz="1600" dirty="0">
                <a:solidFill>
                  <a:srgbClr val="56505B"/>
                </a:solidFill>
                <a:latin typeface="Museo Sans 500" pitchFamily="50" charset="0"/>
                <a:ea typeface="微软雅黑" panose="020B0503020204020204" pitchFamily="34" charset="-122"/>
              </a:rPr>
              <a:t>Tel  138-1234-5678</a:t>
            </a:r>
          </a:p>
          <a:p>
            <a:pPr>
              <a:lnSpc>
                <a:spcPct val="150000"/>
              </a:lnSpc>
            </a:pPr>
            <a:r>
              <a:rPr lang="en-US" altLang="zh-CN" sz="1600" dirty="0">
                <a:solidFill>
                  <a:srgbClr val="56505B"/>
                </a:solidFill>
                <a:latin typeface="Museo Sans 500" pitchFamily="50" charset="0"/>
                <a:ea typeface="微软雅黑" panose="020B0503020204020204" pitchFamily="34" charset="-122"/>
              </a:rPr>
              <a:t>QQ  123456789</a:t>
            </a:r>
          </a:p>
        </p:txBody>
      </p:sp>
      <p:sp>
        <p:nvSpPr>
          <p:cNvPr id="11" name="TextBox 2088"/>
          <p:cNvSpPr txBox="1"/>
          <p:nvPr/>
        </p:nvSpPr>
        <p:spPr>
          <a:xfrm>
            <a:off x="351052" y="771703"/>
            <a:ext cx="2510624" cy="461665"/>
          </a:xfrm>
          <a:prstGeom prst="rect">
            <a:avLst/>
          </a:prstGeom>
          <a:noFill/>
        </p:spPr>
        <p:txBody>
          <a:bodyPr wrap="none" rtlCol="0">
            <a:spAutoFit/>
          </a:bodyPr>
          <a:lstStyle/>
          <a:p>
            <a:r>
              <a:rPr lang="zh-CN" altLang="en-US" sz="2400" smtClean="0">
                <a:solidFill>
                  <a:srgbClr val="56505B"/>
                </a:solidFill>
                <a:latin typeface="微软雅黑" panose="020B0503020204020204" pitchFamily="34" charset="-122"/>
                <a:ea typeface="微软雅黑" panose="020B0503020204020204" pitchFamily="34" charset="-122"/>
              </a:rPr>
              <a:t>应聘者：</a:t>
            </a:r>
            <a:r>
              <a:rPr lang="en-US" altLang="zh-CN" sz="2400" smtClean="0">
                <a:solidFill>
                  <a:srgbClr val="56505B"/>
                </a:solidFill>
                <a:latin typeface="微软雅黑" panose="020B0503020204020204" pitchFamily="34" charset="-122"/>
                <a:ea typeface="微软雅黑" panose="020B0503020204020204" pitchFamily="34" charset="-122"/>
              </a:rPr>
              <a:t>PPT818</a:t>
            </a:r>
            <a:endParaRPr lang="zh-CN" altLang="en-US" sz="2400" dirty="0">
              <a:solidFill>
                <a:srgbClr val="56505B"/>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iterate type="lt">
                                    <p:tmPct val="10000"/>
                                  </p:iterate>
                                  <p:childTnLst>
                                    <p:set>
                                      <p:cBhvr>
                                        <p:cTn id="12" dur="1" fill="hold">
                                          <p:stCondLst>
                                            <p:cond delay="0"/>
                                          </p:stCondLst>
                                        </p:cTn>
                                        <p:tgtEl>
                                          <p:spTgt spid="10"/>
                                        </p:tgtEl>
                                        <p:attrNameLst>
                                          <p:attrName>style.visibility</p:attrName>
                                        </p:attrNameLst>
                                      </p:cBhvr>
                                      <p:to>
                                        <p:strVal val="visible"/>
                                      </p:to>
                                    </p:set>
                                    <p:animEffect transition="in" filter="fade">
                                      <p:cBhvr>
                                        <p:cTn id="13"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5"/>
          <p:cNvSpPr/>
          <p:nvPr/>
        </p:nvSpPr>
        <p:spPr bwMode="auto">
          <a:xfrm rot="10800000">
            <a:off x="182616" y="2245359"/>
            <a:ext cx="4789006" cy="2367282"/>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solidFill>
            <a:srgbClr val="002060"/>
          </a:solidFill>
          <a:ln>
            <a:noFill/>
          </a:ln>
        </p:spPr>
        <p:txBody>
          <a:bodyPr vert="horz" wrap="square" lIns="91440" tIns="45720" rIns="91440" bIns="45720" numCol="1" anchor="t" anchorCtr="0" compatLnSpc="1"/>
          <a:lstStyle/>
          <a:p>
            <a:endParaRPr lang="zh-CN" altLang="en-US"/>
          </a:p>
        </p:txBody>
      </p:sp>
      <p:sp>
        <p:nvSpPr>
          <p:cNvPr id="26" name="TextBox 25"/>
          <p:cNvSpPr txBox="1"/>
          <p:nvPr/>
        </p:nvSpPr>
        <p:spPr>
          <a:xfrm>
            <a:off x="1918313" y="2932945"/>
            <a:ext cx="1723549" cy="707886"/>
          </a:xfrm>
          <a:prstGeom prst="rect">
            <a:avLst/>
          </a:prstGeom>
          <a:noFill/>
        </p:spPr>
        <p:txBody>
          <a:bodyPr wrap="none" rtlCol="0">
            <a:spAutoFit/>
          </a:bodyPr>
          <a:lstStyle/>
          <a:p>
            <a:r>
              <a:rPr lang="zh-CN" altLang="en-US" sz="4000" dirty="0">
                <a:solidFill>
                  <a:srgbClr val="F0ECE9"/>
                </a:solidFill>
                <a:latin typeface="微软雅黑" panose="020B0503020204020204" pitchFamily="34" charset="-122"/>
                <a:ea typeface="微软雅黑" panose="020B0503020204020204" pitchFamily="34" charset="-122"/>
              </a:rPr>
              <a:t>关于我</a:t>
            </a:r>
          </a:p>
        </p:txBody>
      </p:sp>
      <p:sp>
        <p:nvSpPr>
          <p:cNvPr id="27" name="TextBox 26"/>
          <p:cNvSpPr txBox="1"/>
          <p:nvPr/>
        </p:nvSpPr>
        <p:spPr>
          <a:xfrm>
            <a:off x="1918313" y="3529735"/>
            <a:ext cx="1361271" cy="369332"/>
          </a:xfrm>
          <a:prstGeom prst="rect">
            <a:avLst/>
          </a:prstGeom>
          <a:noFill/>
        </p:spPr>
        <p:txBody>
          <a:bodyPr vert="horz" wrap="none" rtlCol="0">
            <a:spAutoFit/>
          </a:bodyPr>
          <a:lstStyle/>
          <a:p>
            <a:r>
              <a:rPr lang="en-US" altLang="zh-CN" dirty="0">
                <a:solidFill>
                  <a:srgbClr val="F0ECE9"/>
                </a:solidFill>
                <a:latin typeface="Museo Sans 500" pitchFamily="50" charset="0"/>
              </a:rPr>
              <a:t>ABOUT ME</a:t>
            </a:r>
          </a:p>
        </p:txBody>
      </p:sp>
      <p:sp>
        <p:nvSpPr>
          <p:cNvPr id="18" name="Freeform 5"/>
          <p:cNvSpPr/>
          <p:nvPr/>
        </p:nvSpPr>
        <p:spPr bwMode="auto">
          <a:xfrm>
            <a:off x="5186138" y="1742231"/>
            <a:ext cx="6824662" cy="3373539"/>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19" name="TextBox 24"/>
          <p:cNvSpPr txBox="1"/>
          <p:nvPr/>
        </p:nvSpPr>
        <p:spPr>
          <a:xfrm>
            <a:off x="1124105" y="2712799"/>
            <a:ext cx="736099" cy="1446550"/>
          </a:xfrm>
          <a:prstGeom prst="rect">
            <a:avLst/>
          </a:prstGeom>
          <a:noFill/>
        </p:spPr>
        <p:txBody>
          <a:bodyPr wrap="none" rtlCol="0">
            <a:spAutoFit/>
          </a:bodyPr>
          <a:lstStyle/>
          <a:p>
            <a:r>
              <a:rPr lang="en-US" altLang="zh-CN" sz="8800" dirty="0">
                <a:solidFill>
                  <a:srgbClr val="F0ECE9"/>
                </a:solidFill>
                <a:latin typeface="Museo Sans 500" pitchFamily="50" charset="0"/>
              </a:rPr>
              <a:t>1</a:t>
            </a:r>
            <a:endParaRPr lang="zh-CN" altLang="en-US" sz="8800" dirty="0">
              <a:solidFill>
                <a:srgbClr val="F0ECE9"/>
              </a:solidFill>
              <a:latin typeface="Museo Sans 500" pitchFamily="50"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accel="10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2" y="344684"/>
            <a:ext cx="2188100"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基本信息 </a:t>
            </a:r>
            <a:r>
              <a:rPr lang="en-US" altLang="zh-CN" sz="1400" dirty="0">
                <a:solidFill>
                  <a:srgbClr val="002060"/>
                </a:solidFill>
                <a:latin typeface="微软雅黑" panose="020B0503020204020204" pitchFamily="34" charset="-122"/>
                <a:ea typeface="微软雅黑" panose="020B0503020204020204" pitchFamily="34" charset="-122"/>
              </a:rPr>
              <a:t>Information</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pic>
        <p:nvPicPr>
          <p:cNvPr id="6148" name="Picture 4" descr="D:\desktop\2323.jpg"/>
          <p:cNvPicPr>
            <a:picLocks noChangeAspect="1" noChangeArrowheads="1"/>
          </p:cNvPicPr>
          <p:nvPr/>
        </p:nvPicPr>
        <p:blipFill>
          <a:blip r:embed="rId3"/>
          <a:srcRect/>
          <a:stretch>
            <a:fillRect/>
          </a:stretch>
        </p:blipFill>
        <p:spPr bwMode="auto">
          <a:xfrm>
            <a:off x="2137222" y="1772816"/>
            <a:ext cx="2485570" cy="3700600"/>
          </a:xfrm>
          <a:prstGeom prst="rect">
            <a:avLst/>
          </a:prstGeom>
          <a:noFill/>
          <a:ln w="38100">
            <a:solidFill>
              <a:schemeClr val="bg1"/>
            </a:solidFill>
          </a:ln>
          <a:effectLst/>
          <a:extLst>
            <a:ext uri="{909E8E84-426E-40DD-AFC4-6F175D3DCCD1}">
              <a14:hiddenFill xmlns:a14="http://schemas.microsoft.com/office/drawing/2010/main">
                <a:solidFill>
                  <a:srgbClr val="FFFFFF"/>
                </a:solidFill>
              </a14:hiddenFill>
            </a:ext>
          </a:extLst>
        </p:spPr>
      </p:pic>
      <p:graphicFrame>
        <p:nvGraphicFramePr>
          <p:cNvPr id="19" name="表格 18"/>
          <p:cNvGraphicFramePr>
            <a:graphicFrameLocks noGrp="1"/>
          </p:cNvGraphicFramePr>
          <p:nvPr/>
        </p:nvGraphicFramePr>
        <p:xfrm>
          <a:off x="5303912" y="1873416"/>
          <a:ext cx="4680520" cy="3600000"/>
        </p:xfrm>
        <a:graphic>
          <a:graphicData uri="http://schemas.openxmlformats.org/drawingml/2006/table">
            <a:tbl>
              <a:tblPr firstRow="1" bandRow="1">
                <a:effectLst/>
                <a:tableStyleId>{5C22544A-7EE6-4342-B048-85BDC9FD1C3A}</a:tableStyleId>
              </a:tblPr>
              <a:tblGrid>
                <a:gridCol w="2340260">
                  <a:extLst>
                    <a:ext uri="{9D8B030D-6E8A-4147-A177-3AD203B41FA5}">
                      <a16:colId xmlns:a16="http://schemas.microsoft.com/office/drawing/2014/main" val="20000"/>
                    </a:ext>
                  </a:extLst>
                </a:gridCol>
                <a:gridCol w="2340260">
                  <a:extLst>
                    <a:ext uri="{9D8B030D-6E8A-4147-A177-3AD203B41FA5}">
                      <a16:colId xmlns:a16="http://schemas.microsoft.com/office/drawing/2014/main" val="20001"/>
                    </a:ext>
                  </a:extLst>
                </a:gridCol>
              </a:tblGrid>
              <a:tr h="504000">
                <a:tc>
                  <a:txBody>
                    <a:bodyPr/>
                    <a:lstStyle/>
                    <a:p>
                      <a:pPr algn="l"/>
                      <a:r>
                        <a:rPr lang="zh-CN" altLang="en-US" sz="1400" b="0" dirty="0">
                          <a:solidFill>
                            <a:srgbClr val="4C4C4C"/>
                          </a:solidFill>
                          <a:latin typeface="微软雅黑" panose="020B0503020204020204" pitchFamily="34" charset="-122"/>
                          <a:ea typeface="微软雅黑" panose="020B0503020204020204" pitchFamily="34" charset="-122"/>
                        </a:rPr>
                        <a:t>姓名</a:t>
                      </a:r>
                      <a:r>
                        <a:rPr lang="zh-CN" altLang="en-US" sz="1400" b="0" dirty="0" smtClean="0">
                          <a:solidFill>
                            <a:srgbClr val="4C4C4C"/>
                          </a:solidFill>
                          <a:latin typeface="微软雅黑" panose="020B0503020204020204" pitchFamily="34" charset="-122"/>
                          <a:ea typeface="微软雅黑" panose="020B0503020204020204" pitchFamily="34" charset="-122"/>
                        </a:rPr>
                        <a:t>：第一</a:t>
                      </a:r>
                      <a:r>
                        <a:rPr lang="en-US" altLang="zh-CN" sz="1400" b="0" dirty="0" smtClean="0">
                          <a:solidFill>
                            <a:srgbClr val="4C4C4C"/>
                          </a:solidFill>
                          <a:latin typeface="微软雅黑" panose="020B0503020204020204" pitchFamily="34" charset="-122"/>
                          <a:ea typeface="微软雅黑" panose="020B0503020204020204" pitchFamily="34" charset="-122"/>
                        </a:rPr>
                        <a:t>PPT</a:t>
                      </a:r>
                      <a:endParaRPr lang="zh-CN" altLang="en-US" sz="1400" b="0" dirty="0">
                        <a:solidFill>
                          <a:srgbClr val="4C4C4C"/>
                        </a:solidFill>
                        <a:latin typeface="微软雅黑" panose="020B0503020204020204" pitchFamily="34" charset="-122"/>
                        <a:ea typeface="微软雅黑" panose="020B0503020204020204" pitchFamily="34" charset="-122"/>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4C4C4C"/>
                          </a:solidFill>
                          <a:effectLst/>
                          <a:uLnTx/>
                          <a:uFillTx/>
                          <a:latin typeface="微软雅黑" panose="020B0503020204020204" pitchFamily="34" charset="-122"/>
                          <a:ea typeface="微软雅黑" panose="020B0503020204020204" pitchFamily="34" charset="-122"/>
                          <a:cs typeface="+mn-cs"/>
                        </a:rPr>
                        <a:t>性别：男</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6000">
                <a:tc>
                  <a:txBody>
                    <a:bodyPr/>
                    <a:lstStyle/>
                    <a:p>
                      <a:pPr algn="l"/>
                      <a:r>
                        <a:rPr lang="zh-CN" altLang="en-US" sz="1400" dirty="0">
                          <a:solidFill>
                            <a:srgbClr val="4C4C4C"/>
                          </a:solidFill>
                          <a:latin typeface="微软雅黑" panose="020B0503020204020204" pitchFamily="34" charset="-122"/>
                          <a:ea typeface="微软雅黑" panose="020B0503020204020204" pitchFamily="34" charset="-122"/>
                        </a:rPr>
                        <a:t>年龄：</a:t>
                      </a:r>
                      <a:r>
                        <a:rPr lang="en-US" altLang="zh-CN" sz="1400" dirty="0">
                          <a:solidFill>
                            <a:srgbClr val="4C4C4C"/>
                          </a:solidFill>
                          <a:latin typeface="微软雅黑" panose="020B0503020204020204" pitchFamily="34" charset="-122"/>
                          <a:ea typeface="微软雅黑" panose="020B0503020204020204" pitchFamily="34" charset="-122"/>
                        </a:rPr>
                        <a:t>25</a:t>
                      </a:r>
                      <a:r>
                        <a:rPr lang="zh-CN" altLang="en-US" sz="1400" dirty="0">
                          <a:solidFill>
                            <a:srgbClr val="4C4C4C"/>
                          </a:solidFill>
                          <a:latin typeface="微软雅黑" panose="020B0503020204020204" pitchFamily="34" charset="-122"/>
                          <a:ea typeface="微软雅黑" panose="020B0503020204020204" pitchFamily="34" charset="-122"/>
                        </a:rPr>
                        <a:t>岁</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zh-CN" altLang="en-US" sz="1400" dirty="0">
                          <a:solidFill>
                            <a:srgbClr val="4C4C4C"/>
                          </a:solidFill>
                          <a:latin typeface="微软雅黑" panose="020B0503020204020204" pitchFamily="34" charset="-122"/>
                          <a:ea typeface="微软雅黑" panose="020B0503020204020204" pitchFamily="34" charset="-122"/>
                        </a:rPr>
                        <a:t>民族：汉族</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0400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b="0" dirty="0">
                          <a:solidFill>
                            <a:srgbClr val="4C4C4C"/>
                          </a:solidFill>
                          <a:latin typeface="微软雅黑" panose="020B0503020204020204" pitchFamily="34" charset="-122"/>
                          <a:ea typeface="微软雅黑" panose="020B0503020204020204" pitchFamily="34" charset="-122"/>
                        </a:rPr>
                        <a:t>体重：</a:t>
                      </a:r>
                      <a:r>
                        <a:rPr lang="en-US" altLang="zh-CN" sz="1400" b="0" dirty="0">
                          <a:solidFill>
                            <a:srgbClr val="4C4C4C"/>
                          </a:solidFill>
                          <a:latin typeface="微软雅黑" panose="020B0503020204020204" pitchFamily="34" charset="-122"/>
                          <a:ea typeface="微软雅黑" panose="020B0503020204020204" pitchFamily="34" charset="-122"/>
                        </a:rPr>
                        <a:t>65kg</a:t>
                      </a:r>
                      <a:endParaRPr lang="zh-CN" altLang="en-US" sz="1400" b="0" dirty="0">
                        <a:solidFill>
                          <a:srgbClr val="4C4C4C"/>
                        </a:solidFill>
                        <a:latin typeface="微软雅黑" panose="020B0503020204020204" pitchFamily="34" charset="-122"/>
                        <a:ea typeface="微软雅黑" panose="020B0503020204020204" pitchFamily="34"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solidFill>
                            <a:srgbClr val="4C4C4C"/>
                          </a:solidFill>
                          <a:latin typeface="微软雅黑" panose="020B0503020204020204" pitchFamily="34" charset="-122"/>
                          <a:ea typeface="微软雅黑" panose="020B0503020204020204" pitchFamily="34" charset="-122"/>
                        </a:rPr>
                        <a:t>身高：</a:t>
                      </a:r>
                      <a:r>
                        <a:rPr lang="en-US" altLang="zh-CN" sz="1400" dirty="0">
                          <a:solidFill>
                            <a:srgbClr val="4C4C4C"/>
                          </a:solidFill>
                          <a:latin typeface="微软雅黑" panose="020B0503020204020204" pitchFamily="34" charset="-122"/>
                          <a:ea typeface="微软雅黑" panose="020B0503020204020204" pitchFamily="34" charset="-122"/>
                        </a:rPr>
                        <a:t>175cm</a:t>
                      </a:r>
                      <a:endParaRPr lang="zh-CN" altLang="en-US" sz="1400" dirty="0">
                        <a:solidFill>
                          <a:srgbClr val="4C4C4C"/>
                        </a:solidFill>
                        <a:latin typeface="微软雅黑" panose="020B0503020204020204" pitchFamily="34" charset="-122"/>
                        <a:ea typeface="微软雅黑" panose="020B0503020204020204" pitchFamily="34"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6000">
                <a:tc>
                  <a:txBody>
                    <a:bodyPr/>
                    <a:lstStyle/>
                    <a:p>
                      <a:pPr algn="l"/>
                      <a:r>
                        <a:rPr lang="zh-CN" altLang="en-US" sz="1400" dirty="0">
                          <a:solidFill>
                            <a:srgbClr val="4C4C4C"/>
                          </a:solidFill>
                          <a:latin typeface="微软雅黑" panose="020B0503020204020204" pitchFamily="34" charset="-122"/>
                          <a:ea typeface="微软雅黑" panose="020B0503020204020204" pitchFamily="34" charset="-122"/>
                        </a:rPr>
                        <a:t>籍贯：广州</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solidFill>
                            <a:srgbClr val="4C4C4C"/>
                          </a:solidFill>
                          <a:latin typeface="微软雅黑" panose="020B0503020204020204" pitchFamily="34" charset="-122"/>
                          <a:ea typeface="微软雅黑" panose="020B0503020204020204" pitchFamily="34" charset="-122"/>
                        </a:rPr>
                        <a:t>学历：本科</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50400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b="0" dirty="0">
                          <a:solidFill>
                            <a:srgbClr val="4C4C4C"/>
                          </a:solidFill>
                          <a:latin typeface="微软雅黑" panose="020B0503020204020204" pitchFamily="34" charset="-122"/>
                          <a:ea typeface="微软雅黑" panose="020B0503020204020204" pitchFamily="34" charset="-122"/>
                        </a:rPr>
                        <a:t>婚姻状况：未婚</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solidFill>
                            <a:srgbClr val="4C4C4C"/>
                          </a:solidFill>
                          <a:latin typeface="微软雅黑" panose="020B0503020204020204" pitchFamily="34" charset="-122"/>
                          <a:ea typeface="微软雅黑" panose="020B0503020204020204" pitchFamily="34" charset="-122"/>
                        </a:rPr>
                        <a:t>政治面貌：群众</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96000">
                <a:tc gridSpan="2">
                  <a:txBody>
                    <a:bodyPr/>
                    <a:lstStyle/>
                    <a:p>
                      <a:pPr algn="l"/>
                      <a:r>
                        <a:rPr lang="zh-CN" altLang="en-US" sz="1400" dirty="0">
                          <a:solidFill>
                            <a:schemeClr val="bg1"/>
                          </a:solidFill>
                          <a:latin typeface="微软雅黑" panose="020B0503020204020204" pitchFamily="34" charset="-122"/>
                          <a:ea typeface="微软雅黑" panose="020B0503020204020204" pitchFamily="34" charset="-122"/>
                        </a:rPr>
                        <a:t>联系方式：</a:t>
                      </a:r>
                      <a:r>
                        <a:rPr lang="en-US" altLang="zh-CN" sz="1400" dirty="0">
                          <a:solidFill>
                            <a:schemeClr val="bg1"/>
                          </a:solidFill>
                          <a:latin typeface="微软雅黑" panose="020B0503020204020204" pitchFamily="34" charset="-122"/>
                          <a:ea typeface="微软雅黑" panose="020B0503020204020204" pitchFamily="34" charset="-122"/>
                        </a:rPr>
                        <a:t>138 8888 8888</a:t>
                      </a:r>
                      <a:endParaRPr lang="zh-CN" altLang="en-US" sz="1400" dirty="0">
                        <a:solidFill>
                          <a:schemeClr val="bg1"/>
                        </a:solidFill>
                        <a:latin typeface="微软雅黑" panose="020B0503020204020204" pitchFamily="34" charset="-122"/>
                        <a:ea typeface="微软雅黑" panose="020B0503020204020204" pitchFamily="34"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DFF0">
                        <a:alpha val="40000"/>
                      </a:srgbClr>
                    </a:solidFill>
                  </a:tcPr>
                </a:tc>
                <a:extLst>
                  <a:ext uri="{0D108BD9-81ED-4DB2-BD59-A6C34878D82A}">
                    <a16:rowId xmlns:a16="http://schemas.microsoft.com/office/drawing/2014/main" val="10005"/>
                  </a:ext>
                </a:extLst>
              </a:tr>
              <a:tr h="504000">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b="0" dirty="0">
                          <a:solidFill>
                            <a:srgbClr val="4C4C4C"/>
                          </a:solidFill>
                          <a:latin typeface="微软雅黑" panose="020B0503020204020204" pitchFamily="34" charset="-122"/>
                          <a:ea typeface="微软雅黑" panose="020B0503020204020204" pitchFamily="34" charset="-122"/>
                        </a:rPr>
                        <a:t>电子邮箱：</a:t>
                      </a:r>
                      <a:r>
                        <a:rPr lang="en-US" altLang="zh-CN" sz="1400" b="0" dirty="0">
                          <a:solidFill>
                            <a:srgbClr val="4C4C4C"/>
                          </a:solidFill>
                          <a:latin typeface="微软雅黑" panose="020B0503020204020204" pitchFamily="34" charset="-122"/>
                          <a:ea typeface="微软雅黑" panose="020B0503020204020204" pitchFamily="34" charset="-122"/>
                        </a:rPr>
                        <a:t>wotuwang@163.com</a:t>
                      </a:r>
                      <a:endParaRPr lang="zh-CN" altLang="en-US" sz="1400" dirty="0">
                        <a:solidFill>
                          <a:srgbClr val="4C4C4C"/>
                        </a:solidFill>
                        <a:latin typeface="微软雅黑" panose="020B0503020204020204" pitchFamily="34" charset="-122"/>
                        <a:ea typeface="微软雅黑" panose="020B0503020204020204" pitchFamily="34"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96000">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solidFill>
                            <a:srgbClr val="4C4C4C"/>
                          </a:solidFill>
                          <a:latin typeface="微软雅黑" panose="020B0503020204020204" pitchFamily="34" charset="-122"/>
                          <a:ea typeface="微软雅黑" panose="020B0503020204020204" pitchFamily="34" charset="-122"/>
                        </a:rPr>
                        <a:t>现在住址：广州市</a:t>
                      </a:r>
                      <a:r>
                        <a:rPr lang="en-US" altLang="zh-CN" sz="1400" dirty="0">
                          <a:solidFill>
                            <a:srgbClr val="4C4C4C"/>
                          </a:solidFill>
                          <a:latin typeface="微软雅黑" panose="020B0503020204020204" pitchFamily="34" charset="-122"/>
                          <a:ea typeface="微软雅黑" panose="020B0503020204020204" pitchFamily="34" charset="-122"/>
                        </a:rPr>
                        <a:t>xx</a:t>
                      </a:r>
                      <a:r>
                        <a:rPr lang="zh-CN" altLang="en-US" sz="1400" dirty="0">
                          <a:solidFill>
                            <a:srgbClr val="4C4C4C"/>
                          </a:solidFill>
                          <a:latin typeface="微软雅黑" panose="020B0503020204020204" pitchFamily="34" charset="-122"/>
                          <a:ea typeface="微软雅黑" panose="020B0503020204020204" pitchFamily="34" charset="-122"/>
                        </a:rPr>
                        <a:t>区</a:t>
                      </a:r>
                      <a:r>
                        <a:rPr lang="en-US" altLang="zh-CN" sz="1400" dirty="0">
                          <a:solidFill>
                            <a:srgbClr val="4C4C4C"/>
                          </a:solidFill>
                          <a:latin typeface="微软雅黑" panose="020B0503020204020204" pitchFamily="34" charset="-122"/>
                          <a:ea typeface="微软雅黑" panose="020B0503020204020204" pitchFamily="34" charset="-122"/>
                        </a:rPr>
                        <a:t>xx</a:t>
                      </a:r>
                      <a:r>
                        <a:rPr lang="zh-CN" altLang="en-US" sz="1400" dirty="0">
                          <a:solidFill>
                            <a:srgbClr val="4C4C4C"/>
                          </a:solidFill>
                          <a:latin typeface="微软雅黑" panose="020B0503020204020204" pitchFamily="34" charset="-122"/>
                          <a:ea typeface="微软雅黑" panose="020B0503020204020204" pitchFamily="34" charset="-122"/>
                        </a:rPr>
                        <a:t>大道</a:t>
                      </a:r>
                      <a:r>
                        <a:rPr lang="en-US" altLang="zh-CN" sz="1400" dirty="0">
                          <a:solidFill>
                            <a:srgbClr val="4C4C4C"/>
                          </a:solidFill>
                          <a:latin typeface="微软雅黑" panose="020B0503020204020204" pitchFamily="34" charset="-122"/>
                          <a:ea typeface="微软雅黑" panose="020B0503020204020204" pitchFamily="34" charset="-122"/>
                        </a:rPr>
                        <a:t>163</a:t>
                      </a:r>
                      <a:r>
                        <a:rPr lang="zh-CN" altLang="en-US" sz="1400" dirty="0">
                          <a:solidFill>
                            <a:srgbClr val="4C4C4C"/>
                          </a:solidFill>
                          <a:latin typeface="微软雅黑" panose="020B0503020204020204" pitchFamily="34" charset="-122"/>
                          <a:ea typeface="微软雅黑" panose="020B0503020204020204" pitchFamily="34" charset="-122"/>
                        </a:rPr>
                        <a:t>号</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F0">
                        <a:alpha val="40000"/>
                      </a:srgbClr>
                    </a:solidFill>
                  </a:tcPr>
                </a:tc>
                <a:extLst>
                  <a:ext uri="{0D108BD9-81ED-4DB2-BD59-A6C34878D82A}">
                    <a16:rowId xmlns:a16="http://schemas.microsoft.com/office/drawing/2014/main" val="10007"/>
                  </a:ext>
                </a:extLst>
              </a:tr>
            </a:tbl>
          </a:graphicData>
        </a:graphic>
      </p:graphicFrame>
      <p:sp>
        <p:nvSpPr>
          <p:cNvPr id="10" name="椭圆 9"/>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6148"/>
                                        </p:tgtEl>
                                        <p:attrNameLst>
                                          <p:attrName>style.visibility</p:attrName>
                                        </p:attrNameLst>
                                      </p:cBhvr>
                                      <p:to>
                                        <p:strVal val="visible"/>
                                      </p:to>
                                    </p:set>
                                    <p:animEffect transition="in" filter="fade">
                                      <p:cBhvr>
                                        <p:cTn id="24" dur="1000"/>
                                        <p:tgtEl>
                                          <p:spTgt spid="6148"/>
                                        </p:tgtEl>
                                      </p:cBhvr>
                                    </p:animEffect>
                                    <p:anim calcmode="lin" valueType="num">
                                      <p:cBhvr>
                                        <p:cTn id="25" dur="1000" fill="hold"/>
                                        <p:tgtEl>
                                          <p:spTgt spid="6148"/>
                                        </p:tgtEl>
                                        <p:attrNameLst>
                                          <p:attrName>ppt_x</p:attrName>
                                        </p:attrNameLst>
                                      </p:cBhvr>
                                      <p:tavLst>
                                        <p:tav tm="0">
                                          <p:val>
                                            <p:strVal val="#ppt_x"/>
                                          </p:val>
                                        </p:tav>
                                        <p:tav tm="100000">
                                          <p:val>
                                            <p:strVal val="#ppt_x"/>
                                          </p:val>
                                        </p:tav>
                                      </p:tavLst>
                                    </p:anim>
                                    <p:anim calcmode="lin" valueType="num">
                                      <p:cBhvr>
                                        <p:cTn id="26" dur="1000" fill="hold"/>
                                        <p:tgtEl>
                                          <p:spTgt spid="6148"/>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18" presetClass="entr" presetSubtype="6"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strips(downRight)">
                                      <p:cBhvr>
                                        <p:cTn id="3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8"/>
          <p:cNvSpPr/>
          <p:nvPr/>
        </p:nvSpPr>
        <p:spPr bwMode="auto">
          <a:xfrm>
            <a:off x="-2749" y="1080677"/>
            <a:ext cx="9133637" cy="5656355"/>
          </a:xfrm>
          <a:custGeom>
            <a:avLst/>
            <a:gdLst>
              <a:gd name="T0" fmla="*/ 6497 w 6506"/>
              <a:gd name="T1" fmla="*/ 0 h 4026"/>
              <a:gd name="T2" fmla="*/ 0 w 6506"/>
              <a:gd name="T3" fmla="*/ 3952 h 4026"/>
              <a:gd name="T4" fmla="*/ 5 w 6506"/>
              <a:gd name="T5" fmla="*/ 4026 h 4026"/>
              <a:gd name="T6" fmla="*/ 6506 w 6506"/>
              <a:gd name="T7" fmla="*/ 14 h 4026"/>
              <a:gd name="T8" fmla="*/ 6497 w 6506"/>
              <a:gd name="T9" fmla="*/ 0 h 4026"/>
              <a:gd name="connsiteX0" fmla="*/ 10410 w 10424"/>
              <a:gd name="connsiteY0" fmla="*/ 0 h 10234"/>
              <a:gd name="connsiteX1" fmla="*/ 0 w 10424"/>
              <a:gd name="connsiteY1" fmla="*/ 10234 h 10234"/>
              <a:gd name="connsiteX2" fmla="*/ 432 w 10424"/>
              <a:gd name="connsiteY2" fmla="*/ 10000 h 10234"/>
              <a:gd name="connsiteX3" fmla="*/ 10424 w 10424"/>
              <a:gd name="connsiteY3" fmla="*/ 35 h 10234"/>
              <a:gd name="connsiteX4" fmla="*/ 10410 w 10424"/>
              <a:gd name="connsiteY4" fmla="*/ 0 h 10234"/>
              <a:gd name="connsiteX0-1" fmla="*/ 10410 w 10424"/>
              <a:gd name="connsiteY0-2" fmla="*/ 0 h 10432"/>
              <a:gd name="connsiteX1-3" fmla="*/ 0 w 10424"/>
              <a:gd name="connsiteY1-4" fmla="*/ 10234 h 10432"/>
              <a:gd name="connsiteX2-5" fmla="*/ 2 w 10424"/>
              <a:gd name="connsiteY2-6" fmla="*/ 10432 h 10432"/>
              <a:gd name="connsiteX3-7" fmla="*/ 10424 w 10424"/>
              <a:gd name="connsiteY3-8" fmla="*/ 35 h 10432"/>
              <a:gd name="connsiteX4-9" fmla="*/ 10410 w 10424"/>
              <a:gd name="connsiteY4-10" fmla="*/ 0 h 1043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24" h="10432">
                <a:moveTo>
                  <a:pt x="10410" y="0"/>
                </a:moveTo>
                <a:lnTo>
                  <a:pt x="0" y="10234"/>
                </a:lnTo>
                <a:cubicBezTo>
                  <a:pt x="1" y="10300"/>
                  <a:pt x="1" y="10366"/>
                  <a:pt x="2" y="10432"/>
                </a:cubicBezTo>
                <a:lnTo>
                  <a:pt x="10424" y="35"/>
                </a:lnTo>
                <a:cubicBezTo>
                  <a:pt x="10419" y="23"/>
                  <a:pt x="10415" y="12"/>
                  <a:pt x="10410" y="0"/>
                </a:cubicBezTo>
                <a:close/>
              </a:path>
            </a:pathLst>
          </a:custGeom>
          <a:gradFill>
            <a:gsLst>
              <a:gs pos="100000">
                <a:schemeClr val="bg1"/>
              </a:gs>
              <a:gs pos="8000">
                <a:schemeClr val="bg1">
                  <a:alpha val="0"/>
                </a:schemeClr>
              </a:gs>
            </a:gsLst>
            <a:path path="circle">
              <a:fillToRect l="100000" b="100000"/>
            </a:path>
          </a:gradFill>
          <a:ln>
            <a:noFill/>
          </a:ln>
        </p:spPr>
        <p:txBody>
          <a:bodyPr vert="horz" wrap="square" lIns="91440" tIns="45720" rIns="91440" bIns="45720" numCol="1" anchor="t" anchorCtr="0" compatLnSpc="1"/>
          <a:lstStyle/>
          <a:p>
            <a:endParaRPr lang="zh-CN" altLang="en-US"/>
          </a:p>
        </p:txBody>
      </p:sp>
      <p:sp>
        <p:nvSpPr>
          <p:cNvPr id="14" name="TextBox 13"/>
          <p:cNvSpPr txBox="1"/>
          <p:nvPr/>
        </p:nvSpPr>
        <p:spPr>
          <a:xfrm>
            <a:off x="983433" y="344684"/>
            <a:ext cx="1855957"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个人履历 </a:t>
            </a:r>
            <a:r>
              <a:rPr lang="en-US" altLang="zh-CN" sz="1400" dirty="0">
                <a:solidFill>
                  <a:srgbClr val="002060"/>
                </a:solidFill>
                <a:latin typeface="微软雅黑" panose="020B0503020204020204" pitchFamily="34" charset="-122"/>
                <a:ea typeface="微软雅黑" panose="020B0503020204020204" pitchFamily="34" charset="-122"/>
              </a:rPr>
              <a:t>Resume</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 name="Freeform 10"/>
          <p:cNvSpPr/>
          <p:nvPr/>
        </p:nvSpPr>
        <p:spPr bwMode="auto">
          <a:xfrm>
            <a:off x="6978320" y="1198560"/>
            <a:ext cx="772242" cy="938250"/>
          </a:xfrm>
          <a:custGeom>
            <a:avLst/>
            <a:gdLst>
              <a:gd name="T0" fmla="*/ 134 w 266"/>
              <a:gd name="T1" fmla="*/ 323 h 323"/>
              <a:gd name="T2" fmla="*/ 2 w 266"/>
              <a:gd name="T3" fmla="*/ 132 h 323"/>
              <a:gd name="T4" fmla="*/ 134 w 266"/>
              <a:gd name="T5" fmla="*/ 0 h 323"/>
              <a:gd name="T6" fmla="*/ 266 w 266"/>
              <a:gd name="T7" fmla="*/ 132 h 323"/>
              <a:gd name="T8" fmla="*/ 134 w 266"/>
              <a:gd name="T9" fmla="*/ 323 h 323"/>
            </a:gdLst>
            <a:ahLst/>
            <a:cxnLst>
              <a:cxn ang="0">
                <a:pos x="T0" y="T1"/>
              </a:cxn>
              <a:cxn ang="0">
                <a:pos x="T2" y="T3"/>
              </a:cxn>
              <a:cxn ang="0">
                <a:pos x="T4" y="T5"/>
              </a:cxn>
              <a:cxn ang="0">
                <a:pos x="T6" y="T7"/>
              </a:cxn>
              <a:cxn ang="0">
                <a:pos x="T8" y="T9"/>
              </a:cxn>
            </a:cxnLst>
            <a:rect l="0" t="0" r="r" b="b"/>
            <a:pathLst>
              <a:path w="266" h="323">
                <a:moveTo>
                  <a:pt x="134" y="323"/>
                </a:moveTo>
                <a:cubicBezTo>
                  <a:pt x="118" y="291"/>
                  <a:pt x="0" y="232"/>
                  <a:pt x="2" y="132"/>
                </a:cubicBezTo>
                <a:cubicBezTo>
                  <a:pt x="3" y="59"/>
                  <a:pt x="61" y="0"/>
                  <a:pt x="134" y="0"/>
                </a:cubicBezTo>
                <a:cubicBezTo>
                  <a:pt x="207" y="0"/>
                  <a:pt x="266" y="63"/>
                  <a:pt x="266" y="132"/>
                </a:cubicBezTo>
                <a:cubicBezTo>
                  <a:pt x="266" y="232"/>
                  <a:pt x="152" y="291"/>
                  <a:pt x="134" y="323"/>
                </a:cubicBezTo>
              </a:path>
            </a:pathLst>
          </a:custGeom>
          <a:solidFill>
            <a:schemeClr val="bg1"/>
          </a:solidFill>
          <a:ln w="38100">
            <a:noFill/>
            <a:round/>
          </a:ln>
          <a:effectLst/>
        </p:spPr>
        <p:style>
          <a:lnRef idx="2">
            <a:schemeClr val="accent1">
              <a:shade val="50000"/>
            </a:schemeClr>
          </a:lnRef>
          <a:fillRef idx="1">
            <a:schemeClr val="accent1"/>
          </a:fillRef>
          <a:effectRef idx="0">
            <a:schemeClr val="accent1"/>
          </a:effectRef>
          <a:fontRef idx="minor">
            <a:schemeClr val="lt1"/>
          </a:fontRef>
        </p:style>
        <p:txBody>
          <a:bodyPr lIns="0" tIns="180000" rIns="0" rtlCol="0" anchor="t"/>
          <a:lstStyle/>
          <a:p>
            <a:pPr algn="ctr"/>
            <a:r>
              <a:rPr lang="en-US" altLang="zh-CN" sz="1400" dirty="0">
                <a:solidFill>
                  <a:srgbClr val="4C4C4C"/>
                </a:solidFill>
                <a:latin typeface="Museo Sans 500" pitchFamily="50" charset="0"/>
                <a:ea typeface="微软雅黑" panose="020B0503020204020204" pitchFamily="34" charset="-122"/>
              </a:rPr>
              <a:t>2001-</a:t>
            </a:r>
          </a:p>
          <a:p>
            <a:pPr algn="ctr"/>
            <a:r>
              <a:rPr lang="en-US" altLang="zh-CN" sz="1400" dirty="0">
                <a:solidFill>
                  <a:srgbClr val="4C4C4C"/>
                </a:solidFill>
                <a:latin typeface="Museo Sans 500" pitchFamily="50" charset="0"/>
                <a:ea typeface="微软雅黑" panose="020B0503020204020204" pitchFamily="34" charset="-122"/>
              </a:rPr>
              <a:t>2005</a:t>
            </a:r>
            <a:endParaRPr lang="zh-CN" altLang="en-US" sz="1400" dirty="0">
              <a:solidFill>
                <a:srgbClr val="4C4C4C"/>
              </a:solidFill>
              <a:latin typeface="Museo Sans 500" pitchFamily="50" charset="0"/>
              <a:ea typeface="微软雅黑" panose="020B0503020204020204" pitchFamily="34" charset="-122"/>
            </a:endParaRPr>
          </a:p>
        </p:txBody>
      </p:sp>
      <p:sp>
        <p:nvSpPr>
          <p:cNvPr id="7" name="Freeform 11"/>
          <p:cNvSpPr/>
          <p:nvPr/>
        </p:nvSpPr>
        <p:spPr bwMode="auto">
          <a:xfrm>
            <a:off x="6178561" y="1294476"/>
            <a:ext cx="1042773" cy="1266575"/>
          </a:xfrm>
          <a:custGeom>
            <a:avLst/>
            <a:gdLst>
              <a:gd name="T0" fmla="*/ 181 w 359"/>
              <a:gd name="T1" fmla="*/ 436 h 436"/>
              <a:gd name="T2" fmla="*/ 3 w 359"/>
              <a:gd name="T3" fmla="*/ 178 h 436"/>
              <a:gd name="T4" fmla="*/ 181 w 359"/>
              <a:gd name="T5" fmla="*/ 0 h 436"/>
              <a:gd name="T6" fmla="*/ 359 w 359"/>
              <a:gd name="T7" fmla="*/ 178 h 436"/>
              <a:gd name="T8" fmla="*/ 181 w 359"/>
              <a:gd name="T9" fmla="*/ 436 h 436"/>
            </a:gdLst>
            <a:ahLst/>
            <a:cxnLst>
              <a:cxn ang="0">
                <a:pos x="T0" y="T1"/>
              </a:cxn>
              <a:cxn ang="0">
                <a:pos x="T2" y="T3"/>
              </a:cxn>
              <a:cxn ang="0">
                <a:pos x="T4" y="T5"/>
              </a:cxn>
              <a:cxn ang="0">
                <a:pos x="T6" y="T7"/>
              </a:cxn>
              <a:cxn ang="0">
                <a:pos x="T8" y="T9"/>
              </a:cxn>
            </a:cxnLst>
            <a:rect l="0" t="0" r="r" b="b"/>
            <a:pathLst>
              <a:path w="359" h="436">
                <a:moveTo>
                  <a:pt x="181" y="436"/>
                </a:moveTo>
                <a:cubicBezTo>
                  <a:pt x="161" y="393"/>
                  <a:pt x="0" y="314"/>
                  <a:pt x="3" y="178"/>
                </a:cubicBezTo>
                <a:cubicBezTo>
                  <a:pt x="4" y="80"/>
                  <a:pt x="83" y="0"/>
                  <a:pt x="181" y="0"/>
                </a:cubicBezTo>
                <a:cubicBezTo>
                  <a:pt x="280" y="0"/>
                  <a:pt x="359" y="85"/>
                  <a:pt x="359" y="178"/>
                </a:cubicBezTo>
                <a:cubicBezTo>
                  <a:pt x="359" y="314"/>
                  <a:pt x="206" y="393"/>
                  <a:pt x="181" y="436"/>
                </a:cubicBezTo>
              </a:path>
            </a:pathLst>
          </a:custGeom>
          <a:solidFill>
            <a:schemeClr val="bg1">
              <a:lumMod val="75000"/>
            </a:schemeClr>
          </a:solidFill>
          <a:ln w="28575">
            <a:noFill/>
            <a:round/>
          </a:ln>
          <a:effectLst/>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algn="ctr"/>
            <a:r>
              <a:rPr lang="en-US" altLang="zh-CN" dirty="0">
                <a:solidFill>
                  <a:schemeClr val="bg1"/>
                </a:solidFill>
                <a:latin typeface="Museo Sans 500" pitchFamily="50" charset="0"/>
              </a:rPr>
              <a:t>2005-</a:t>
            </a:r>
          </a:p>
          <a:p>
            <a:pPr algn="ctr"/>
            <a:r>
              <a:rPr lang="en-US" altLang="zh-CN" dirty="0">
                <a:solidFill>
                  <a:schemeClr val="bg1"/>
                </a:solidFill>
                <a:latin typeface="Museo Sans 500" pitchFamily="50" charset="0"/>
              </a:rPr>
              <a:t>2008</a:t>
            </a:r>
            <a:endParaRPr lang="zh-CN" altLang="en-US" dirty="0">
              <a:solidFill>
                <a:schemeClr val="bg1"/>
              </a:solidFill>
              <a:latin typeface="Museo Sans 500" pitchFamily="50" charset="0"/>
            </a:endParaRPr>
          </a:p>
        </p:txBody>
      </p:sp>
      <p:sp>
        <p:nvSpPr>
          <p:cNvPr id="8" name="Freeform 12"/>
          <p:cNvSpPr/>
          <p:nvPr/>
        </p:nvSpPr>
        <p:spPr bwMode="auto">
          <a:xfrm>
            <a:off x="5162829" y="1498603"/>
            <a:ext cx="1324371" cy="1608428"/>
          </a:xfrm>
          <a:custGeom>
            <a:avLst/>
            <a:gdLst>
              <a:gd name="T0" fmla="*/ 230 w 456"/>
              <a:gd name="T1" fmla="*/ 554 h 554"/>
              <a:gd name="T2" fmla="*/ 3 w 456"/>
              <a:gd name="T3" fmla="*/ 226 h 554"/>
              <a:gd name="T4" fmla="*/ 230 w 456"/>
              <a:gd name="T5" fmla="*/ 0 h 554"/>
              <a:gd name="T6" fmla="*/ 456 w 456"/>
              <a:gd name="T7" fmla="*/ 226 h 554"/>
              <a:gd name="T8" fmla="*/ 230 w 456"/>
              <a:gd name="T9" fmla="*/ 554 h 554"/>
            </a:gdLst>
            <a:ahLst/>
            <a:cxnLst>
              <a:cxn ang="0">
                <a:pos x="T0" y="T1"/>
              </a:cxn>
              <a:cxn ang="0">
                <a:pos x="T2" y="T3"/>
              </a:cxn>
              <a:cxn ang="0">
                <a:pos x="T4" y="T5"/>
              </a:cxn>
              <a:cxn ang="0">
                <a:pos x="T6" y="T7"/>
              </a:cxn>
              <a:cxn ang="0">
                <a:pos x="T8" y="T9"/>
              </a:cxn>
            </a:cxnLst>
            <a:rect l="0" t="0" r="r" b="b"/>
            <a:pathLst>
              <a:path w="456" h="554">
                <a:moveTo>
                  <a:pt x="230" y="554"/>
                </a:moveTo>
                <a:cubicBezTo>
                  <a:pt x="203" y="499"/>
                  <a:pt x="0" y="398"/>
                  <a:pt x="3" y="226"/>
                </a:cubicBezTo>
                <a:cubicBezTo>
                  <a:pt x="5" y="101"/>
                  <a:pt x="104" y="0"/>
                  <a:pt x="230" y="0"/>
                </a:cubicBezTo>
                <a:cubicBezTo>
                  <a:pt x="355" y="0"/>
                  <a:pt x="456" y="108"/>
                  <a:pt x="456" y="226"/>
                </a:cubicBezTo>
                <a:cubicBezTo>
                  <a:pt x="456" y="398"/>
                  <a:pt x="261" y="499"/>
                  <a:pt x="230" y="554"/>
                </a:cubicBezTo>
              </a:path>
            </a:pathLst>
          </a:custGeom>
          <a:solidFill>
            <a:srgbClr val="002060"/>
          </a:solidFill>
          <a:ln w="38100">
            <a:noFill/>
            <a:round/>
          </a:ln>
          <a:effectLst/>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t"/>
          <a:lstStyle/>
          <a:p>
            <a:pPr algn="ctr"/>
            <a:r>
              <a:rPr lang="en-US" altLang="zh-CN" sz="2400" dirty="0">
                <a:solidFill>
                  <a:schemeClr val="bg1"/>
                </a:solidFill>
                <a:latin typeface="Museo Sans 500" pitchFamily="50" charset="0"/>
                <a:ea typeface="微软雅黑" panose="020B0503020204020204" pitchFamily="34" charset="-122"/>
              </a:rPr>
              <a:t>2008-</a:t>
            </a:r>
          </a:p>
          <a:p>
            <a:pPr algn="ctr"/>
            <a:r>
              <a:rPr lang="en-US" altLang="zh-CN" sz="2400" dirty="0">
                <a:solidFill>
                  <a:schemeClr val="bg1"/>
                </a:solidFill>
                <a:latin typeface="Museo Sans 500" pitchFamily="50" charset="0"/>
                <a:ea typeface="微软雅黑" panose="020B0503020204020204" pitchFamily="34" charset="-122"/>
              </a:rPr>
              <a:t>2010</a:t>
            </a:r>
            <a:endParaRPr lang="zh-CN" altLang="en-US" sz="2400" dirty="0">
              <a:solidFill>
                <a:schemeClr val="bg1"/>
              </a:solidFill>
              <a:latin typeface="Museo Sans 500" pitchFamily="50" charset="0"/>
              <a:ea typeface="微软雅黑" panose="020B0503020204020204" pitchFamily="34" charset="-122"/>
            </a:endParaRPr>
          </a:p>
        </p:txBody>
      </p:sp>
      <p:sp>
        <p:nvSpPr>
          <p:cNvPr id="9" name="Freeform 13"/>
          <p:cNvSpPr/>
          <p:nvPr/>
        </p:nvSpPr>
        <p:spPr bwMode="auto">
          <a:xfrm>
            <a:off x="4067468" y="1675679"/>
            <a:ext cx="1653926" cy="2006845"/>
          </a:xfrm>
          <a:custGeom>
            <a:avLst/>
            <a:gdLst>
              <a:gd name="T0" fmla="*/ 286 w 569"/>
              <a:gd name="T1" fmla="*/ 691 h 691"/>
              <a:gd name="T2" fmla="*/ 4 w 569"/>
              <a:gd name="T3" fmla="*/ 282 h 691"/>
              <a:gd name="T4" fmla="*/ 286 w 569"/>
              <a:gd name="T5" fmla="*/ 0 h 691"/>
              <a:gd name="T6" fmla="*/ 569 w 569"/>
              <a:gd name="T7" fmla="*/ 282 h 691"/>
              <a:gd name="T8" fmla="*/ 286 w 569"/>
              <a:gd name="T9" fmla="*/ 691 h 691"/>
            </a:gdLst>
            <a:ahLst/>
            <a:cxnLst>
              <a:cxn ang="0">
                <a:pos x="T0" y="T1"/>
              </a:cxn>
              <a:cxn ang="0">
                <a:pos x="T2" y="T3"/>
              </a:cxn>
              <a:cxn ang="0">
                <a:pos x="T4" y="T5"/>
              </a:cxn>
              <a:cxn ang="0">
                <a:pos x="T6" y="T7"/>
              </a:cxn>
              <a:cxn ang="0">
                <a:pos x="T8" y="T9"/>
              </a:cxn>
            </a:cxnLst>
            <a:rect l="0" t="0" r="r" b="b"/>
            <a:pathLst>
              <a:path w="569" h="691">
                <a:moveTo>
                  <a:pt x="286" y="691"/>
                </a:moveTo>
                <a:cubicBezTo>
                  <a:pt x="254" y="622"/>
                  <a:pt x="0" y="496"/>
                  <a:pt x="4" y="282"/>
                </a:cubicBezTo>
                <a:cubicBezTo>
                  <a:pt x="7" y="127"/>
                  <a:pt x="131" y="0"/>
                  <a:pt x="286" y="0"/>
                </a:cubicBezTo>
                <a:cubicBezTo>
                  <a:pt x="442" y="0"/>
                  <a:pt x="569" y="135"/>
                  <a:pt x="569" y="282"/>
                </a:cubicBezTo>
                <a:cubicBezTo>
                  <a:pt x="569" y="496"/>
                  <a:pt x="325" y="622"/>
                  <a:pt x="286" y="691"/>
                </a:cubicBezTo>
              </a:path>
            </a:pathLst>
          </a:custGeom>
          <a:solidFill>
            <a:schemeClr val="bg1"/>
          </a:solidFill>
          <a:ln w="28575">
            <a:noFill/>
            <a:round/>
          </a:ln>
          <a:effectLst/>
        </p:spPr>
        <p:style>
          <a:lnRef idx="2">
            <a:schemeClr val="accent1">
              <a:shade val="50000"/>
            </a:schemeClr>
          </a:lnRef>
          <a:fillRef idx="1">
            <a:schemeClr val="accent1"/>
          </a:fillRef>
          <a:effectRef idx="0">
            <a:schemeClr val="accent1"/>
          </a:effectRef>
          <a:fontRef idx="minor">
            <a:schemeClr val="lt1"/>
          </a:fontRef>
        </p:style>
        <p:txBody>
          <a:bodyPr tIns="324000" rtlCol="0" anchor="t"/>
          <a:lstStyle/>
          <a:p>
            <a:pPr algn="ctr"/>
            <a:r>
              <a:rPr lang="en-US" altLang="zh-CN" sz="2800" dirty="0">
                <a:solidFill>
                  <a:srgbClr val="4C4C4C"/>
                </a:solidFill>
                <a:latin typeface="Museo Sans 500" pitchFamily="50" charset="0"/>
              </a:rPr>
              <a:t>2010-</a:t>
            </a:r>
          </a:p>
          <a:p>
            <a:pPr algn="ctr"/>
            <a:r>
              <a:rPr lang="en-US" altLang="zh-CN" sz="2800" dirty="0">
                <a:solidFill>
                  <a:srgbClr val="4C4C4C"/>
                </a:solidFill>
                <a:latin typeface="Museo Sans 500" pitchFamily="50" charset="0"/>
              </a:rPr>
              <a:t>2012</a:t>
            </a:r>
            <a:endParaRPr lang="zh-CN" altLang="en-US" sz="2800" dirty="0">
              <a:solidFill>
                <a:srgbClr val="4C4C4C"/>
              </a:solidFill>
              <a:latin typeface="Museo Sans 500" pitchFamily="50" charset="0"/>
            </a:endParaRPr>
          </a:p>
        </p:txBody>
      </p:sp>
      <p:sp>
        <p:nvSpPr>
          <p:cNvPr id="10" name="Freeform 14"/>
          <p:cNvSpPr/>
          <p:nvPr/>
        </p:nvSpPr>
        <p:spPr bwMode="auto">
          <a:xfrm>
            <a:off x="2495992" y="1940060"/>
            <a:ext cx="2112598" cy="2565122"/>
          </a:xfrm>
          <a:custGeom>
            <a:avLst/>
            <a:gdLst>
              <a:gd name="T0" fmla="*/ 366 w 727"/>
              <a:gd name="T1" fmla="*/ 883 h 883"/>
              <a:gd name="T2" fmla="*/ 5 w 727"/>
              <a:gd name="T3" fmla="*/ 361 h 883"/>
              <a:gd name="T4" fmla="*/ 366 w 727"/>
              <a:gd name="T5" fmla="*/ 0 h 883"/>
              <a:gd name="T6" fmla="*/ 727 w 727"/>
              <a:gd name="T7" fmla="*/ 361 h 883"/>
              <a:gd name="T8" fmla="*/ 366 w 727"/>
              <a:gd name="T9" fmla="*/ 883 h 883"/>
            </a:gdLst>
            <a:ahLst/>
            <a:cxnLst>
              <a:cxn ang="0">
                <a:pos x="T0" y="T1"/>
              </a:cxn>
              <a:cxn ang="0">
                <a:pos x="T2" y="T3"/>
              </a:cxn>
              <a:cxn ang="0">
                <a:pos x="T4" y="T5"/>
              </a:cxn>
              <a:cxn ang="0">
                <a:pos x="T6" y="T7"/>
              </a:cxn>
              <a:cxn ang="0">
                <a:pos x="T8" y="T9"/>
              </a:cxn>
            </a:cxnLst>
            <a:rect l="0" t="0" r="r" b="b"/>
            <a:pathLst>
              <a:path w="727" h="883">
                <a:moveTo>
                  <a:pt x="366" y="883"/>
                </a:moveTo>
                <a:cubicBezTo>
                  <a:pt x="324" y="795"/>
                  <a:pt x="0" y="635"/>
                  <a:pt x="5" y="361"/>
                </a:cubicBezTo>
                <a:cubicBezTo>
                  <a:pt x="8" y="161"/>
                  <a:pt x="166" y="0"/>
                  <a:pt x="366" y="0"/>
                </a:cubicBezTo>
                <a:cubicBezTo>
                  <a:pt x="565" y="0"/>
                  <a:pt x="727" y="172"/>
                  <a:pt x="727" y="361"/>
                </a:cubicBezTo>
                <a:cubicBezTo>
                  <a:pt x="727" y="635"/>
                  <a:pt x="416" y="795"/>
                  <a:pt x="366" y="883"/>
                </a:cubicBezTo>
              </a:path>
            </a:pathLst>
          </a:custGeom>
          <a:solidFill>
            <a:schemeClr val="bg1">
              <a:lumMod val="75000"/>
            </a:schemeClr>
          </a:solidFill>
          <a:ln w="38100">
            <a:noFill/>
            <a:round/>
          </a:ln>
          <a:effectLst/>
        </p:spPr>
        <p:style>
          <a:lnRef idx="2">
            <a:schemeClr val="accent1">
              <a:shade val="50000"/>
            </a:schemeClr>
          </a:lnRef>
          <a:fillRef idx="1">
            <a:schemeClr val="accent1"/>
          </a:fillRef>
          <a:effectRef idx="0">
            <a:schemeClr val="accent1"/>
          </a:effectRef>
          <a:fontRef idx="minor">
            <a:schemeClr val="lt1"/>
          </a:fontRef>
        </p:style>
        <p:txBody>
          <a:bodyPr lIns="0" tIns="396000" rIns="0" rtlCol="0" anchor="t"/>
          <a:lstStyle/>
          <a:p>
            <a:pPr algn="ctr"/>
            <a:r>
              <a:rPr lang="en-US" altLang="zh-CN" sz="3600" dirty="0">
                <a:solidFill>
                  <a:schemeClr val="bg1"/>
                </a:solidFill>
                <a:latin typeface="Museo Sans 500" pitchFamily="50" charset="0"/>
                <a:ea typeface="微软雅黑" panose="020B0503020204020204" pitchFamily="34" charset="-122"/>
              </a:rPr>
              <a:t>2012-</a:t>
            </a:r>
          </a:p>
          <a:p>
            <a:pPr algn="ctr"/>
            <a:r>
              <a:rPr lang="en-US" altLang="zh-CN" sz="3600" dirty="0">
                <a:solidFill>
                  <a:schemeClr val="bg1"/>
                </a:solidFill>
                <a:latin typeface="Museo Sans 500" pitchFamily="50" charset="0"/>
                <a:ea typeface="微软雅黑" panose="020B0503020204020204" pitchFamily="34" charset="-122"/>
              </a:rPr>
              <a:t>2015</a:t>
            </a:r>
            <a:endParaRPr lang="zh-CN" altLang="en-US" sz="3600" dirty="0">
              <a:solidFill>
                <a:schemeClr val="bg1"/>
              </a:solidFill>
              <a:latin typeface="Museo Sans 500" pitchFamily="50" charset="0"/>
              <a:ea typeface="微软雅黑" panose="020B0503020204020204" pitchFamily="34" charset="-122"/>
            </a:endParaRPr>
          </a:p>
        </p:txBody>
      </p:sp>
      <p:sp>
        <p:nvSpPr>
          <p:cNvPr id="17" name="Freeform 15"/>
          <p:cNvSpPr/>
          <p:nvPr/>
        </p:nvSpPr>
        <p:spPr bwMode="auto">
          <a:xfrm>
            <a:off x="613747" y="2294209"/>
            <a:ext cx="2635215" cy="3204558"/>
          </a:xfrm>
          <a:custGeom>
            <a:avLst/>
            <a:gdLst>
              <a:gd name="T0" fmla="*/ 457 w 907"/>
              <a:gd name="T1" fmla="*/ 1103 h 1103"/>
              <a:gd name="T2" fmla="*/ 6 w 907"/>
              <a:gd name="T3" fmla="*/ 450 h 1103"/>
              <a:gd name="T4" fmla="*/ 457 w 907"/>
              <a:gd name="T5" fmla="*/ 0 h 1103"/>
              <a:gd name="T6" fmla="*/ 907 w 907"/>
              <a:gd name="T7" fmla="*/ 450 h 1103"/>
              <a:gd name="T8" fmla="*/ 457 w 907"/>
              <a:gd name="T9" fmla="*/ 1103 h 1103"/>
            </a:gdLst>
            <a:ahLst/>
            <a:cxnLst>
              <a:cxn ang="0">
                <a:pos x="T0" y="T1"/>
              </a:cxn>
              <a:cxn ang="0">
                <a:pos x="T2" y="T3"/>
              </a:cxn>
              <a:cxn ang="0">
                <a:pos x="T4" y="T5"/>
              </a:cxn>
              <a:cxn ang="0">
                <a:pos x="T6" y="T7"/>
              </a:cxn>
              <a:cxn ang="0">
                <a:pos x="T8" y="T9"/>
              </a:cxn>
            </a:cxnLst>
            <a:rect l="0" t="0" r="r" b="b"/>
            <a:pathLst>
              <a:path w="907" h="1103">
                <a:moveTo>
                  <a:pt x="457" y="1103"/>
                </a:moveTo>
                <a:cubicBezTo>
                  <a:pt x="405" y="993"/>
                  <a:pt x="0" y="792"/>
                  <a:pt x="6" y="450"/>
                </a:cubicBezTo>
                <a:cubicBezTo>
                  <a:pt x="10" y="202"/>
                  <a:pt x="208" y="0"/>
                  <a:pt x="457" y="0"/>
                </a:cubicBezTo>
                <a:cubicBezTo>
                  <a:pt x="705" y="0"/>
                  <a:pt x="907" y="216"/>
                  <a:pt x="907" y="450"/>
                </a:cubicBezTo>
                <a:cubicBezTo>
                  <a:pt x="907" y="792"/>
                  <a:pt x="519" y="993"/>
                  <a:pt x="457" y="1103"/>
                </a:cubicBezTo>
              </a:path>
            </a:pathLst>
          </a:custGeom>
          <a:solidFill>
            <a:srgbClr val="002060"/>
          </a:solidFill>
          <a:ln w="38100">
            <a:noFill/>
            <a:round/>
          </a:ln>
          <a:effectLst/>
        </p:spPr>
        <p:style>
          <a:lnRef idx="2">
            <a:schemeClr val="accent1">
              <a:shade val="50000"/>
            </a:schemeClr>
          </a:lnRef>
          <a:fillRef idx="1">
            <a:schemeClr val="accent1"/>
          </a:fillRef>
          <a:effectRef idx="0">
            <a:schemeClr val="accent1"/>
          </a:effectRef>
          <a:fontRef idx="minor">
            <a:schemeClr val="lt1"/>
          </a:fontRef>
        </p:style>
        <p:txBody>
          <a:bodyPr lIns="0" tIns="792000" rIns="0" rtlCol="0" anchor="t"/>
          <a:lstStyle/>
          <a:p>
            <a:pPr algn="ctr"/>
            <a:r>
              <a:rPr lang="en-US" altLang="zh-CN" sz="5400" dirty="0" smtClean="0">
                <a:solidFill>
                  <a:schemeClr val="bg1"/>
                </a:solidFill>
                <a:latin typeface="Museo Sans 500" pitchFamily="50" charset="0"/>
                <a:ea typeface="微软雅黑" panose="020B0503020204020204" pitchFamily="34" charset="-122"/>
              </a:rPr>
              <a:t>2016-</a:t>
            </a:r>
          </a:p>
          <a:p>
            <a:pPr algn="ctr"/>
            <a:r>
              <a:rPr lang="zh-CN" altLang="en-US" sz="5400" dirty="0">
                <a:solidFill>
                  <a:schemeClr val="bg1"/>
                </a:solidFill>
                <a:latin typeface="Museo Sans 500" pitchFamily="50" charset="0"/>
                <a:ea typeface="微软雅黑" panose="020B0503020204020204" pitchFamily="34" charset="-122"/>
              </a:rPr>
              <a:t>现在</a:t>
            </a:r>
          </a:p>
        </p:txBody>
      </p:sp>
      <p:sp>
        <p:nvSpPr>
          <p:cNvPr id="52" name="TextBox 51"/>
          <p:cNvSpPr txBox="1"/>
          <p:nvPr/>
        </p:nvSpPr>
        <p:spPr>
          <a:xfrm>
            <a:off x="7992150" y="1632607"/>
            <a:ext cx="3432442" cy="553998"/>
          </a:xfrm>
          <a:prstGeom prst="rect">
            <a:avLst/>
          </a:prstGeom>
          <a:noFill/>
        </p:spPr>
        <p:txBody>
          <a:bodyPr wrap="square" rtlCol="0">
            <a:spAutoFit/>
          </a:bodyPr>
          <a:lstStyle/>
          <a:p>
            <a:pPr>
              <a:lnSpc>
                <a:spcPct val="15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53" name="TextBox 52"/>
          <p:cNvSpPr txBox="1"/>
          <p:nvPr/>
        </p:nvSpPr>
        <p:spPr>
          <a:xfrm>
            <a:off x="7508364" y="2249996"/>
            <a:ext cx="3432442" cy="553998"/>
          </a:xfrm>
          <a:prstGeom prst="rect">
            <a:avLst/>
          </a:prstGeom>
          <a:noFill/>
        </p:spPr>
        <p:txBody>
          <a:bodyPr wrap="square" rtlCol="0">
            <a:spAutoFit/>
          </a:bodyPr>
          <a:lstStyle/>
          <a:p>
            <a:pPr>
              <a:lnSpc>
                <a:spcPct val="15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54" name="TextBox 53"/>
          <p:cNvSpPr txBox="1"/>
          <p:nvPr/>
        </p:nvSpPr>
        <p:spPr>
          <a:xfrm>
            <a:off x="6608871" y="2852936"/>
            <a:ext cx="3432442" cy="553998"/>
          </a:xfrm>
          <a:prstGeom prst="rect">
            <a:avLst/>
          </a:prstGeom>
          <a:noFill/>
        </p:spPr>
        <p:txBody>
          <a:bodyPr wrap="square" rtlCol="0">
            <a:spAutoFit/>
          </a:bodyPr>
          <a:lstStyle/>
          <a:p>
            <a:pPr>
              <a:lnSpc>
                <a:spcPct val="15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55" name="TextBox 54"/>
          <p:cNvSpPr txBox="1"/>
          <p:nvPr/>
        </p:nvSpPr>
        <p:spPr>
          <a:xfrm>
            <a:off x="5962581" y="3501008"/>
            <a:ext cx="3432442" cy="553998"/>
          </a:xfrm>
          <a:prstGeom prst="rect">
            <a:avLst/>
          </a:prstGeom>
          <a:noFill/>
        </p:spPr>
        <p:txBody>
          <a:bodyPr wrap="square" rtlCol="0">
            <a:spAutoFit/>
          </a:bodyPr>
          <a:lstStyle/>
          <a:p>
            <a:pPr>
              <a:lnSpc>
                <a:spcPct val="15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56" name="TextBox 55"/>
          <p:cNvSpPr txBox="1"/>
          <p:nvPr/>
        </p:nvSpPr>
        <p:spPr>
          <a:xfrm>
            <a:off x="4853107" y="4204941"/>
            <a:ext cx="3432442" cy="553998"/>
          </a:xfrm>
          <a:prstGeom prst="rect">
            <a:avLst/>
          </a:prstGeom>
          <a:noFill/>
        </p:spPr>
        <p:txBody>
          <a:bodyPr wrap="square" rtlCol="0">
            <a:spAutoFit/>
          </a:bodyPr>
          <a:lstStyle/>
          <a:p>
            <a:pPr>
              <a:lnSpc>
                <a:spcPct val="15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57" name="TextBox 56"/>
          <p:cNvSpPr txBox="1"/>
          <p:nvPr/>
        </p:nvSpPr>
        <p:spPr>
          <a:xfrm>
            <a:off x="3778061" y="5286216"/>
            <a:ext cx="3432442" cy="553998"/>
          </a:xfrm>
          <a:prstGeom prst="rect">
            <a:avLst/>
          </a:prstGeom>
          <a:noFill/>
        </p:spPr>
        <p:txBody>
          <a:bodyPr wrap="square" rtlCol="0">
            <a:spAutoFit/>
          </a:bodyPr>
          <a:lstStyle/>
          <a:p>
            <a:pPr>
              <a:lnSpc>
                <a:spcPct val="150000"/>
              </a:lnSpc>
            </a:pPr>
            <a:r>
              <a:rPr lang="zh-CN" altLang="en-US" sz="1000" dirty="0">
                <a:solidFill>
                  <a:srgbClr val="4C4C4C"/>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7" name="椭圆 26"/>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22" presetClass="entr" presetSubtype="4"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1000"/>
                                        <p:tgtEl>
                                          <p:spTgt spid="4"/>
                                        </p:tgtEl>
                                      </p:cBhvr>
                                    </p:animEffect>
                                  </p:childTnLst>
                                </p:cTn>
                              </p:par>
                            </p:childTnLst>
                          </p:cTn>
                        </p:par>
                        <p:par>
                          <p:cTn id="25" fill="hold">
                            <p:stCondLst>
                              <p:cond delay="2500"/>
                            </p:stCondLst>
                            <p:childTnLst>
                              <p:par>
                                <p:cTn id="26" presetID="47" presetClass="entr" presetSubtype="0"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12" presetClass="entr" presetSubtype="8"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anim calcmode="lin" valueType="num">
                                      <p:cBhvr additive="base">
                                        <p:cTn id="34" dur="1000"/>
                                        <p:tgtEl>
                                          <p:spTgt spid="52"/>
                                        </p:tgtEl>
                                        <p:attrNameLst>
                                          <p:attrName>ppt_x</p:attrName>
                                        </p:attrNameLst>
                                      </p:cBhvr>
                                      <p:tavLst>
                                        <p:tav tm="0">
                                          <p:val>
                                            <p:strVal val="#ppt_x-#ppt_w*1.125000"/>
                                          </p:val>
                                        </p:tav>
                                        <p:tav tm="100000">
                                          <p:val>
                                            <p:strVal val="#ppt_x"/>
                                          </p:val>
                                        </p:tav>
                                      </p:tavLst>
                                    </p:anim>
                                    <p:animEffect transition="in" filter="wipe(right)">
                                      <p:cBhvr>
                                        <p:cTn id="35" dur="1000"/>
                                        <p:tgtEl>
                                          <p:spTgt spid="52"/>
                                        </p:tgtEl>
                                      </p:cBhvr>
                                    </p:animEffect>
                                  </p:childTnLst>
                                </p:cTn>
                              </p:par>
                            </p:childTnLst>
                          </p:cTn>
                        </p:par>
                        <p:par>
                          <p:cTn id="36" fill="hold">
                            <p:stCondLst>
                              <p:cond delay="4500"/>
                            </p:stCondLst>
                            <p:childTnLst>
                              <p:par>
                                <p:cTn id="37" presetID="47"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12" presetClass="entr" presetSubtype="8"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 calcmode="lin" valueType="num">
                                      <p:cBhvr additive="base">
                                        <p:cTn id="45" dur="1000"/>
                                        <p:tgtEl>
                                          <p:spTgt spid="53"/>
                                        </p:tgtEl>
                                        <p:attrNameLst>
                                          <p:attrName>ppt_x</p:attrName>
                                        </p:attrNameLst>
                                      </p:cBhvr>
                                      <p:tavLst>
                                        <p:tav tm="0">
                                          <p:val>
                                            <p:strVal val="#ppt_x-#ppt_w*1.125000"/>
                                          </p:val>
                                        </p:tav>
                                        <p:tav tm="100000">
                                          <p:val>
                                            <p:strVal val="#ppt_x"/>
                                          </p:val>
                                        </p:tav>
                                      </p:tavLst>
                                    </p:anim>
                                    <p:animEffect transition="in" filter="wipe(right)">
                                      <p:cBhvr>
                                        <p:cTn id="46" dur="1000"/>
                                        <p:tgtEl>
                                          <p:spTgt spid="53"/>
                                        </p:tgtEl>
                                      </p:cBhvr>
                                    </p:animEffect>
                                  </p:childTnLst>
                                </p:cTn>
                              </p:par>
                            </p:childTnLst>
                          </p:cTn>
                        </p:par>
                        <p:par>
                          <p:cTn id="47" fill="hold">
                            <p:stCondLst>
                              <p:cond delay="6500"/>
                            </p:stCondLst>
                            <p:childTnLst>
                              <p:par>
                                <p:cTn id="48" presetID="47" presetClass="entr" presetSubtype="0"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1000"/>
                                        <p:tgtEl>
                                          <p:spTgt spid="8"/>
                                        </p:tgtEl>
                                      </p:cBhvr>
                                    </p:animEffect>
                                    <p:anim calcmode="lin" valueType="num">
                                      <p:cBhvr>
                                        <p:cTn id="51" dur="1000" fill="hold"/>
                                        <p:tgtEl>
                                          <p:spTgt spid="8"/>
                                        </p:tgtEl>
                                        <p:attrNameLst>
                                          <p:attrName>ppt_x</p:attrName>
                                        </p:attrNameLst>
                                      </p:cBhvr>
                                      <p:tavLst>
                                        <p:tav tm="0">
                                          <p:val>
                                            <p:strVal val="#ppt_x"/>
                                          </p:val>
                                        </p:tav>
                                        <p:tav tm="100000">
                                          <p:val>
                                            <p:strVal val="#ppt_x"/>
                                          </p:val>
                                        </p:tav>
                                      </p:tavLst>
                                    </p:anim>
                                    <p:anim calcmode="lin" valueType="num">
                                      <p:cBhvr>
                                        <p:cTn id="52" dur="1000" fill="hold"/>
                                        <p:tgtEl>
                                          <p:spTgt spid="8"/>
                                        </p:tgtEl>
                                        <p:attrNameLst>
                                          <p:attrName>ppt_y</p:attrName>
                                        </p:attrNameLst>
                                      </p:cBhvr>
                                      <p:tavLst>
                                        <p:tav tm="0">
                                          <p:val>
                                            <p:strVal val="#ppt_y-.1"/>
                                          </p:val>
                                        </p:tav>
                                        <p:tav tm="100000">
                                          <p:val>
                                            <p:strVal val="#ppt_y"/>
                                          </p:val>
                                        </p:tav>
                                      </p:tavLst>
                                    </p:anim>
                                  </p:childTnLst>
                                </p:cTn>
                              </p:par>
                            </p:childTnLst>
                          </p:cTn>
                        </p:par>
                        <p:par>
                          <p:cTn id="53" fill="hold">
                            <p:stCondLst>
                              <p:cond delay="7500"/>
                            </p:stCondLst>
                            <p:childTnLst>
                              <p:par>
                                <p:cTn id="54" presetID="12" presetClass="entr" presetSubtype="8" fill="hold" grpId="0" nodeType="afterEffect">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cBhvr additive="base">
                                        <p:cTn id="56" dur="1000"/>
                                        <p:tgtEl>
                                          <p:spTgt spid="54"/>
                                        </p:tgtEl>
                                        <p:attrNameLst>
                                          <p:attrName>ppt_x</p:attrName>
                                        </p:attrNameLst>
                                      </p:cBhvr>
                                      <p:tavLst>
                                        <p:tav tm="0">
                                          <p:val>
                                            <p:strVal val="#ppt_x-#ppt_w*1.125000"/>
                                          </p:val>
                                        </p:tav>
                                        <p:tav tm="100000">
                                          <p:val>
                                            <p:strVal val="#ppt_x"/>
                                          </p:val>
                                        </p:tav>
                                      </p:tavLst>
                                    </p:anim>
                                    <p:animEffect transition="in" filter="wipe(right)">
                                      <p:cBhvr>
                                        <p:cTn id="57" dur="1000"/>
                                        <p:tgtEl>
                                          <p:spTgt spid="54"/>
                                        </p:tgtEl>
                                      </p:cBhvr>
                                    </p:animEffect>
                                  </p:childTnLst>
                                </p:cTn>
                              </p:par>
                            </p:childTnLst>
                          </p:cTn>
                        </p:par>
                        <p:par>
                          <p:cTn id="58" fill="hold">
                            <p:stCondLst>
                              <p:cond delay="8500"/>
                            </p:stCondLst>
                            <p:childTnLst>
                              <p:par>
                                <p:cTn id="59" presetID="47" presetClass="entr" presetSubtype="0"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1000" fill="hold"/>
                                        <p:tgtEl>
                                          <p:spTgt spid="9"/>
                                        </p:tgtEl>
                                        <p:attrNameLst>
                                          <p:attrName>ppt_y</p:attrName>
                                        </p:attrNameLst>
                                      </p:cBhvr>
                                      <p:tavLst>
                                        <p:tav tm="0">
                                          <p:val>
                                            <p:strVal val="#ppt_y-.1"/>
                                          </p:val>
                                        </p:tav>
                                        <p:tav tm="100000">
                                          <p:val>
                                            <p:strVal val="#ppt_y"/>
                                          </p:val>
                                        </p:tav>
                                      </p:tavLst>
                                    </p:anim>
                                  </p:childTnLst>
                                </p:cTn>
                              </p:par>
                            </p:childTnLst>
                          </p:cTn>
                        </p:par>
                        <p:par>
                          <p:cTn id="64" fill="hold">
                            <p:stCondLst>
                              <p:cond delay="9500"/>
                            </p:stCondLst>
                            <p:childTnLst>
                              <p:par>
                                <p:cTn id="65" presetID="12" presetClass="entr" presetSubtype="8" fill="hold" grpId="0"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1000"/>
                                        <p:tgtEl>
                                          <p:spTgt spid="55"/>
                                        </p:tgtEl>
                                        <p:attrNameLst>
                                          <p:attrName>ppt_x</p:attrName>
                                        </p:attrNameLst>
                                      </p:cBhvr>
                                      <p:tavLst>
                                        <p:tav tm="0">
                                          <p:val>
                                            <p:strVal val="#ppt_x-#ppt_w*1.125000"/>
                                          </p:val>
                                        </p:tav>
                                        <p:tav tm="100000">
                                          <p:val>
                                            <p:strVal val="#ppt_x"/>
                                          </p:val>
                                        </p:tav>
                                      </p:tavLst>
                                    </p:anim>
                                    <p:animEffect transition="in" filter="wipe(right)">
                                      <p:cBhvr>
                                        <p:cTn id="68" dur="1000"/>
                                        <p:tgtEl>
                                          <p:spTgt spid="55"/>
                                        </p:tgtEl>
                                      </p:cBhvr>
                                    </p:animEffect>
                                  </p:childTnLst>
                                </p:cTn>
                              </p:par>
                            </p:childTnLst>
                          </p:cTn>
                        </p:par>
                        <p:par>
                          <p:cTn id="69" fill="hold">
                            <p:stCondLst>
                              <p:cond delay="10500"/>
                            </p:stCondLst>
                            <p:childTnLst>
                              <p:par>
                                <p:cTn id="70" presetID="47" presetClass="entr" presetSubtype="0" fill="hold" grpId="0"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1000"/>
                                        <p:tgtEl>
                                          <p:spTgt spid="10"/>
                                        </p:tgtEl>
                                      </p:cBhvr>
                                    </p:animEffect>
                                    <p:anim calcmode="lin" valueType="num">
                                      <p:cBhvr>
                                        <p:cTn id="73" dur="1000" fill="hold"/>
                                        <p:tgtEl>
                                          <p:spTgt spid="10"/>
                                        </p:tgtEl>
                                        <p:attrNameLst>
                                          <p:attrName>ppt_x</p:attrName>
                                        </p:attrNameLst>
                                      </p:cBhvr>
                                      <p:tavLst>
                                        <p:tav tm="0">
                                          <p:val>
                                            <p:strVal val="#ppt_x"/>
                                          </p:val>
                                        </p:tav>
                                        <p:tav tm="100000">
                                          <p:val>
                                            <p:strVal val="#ppt_x"/>
                                          </p:val>
                                        </p:tav>
                                      </p:tavLst>
                                    </p:anim>
                                    <p:anim calcmode="lin" valueType="num">
                                      <p:cBhvr>
                                        <p:cTn id="74" dur="1000" fill="hold"/>
                                        <p:tgtEl>
                                          <p:spTgt spid="10"/>
                                        </p:tgtEl>
                                        <p:attrNameLst>
                                          <p:attrName>ppt_y</p:attrName>
                                        </p:attrNameLst>
                                      </p:cBhvr>
                                      <p:tavLst>
                                        <p:tav tm="0">
                                          <p:val>
                                            <p:strVal val="#ppt_y-.1"/>
                                          </p:val>
                                        </p:tav>
                                        <p:tav tm="100000">
                                          <p:val>
                                            <p:strVal val="#ppt_y"/>
                                          </p:val>
                                        </p:tav>
                                      </p:tavLst>
                                    </p:anim>
                                  </p:childTnLst>
                                </p:cTn>
                              </p:par>
                            </p:childTnLst>
                          </p:cTn>
                        </p:par>
                        <p:par>
                          <p:cTn id="75" fill="hold">
                            <p:stCondLst>
                              <p:cond delay="11500"/>
                            </p:stCondLst>
                            <p:childTnLst>
                              <p:par>
                                <p:cTn id="76" presetID="12" presetClass="entr" presetSubtype="8" fill="hold" grpId="0" nodeType="afterEffect">
                                  <p:stCondLst>
                                    <p:cond delay="0"/>
                                  </p:stCondLst>
                                  <p:childTnLst>
                                    <p:set>
                                      <p:cBhvr>
                                        <p:cTn id="77" dur="1" fill="hold">
                                          <p:stCondLst>
                                            <p:cond delay="0"/>
                                          </p:stCondLst>
                                        </p:cTn>
                                        <p:tgtEl>
                                          <p:spTgt spid="56"/>
                                        </p:tgtEl>
                                        <p:attrNameLst>
                                          <p:attrName>style.visibility</p:attrName>
                                        </p:attrNameLst>
                                      </p:cBhvr>
                                      <p:to>
                                        <p:strVal val="visible"/>
                                      </p:to>
                                    </p:set>
                                    <p:anim calcmode="lin" valueType="num">
                                      <p:cBhvr additive="base">
                                        <p:cTn id="78" dur="1000"/>
                                        <p:tgtEl>
                                          <p:spTgt spid="56"/>
                                        </p:tgtEl>
                                        <p:attrNameLst>
                                          <p:attrName>ppt_x</p:attrName>
                                        </p:attrNameLst>
                                      </p:cBhvr>
                                      <p:tavLst>
                                        <p:tav tm="0">
                                          <p:val>
                                            <p:strVal val="#ppt_x-#ppt_w*1.125000"/>
                                          </p:val>
                                        </p:tav>
                                        <p:tav tm="100000">
                                          <p:val>
                                            <p:strVal val="#ppt_x"/>
                                          </p:val>
                                        </p:tav>
                                      </p:tavLst>
                                    </p:anim>
                                    <p:animEffect transition="in" filter="wipe(right)">
                                      <p:cBhvr>
                                        <p:cTn id="79" dur="1000"/>
                                        <p:tgtEl>
                                          <p:spTgt spid="56"/>
                                        </p:tgtEl>
                                      </p:cBhvr>
                                    </p:animEffect>
                                  </p:childTnLst>
                                </p:cTn>
                              </p:par>
                            </p:childTnLst>
                          </p:cTn>
                        </p:par>
                        <p:par>
                          <p:cTn id="80" fill="hold">
                            <p:stCondLst>
                              <p:cond delay="12500"/>
                            </p:stCondLst>
                            <p:childTnLst>
                              <p:par>
                                <p:cTn id="81" presetID="47"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1000" fill="hold"/>
                                        <p:tgtEl>
                                          <p:spTgt spid="17"/>
                                        </p:tgtEl>
                                        <p:attrNameLst>
                                          <p:attrName>ppt_y</p:attrName>
                                        </p:attrNameLst>
                                      </p:cBhvr>
                                      <p:tavLst>
                                        <p:tav tm="0">
                                          <p:val>
                                            <p:strVal val="#ppt_y-.1"/>
                                          </p:val>
                                        </p:tav>
                                        <p:tav tm="100000">
                                          <p:val>
                                            <p:strVal val="#ppt_y"/>
                                          </p:val>
                                        </p:tav>
                                      </p:tavLst>
                                    </p:anim>
                                  </p:childTnLst>
                                </p:cTn>
                              </p:par>
                            </p:childTnLst>
                          </p:cTn>
                        </p:par>
                        <p:par>
                          <p:cTn id="86" fill="hold">
                            <p:stCondLst>
                              <p:cond delay="13500"/>
                            </p:stCondLst>
                            <p:childTnLst>
                              <p:par>
                                <p:cTn id="87" presetID="12" presetClass="entr" presetSubtype="8" fill="hold" grpId="0" nodeType="afterEffect">
                                  <p:stCondLst>
                                    <p:cond delay="0"/>
                                  </p:stCondLst>
                                  <p:childTnLst>
                                    <p:set>
                                      <p:cBhvr>
                                        <p:cTn id="88" dur="1" fill="hold">
                                          <p:stCondLst>
                                            <p:cond delay="0"/>
                                          </p:stCondLst>
                                        </p:cTn>
                                        <p:tgtEl>
                                          <p:spTgt spid="57"/>
                                        </p:tgtEl>
                                        <p:attrNameLst>
                                          <p:attrName>style.visibility</p:attrName>
                                        </p:attrNameLst>
                                      </p:cBhvr>
                                      <p:to>
                                        <p:strVal val="visible"/>
                                      </p:to>
                                    </p:set>
                                    <p:anim calcmode="lin" valueType="num">
                                      <p:cBhvr additive="base">
                                        <p:cTn id="89" dur="1000"/>
                                        <p:tgtEl>
                                          <p:spTgt spid="57"/>
                                        </p:tgtEl>
                                        <p:attrNameLst>
                                          <p:attrName>ppt_x</p:attrName>
                                        </p:attrNameLst>
                                      </p:cBhvr>
                                      <p:tavLst>
                                        <p:tav tm="0">
                                          <p:val>
                                            <p:strVal val="#ppt_x-#ppt_w*1.125000"/>
                                          </p:val>
                                        </p:tav>
                                        <p:tav tm="100000">
                                          <p:val>
                                            <p:strVal val="#ppt_x"/>
                                          </p:val>
                                        </p:tav>
                                      </p:tavLst>
                                    </p:anim>
                                    <p:animEffect transition="in" filter="wipe(right)">
                                      <p:cBhvr>
                                        <p:cTn id="90" dur="1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p:bldP spid="16" grpId="0" animBg="1"/>
      <p:bldP spid="6" grpId="0" animBg="1"/>
      <p:bldP spid="7" grpId="0" animBg="1"/>
      <p:bldP spid="8" grpId="0" animBg="1"/>
      <p:bldP spid="9" grpId="0" animBg="1"/>
      <p:bldP spid="10" grpId="0" animBg="1"/>
      <p:bldP spid="17" grpId="0" animBg="1"/>
      <p:bldP spid="52" grpId="0"/>
      <p:bldP spid="53" grpId="0"/>
      <p:bldP spid="54" grpId="0"/>
      <p:bldP spid="55" grpId="0"/>
      <p:bldP spid="56" grpId="0"/>
      <p:bldP spid="57" grpId="0"/>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3" y="344684"/>
            <a:ext cx="1723549"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所得荣誉 </a:t>
            </a:r>
            <a:r>
              <a:rPr lang="en-US" altLang="zh-CN" sz="1400" dirty="0">
                <a:solidFill>
                  <a:srgbClr val="002060"/>
                </a:solidFill>
                <a:latin typeface="微软雅黑" panose="020B0503020204020204" pitchFamily="34" charset="-122"/>
                <a:ea typeface="微软雅黑" panose="020B0503020204020204" pitchFamily="34" charset="-122"/>
              </a:rPr>
              <a:t>Honor</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 name="椭圆 29"/>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6"/>
          <p:cNvSpPr>
            <a:spLocks noEditPoints="1"/>
          </p:cNvSpPr>
          <p:nvPr/>
        </p:nvSpPr>
        <p:spPr bwMode="auto">
          <a:xfrm>
            <a:off x="1343472" y="1847876"/>
            <a:ext cx="1115798" cy="1524111"/>
          </a:xfrm>
          <a:custGeom>
            <a:avLst/>
            <a:gdLst>
              <a:gd name="T0" fmla="*/ 131 w 736"/>
              <a:gd name="T1" fmla="*/ 0 h 1005"/>
              <a:gd name="T2" fmla="*/ 605 w 736"/>
              <a:gd name="T3" fmla="*/ 0 h 1005"/>
              <a:gd name="T4" fmla="*/ 499 w 736"/>
              <a:gd name="T5" fmla="*/ 173 h 1005"/>
              <a:gd name="T6" fmla="*/ 237 w 736"/>
              <a:gd name="T7" fmla="*/ 173 h 1005"/>
              <a:gd name="T8" fmla="*/ 131 w 736"/>
              <a:gd name="T9" fmla="*/ 0 h 1005"/>
              <a:gd name="T10" fmla="*/ 368 w 736"/>
              <a:gd name="T11" fmla="*/ 446 h 1005"/>
              <a:gd name="T12" fmla="*/ 647 w 736"/>
              <a:gd name="T13" fmla="*/ 726 h 1005"/>
              <a:gd name="T14" fmla="*/ 368 w 736"/>
              <a:gd name="T15" fmla="*/ 1005 h 1005"/>
              <a:gd name="T16" fmla="*/ 89 w 736"/>
              <a:gd name="T17" fmla="*/ 726 h 1005"/>
              <a:gd name="T18" fmla="*/ 368 w 736"/>
              <a:gd name="T19" fmla="*/ 446 h 1005"/>
              <a:gd name="T20" fmla="*/ 368 w 736"/>
              <a:gd name="T21" fmla="*/ 480 h 1005"/>
              <a:gd name="T22" fmla="*/ 123 w 736"/>
              <a:gd name="T23" fmla="*/ 726 h 1005"/>
              <a:gd name="T24" fmla="*/ 368 w 736"/>
              <a:gd name="T25" fmla="*/ 971 h 1005"/>
              <a:gd name="T26" fmla="*/ 613 w 736"/>
              <a:gd name="T27" fmla="*/ 726 h 1005"/>
              <a:gd name="T28" fmla="*/ 368 w 736"/>
              <a:gd name="T29" fmla="*/ 480 h 1005"/>
              <a:gd name="T30" fmla="*/ 626 w 736"/>
              <a:gd name="T31" fmla="*/ 28 h 1005"/>
              <a:gd name="T32" fmla="*/ 385 w 736"/>
              <a:gd name="T33" fmla="*/ 416 h 1005"/>
              <a:gd name="T34" fmla="*/ 566 w 736"/>
              <a:gd name="T35" fmla="*/ 487 h 1005"/>
              <a:gd name="T36" fmla="*/ 736 w 736"/>
              <a:gd name="T37" fmla="*/ 213 h 1005"/>
              <a:gd name="T38" fmla="*/ 626 w 736"/>
              <a:gd name="T39" fmla="*/ 28 h 1005"/>
              <a:gd name="T40" fmla="*/ 110 w 736"/>
              <a:gd name="T41" fmla="*/ 28 h 1005"/>
              <a:gd name="T42" fmla="*/ 0 w 736"/>
              <a:gd name="T43" fmla="*/ 213 h 1005"/>
              <a:gd name="T44" fmla="*/ 170 w 736"/>
              <a:gd name="T45" fmla="*/ 487 h 1005"/>
              <a:gd name="T46" fmla="*/ 351 w 736"/>
              <a:gd name="T47" fmla="*/ 416 h 1005"/>
              <a:gd name="T48" fmla="*/ 110 w 736"/>
              <a:gd name="T49" fmla="*/ 28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36" h="1005">
                <a:moveTo>
                  <a:pt x="131" y="0"/>
                </a:moveTo>
                <a:cubicBezTo>
                  <a:pt x="289" y="0"/>
                  <a:pt x="447" y="0"/>
                  <a:pt x="605" y="0"/>
                </a:cubicBezTo>
                <a:cubicBezTo>
                  <a:pt x="499" y="173"/>
                  <a:pt x="499" y="173"/>
                  <a:pt x="499" y="173"/>
                </a:cubicBezTo>
                <a:cubicBezTo>
                  <a:pt x="412" y="173"/>
                  <a:pt x="324" y="173"/>
                  <a:pt x="237" y="173"/>
                </a:cubicBezTo>
                <a:cubicBezTo>
                  <a:pt x="131" y="0"/>
                  <a:pt x="131" y="0"/>
                  <a:pt x="131" y="0"/>
                </a:cubicBezTo>
                <a:close/>
                <a:moveTo>
                  <a:pt x="368" y="446"/>
                </a:moveTo>
                <a:cubicBezTo>
                  <a:pt x="522" y="446"/>
                  <a:pt x="647" y="571"/>
                  <a:pt x="647" y="726"/>
                </a:cubicBezTo>
                <a:cubicBezTo>
                  <a:pt x="647" y="880"/>
                  <a:pt x="522" y="1005"/>
                  <a:pt x="368" y="1005"/>
                </a:cubicBezTo>
                <a:cubicBezTo>
                  <a:pt x="214" y="1005"/>
                  <a:pt x="89" y="880"/>
                  <a:pt x="89" y="726"/>
                </a:cubicBezTo>
                <a:cubicBezTo>
                  <a:pt x="89" y="571"/>
                  <a:pt x="214" y="446"/>
                  <a:pt x="368" y="446"/>
                </a:cubicBezTo>
                <a:close/>
                <a:moveTo>
                  <a:pt x="368" y="480"/>
                </a:moveTo>
                <a:cubicBezTo>
                  <a:pt x="233" y="480"/>
                  <a:pt x="123" y="590"/>
                  <a:pt x="123" y="726"/>
                </a:cubicBezTo>
                <a:cubicBezTo>
                  <a:pt x="123" y="861"/>
                  <a:pt x="233" y="971"/>
                  <a:pt x="368" y="971"/>
                </a:cubicBezTo>
                <a:cubicBezTo>
                  <a:pt x="503" y="971"/>
                  <a:pt x="613" y="861"/>
                  <a:pt x="613" y="726"/>
                </a:cubicBezTo>
                <a:cubicBezTo>
                  <a:pt x="613" y="590"/>
                  <a:pt x="503" y="480"/>
                  <a:pt x="368" y="480"/>
                </a:cubicBezTo>
                <a:close/>
                <a:moveTo>
                  <a:pt x="626" y="28"/>
                </a:moveTo>
                <a:cubicBezTo>
                  <a:pt x="385" y="416"/>
                  <a:pt x="385" y="416"/>
                  <a:pt x="385" y="416"/>
                </a:cubicBezTo>
                <a:cubicBezTo>
                  <a:pt x="454" y="420"/>
                  <a:pt x="516" y="446"/>
                  <a:pt x="566" y="487"/>
                </a:cubicBezTo>
                <a:cubicBezTo>
                  <a:pt x="736" y="213"/>
                  <a:pt x="736" y="213"/>
                  <a:pt x="736" y="213"/>
                </a:cubicBezTo>
                <a:cubicBezTo>
                  <a:pt x="626" y="28"/>
                  <a:pt x="626" y="28"/>
                  <a:pt x="626" y="28"/>
                </a:cubicBezTo>
                <a:close/>
                <a:moveTo>
                  <a:pt x="110" y="28"/>
                </a:moveTo>
                <a:cubicBezTo>
                  <a:pt x="0" y="213"/>
                  <a:pt x="0" y="213"/>
                  <a:pt x="0" y="213"/>
                </a:cubicBezTo>
                <a:cubicBezTo>
                  <a:pt x="170" y="487"/>
                  <a:pt x="170" y="487"/>
                  <a:pt x="170" y="487"/>
                </a:cubicBezTo>
                <a:cubicBezTo>
                  <a:pt x="220" y="446"/>
                  <a:pt x="282" y="420"/>
                  <a:pt x="351" y="416"/>
                </a:cubicBezTo>
                <a:lnTo>
                  <a:pt x="110" y="28"/>
                </a:lnTo>
                <a:close/>
              </a:path>
            </a:pathLst>
          </a:custGeom>
          <a:solidFill>
            <a:srgbClr val="002060"/>
          </a:solidFill>
          <a:ln>
            <a:noFill/>
          </a:ln>
        </p:spPr>
        <p:txBody>
          <a:bodyPr vert="horz" wrap="square" lIns="91440" tIns="45720" rIns="91440" bIns="45720" numCol="1" anchor="t" anchorCtr="0" compatLnSpc="1"/>
          <a:lstStyle/>
          <a:p>
            <a:endParaRPr lang="zh-CN" altLang="en-US" dirty="0"/>
          </a:p>
        </p:txBody>
      </p:sp>
      <p:sp>
        <p:nvSpPr>
          <p:cNvPr id="35" name="Freeform 6"/>
          <p:cNvSpPr>
            <a:spLocks noEditPoints="1"/>
          </p:cNvSpPr>
          <p:nvPr/>
        </p:nvSpPr>
        <p:spPr bwMode="auto">
          <a:xfrm>
            <a:off x="6638382" y="1847876"/>
            <a:ext cx="1115798" cy="1524111"/>
          </a:xfrm>
          <a:custGeom>
            <a:avLst/>
            <a:gdLst>
              <a:gd name="T0" fmla="*/ 131 w 736"/>
              <a:gd name="T1" fmla="*/ 0 h 1005"/>
              <a:gd name="T2" fmla="*/ 605 w 736"/>
              <a:gd name="T3" fmla="*/ 0 h 1005"/>
              <a:gd name="T4" fmla="*/ 499 w 736"/>
              <a:gd name="T5" fmla="*/ 173 h 1005"/>
              <a:gd name="T6" fmla="*/ 237 w 736"/>
              <a:gd name="T7" fmla="*/ 173 h 1005"/>
              <a:gd name="T8" fmla="*/ 131 w 736"/>
              <a:gd name="T9" fmla="*/ 0 h 1005"/>
              <a:gd name="T10" fmla="*/ 368 w 736"/>
              <a:gd name="T11" fmla="*/ 446 h 1005"/>
              <a:gd name="T12" fmla="*/ 647 w 736"/>
              <a:gd name="T13" fmla="*/ 726 h 1005"/>
              <a:gd name="T14" fmla="*/ 368 w 736"/>
              <a:gd name="T15" fmla="*/ 1005 h 1005"/>
              <a:gd name="T16" fmla="*/ 89 w 736"/>
              <a:gd name="T17" fmla="*/ 726 h 1005"/>
              <a:gd name="T18" fmla="*/ 368 w 736"/>
              <a:gd name="T19" fmla="*/ 446 h 1005"/>
              <a:gd name="T20" fmla="*/ 368 w 736"/>
              <a:gd name="T21" fmla="*/ 480 h 1005"/>
              <a:gd name="T22" fmla="*/ 123 w 736"/>
              <a:gd name="T23" fmla="*/ 726 h 1005"/>
              <a:gd name="T24" fmla="*/ 368 w 736"/>
              <a:gd name="T25" fmla="*/ 971 h 1005"/>
              <a:gd name="T26" fmla="*/ 613 w 736"/>
              <a:gd name="T27" fmla="*/ 726 h 1005"/>
              <a:gd name="T28" fmla="*/ 368 w 736"/>
              <a:gd name="T29" fmla="*/ 480 h 1005"/>
              <a:gd name="T30" fmla="*/ 626 w 736"/>
              <a:gd name="T31" fmla="*/ 28 h 1005"/>
              <a:gd name="T32" fmla="*/ 385 w 736"/>
              <a:gd name="T33" fmla="*/ 416 h 1005"/>
              <a:gd name="T34" fmla="*/ 566 w 736"/>
              <a:gd name="T35" fmla="*/ 487 h 1005"/>
              <a:gd name="T36" fmla="*/ 736 w 736"/>
              <a:gd name="T37" fmla="*/ 213 h 1005"/>
              <a:gd name="T38" fmla="*/ 626 w 736"/>
              <a:gd name="T39" fmla="*/ 28 h 1005"/>
              <a:gd name="T40" fmla="*/ 110 w 736"/>
              <a:gd name="T41" fmla="*/ 28 h 1005"/>
              <a:gd name="T42" fmla="*/ 0 w 736"/>
              <a:gd name="T43" fmla="*/ 213 h 1005"/>
              <a:gd name="T44" fmla="*/ 170 w 736"/>
              <a:gd name="T45" fmla="*/ 487 h 1005"/>
              <a:gd name="T46" fmla="*/ 351 w 736"/>
              <a:gd name="T47" fmla="*/ 416 h 1005"/>
              <a:gd name="T48" fmla="*/ 110 w 736"/>
              <a:gd name="T49" fmla="*/ 28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36" h="1005">
                <a:moveTo>
                  <a:pt x="131" y="0"/>
                </a:moveTo>
                <a:cubicBezTo>
                  <a:pt x="289" y="0"/>
                  <a:pt x="447" y="0"/>
                  <a:pt x="605" y="0"/>
                </a:cubicBezTo>
                <a:cubicBezTo>
                  <a:pt x="499" y="173"/>
                  <a:pt x="499" y="173"/>
                  <a:pt x="499" y="173"/>
                </a:cubicBezTo>
                <a:cubicBezTo>
                  <a:pt x="412" y="173"/>
                  <a:pt x="324" y="173"/>
                  <a:pt x="237" y="173"/>
                </a:cubicBezTo>
                <a:cubicBezTo>
                  <a:pt x="131" y="0"/>
                  <a:pt x="131" y="0"/>
                  <a:pt x="131" y="0"/>
                </a:cubicBezTo>
                <a:close/>
                <a:moveTo>
                  <a:pt x="368" y="446"/>
                </a:moveTo>
                <a:cubicBezTo>
                  <a:pt x="522" y="446"/>
                  <a:pt x="647" y="571"/>
                  <a:pt x="647" y="726"/>
                </a:cubicBezTo>
                <a:cubicBezTo>
                  <a:pt x="647" y="880"/>
                  <a:pt x="522" y="1005"/>
                  <a:pt x="368" y="1005"/>
                </a:cubicBezTo>
                <a:cubicBezTo>
                  <a:pt x="214" y="1005"/>
                  <a:pt x="89" y="880"/>
                  <a:pt x="89" y="726"/>
                </a:cubicBezTo>
                <a:cubicBezTo>
                  <a:pt x="89" y="571"/>
                  <a:pt x="214" y="446"/>
                  <a:pt x="368" y="446"/>
                </a:cubicBezTo>
                <a:close/>
                <a:moveTo>
                  <a:pt x="368" y="480"/>
                </a:moveTo>
                <a:cubicBezTo>
                  <a:pt x="233" y="480"/>
                  <a:pt x="123" y="590"/>
                  <a:pt x="123" y="726"/>
                </a:cubicBezTo>
                <a:cubicBezTo>
                  <a:pt x="123" y="861"/>
                  <a:pt x="233" y="971"/>
                  <a:pt x="368" y="971"/>
                </a:cubicBezTo>
                <a:cubicBezTo>
                  <a:pt x="503" y="971"/>
                  <a:pt x="613" y="861"/>
                  <a:pt x="613" y="726"/>
                </a:cubicBezTo>
                <a:cubicBezTo>
                  <a:pt x="613" y="590"/>
                  <a:pt x="503" y="480"/>
                  <a:pt x="368" y="480"/>
                </a:cubicBezTo>
                <a:close/>
                <a:moveTo>
                  <a:pt x="626" y="28"/>
                </a:moveTo>
                <a:cubicBezTo>
                  <a:pt x="385" y="416"/>
                  <a:pt x="385" y="416"/>
                  <a:pt x="385" y="416"/>
                </a:cubicBezTo>
                <a:cubicBezTo>
                  <a:pt x="454" y="420"/>
                  <a:pt x="516" y="446"/>
                  <a:pt x="566" y="487"/>
                </a:cubicBezTo>
                <a:cubicBezTo>
                  <a:pt x="736" y="213"/>
                  <a:pt x="736" y="213"/>
                  <a:pt x="736" y="213"/>
                </a:cubicBezTo>
                <a:cubicBezTo>
                  <a:pt x="626" y="28"/>
                  <a:pt x="626" y="28"/>
                  <a:pt x="626" y="28"/>
                </a:cubicBezTo>
                <a:close/>
                <a:moveTo>
                  <a:pt x="110" y="28"/>
                </a:moveTo>
                <a:cubicBezTo>
                  <a:pt x="0" y="213"/>
                  <a:pt x="0" y="213"/>
                  <a:pt x="0" y="213"/>
                </a:cubicBezTo>
                <a:cubicBezTo>
                  <a:pt x="170" y="487"/>
                  <a:pt x="170" y="487"/>
                  <a:pt x="170" y="487"/>
                </a:cubicBezTo>
                <a:cubicBezTo>
                  <a:pt x="220" y="446"/>
                  <a:pt x="282" y="420"/>
                  <a:pt x="351" y="416"/>
                </a:cubicBezTo>
                <a:lnTo>
                  <a:pt x="110" y="28"/>
                </a:lnTo>
                <a:close/>
              </a:path>
            </a:pathLst>
          </a:custGeom>
          <a:solidFill>
            <a:srgbClr val="002060"/>
          </a:solidFill>
          <a:ln>
            <a:noFill/>
          </a:ln>
        </p:spPr>
        <p:txBody>
          <a:bodyPr vert="horz" wrap="square" lIns="91440" tIns="45720" rIns="91440" bIns="45720" numCol="1" anchor="t" anchorCtr="0" compatLnSpc="1"/>
          <a:lstStyle/>
          <a:p>
            <a:endParaRPr lang="zh-CN" altLang="en-US" dirty="0"/>
          </a:p>
        </p:txBody>
      </p:sp>
      <p:sp>
        <p:nvSpPr>
          <p:cNvPr id="6" name="TextBox 5"/>
          <p:cNvSpPr txBox="1"/>
          <p:nvPr/>
        </p:nvSpPr>
        <p:spPr>
          <a:xfrm>
            <a:off x="1533323" y="2763309"/>
            <a:ext cx="736099" cy="369332"/>
          </a:xfrm>
          <a:prstGeom prst="rect">
            <a:avLst/>
          </a:prstGeom>
          <a:noFill/>
        </p:spPr>
        <p:txBody>
          <a:bodyPr wrap="none" rtlCol="0" anchor="ctr">
            <a:spAutoFit/>
          </a:bodyPr>
          <a:lstStyle/>
          <a:p>
            <a:pPr algn="ctr"/>
            <a:r>
              <a:rPr lang="en-US" altLang="zh-CN" dirty="0">
                <a:solidFill>
                  <a:srgbClr val="4C4C4C"/>
                </a:solidFill>
                <a:latin typeface="Museo Sans 500" pitchFamily="50" charset="0"/>
                <a:ea typeface="微软雅黑" panose="020B0503020204020204" pitchFamily="34" charset="-122"/>
              </a:rPr>
              <a:t>2002</a:t>
            </a:r>
            <a:endParaRPr lang="zh-CN" altLang="en-US" dirty="0">
              <a:solidFill>
                <a:srgbClr val="4C4C4C"/>
              </a:solidFill>
              <a:latin typeface="Museo Sans 500" pitchFamily="50" charset="0"/>
              <a:ea typeface="微软雅黑" panose="020B0503020204020204" pitchFamily="34" charset="-122"/>
            </a:endParaRPr>
          </a:p>
        </p:txBody>
      </p:sp>
      <p:sp>
        <p:nvSpPr>
          <p:cNvPr id="7" name="TextBox 6"/>
          <p:cNvSpPr txBox="1"/>
          <p:nvPr/>
        </p:nvSpPr>
        <p:spPr>
          <a:xfrm>
            <a:off x="2471092" y="2595138"/>
            <a:ext cx="3168352" cy="738664"/>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大二求学期间成绩优异荣获国家一等奖学金奖励</a:t>
            </a:r>
          </a:p>
        </p:txBody>
      </p:sp>
      <p:sp>
        <p:nvSpPr>
          <p:cNvPr id="38" name="TextBox 37"/>
          <p:cNvSpPr txBox="1"/>
          <p:nvPr/>
        </p:nvSpPr>
        <p:spPr>
          <a:xfrm>
            <a:off x="6851474" y="2763309"/>
            <a:ext cx="697627" cy="369332"/>
          </a:xfrm>
          <a:prstGeom prst="rect">
            <a:avLst/>
          </a:prstGeom>
          <a:noFill/>
        </p:spPr>
        <p:txBody>
          <a:bodyPr wrap="none" rtlCol="0" anchor="ctr">
            <a:spAutoFit/>
          </a:bodyPr>
          <a:lstStyle/>
          <a:p>
            <a:pPr algn="ctr"/>
            <a:r>
              <a:rPr lang="en-US" altLang="zh-CN" dirty="0" smtClean="0">
                <a:solidFill>
                  <a:srgbClr val="4C4C4C"/>
                </a:solidFill>
                <a:latin typeface="Museo Sans 500" pitchFamily="50" charset="0"/>
                <a:ea typeface="微软雅黑" panose="020B0503020204020204" pitchFamily="34" charset="-122"/>
              </a:rPr>
              <a:t>2018</a:t>
            </a:r>
            <a:endParaRPr lang="zh-CN" altLang="en-US" dirty="0">
              <a:solidFill>
                <a:srgbClr val="4C4C4C"/>
              </a:solidFill>
              <a:latin typeface="Museo Sans 500" pitchFamily="50" charset="0"/>
              <a:ea typeface="微软雅黑" panose="020B0503020204020204" pitchFamily="34" charset="-122"/>
            </a:endParaRPr>
          </a:p>
        </p:txBody>
      </p:sp>
      <p:sp>
        <p:nvSpPr>
          <p:cNvPr id="39" name="TextBox 38"/>
          <p:cNvSpPr txBox="1"/>
          <p:nvPr/>
        </p:nvSpPr>
        <p:spPr>
          <a:xfrm>
            <a:off x="7754180" y="2595138"/>
            <a:ext cx="3168352" cy="738664"/>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工作第三年因全年销售业绩第一获得</a:t>
            </a:r>
          </a:p>
          <a:p>
            <a:pP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公司最杰出新人称号</a:t>
            </a:r>
          </a:p>
        </p:txBody>
      </p:sp>
      <p:sp>
        <p:nvSpPr>
          <p:cNvPr id="41" name="Freeform 6"/>
          <p:cNvSpPr>
            <a:spLocks noEditPoints="1"/>
          </p:cNvSpPr>
          <p:nvPr/>
        </p:nvSpPr>
        <p:spPr bwMode="auto">
          <a:xfrm>
            <a:off x="1343472" y="3993122"/>
            <a:ext cx="1115798" cy="1524111"/>
          </a:xfrm>
          <a:custGeom>
            <a:avLst/>
            <a:gdLst>
              <a:gd name="T0" fmla="*/ 131 w 736"/>
              <a:gd name="T1" fmla="*/ 0 h 1005"/>
              <a:gd name="T2" fmla="*/ 605 w 736"/>
              <a:gd name="T3" fmla="*/ 0 h 1005"/>
              <a:gd name="T4" fmla="*/ 499 w 736"/>
              <a:gd name="T5" fmla="*/ 173 h 1005"/>
              <a:gd name="T6" fmla="*/ 237 w 736"/>
              <a:gd name="T7" fmla="*/ 173 h 1005"/>
              <a:gd name="T8" fmla="*/ 131 w 736"/>
              <a:gd name="T9" fmla="*/ 0 h 1005"/>
              <a:gd name="T10" fmla="*/ 368 w 736"/>
              <a:gd name="T11" fmla="*/ 446 h 1005"/>
              <a:gd name="T12" fmla="*/ 647 w 736"/>
              <a:gd name="T13" fmla="*/ 726 h 1005"/>
              <a:gd name="T14" fmla="*/ 368 w 736"/>
              <a:gd name="T15" fmla="*/ 1005 h 1005"/>
              <a:gd name="T16" fmla="*/ 89 w 736"/>
              <a:gd name="T17" fmla="*/ 726 h 1005"/>
              <a:gd name="T18" fmla="*/ 368 w 736"/>
              <a:gd name="T19" fmla="*/ 446 h 1005"/>
              <a:gd name="T20" fmla="*/ 368 w 736"/>
              <a:gd name="T21" fmla="*/ 480 h 1005"/>
              <a:gd name="T22" fmla="*/ 123 w 736"/>
              <a:gd name="T23" fmla="*/ 726 h 1005"/>
              <a:gd name="T24" fmla="*/ 368 w 736"/>
              <a:gd name="T25" fmla="*/ 971 h 1005"/>
              <a:gd name="T26" fmla="*/ 613 w 736"/>
              <a:gd name="T27" fmla="*/ 726 h 1005"/>
              <a:gd name="T28" fmla="*/ 368 w 736"/>
              <a:gd name="T29" fmla="*/ 480 h 1005"/>
              <a:gd name="T30" fmla="*/ 626 w 736"/>
              <a:gd name="T31" fmla="*/ 28 h 1005"/>
              <a:gd name="T32" fmla="*/ 385 w 736"/>
              <a:gd name="T33" fmla="*/ 416 h 1005"/>
              <a:gd name="T34" fmla="*/ 566 w 736"/>
              <a:gd name="T35" fmla="*/ 487 h 1005"/>
              <a:gd name="T36" fmla="*/ 736 w 736"/>
              <a:gd name="T37" fmla="*/ 213 h 1005"/>
              <a:gd name="T38" fmla="*/ 626 w 736"/>
              <a:gd name="T39" fmla="*/ 28 h 1005"/>
              <a:gd name="T40" fmla="*/ 110 w 736"/>
              <a:gd name="T41" fmla="*/ 28 h 1005"/>
              <a:gd name="T42" fmla="*/ 0 w 736"/>
              <a:gd name="T43" fmla="*/ 213 h 1005"/>
              <a:gd name="T44" fmla="*/ 170 w 736"/>
              <a:gd name="T45" fmla="*/ 487 h 1005"/>
              <a:gd name="T46" fmla="*/ 351 w 736"/>
              <a:gd name="T47" fmla="*/ 416 h 1005"/>
              <a:gd name="T48" fmla="*/ 110 w 736"/>
              <a:gd name="T49" fmla="*/ 28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36" h="1005">
                <a:moveTo>
                  <a:pt x="131" y="0"/>
                </a:moveTo>
                <a:cubicBezTo>
                  <a:pt x="289" y="0"/>
                  <a:pt x="447" y="0"/>
                  <a:pt x="605" y="0"/>
                </a:cubicBezTo>
                <a:cubicBezTo>
                  <a:pt x="499" y="173"/>
                  <a:pt x="499" y="173"/>
                  <a:pt x="499" y="173"/>
                </a:cubicBezTo>
                <a:cubicBezTo>
                  <a:pt x="412" y="173"/>
                  <a:pt x="324" y="173"/>
                  <a:pt x="237" y="173"/>
                </a:cubicBezTo>
                <a:cubicBezTo>
                  <a:pt x="131" y="0"/>
                  <a:pt x="131" y="0"/>
                  <a:pt x="131" y="0"/>
                </a:cubicBezTo>
                <a:close/>
                <a:moveTo>
                  <a:pt x="368" y="446"/>
                </a:moveTo>
                <a:cubicBezTo>
                  <a:pt x="522" y="446"/>
                  <a:pt x="647" y="571"/>
                  <a:pt x="647" y="726"/>
                </a:cubicBezTo>
                <a:cubicBezTo>
                  <a:pt x="647" y="880"/>
                  <a:pt x="522" y="1005"/>
                  <a:pt x="368" y="1005"/>
                </a:cubicBezTo>
                <a:cubicBezTo>
                  <a:pt x="214" y="1005"/>
                  <a:pt x="89" y="880"/>
                  <a:pt x="89" y="726"/>
                </a:cubicBezTo>
                <a:cubicBezTo>
                  <a:pt x="89" y="571"/>
                  <a:pt x="214" y="446"/>
                  <a:pt x="368" y="446"/>
                </a:cubicBezTo>
                <a:close/>
                <a:moveTo>
                  <a:pt x="368" y="480"/>
                </a:moveTo>
                <a:cubicBezTo>
                  <a:pt x="233" y="480"/>
                  <a:pt x="123" y="590"/>
                  <a:pt x="123" y="726"/>
                </a:cubicBezTo>
                <a:cubicBezTo>
                  <a:pt x="123" y="861"/>
                  <a:pt x="233" y="971"/>
                  <a:pt x="368" y="971"/>
                </a:cubicBezTo>
                <a:cubicBezTo>
                  <a:pt x="503" y="971"/>
                  <a:pt x="613" y="861"/>
                  <a:pt x="613" y="726"/>
                </a:cubicBezTo>
                <a:cubicBezTo>
                  <a:pt x="613" y="590"/>
                  <a:pt x="503" y="480"/>
                  <a:pt x="368" y="480"/>
                </a:cubicBezTo>
                <a:close/>
                <a:moveTo>
                  <a:pt x="626" y="28"/>
                </a:moveTo>
                <a:cubicBezTo>
                  <a:pt x="385" y="416"/>
                  <a:pt x="385" y="416"/>
                  <a:pt x="385" y="416"/>
                </a:cubicBezTo>
                <a:cubicBezTo>
                  <a:pt x="454" y="420"/>
                  <a:pt x="516" y="446"/>
                  <a:pt x="566" y="487"/>
                </a:cubicBezTo>
                <a:cubicBezTo>
                  <a:pt x="736" y="213"/>
                  <a:pt x="736" y="213"/>
                  <a:pt x="736" y="213"/>
                </a:cubicBezTo>
                <a:cubicBezTo>
                  <a:pt x="626" y="28"/>
                  <a:pt x="626" y="28"/>
                  <a:pt x="626" y="28"/>
                </a:cubicBezTo>
                <a:close/>
                <a:moveTo>
                  <a:pt x="110" y="28"/>
                </a:moveTo>
                <a:cubicBezTo>
                  <a:pt x="0" y="213"/>
                  <a:pt x="0" y="213"/>
                  <a:pt x="0" y="213"/>
                </a:cubicBezTo>
                <a:cubicBezTo>
                  <a:pt x="170" y="487"/>
                  <a:pt x="170" y="487"/>
                  <a:pt x="170" y="487"/>
                </a:cubicBezTo>
                <a:cubicBezTo>
                  <a:pt x="220" y="446"/>
                  <a:pt x="282" y="420"/>
                  <a:pt x="351" y="416"/>
                </a:cubicBezTo>
                <a:lnTo>
                  <a:pt x="110" y="28"/>
                </a:lnTo>
                <a:close/>
              </a:path>
            </a:pathLst>
          </a:custGeom>
          <a:solidFill>
            <a:srgbClr val="002060"/>
          </a:solidFill>
          <a:ln>
            <a:noFill/>
          </a:ln>
        </p:spPr>
        <p:txBody>
          <a:bodyPr vert="horz" wrap="square" lIns="91440" tIns="45720" rIns="91440" bIns="45720" numCol="1" anchor="t" anchorCtr="0" compatLnSpc="1"/>
          <a:lstStyle/>
          <a:p>
            <a:endParaRPr lang="zh-CN" altLang="en-US" dirty="0"/>
          </a:p>
        </p:txBody>
      </p:sp>
      <p:sp>
        <p:nvSpPr>
          <p:cNvPr id="46" name="Freeform 6"/>
          <p:cNvSpPr>
            <a:spLocks noEditPoints="1"/>
          </p:cNvSpPr>
          <p:nvPr/>
        </p:nvSpPr>
        <p:spPr bwMode="auto">
          <a:xfrm>
            <a:off x="6638382" y="3993122"/>
            <a:ext cx="1115798" cy="1524111"/>
          </a:xfrm>
          <a:custGeom>
            <a:avLst/>
            <a:gdLst>
              <a:gd name="T0" fmla="*/ 131 w 736"/>
              <a:gd name="T1" fmla="*/ 0 h 1005"/>
              <a:gd name="T2" fmla="*/ 605 w 736"/>
              <a:gd name="T3" fmla="*/ 0 h 1005"/>
              <a:gd name="T4" fmla="*/ 499 w 736"/>
              <a:gd name="T5" fmla="*/ 173 h 1005"/>
              <a:gd name="T6" fmla="*/ 237 w 736"/>
              <a:gd name="T7" fmla="*/ 173 h 1005"/>
              <a:gd name="T8" fmla="*/ 131 w 736"/>
              <a:gd name="T9" fmla="*/ 0 h 1005"/>
              <a:gd name="T10" fmla="*/ 368 w 736"/>
              <a:gd name="T11" fmla="*/ 446 h 1005"/>
              <a:gd name="T12" fmla="*/ 647 w 736"/>
              <a:gd name="T13" fmla="*/ 726 h 1005"/>
              <a:gd name="T14" fmla="*/ 368 w 736"/>
              <a:gd name="T15" fmla="*/ 1005 h 1005"/>
              <a:gd name="T16" fmla="*/ 89 w 736"/>
              <a:gd name="T17" fmla="*/ 726 h 1005"/>
              <a:gd name="T18" fmla="*/ 368 w 736"/>
              <a:gd name="T19" fmla="*/ 446 h 1005"/>
              <a:gd name="T20" fmla="*/ 368 w 736"/>
              <a:gd name="T21" fmla="*/ 480 h 1005"/>
              <a:gd name="T22" fmla="*/ 123 w 736"/>
              <a:gd name="T23" fmla="*/ 726 h 1005"/>
              <a:gd name="T24" fmla="*/ 368 w 736"/>
              <a:gd name="T25" fmla="*/ 971 h 1005"/>
              <a:gd name="T26" fmla="*/ 613 w 736"/>
              <a:gd name="T27" fmla="*/ 726 h 1005"/>
              <a:gd name="T28" fmla="*/ 368 w 736"/>
              <a:gd name="T29" fmla="*/ 480 h 1005"/>
              <a:gd name="T30" fmla="*/ 626 w 736"/>
              <a:gd name="T31" fmla="*/ 28 h 1005"/>
              <a:gd name="T32" fmla="*/ 385 w 736"/>
              <a:gd name="T33" fmla="*/ 416 h 1005"/>
              <a:gd name="T34" fmla="*/ 566 w 736"/>
              <a:gd name="T35" fmla="*/ 487 h 1005"/>
              <a:gd name="T36" fmla="*/ 736 w 736"/>
              <a:gd name="T37" fmla="*/ 213 h 1005"/>
              <a:gd name="T38" fmla="*/ 626 w 736"/>
              <a:gd name="T39" fmla="*/ 28 h 1005"/>
              <a:gd name="T40" fmla="*/ 110 w 736"/>
              <a:gd name="T41" fmla="*/ 28 h 1005"/>
              <a:gd name="T42" fmla="*/ 0 w 736"/>
              <a:gd name="T43" fmla="*/ 213 h 1005"/>
              <a:gd name="T44" fmla="*/ 170 w 736"/>
              <a:gd name="T45" fmla="*/ 487 h 1005"/>
              <a:gd name="T46" fmla="*/ 351 w 736"/>
              <a:gd name="T47" fmla="*/ 416 h 1005"/>
              <a:gd name="T48" fmla="*/ 110 w 736"/>
              <a:gd name="T49" fmla="*/ 28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36" h="1005">
                <a:moveTo>
                  <a:pt x="131" y="0"/>
                </a:moveTo>
                <a:cubicBezTo>
                  <a:pt x="289" y="0"/>
                  <a:pt x="447" y="0"/>
                  <a:pt x="605" y="0"/>
                </a:cubicBezTo>
                <a:cubicBezTo>
                  <a:pt x="499" y="173"/>
                  <a:pt x="499" y="173"/>
                  <a:pt x="499" y="173"/>
                </a:cubicBezTo>
                <a:cubicBezTo>
                  <a:pt x="412" y="173"/>
                  <a:pt x="324" y="173"/>
                  <a:pt x="237" y="173"/>
                </a:cubicBezTo>
                <a:cubicBezTo>
                  <a:pt x="131" y="0"/>
                  <a:pt x="131" y="0"/>
                  <a:pt x="131" y="0"/>
                </a:cubicBezTo>
                <a:close/>
                <a:moveTo>
                  <a:pt x="368" y="446"/>
                </a:moveTo>
                <a:cubicBezTo>
                  <a:pt x="522" y="446"/>
                  <a:pt x="647" y="571"/>
                  <a:pt x="647" y="726"/>
                </a:cubicBezTo>
                <a:cubicBezTo>
                  <a:pt x="647" y="880"/>
                  <a:pt x="522" y="1005"/>
                  <a:pt x="368" y="1005"/>
                </a:cubicBezTo>
                <a:cubicBezTo>
                  <a:pt x="214" y="1005"/>
                  <a:pt x="89" y="880"/>
                  <a:pt x="89" y="726"/>
                </a:cubicBezTo>
                <a:cubicBezTo>
                  <a:pt x="89" y="571"/>
                  <a:pt x="214" y="446"/>
                  <a:pt x="368" y="446"/>
                </a:cubicBezTo>
                <a:close/>
                <a:moveTo>
                  <a:pt x="368" y="480"/>
                </a:moveTo>
                <a:cubicBezTo>
                  <a:pt x="233" y="480"/>
                  <a:pt x="123" y="590"/>
                  <a:pt x="123" y="726"/>
                </a:cubicBezTo>
                <a:cubicBezTo>
                  <a:pt x="123" y="861"/>
                  <a:pt x="233" y="971"/>
                  <a:pt x="368" y="971"/>
                </a:cubicBezTo>
                <a:cubicBezTo>
                  <a:pt x="503" y="971"/>
                  <a:pt x="613" y="861"/>
                  <a:pt x="613" y="726"/>
                </a:cubicBezTo>
                <a:cubicBezTo>
                  <a:pt x="613" y="590"/>
                  <a:pt x="503" y="480"/>
                  <a:pt x="368" y="480"/>
                </a:cubicBezTo>
                <a:close/>
                <a:moveTo>
                  <a:pt x="626" y="28"/>
                </a:moveTo>
                <a:cubicBezTo>
                  <a:pt x="385" y="416"/>
                  <a:pt x="385" y="416"/>
                  <a:pt x="385" y="416"/>
                </a:cubicBezTo>
                <a:cubicBezTo>
                  <a:pt x="454" y="420"/>
                  <a:pt x="516" y="446"/>
                  <a:pt x="566" y="487"/>
                </a:cubicBezTo>
                <a:cubicBezTo>
                  <a:pt x="736" y="213"/>
                  <a:pt x="736" y="213"/>
                  <a:pt x="736" y="213"/>
                </a:cubicBezTo>
                <a:cubicBezTo>
                  <a:pt x="626" y="28"/>
                  <a:pt x="626" y="28"/>
                  <a:pt x="626" y="28"/>
                </a:cubicBezTo>
                <a:close/>
                <a:moveTo>
                  <a:pt x="110" y="28"/>
                </a:moveTo>
                <a:cubicBezTo>
                  <a:pt x="0" y="213"/>
                  <a:pt x="0" y="213"/>
                  <a:pt x="0" y="213"/>
                </a:cubicBezTo>
                <a:cubicBezTo>
                  <a:pt x="170" y="487"/>
                  <a:pt x="170" y="487"/>
                  <a:pt x="170" y="487"/>
                </a:cubicBezTo>
                <a:cubicBezTo>
                  <a:pt x="220" y="446"/>
                  <a:pt x="282" y="420"/>
                  <a:pt x="351" y="416"/>
                </a:cubicBezTo>
                <a:lnTo>
                  <a:pt x="110" y="28"/>
                </a:lnTo>
                <a:close/>
              </a:path>
            </a:pathLst>
          </a:custGeom>
          <a:solidFill>
            <a:srgbClr val="002060"/>
          </a:solidFill>
          <a:ln>
            <a:noFill/>
          </a:ln>
        </p:spPr>
        <p:txBody>
          <a:bodyPr vert="horz" wrap="square" lIns="91440" tIns="45720" rIns="91440" bIns="45720" numCol="1" anchor="t" anchorCtr="0" compatLnSpc="1"/>
          <a:lstStyle/>
          <a:p>
            <a:endParaRPr lang="zh-CN" altLang="en-US" dirty="0"/>
          </a:p>
        </p:txBody>
      </p:sp>
      <p:sp>
        <p:nvSpPr>
          <p:cNvPr id="47" name="TextBox 46"/>
          <p:cNvSpPr txBox="1"/>
          <p:nvPr/>
        </p:nvSpPr>
        <p:spPr>
          <a:xfrm>
            <a:off x="1536529" y="4908555"/>
            <a:ext cx="697627" cy="369332"/>
          </a:xfrm>
          <a:prstGeom prst="rect">
            <a:avLst/>
          </a:prstGeom>
          <a:noFill/>
        </p:spPr>
        <p:txBody>
          <a:bodyPr wrap="none" rtlCol="0" anchor="ctr">
            <a:spAutoFit/>
          </a:bodyPr>
          <a:lstStyle/>
          <a:p>
            <a:pPr algn="ctr"/>
            <a:r>
              <a:rPr lang="en-US" altLang="zh-CN" dirty="0" smtClean="0">
                <a:solidFill>
                  <a:srgbClr val="4C4C4C"/>
                </a:solidFill>
                <a:latin typeface="Museo Sans 500" pitchFamily="50" charset="0"/>
                <a:ea typeface="微软雅黑" panose="020B0503020204020204" pitchFamily="34" charset="-122"/>
              </a:rPr>
              <a:t>2020</a:t>
            </a:r>
            <a:endParaRPr lang="en-US" altLang="zh-CN" dirty="0">
              <a:solidFill>
                <a:srgbClr val="4C4C4C"/>
              </a:solidFill>
              <a:latin typeface="Museo Sans 500" pitchFamily="50" charset="0"/>
              <a:ea typeface="微软雅黑" panose="020B0503020204020204" pitchFamily="34" charset="-122"/>
            </a:endParaRPr>
          </a:p>
        </p:txBody>
      </p:sp>
      <p:sp>
        <p:nvSpPr>
          <p:cNvPr id="48" name="TextBox 47"/>
          <p:cNvSpPr txBox="1"/>
          <p:nvPr/>
        </p:nvSpPr>
        <p:spPr>
          <a:xfrm>
            <a:off x="2471092" y="4740384"/>
            <a:ext cx="3168352" cy="738664"/>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晋升区域经历后带领的区域销售团队夺得年度销售总冠军</a:t>
            </a:r>
          </a:p>
        </p:txBody>
      </p:sp>
      <p:sp>
        <p:nvSpPr>
          <p:cNvPr id="49" name="TextBox 48"/>
          <p:cNvSpPr txBox="1"/>
          <p:nvPr/>
        </p:nvSpPr>
        <p:spPr>
          <a:xfrm>
            <a:off x="6833360" y="4908555"/>
            <a:ext cx="697627" cy="369332"/>
          </a:xfrm>
          <a:prstGeom prst="rect">
            <a:avLst/>
          </a:prstGeom>
          <a:noFill/>
        </p:spPr>
        <p:txBody>
          <a:bodyPr wrap="none" rtlCol="0" anchor="ctr">
            <a:spAutoFit/>
          </a:bodyPr>
          <a:lstStyle/>
          <a:p>
            <a:pPr algn="ctr"/>
            <a:r>
              <a:rPr lang="en-US" altLang="zh-CN" dirty="0" smtClean="0">
                <a:solidFill>
                  <a:srgbClr val="4C4C4C"/>
                </a:solidFill>
                <a:latin typeface="Museo Sans 500" pitchFamily="50" charset="0"/>
                <a:ea typeface="微软雅黑" panose="020B0503020204020204" pitchFamily="34" charset="-122"/>
              </a:rPr>
              <a:t>2030</a:t>
            </a:r>
            <a:endParaRPr lang="en-US" altLang="zh-CN" dirty="0">
              <a:solidFill>
                <a:srgbClr val="4C4C4C"/>
              </a:solidFill>
              <a:latin typeface="Museo Sans 500" pitchFamily="50" charset="0"/>
              <a:ea typeface="微软雅黑" panose="020B0503020204020204" pitchFamily="34" charset="-122"/>
            </a:endParaRPr>
          </a:p>
        </p:txBody>
      </p:sp>
      <p:sp>
        <p:nvSpPr>
          <p:cNvPr id="50" name="TextBox 49"/>
          <p:cNvSpPr txBox="1"/>
          <p:nvPr/>
        </p:nvSpPr>
        <p:spPr>
          <a:xfrm>
            <a:off x="7754180" y="4740384"/>
            <a:ext cx="3168352" cy="738664"/>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在广州杰出青年评选活动中获得广州市十大杰出青年称号</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10" presetClass="entr" presetSubtype="0" fill="hold" grpId="0" nodeType="afterEffect">
                                  <p:stCondLst>
                                    <p:cond delay="0"/>
                                  </p:stCondLst>
                                  <p:iterate type="lt">
                                    <p:tmPct val="10000"/>
                                  </p:iterate>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par>
                          <p:cTn id="36" fill="hold">
                            <p:stCondLst>
                              <p:cond delay="4099"/>
                            </p:stCondLst>
                            <p:childTnLst>
                              <p:par>
                                <p:cTn id="37" presetID="47"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1000"/>
                                        <p:tgtEl>
                                          <p:spTgt spid="35"/>
                                        </p:tgtEl>
                                      </p:cBhvr>
                                    </p:animEffect>
                                    <p:anim calcmode="lin" valueType="num">
                                      <p:cBhvr>
                                        <p:cTn id="40" dur="1000" fill="hold"/>
                                        <p:tgtEl>
                                          <p:spTgt spid="35"/>
                                        </p:tgtEl>
                                        <p:attrNameLst>
                                          <p:attrName>ppt_x</p:attrName>
                                        </p:attrNameLst>
                                      </p:cBhvr>
                                      <p:tavLst>
                                        <p:tav tm="0">
                                          <p:val>
                                            <p:strVal val="#ppt_x"/>
                                          </p:val>
                                        </p:tav>
                                        <p:tav tm="100000">
                                          <p:val>
                                            <p:strVal val="#ppt_x"/>
                                          </p:val>
                                        </p:tav>
                                      </p:tavLst>
                                    </p:anim>
                                    <p:anim calcmode="lin" valueType="num">
                                      <p:cBhvr>
                                        <p:cTn id="41" dur="1000" fill="hold"/>
                                        <p:tgtEl>
                                          <p:spTgt spid="35"/>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fade">
                                      <p:cBhvr>
                                        <p:cTn id="44" dur="1000"/>
                                        <p:tgtEl>
                                          <p:spTgt spid="38"/>
                                        </p:tgtEl>
                                      </p:cBhvr>
                                    </p:animEffect>
                                    <p:anim calcmode="lin" valueType="num">
                                      <p:cBhvr>
                                        <p:cTn id="45" dur="1000" fill="hold"/>
                                        <p:tgtEl>
                                          <p:spTgt spid="38"/>
                                        </p:tgtEl>
                                        <p:attrNameLst>
                                          <p:attrName>ppt_x</p:attrName>
                                        </p:attrNameLst>
                                      </p:cBhvr>
                                      <p:tavLst>
                                        <p:tav tm="0">
                                          <p:val>
                                            <p:strVal val="#ppt_x"/>
                                          </p:val>
                                        </p:tav>
                                        <p:tav tm="100000">
                                          <p:val>
                                            <p:strVal val="#ppt_x"/>
                                          </p:val>
                                        </p:tav>
                                      </p:tavLst>
                                    </p:anim>
                                    <p:anim calcmode="lin" valueType="num">
                                      <p:cBhvr>
                                        <p:cTn id="46" dur="1000" fill="hold"/>
                                        <p:tgtEl>
                                          <p:spTgt spid="38"/>
                                        </p:tgtEl>
                                        <p:attrNameLst>
                                          <p:attrName>ppt_y</p:attrName>
                                        </p:attrNameLst>
                                      </p:cBhvr>
                                      <p:tavLst>
                                        <p:tav tm="0">
                                          <p:val>
                                            <p:strVal val="#ppt_y-.1"/>
                                          </p:val>
                                        </p:tav>
                                        <p:tav tm="100000">
                                          <p:val>
                                            <p:strVal val="#ppt_y"/>
                                          </p:val>
                                        </p:tav>
                                      </p:tavLst>
                                    </p:anim>
                                  </p:childTnLst>
                                </p:cTn>
                              </p:par>
                            </p:childTnLst>
                          </p:cTn>
                        </p:par>
                        <p:par>
                          <p:cTn id="47" fill="hold">
                            <p:stCondLst>
                              <p:cond delay="5099"/>
                            </p:stCondLst>
                            <p:childTnLst>
                              <p:par>
                                <p:cTn id="48" presetID="10" presetClass="entr" presetSubtype="0" fill="hold" grpId="0" nodeType="afterEffect">
                                  <p:stCondLst>
                                    <p:cond delay="0"/>
                                  </p:stCondLst>
                                  <p:iterate type="lt">
                                    <p:tmPct val="10000"/>
                                  </p:iterate>
                                  <p:childTnLst>
                                    <p:set>
                                      <p:cBhvr>
                                        <p:cTn id="49" dur="1" fill="hold">
                                          <p:stCondLst>
                                            <p:cond delay="0"/>
                                          </p:stCondLst>
                                        </p:cTn>
                                        <p:tgtEl>
                                          <p:spTgt spid="39"/>
                                        </p:tgtEl>
                                        <p:attrNameLst>
                                          <p:attrName>style.visibility</p:attrName>
                                        </p:attrNameLst>
                                      </p:cBhvr>
                                      <p:to>
                                        <p:strVal val="visible"/>
                                      </p:to>
                                    </p:set>
                                    <p:animEffect transition="in" filter="fade">
                                      <p:cBhvr>
                                        <p:cTn id="50" dur="500"/>
                                        <p:tgtEl>
                                          <p:spTgt spid="39"/>
                                        </p:tgtEl>
                                      </p:cBhvr>
                                    </p:animEffect>
                                  </p:childTnLst>
                                </p:cTn>
                              </p:par>
                            </p:childTnLst>
                          </p:cTn>
                        </p:par>
                        <p:par>
                          <p:cTn id="51" fill="hold">
                            <p:stCondLst>
                              <p:cond delay="6799"/>
                            </p:stCondLst>
                            <p:childTnLst>
                              <p:par>
                                <p:cTn id="52" presetID="47" presetClass="entr" presetSubtype="0" fill="hold" grpId="0" nodeType="after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1000"/>
                                        <p:tgtEl>
                                          <p:spTgt spid="41"/>
                                        </p:tgtEl>
                                      </p:cBhvr>
                                    </p:animEffect>
                                    <p:anim calcmode="lin" valueType="num">
                                      <p:cBhvr>
                                        <p:cTn id="55" dur="1000" fill="hold"/>
                                        <p:tgtEl>
                                          <p:spTgt spid="41"/>
                                        </p:tgtEl>
                                        <p:attrNameLst>
                                          <p:attrName>ppt_x</p:attrName>
                                        </p:attrNameLst>
                                      </p:cBhvr>
                                      <p:tavLst>
                                        <p:tav tm="0">
                                          <p:val>
                                            <p:strVal val="#ppt_x"/>
                                          </p:val>
                                        </p:tav>
                                        <p:tav tm="100000">
                                          <p:val>
                                            <p:strVal val="#ppt_x"/>
                                          </p:val>
                                        </p:tav>
                                      </p:tavLst>
                                    </p:anim>
                                    <p:anim calcmode="lin" valueType="num">
                                      <p:cBhvr>
                                        <p:cTn id="56" dur="1000" fill="hold"/>
                                        <p:tgtEl>
                                          <p:spTgt spid="41"/>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1000"/>
                                        <p:tgtEl>
                                          <p:spTgt spid="47"/>
                                        </p:tgtEl>
                                      </p:cBhvr>
                                    </p:animEffect>
                                    <p:anim calcmode="lin" valueType="num">
                                      <p:cBhvr>
                                        <p:cTn id="60" dur="1000" fill="hold"/>
                                        <p:tgtEl>
                                          <p:spTgt spid="47"/>
                                        </p:tgtEl>
                                        <p:attrNameLst>
                                          <p:attrName>ppt_x</p:attrName>
                                        </p:attrNameLst>
                                      </p:cBhvr>
                                      <p:tavLst>
                                        <p:tav tm="0">
                                          <p:val>
                                            <p:strVal val="#ppt_x"/>
                                          </p:val>
                                        </p:tav>
                                        <p:tav tm="100000">
                                          <p:val>
                                            <p:strVal val="#ppt_x"/>
                                          </p:val>
                                        </p:tav>
                                      </p:tavLst>
                                    </p:anim>
                                    <p:anim calcmode="lin" valueType="num">
                                      <p:cBhvr>
                                        <p:cTn id="61" dur="1000" fill="hold"/>
                                        <p:tgtEl>
                                          <p:spTgt spid="47"/>
                                        </p:tgtEl>
                                        <p:attrNameLst>
                                          <p:attrName>ppt_y</p:attrName>
                                        </p:attrNameLst>
                                      </p:cBhvr>
                                      <p:tavLst>
                                        <p:tav tm="0">
                                          <p:val>
                                            <p:strVal val="#ppt_y-.1"/>
                                          </p:val>
                                        </p:tav>
                                        <p:tav tm="100000">
                                          <p:val>
                                            <p:strVal val="#ppt_y"/>
                                          </p:val>
                                        </p:tav>
                                      </p:tavLst>
                                    </p:anim>
                                  </p:childTnLst>
                                </p:cTn>
                              </p:par>
                            </p:childTnLst>
                          </p:cTn>
                        </p:par>
                        <p:par>
                          <p:cTn id="62" fill="hold">
                            <p:stCondLst>
                              <p:cond delay="7799"/>
                            </p:stCondLst>
                            <p:childTnLst>
                              <p:par>
                                <p:cTn id="63" presetID="10" presetClass="entr" presetSubtype="0" fill="hold" grpId="0" nodeType="afterEffect">
                                  <p:stCondLst>
                                    <p:cond delay="0"/>
                                  </p:stCondLst>
                                  <p:iterate type="lt">
                                    <p:tmPct val="10000"/>
                                  </p:iterate>
                                  <p:childTnLst>
                                    <p:set>
                                      <p:cBhvr>
                                        <p:cTn id="64" dur="1" fill="hold">
                                          <p:stCondLst>
                                            <p:cond delay="0"/>
                                          </p:stCondLst>
                                        </p:cTn>
                                        <p:tgtEl>
                                          <p:spTgt spid="48"/>
                                        </p:tgtEl>
                                        <p:attrNameLst>
                                          <p:attrName>style.visibility</p:attrName>
                                        </p:attrNameLst>
                                      </p:cBhvr>
                                      <p:to>
                                        <p:strVal val="visible"/>
                                      </p:to>
                                    </p:set>
                                    <p:animEffect transition="in" filter="fade">
                                      <p:cBhvr>
                                        <p:cTn id="65" dur="500"/>
                                        <p:tgtEl>
                                          <p:spTgt spid="48"/>
                                        </p:tgtEl>
                                      </p:cBhvr>
                                    </p:animEffect>
                                  </p:childTnLst>
                                </p:cTn>
                              </p:par>
                            </p:childTnLst>
                          </p:cTn>
                        </p:par>
                        <p:par>
                          <p:cTn id="66" fill="hold">
                            <p:stCondLst>
                              <p:cond delay="9500"/>
                            </p:stCondLst>
                            <p:childTnLst>
                              <p:par>
                                <p:cTn id="67" presetID="47" presetClass="entr" presetSubtype="0"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fade">
                                      <p:cBhvr>
                                        <p:cTn id="69" dur="1000"/>
                                        <p:tgtEl>
                                          <p:spTgt spid="46"/>
                                        </p:tgtEl>
                                      </p:cBhvr>
                                    </p:animEffect>
                                    <p:anim calcmode="lin" valueType="num">
                                      <p:cBhvr>
                                        <p:cTn id="70" dur="1000" fill="hold"/>
                                        <p:tgtEl>
                                          <p:spTgt spid="46"/>
                                        </p:tgtEl>
                                        <p:attrNameLst>
                                          <p:attrName>ppt_x</p:attrName>
                                        </p:attrNameLst>
                                      </p:cBhvr>
                                      <p:tavLst>
                                        <p:tav tm="0">
                                          <p:val>
                                            <p:strVal val="#ppt_x"/>
                                          </p:val>
                                        </p:tav>
                                        <p:tav tm="100000">
                                          <p:val>
                                            <p:strVal val="#ppt_x"/>
                                          </p:val>
                                        </p:tav>
                                      </p:tavLst>
                                    </p:anim>
                                    <p:anim calcmode="lin" valueType="num">
                                      <p:cBhvr>
                                        <p:cTn id="71" dur="1000" fill="hold"/>
                                        <p:tgtEl>
                                          <p:spTgt spid="46"/>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fade">
                                      <p:cBhvr>
                                        <p:cTn id="74" dur="1000"/>
                                        <p:tgtEl>
                                          <p:spTgt spid="49"/>
                                        </p:tgtEl>
                                      </p:cBhvr>
                                    </p:animEffect>
                                    <p:anim calcmode="lin" valueType="num">
                                      <p:cBhvr>
                                        <p:cTn id="75" dur="1000" fill="hold"/>
                                        <p:tgtEl>
                                          <p:spTgt spid="49"/>
                                        </p:tgtEl>
                                        <p:attrNameLst>
                                          <p:attrName>ppt_x</p:attrName>
                                        </p:attrNameLst>
                                      </p:cBhvr>
                                      <p:tavLst>
                                        <p:tav tm="0">
                                          <p:val>
                                            <p:strVal val="#ppt_x"/>
                                          </p:val>
                                        </p:tav>
                                        <p:tav tm="100000">
                                          <p:val>
                                            <p:strVal val="#ppt_x"/>
                                          </p:val>
                                        </p:tav>
                                      </p:tavLst>
                                    </p:anim>
                                    <p:anim calcmode="lin" valueType="num">
                                      <p:cBhvr>
                                        <p:cTn id="76" dur="1000" fill="hold"/>
                                        <p:tgtEl>
                                          <p:spTgt spid="49"/>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10" presetClass="entr" presetSubtype="0" fill="hold" grpId="0" nodeType="afterEffect">
                                  <p:stCondLst>
                                    <p:cond delay="0"/>
                                  </p:stCondLst>
                                  <p:iterate type="lt">
                                    <p:tmPct val="10000"/>
                                  </p:iterate>
                                  <p:childTnLst>
                                    <p:set>
                                      <p:cBhvr>
                                        <p:cTn id="79" dur="1" fill="hold">
                                          <p:stCondLst>
                                            <p:cond delay="0"/>
                                          </p:stCondLst>
                                        </p:cTn>
                                        <p:tgtEl>
                                          <p:spTgt spid="50"/>
                                        </p:tgtEl>
                                        <p:attrNameLst>
                                          <p:attrName>style.visibility</p:attrName>
                                        </p:attrNameLst>
                                      </p:cBhvr>
                                      <p:to>
                                        <p:strVal val="visible"/>
                                      </p:to>
                                    </p:set>
                                    <p:animEffect transition="in" filter="fade">
                                      <p:cBhvr>
                                        <p:cTn id="80"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30" grpId="0" animBg="1"/>
      <p:bldP spid="5" grpId="0" animBg="1"/>
      <p:bldP spid="35" grpId="0" animBg="1"/>
      <p:bldP spid="6" grpId="0"/>
      <p:bldP spid="7" grpId="0"/>
      <p:bldP spid="38" grpId="0"/>
      <p:bldP spid="39" grpId="0"/>
      <p:bldP spid="41" grpId="0" animBg="1"/>
      <p:bldP spid="46" grpId="0" animBg="1"/>
      <p:bldP spid="47" grpId="0"/>
      <p:bldP spid="48" grpId="0"/>
      <p:bldP spid="49" grpId="0"/>
      <p:bldP spid="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3" y="344684"/>
            <a:ext cx="2021707"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语言能力 </a:t>
            </a:r>
            <a:r>
              <a:rPr lang="en-US" altLang="zh-CN" sz="1400" dirty="0">
                <a:solidFill>
                  <a:srgbClr val="002060"/>
                </a:solidFill>
                <a:latin typeface="微软雅黑" panose="020B0503020204020204" pitchFamily="34" charset="-122"/>
                <a:ea typeface="微软雅黑" panose="020B0503020204020204" pitchFamily="34" charset="-122"/>
              </a:rPr>
              <a:t>Language</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5" name="TextBox 54"/>
          <p:cNvSpPr txBox="1"/>
          <p:nvPr/>
        </p:nvSpPr>
        <p:spPr>
          <a:xfrm>
            <a:off x="7610641" y="2626101"/>
            <a:ext cx="1980029" cy="307777"/>
          </a:xfrm>
          <a:prstGeom prst="rect">
            <a:avLst/>
          </a:prstGeom>
          <a:noFill/>
        </p:spPr>
        <p:txBody>
          <a:bodyPr wrap="none" rtlCol="0">
            <a:spAutoFit/>
          </a:bodyPr>
          <a:lstStyle/>
          <a:p>
            <a:r>
              <a:rPr lang="zh-CN" altLang="en-US" sz="1400" dirty="0">
                <a:solidFill>
                  <a:srgbClr val="4C4C4C"/>
                </a:solidFill>
                <a:latin typeface="微软雅黑" panose="020B0503020204020204" pitchFamily="34" charset="-122"/>
                <a:ea typeface="微软雅黑" panose="020B0503020204020204" pitchFamily="34" charset="-122"/>
              </a:rPr>
              <a:t>母语，熟练交流和应用</a:t>
            </a:r>
          </a:p>
        </p:txBody>
      </p:sp>
      <p:sp>
        <p:nvSpPr>
          <p:cNvPr id="56" name="TextBox 55"/>
          <p:cNvSpPr txBox="1"/>
          <p:nvPr/>
        </p:nvSpPr>
        <p:spPr>
          <a:xfrm>
            <a:off x="7610640" y="3692620"/>
            <a:ext cx="2159566" cy="307777"/>
          </a:xfrm>
          <a:prstGeom prst="rect">
            <a:avLst/>
          </a:prstGeom>
          <a:noFill/>
        </p:spPr>
        <p:txBody>
          <a:bodyPr wrap="none" rtlCol="0">
            <a:spAutoFit/>
          </a:bodyPr>
          <a:lstStyle/>
          <a:p>
            <a:r>
              <a:rPr lang="zh-CN" altLang="en-US" sz="1400" dirty="0">
                <a:solidFill>
                  <a:srgbClr val="4C4C4C"/>
                </a:solidFill>
                <a:latin typeface="微软雅黑" panose="020B0503020204020204" pitchFamily="34" charset="-122"/>
                <a:ea typeface="微软雅黑" panose="020B0503020204020204" pitchFamily="34" charset="-122"/>
              </a:rPr>
              <a:t>国语比较标准无地方口音</a:t>
            </a:r>
          </a:p>
        </p:txBody>
      </p:sp>
      <p:sp>
        <p:nvSpPr>
          <p:cNvPr id="57" name="TextBox 56"/>
          <p:cNvSpPr txBox="1"/>
          <p:nvPr/>
        </p:nvSpPr>
        <p:spPr>
          <a:xfrm>
            <a:off x="7610641" y="4765421"/>
            <a:ext cx="2698175" cy="307777"/>
          </a:xfrm>
          <a:prstGeom prst="rect">
            <a:avLst/>
          </a:prstGeom>
          <a:noFill/>
        </p:spPr>
        <p:txBody>
          <a:bodyPr wrap="none" rtlCol="0">
            <a:spAutoFit/>
          </a:bodyPr>
          <a:lstStyle/>
          <a:p>
            <a:r>
              <a:rPr lang="zh-CN" altLang="en-US" sz="1400" dirty="0">
                <a:solidFill>
                  <a:srgbClr val="4C4C4C"/>
                </a:solidFill>
                <a:latin typeface="微软雅黑" panose="020B0503020204020204" pitchFamily="34" charset="-122"/>
                <a:ea typeface="微软雅黑" panose="020B0503020204020204" pitchFamily="34" charset="-122"/>
              </a:rPr>
              <a:t>基本听说能力，能进行正常交流</a:t>
            </a:r>
          </a:p>
        </p:txBody>
      </p:sp>
      <p:sp>
        <p:nvSpPr>
          <p:cNvPr id="29" name="椭圆 28"/>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2711625" y="2204864"/>
            <a:ext cx="1657826" cy="338554"/>
          </a:xfrm>
          <a:prstGeom prst="rect">
            <a:avLst/>
          </a:prstGeom>
          <a:noFill/>
        </p:spPr>
        <p:txBody>
          <a:bodyPr wrap="none" rtlCol="0">
            <a:spAutoFit/>
          </a:bodyPr>
          <a:lstStyle/>
          <a:p>
            <a:r>
              <a:rPr lang="en-US" altLang="zh-CN" sz="1600" dirty="0">
                <a:solidFill>
                  <a:srgbClr val="0070C0"/>
                </a:solidFill>
                <a:latin typeface="Museo Sans 500" pitchFamily="50" charset="0"/>
              </a:rPr>
              <a:t>Cantonese</a:t>
            </a:r>
            <a:endParaRPr lang="zh-CN" altLang="en-US" sz="1600" dirty="0">
              <a:solidFill>
                <a:srgbClr val="0070C0"/>
              </a:solidFill>
              <a:latin typeface="Museo Sans 500" pitchFamily="50" charset="0"/>
            </a:endParaRPr>
          </a:p>
        </p:txBody>
      </p:sp>
      <p:sp>
        <p:nvSpPr>
          <p:cNvPr id="2" name="TextBox 1"/>
          <p:cNvSpPr txBox="1"/>
          <p:nvPr/>
        </p:nvSpPr>
        <p:spPr>
          <a:xfrm>
            <a:off x="2813416" y="2487603"/>
            <a:ext cx="1005403" cy="584775"/>
          </a:xfrm>
          <a:prstGeom prst="rect">
            <a:avLst/>
          </a:prstGeom>
          <a:noFill/>
        </p:spPr>
        <p:txBody>
          <a:bodyPr wrap="none" rtlCol="0">
            <a:spAutoFit/>
          </a:bodyPr>
          <a:lstStyle/>
          <a:p>
            <a:pPr lvl="0" algn="ctr"/>
            <a:r>
              <a:rPr lang="zh-CN" altLang="en-US" sz="3200" dirty="0">
                <a:solidFill>
                  <a:srgbClr val="002060"/>
                </a:solidFill>
                <a:latin typeface="Museo Sans 500" pitchFamily="50" charset="0"/>
                <a:ea typeface="微软雅黑" panose="020B0503020204020204" pitchFamily="34" charset="-122"/>
              </a:rPr>
              <a:t>粤语</a:t>
            </a:r>
          </a:p>
        </p:txBody>
      </p:sp>
      <p:sp>
        <p:nvSpPr>
          <p:cNvPr id="41" name="TextBox 40"/>
          <p:cNvSpPr txBox="1"/>
          <p:nvPr/>
        </p:nvSpPr>
        <p:spPr>
          <a:xfrm>
            <a:off x="2841468" y="3282463"/>
            <a:ext cx="1261884" cy="338554"/>
          </a:xfrm>
          <a:prstGeom prst="rect">
            <a:avLst/>
          </a:prstGeom>
          <a:noFill/>
        </p:spPr>
        <p:txBody>
          <a:bodyPr wrap="none" rtlCol="0">
            <a:spAutoFit/>
          </a:bodyPr>
          <a:lstStyle>
            <a:defPPr>
              <a:defRPr lang="zh-CN"/>
            </a:defPPr>
            <a:lvl1pPr>
              <a:defRPr sz="1600">
                <a:solidFill>
                  <a:srgbClr val="4C4C4C"/>
                </a:solidFill>
                <a:latin typeface="Museo Sans 500" pitchFamily="50" charset="0"/>
              </a:defRPr>
            </a:lvl1pPr>
          </a:lstStyle>
          <a:p>
            <a:r>
              <a:rPr lang="en-US" altLang="zh-CN" dirty="0">
                <a:solidFill>
                  <a:srgbClr val="0070C0"/>
                </a:solidFill>
              </a:rPr>
              <a:t>Chinese</a:t>
            </a:r>
            <a:endParaRPr lang="zh-CN" altLang="en-US" dirty="0">
              <a:solidFill>
                <a:srgbClr val="0070C0"/>
              </a:solidFill>
            </a:endParaRPr>
          </a:p>
        </p:txBody>
      </p:sp>
      <p:sp>
        <p:nvSpPr>
          <p:cNvPr id="32" name="TextBox 31"/>
          <p:cNvSpPr txBox="1"/>
          <p:nvPr/>
        </p:nvSpPr>
        <p:spPr>
          <a:xfrm>
            <a:off x="2813416" y="3554122"/>
            <a:ext cx="1005403" cy="584775"/>
          </a:xfrm>
          <a:prstGeom prst="rect">
            <a:avLst/>
          </a:prstGeom>
          <a:noFill/>
        </p:spPr>
        <p:txBody>
          <a:bodyPr wrap="none" rtlCol="0">
            <a:spAutoFit/>
          </a:bodyPr>
          <a:lstStyle/>
          <a:p>
            <a:pPr lvl="0" algn="ctr"/>
            <a:r>
              <a:rPr lang="zh-CN" altLang="en-US" sz="3200" dirty="0">
                <a:solidFill>
                  <a:srgbClr val="002060"/>
                </a:solidFill>
                <a:latin typeface="Museo Sans 500" pitchFamily="50" charset="0"/>
                <a:ea typeface="微软雅黑" panose="020B0503020204020204" pitchFamily="34" charset="-122"/>
              </a:rPr>
              <a:t>国语</a:t>
            </a:r>
          </a:p>
        </p:txBody>
      </p:sp>
      <p:sp>
        <p:nvSpPr>
          <p:cNvPr id="43" name="TextBox 42"/>
          <p:cNvSpPr txBox="1"/>
          <p:nvPr/>
        </p:nvSpPr>
        <p:spPr>
          <a:xfrm>
            <a:off x="2882345" y="4348981"/>
            <a:ext cx="1148071" cy="338554"/>
          </a:xfrm>
          <a:prstGeom prst="rect">
            <a:avLst/>
          </a:prstGeom>
          <a:noFill/>
        </p:spPr>
        <p:txBody>
          <a:bodyPr wrap="none" rtlCol="0">
            <a:spAutoFit/>
          </a:bodyPr>
          <a:lstStyle>
            <a:defPPr>
              <a:defRPr lang="zh-CN"/>
            </a:defPPr>
            <a:lvl1pPr>
              <a:defRPr sz="1600">
                <a:solidFill>
                  <a:srgbClr val="4C4C4C"/>
                </a:solidFill>
                <a:latin typeface="Museo Sans 500" pitchFamily="50" charset="0"/>
              </a:defRPr>
            </a:lvl1pPr>
          </a:lstStyle>
          <a:p>
            <a:r>
              <a:rPr lang="en-US" altLang="zh-CN" dirty="0">
                <a:solidFill>
                  <a:srgbClr val="0070C0"/>
                </a:solidFill>
              </a:rPr>
              <a:t>English</a:t>
            </a:r>
            <a:endParaRPr lang="zh-CN" altLang="en-US" dirty="0">
              <a:solidFill>
                <a:srgbClr val="0070C0"/>
              </a:solidFill>
            </a:endParaRPr>
          </a:p>
        </p:txBody>
      </p:sp>
      <p:sp>
        <p:nvSpPr>
          <p:cNvPr id="33" name="TextBox 32"/>
          <p:cNvSpPr txBox="1"/>
          <p:nvPr/>
        </p:nvSpPr>
        <p:spPr>
          <a:xfrm>
            <a:off x="2813416" y="4626923"/>
            <a:ext cx="1005403" cy="584775"/>
          </a:xfrm>
          <a:prstGeom prst="rect">
            <a:avLst/>
          </a:prstGeom>
          <a:noFill/>
        </p:spPr>
        <p:txBody>
          <a:bodyPr wrap="none" rtlCol="0">
            <a:spAutoFit/>
          </a:bodyPr>
          <a:lstStyle/>
          <a:p>
            <a:pPr lvl="0" algn="ctr"/>
            <a:r>
              <a:rPr lang="zh-CN" altLang="en-US" sz="3200" dirty="0">
                <a:solidFill>
                  <a:srgbClr val="002060"/>
                </a:solidFill>
                <a:latin typeface="Museo Sans 500" pitchFamily="50" charset="0"/>
                <a:ea typeface="微软雅黑" panose="020B0503020204020204" pitchFamily="34" charset="-122"/>
              </a:rPr>
              <a:t>英语</a:t>
            </a:r>
          </a:p>
        </p:txBody>
      </p:sp>
      <p:grpSp>
        <p:nvGrpSpPr>
          <p:cNvPr id="18" name="组合 17"/>
          <p:cNvGrpSpPr/>
          <p:nvPr/>
        </p:nvGrpSpPr>
        <p:grpSpPr>
          <a:xfrm>
            <a:off x="4151123" y="2670858"/>
            <a:ext cx="3279610" cy="218262"/>
            <a:chOff x="4330002" y="2670858"/>
            <a:chExt cx="3279610" cy="218262"/>
          </a:xfrm>
          <a:solidFill>
            <a:schemeClr val="bg1"/>
          </a:solidFill>
        </p:grpSpPr>
        <p:sp>
          <p:nvSpPr>
            <p:cNvPr id="9" name="椭圆 8"/>
            <p:cNvSpPr/>
            <p:nvPr/>
          </p:nvSpPr>
          <p:spPr>
            <a:xfrm>
              <a:off x="4330002"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4670152"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5010302"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5350452"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5690602"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6030752"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椭圆 70"/>
            <p:cNvSpPr/>
            <p:nvPr/>
          </p:nvSpPr>
          <p:spPr>
            <a:xfrm>
              <a:off x="6370902"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椭圆 73"/>
            <p:cNvSpPr/>
            <p:nvPr/>
          </p:nvSpPr>
          <p:spPr>
            <a:xfrm>
              <a:off x="6711052"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椭圆 76"/>
            <p:cNvSpPr/>
            <p:nvPr/>
          </p:nvSpPr>
          <p:spPr>
            <a:xfrm>
              <a:off x="7051202"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椭圆 79"/>
            <p:cNvSpPr/>
            <p:nvPr/>
          </p:nvSpPr>
          <p:spPr>
            <a:xfrm>
              <a:off x="7391350" y="267085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a:off x="4151123" y="3737377"/>
            <a:ext cx="3279610" cy="218262"/>
            <a:chOff x="4330002" y="3737377"/>
            <a:chExt cx="3279610" cy="218262"/>
          </a:xfrm>
          <a:solidFill>
            <a:schemeClr val="bg1"/>
          </a:solidFill>
        </p:grpSpPr>
        <p:sp>
          <p:nvSpPr>
            <p:cNvPr id="45" name="椭圆 44"/>
            <p:cNvSpPr/>
            <p:nvPr/>
          </p:nvSpPr>
          <p:spPr>
            <a:xfrm>
              <a:off x="4330002"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4670152"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5010302"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5350452"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5690602"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6030752"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6370902"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椭圆 74"/>
            <p:cNvSpPr/>
            <p:nvPr/>
          </p:nvSpPr>
          <p:spPr>
            <a:xfrm>
              <a:off x="6711052"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椭圆 77"/>
            <p:cNvSpPr/>
            <p:nvPr/>
          </p:nvSpPr>
          <p:spPr>
            <a:xfrm>
              <a:off x="7051202"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a:off x="7391350" y="3737377"/>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4151123" y="4810178"/>
            <a:ext cx="3279610" cy="218262"/>
            <a:chOff x="4330002" y="4810178"/>
            <a:chExt cx="3279610" cy="218262"/>
          </a:xfrm>
          <a:solidFill>
            <a:schemeClr val="bg1"/>
          </a:solidFill>
        </p:grpSpPr>
        <p:sp>
          <p:nvSpPr>
            <p:cNvPr id="47" name="椭圆 46"/>
            <p:cNvSpPr/>
            <p:nvPr/>
          </p:nvSpPr>
          <p:spPr>
            <a:xfrm>
              <a:off x="4330002"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4670152"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5010302"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5350452"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a:off x="5690602"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椭圆 69"/>
            <p:cNvSpPr/>
            <p:nvPr/>
          </p:nvSpPr>
          <p:spPr>
            <a:xfrm>
              <a:off x="6030752"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6370902"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p:cNvSpPr/>
            <p:nvPr/>
          </p:nvSpPr>
          <p:spPr>
            <a:xfrm>
              <a:off x="6711052"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a:off x="7051202"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a:off x="7391350" y="4810178"/>
              <a:ext cx="218262" cy="218262"/>
            </a:xfrm>
            <a:prstGeom prst="ellipse">
              <a:avLst/>
            </a:prstGeom>
            <a:grpFill/>
            <a:ln w="12700">
              <a:solidFill>
                <a:srgbClr val="56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椭圆 9"/>
          <p:cNvSpPr/>
          <p:nvPr/>
        </p:nvSpPr>
        <p:spPr>
          <a:xfrm>
            <a:off x="4188246"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a:off x="4528396"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a:off x="4868546"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p:cNvSpPr/>
          <p:nvPr/>
        </p:nvSpPr>
        <p:spPr>
          <a:xfrm>
            <a:off x="5208696"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p:cNvSpPr/>
          <p:nvPr/>
        </p:nvSpPr>
        <p:spPr>
          <a:xfrm>
            <a:off x="5548846"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a:off x="5888996"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a:off x="6229146"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p:cNvSpPr/>
          <p:nvPr/>
        </p:nvSpPr>
        <p:spPr>
          <a:xfrm>
            <a:off x="6569296"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a:off x="6909446"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a:off x="7249594" y="270798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椭圆 91"/>
          <p:cNvSpPr/>
          <p:nvPr/>
        </p:nvSpPr>
        <p:spPr>
          <a:xfrm>
            <a:off x="4188246" y="3774500"/>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椭圆 92"/>
          <p:cNvSpPr/>
          <p:nvPr/>
        </p:nvSpPr>
        <p:spPr>
          <a:xfrm>
            <a:off x="4528396" y="3774500"/>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a:off x="4868546" y="3774500"/>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5208696" y="3774500"/>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a:off x="5548846" y="3774500"/>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a:off x="5888996" y="3774500"/>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a:off x="6229146" y="3774500"/>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6569296" y="3774500"/>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a:off x="4188246" y="484730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椭圆 100"/>
          <p:cNvSpPr/>
          <p:nvPr/>
        </p:nvSpPr>
        <p:spPr>
          <a:xfrm>
            <a:off x="4528396" y="484730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椭圆 101"/>
          <p:cNvSpPr/>
          <p:nvPr/>
        </p:nvSpPr>
        <p:spPr>
          <a:xfrm>
            <a:off x="4868546" y="484730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椭圆 102"/>
          <p:cNvSpPr/>
          <p:nvPr/>
        </p:nvSpPr>
        <p:spPr>
          <a:xfrm>
            <a:off x="5208696" y="484730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5548846" y="484730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5888996" y="4847301"/>
            <a:ext cx="144016" cy="144016"/>
          </a:xfrm>
          <a:prstGeom prst="ellipse">
            <a:avLst/>
          </a:prstGeom>
          <a:solidFill>
            <a:srgbClr val="565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animEffect transition="in" filter="fade">
                                      <p:cBhvr>
                                        <p:cTn id="31" dur="500"/>
                                        <p:tgtEl>
                                          <p:spTgt spid="2"/>
                                        </p:tgtEl>
                                      </p:cBhvr>
                                    </p:animEffect>
                                  </p:childTnLst>
                                </p:cTn>
                              </p:par>
                            </p:childTnLst>
                          </p:cTn>
                        </p:par>
                        <p:par>
                          <p:cTn id="32" fill="hold">
                            <p:stCondLst>
                              <p:cond delay="2000"/>
                            </p:stCondLst>
                            <p:childTnLst>
                              <p:par>
                                <p:cTn id="33" presetID="53" presetClass="entr" presetSubtype="16"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p:cTn id="35" dur="500" fill="hold"/>
                                        <p:tgtEl>
                                          <p:spTgt spid="41"/>
                                        </p:tgtEl>
                                        <p:attrNameLst>
                                          <p:attrName>ppt_w</p:attrName>
                                        </p:attrNameLst>
                                      </p:cBhvr>
                                      <p:tavLst>
                                        <p:tav tm="0">
                                          <p:val>
                                            <p:fltVal val="0"/>
                                          </p:val>
                                        </p:tav>
                                        <p:tav tm="100000">
                                          <p:val>
                                            <p:strVal val="#ppt_w"/>
                                          </p:val>
                                        </p:tav>
                                      </p:tavLst>
                                    </p:anim>
                                    <p:anim calcmode="lin" valueType="num">
                                      <p:cBhvr>
                                        <p:cTn id="36" dur="500" fill="hold"/>
                                        <p:tgtEl>
                                          <p:spTgt spid="41"/>
                                        </p:tgtEl>
                                        <p:attrNameLst>
                                          <p:attrName>ppt_h</p:attrName>
                                        </p:attrNameLst>
                                      </p:cBhvr>
                                      <p:tavLst>
                                        <p:tav tm="0">
                                          <p:val>
                                            <p:fltVal val="0"/>
                                          </p:val>
                                        </p:tav>
                                        <p:tav tm="100000">
                                          <p:val>
                                            <p:strVal val="#ppt_h"/>
                                          </p:val>
                                        </p:tav>
                                      </p:tavLst>
                                    </p:anim>
                                    <p:animEffect transition="in" filter="fade">
                                      <p:cBhvr>
                                        <p:cTn id="37" dur="500"/>
                                        <p:tgtEl>
                                          <p:spTgt spid="41"/>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fltVal val="0"/>
                                          </p:val>
                                        </p:tav>
                                        <p:tav tm="100000">
                                          <p:val>
                                            <p:strVal val="#ppt_h"/>
                                          </p:val>
                                        </p:tav>
                                      </p:tavLst>
                                    </p:anim>
                                    <p:animEffect transition="in" filter="fade">
                                      <p:cBhvr>
                                        <p:cTn id="42" dur="500"/>
                                        <p:tgtEl>
                                          <p:spTgt spid="32"/>
                                        </p:tgtEl>
                                      </p:cBhvr>
                                    </p:animEffect>
                                  </p:childTnLst>
                                </p:cTn>
                              </p:par>
                            </p:childTnLst>
                          </p:cTn>
                        </p:par>
                        <p:par>
                          <p:cTn id="43" fill="hold">
                            <p:stCondLst>
                              <p:cond delay="2500"/>
                            </p:stCondLst>
                            <p:childTnLst>
                              <p:par>
                                <p:cTn id="44" presetID="53" presetClass="entr" presetSubtype="16"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 calcmode="lin" valueType="num">
                                      <p:cBhvr>
                                        <p:cTn id="46" dur="500" fill="hold"/>
                                        <p:tgtEl>
                                          <p:spTgt spid="43"/>
                                        </p:tgtEl>
                                        <p:attrNameLst>
                                          <p:attrName>ppt_w</p:attrName>
                                        </p:attrNameLst>
                                      </p:cBhvr>
                                      <p:tavLst>
                                        <p:tav tm="0">
                                          <p:val>
                                            <p:fltVal val="0"/>
                                          </p:val>
                                        </p:tav>
                                        <p:tav tm="100000">
                                          <p:val>
                                            <p:strVal val="#ppt_w"/>
                                          </p:val>
                                        </p:tav>
                                      </p:tavLst>
                                    </p:anim>
                                    <p:anim calcmode="lin" valueType="num">
                                      <p:cBhvr>
                                        <p:cTn id="47" dur="500" fill="hold"/>
                                        <p:tgtEl>
                                          <p:spTgt spid="43"/>
                                        </p:tgtEl>
                                        <p:attrNameLst>
                                          <p:attrName>ppt_h</p:attrName>
                                        </p:attrNameLst>
                                      </p:cBhvr>
                                      <p:tavLst>
                                        <p:tav tm="0">
                                          <p:val>
                                            <p:fltVal val="0"/>
                                          </p:val>
                                        </p:tav>
                                        <p:tav tm="100000">
                                          <p:val>
                                            <p:strVal val="#ppt_h"/>
                                          </p:val>
                                        </p:tav>
                                      </p:tavLst>
                                    </p:anim>
                                    <p:animEffect transition="in" filter="fade">
                                      <p:cBhvr>
                                        <p:cTn id="48" dur="500"/>
                                        <p:tgtEl>
                                          <p:spTgt spid="43"/>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childTnLst>
                          </p:cTn>
                        </p:par>
                        <p:par>
                          <p:cTn id="54" fill="hold">
                            <p:stCondLst>
                              <p:cond delay="3000"/>
                            </p:stCondLst>
                            <p:childTnLst>
                              <p:par>
                                <p:cTn id="55" presetID="10" presetClass="entr" presetSubtype="0"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par>
                                <p:cTn id="58" presetID="10" presetClass="entr" presetSubtype="0" fill="hold"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par>
                                <p:cTn id="61" presetID="10" presetClass="entr" presetSubtype="0"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500"/>
                                        <p:tgtEl>
                                          <p:spTgt spid="20"/>
                                        </p:tgtEl>
                                      </p:cBhvr>
                                    </p:animEffect>
                                  </p:childTnLst>
                                </p:cTn>
                              </p:par>
                            </p:childTnLst>
                          </p:cTn>
                        </p:par>
                        <p:par>
                          <p:cTn id="64" fill="hold">
                            <p:stCondLst>
                              <p:cond delay="3500"/>
                            </p:stCondLst>
                            <p:childTnLst>
                              <p:par>
                                <p:cTn id="65" presetID="10" presetClass="entr" presetSubtype="0"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fade">
                                      <p:cBhvr>
                                        <p:cTn id="67" dur="100"/>
                                        <p:tgtEl>
                                          <p:spTgt spid="10"/>
                                        </p:tgtEl>
                                      </p:cBhvr>
                                    </p:animEffect>
                                  </p:childTnLst>
                                </p:cTn>
                              </p:par>
                            </p:childTnLst>
                          </p:cTn>
                        </p:par>
                        <p:par>
                          <p:cTn id="68" fill="hold">
                            <p:stCondLst>
                              <p:cond delay="4000"/>
                            </p:stCondLst>
                            <p:childTnLst>
                              <p:par>
                                <p:cTn id="69" presetID="10" presetClass="entr" presetSubtype="0" fill="hold" grpId="0" nodeType="afterEffect">
                                  <p:stCondLst>
                                    <p:cond delay="0"/>
                                  </p:stCondLst>
                                  <p:childTnLst>
                                    <p:set>
                                      <p:cBhvr>
                                        <p:cTn id="70" dur="1" fill="hold">
                                          <p:stCondLst>
                                            <p:cond delay="0"/>
                                          </p:stCondLst>
                                        </p:cTn>
                                        <p:tgtEl>
                                          <p:spTgt spid="83"/>
                                        </p:tgtEl>
                                        <p:attrNameLst>
                                          <p:attrName>style.visibility</p:attrName>
                                        </p:attrNameLst>
                                      </p:cBhvr>
                                      <p:to>
                                        <p:strVal val="visible"/>
                                      </p:to>
                                    </p:set>
                                    <p:animEffect transition="in" filter="fade">
                                      <p:cBhvr>
                                        <p:cTn id="71" dur="100"/>
                                        <p:tgtEl>
                                          <p:spTgt spid="83"/>
                                        </p:tgtEl>
                                      </p:cBhvr>
                                    </p:animEffect>
                                  </p:childTnLst>
                                </p:cTn>
                              </p:par>
                            </p:childTnLst>
                          </p:cTn>
                        </p:par>
                        <p:par>
                          <p:cTn id="72" fill="hold">
                            <p:stCondLst>
                              <p:cond delay="4500"/>
                            </p:stCondLst>
                            <p:childTnLst>
                              <p:par>
                                <p:cTn id="73" presetID="10" presetClass="entr" presetSubtype="0" fill="hold" grpId="0" nodeType="afterEffect">
                                  <p:stCondLst>
                                    <p:cond delay="0"/>
                                  </p:stCondLst>
                                  <p:childTnLst>
                                    <p:set>
                                      <p:cBhvr>
                                        <p:cTn id="74" dur="1" fill="hold">
                                          <p:stCondLst>
                                            <p:cond delay="0"/>
                                          </p:stCondLst>
                                        </p:cTn>
                                        <p:tgtEl>
                                          <p:spTgt spid="84"/>
                                        </p:tgtEl>
                                        <p:attrNameLst>
                                          <p:attrName>style.visibility</p:attrName>
                                        </p:attrNameLst>
                                      </p:cBhvr>
                                      <p:to>
                                        <p:strVal val="visible"/>
                                      </p:to>
                                    </p:set>
                                    <p:animEffect transition="in" filter="fade">
                                      <p:cBhvr>
                                        <p:cTn id="75" dur="100"/>
                                        <p:tgtEl>
                                          <p:spTgt spid="84"/>
                                        </p:tgtEl>
                                      </p:cBhvr>
                                    </p:animEffect>
                                  </p:childTnLst>
                                </p:cTn>
                              </p:par>
                            </p:childTnLst>
                          </p:cTn>
                        </p:par>
                        <p:par>
                          <p:cTn id="76" fill="hold">
                            <p:stCondLst>
                              <p:cond delay="5000"/>
                            </p:stCondLst>
                            <p:childTnLst>
                              <p:par>
                                <p:cTn id="77" presetID="10" presetClass="entr" presetSubtype="0" fill="hold" grpId="0" nodeType="afterEffect">
                                  <p:stCondLst>
                                    <p:cond delay="0"/>
                                  </p:stCondLst>
                                  <p:childTnLst>
                                    <p:set>
                                      <p:cBhvr>
                                        <p:cTn id="78" dur="1" fill="hold">
                                          <p:stCondLst>
                                            <p:cond delay="0"/>
                                          </p:stCondLst>
                                        </p:cTn>
                                        <p:tgtEl>
                                          <p:spTgt spid="85"/>
                                        </p:tgtEl>
                                        <p:attrNameLst>
                                          <p:attrName>style.visibility</p:attrName>
                                        </p:attrNameLst>
                                      </p:cBhvr>
                                      <p:to>
                                        <p:strVal val="visible"/>
                                      </p:to>
                                    </p:set>
                                    <p:animEffect transition="in" filter="fade">
                                      <p:cBhvr>
                                        <p:cTn id="79" dur="100"/>
                                        <p:tgtEl>
                                          <p:spTgt spid="85"/>
                                        </p:tgtEl>
                                      </p:cBhvr>
                                    </p:animEffect>
                                  </p:childTnLst>
                                </p:cTn>
                              </p:par>
                            </p:childTnLst>
                          </p:cTn>
                        </p:par>
                        <p:par>
                          <p:cTn id="80" fill="hold">
                            <p:stCondLst>
                              <p:cond delay="5500"/>
                            </p:stCondLst>
                            <p:childTnLst>
                              <p:par>
                                <p:cTn id="81" presetID="10" presetClass="entr" presetSubtype="0" fill="hold" grpId="0" nodeType="afterEffect">
                                  <p:stCondLst>
                                    <p:cond delay="0"/>
                                  </p:stCondLst>
                                  <p:childTnLst>
                                    <p:set>
                                      <p:cBhvr>
                                        <p:cTn id="82" dur="1" fill="hold">
                                          <p:stCondLst>
                                            <p:cond delay="0"/>
                                          </p:stCondLst>
                                        </p:cTn>
                                        <p:tgtEl>
                                          <p:spTgt spid="86"/>
                                        </p:tgtEl>
                                        <p:attrNameLst>
                                          <p:attrName>style.visibility</p:attrName>
                                        </p:attrNameLst>
                                      </p:cBhvr>
                                      <p:to>
                                        <p:strVal val="visible"/>
                                      </p:to>
                                    </p:set>
                                    <p:animEffect transition="in" filter="fade">
                                      <p:cBhvr>
                                        <p:cTn id="83" dur="100"/>
                                        <p:tgtEl>
                                          <p:spTgt spid="86"/>
                                        </p:tgtEl>
                                      </p:cBhvr>
                                    </p:animEffect>
                                  </p:childTnLst>
                                </p:cTn>
                              </p:par>
                            </p:childTnLst>
                          </p:cTn>
                        </p:par>
                        <p:par>
                          <p:cTn id="84" fill="hold">
                            <p:stCondLst>
                              <p:cond delay="6000"/>
                            </p:stCondLst>
                            <p:childTnLst>
                              <p:par>
                                <p:cTn id="85" presetID="10" presetClass="entr" presetSubtype="0" fill="hold" grpId="0" nodeType="after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fade">
                                      <p:cBhvr>
                                        <p:cTn id="87" dur="100"/>
                                        <p:tgtEl>
                                          <p:spTgt spid="87"/>
                                        </p:tgtEl>
                                      </p:cBhvr>
                                    </p:animEffect>
                                  </p:childTnLst>
                                </p:cTn>
                              </p:par>
                            </p:childTnLst>
                          </p:cTn>
                        </p:par>
                        <p:par>
                          <p:cTn id="88" fill="hold">
                            <p:stCondLst>
                              <p:cond delay="6500"/>
                            </p:stCondLst>
                            <p:childTnLst>
                              <p:par>
                                <p:cTn id="89" presetID="10" presetClass="entr" presetSubtype="0" fill="hold" grpId="0" nodeType="afterEffect">
                                  <p:stCondLst>
                                    <p:cond delay="0"/>
                                  </p:stCondLst>
                                  <p:childTnLst>
                                    <p:set>
                                      <p:cBhvr>
                                        <p:cTn id="90" dur="1" fill="hold">
                                          <p:stCondLst>
                                            <p:cond delay="0"/>
                                          </p:stCondLst>
                                        </p:cTn>
                                        <p:tgtEl>
                                          <p:spTgt spid="88"/>
                                        </p:tgtEl>
                                        <p:attrNameLst>
                                          <p:attrName>style.visibility</p:attrName>
                                        </p:attrNameLst>
                                      </p:cBhvr>
                                      <p:to>
                                        <p:strVal val="visible"/>
                                      </p:to>
                                    </p:set>
                                    <p:animEffect transition="in" filter="fade">
                                      <p:cBhvr>
                                        <p:cTn id="91" dur="100"/>
                                        <p:tgtEl>
                                          <p:spTgt spid="88"/>
                                        </p:tgtEl>
                                      </p:cBhvr>
                                    </p:animEffect>
                                  </p:childTnLst>
                                </p:cTn>
                              </p:par>
                            </p:childTnLst>
                          </p:cTn>
                        </p:par>
                        <p:par>
                          <p:cTn id="92" fill="hold">
                            <p:stCondLst>
                              <p:cond delay="7000"/>
                            </p:stCondLst>
                            <p:childTnLst>
                              <p:par>
                                <p:cTn id="93" presetID="10" presetClass="entr" presetSubtype="0" fill="hold" grpId="0" nodeType="afterEffect">
                                  <p:stCondLst>
                                    <p:cond delay="0"/>
                                  </p:stCondLst>
                                  <p:childTnLst>
                                    <p:set>
                                      <p:cBhvr>
                                        <p:cTn id="94" dur="1" fill="hold">
                                          <p:stCondLst>
                                            <p:cond delay="0"/>
                                          </p:stCondLst>
                                        </p:cTn>
                                        <p:tgtEl>
                                          <p:spTgt spid="89"/>
                                        </p:tgtEl>
                                        <p:attrNameLst>
                                          <p:attrName>style.visibility</p:attrName>
                                        </p:attrNameLst>
                                      </p:cBhvr>
                                      <p:to>
                                        <p:strVal val="visible"/>
                                      </p:to>
                                    </p:set>
                                    <p:animEffect transition="in" filter="fade">
                                      <p:cBhvr>
                                        <p:cTn id="95" dur="100"/>
                                        <p:tgtEl>
                                          <p:spTgt spid="89"/>
                                        </p:tgtEl>
                                      </p:cBhvr>
                                    </p:animEffect>
                                  </p:childTnLst>
                                </p:cTn>
                              </p:par>
                            </p:childTnLst>
                          </p:cTn>
                        </p:par>
                        <p:par>
                          <p:cTn id="96" fill="hold">
                            <p:stCondLst>
                              <p:cond delay="7500"/>
                            </p:stCondLst>
                            <p:childTnLst>
                              <p:par>
                                <p:cTn id="97" presetID="10" presetClass="entr" presetSubtype="0" fill="hold" grpId="0" nodeType="afterEffect">
                                  <p:stCondLst>
                                    <p:cond delay="0"/>
                                  </p:stCondLst>
                                  <p:childTnLst>
                                    <p:set>
                                      <p:cBhvr>
                                        <p:cTn id="98" dur="1" fill="hold">
                                          <p:stCondLst>
                                            <p:cond delay="0"/>
                                          </p:stCondLst>
                                        </p:cTn>
                                        <p:tgtEl>
                                          <p:spTgt spid="90"/>
                                        </p:tgtEl>
                                        <p:attrNameLst>
                                          <p:attrName>style.visibility</p:attrName>
                                        </p:attrNameLst>
                                      </p:cBhvr>
                                      <p:to>
                                        <p:strVal val="visible"/>
                                      </p:to>
                                    </p:set>
                                    <p:animEffect transition="in" filter="fade">
                                      <p:cBhvr>
                                        <p:cTn id="99" dur="100"/>
                                        <p:tgtEl>
                                          <p:spTgt spid="90"/>
                                        </p:tgtEl>
                                      </p:cBhvr>
                                    </p:animEffect>
                                  </p:childTnLst>
                                </p:cTn>
                              </p:par>
                            </p:childTnLst>
                          </p:cTn>
                        </p:par>
                        <p:par>
                          <p:cTn id="100" fill="hold">
                            <p:stCondLst>
                              <p:cond delay="8000"/>
                            </p:stCondLst>
                            <p:childTnLst>
                              <p:par>
                                <p:cTn id="101" presetID="10" presetClass="entr" presetSubtype="0" fill="hold" grpId="0" nodeType="afterEffect">
                                  <p:stCondLst>
                                    <p:cond delay="0"/>
                                  </p:stCondLst>
                                  <p:childTnLst>
                                    <p:set>
                                      <p:cBhvr>
                                        <p:cTn id="102" dur="1" fill="hold">
                                          <p:stCondLst>
                                            <p:cond delay="0"/>
                                          </p:stCondLst>
                                        </p:cTn>
                                        <p:tgtEl>
                                          <p:spTgt spid="91"/>
                                        </p:tgtEl>
                                        <p:attrNameLst>
                                          <p:attrName>style.visibility</p:attrName>
                                        </p:attrNameLst>
                                      </p:cBhvr>
                                      <p:to>
                                        <p:strVal val="visible"/>
                                      </p:to>
                                    </p:set>
                                    <p:animEffect transition="in" filter="fade">
                                      <p:cBhvr>
                                        <p:cTn id="103" dur="100"/>
                                        <p:tgtEl>
                                          <p:spTgt spid="91"/>
                                        </p:tgtEl>
                                      </p:cBhvr>
                                    </p:animEffect>
                                  </p:childTnLst>
                                </p:cTn>
                              </p:par>
                            </p:childTnLst>
                          </p:cTn>
                        </p:par>
                        <p:par>
                          <p:cTn id="104" fill="hold">
                            <p:stCondLst>
                              <p:cond delay="8500"/>
                            </p:stCondLst>
                            <p:childTnLst>
                              <p:par>
                                <p:cTn id="105" presetID="10" presetClass="entr" presetSubtype="0" fill="hold" grpId="0" nodeType="afterEffect">
                                  <p:stCondLst>
                                    <p:cond delay="0"/>
                                  </p:stCondLst>
                                  <p:childTnLst>
                                    <p:set>
                                      <p:cBhvr>
                                        <p:cTn id="106" dur="1" fill="hold">
                                          <p:stCondLst>
                                            <p:cond delay="0"/>
                                          </p:stCondLst>
                                        </p:cTn>
                                        <p:tgtEl>
                                          <p:spTgt spid="92"/>
                                        </p:tgtEl>
                                        <p:attrNameLst>
                                          <p:attrName>style.visibility</p:attrName>
                                        </p:attrNameLst>
                                      </p:cBhvr>
                                      <p:to>
                                        <p:strVal val="visible"/>
                                      </p:to>
                                    </p:set>
                                    <p:animEffect transition="in" filter="fade">
                                      <p:cBhvr>
                                        <p:cTn id="107" dur="100"/>
                                        <p:tgtEl>
                                          <p:spTgt spid="92"/>
                                        </p:tgtEl>
                                      </p:cBhvr>
                                    </p:animEffect>
                                  </p:childTnLst>
                                </p:cTn>
                              </p:par>
                            </p:childTnLst>
                          </p:cTn>
                        </p:par>
                        <p:par>
                          <p:cTn id="108" fill="hold">
                            <p:stCondLst>
                              <p:cond delay="9000"/>
                            </p:stCondLst>
                            <p:childTnLst>
                              <p:par>
                                <p:cTn id="109" presetID="10" presetClass="entr" presetSubtype="0" fill="hold" grpId="0" nodeType="afterEffect">
                                  <p:stCondLst>
                                    <p:cond delay="0"/>
                                  </p:stCondLst>
                                  <p:childTnLst>
                                    <p:set>
                                      <p:cBhvr>
                                        <p:cTn id="110" dur="1" fill="hold">
                                          <p:stCondLst>
                                            <p:cond delay="0"/>
                                          </p:stCondLst>
                                        </p:cTn>
                                        <p:tgtEl>
                                          <p:spTgt spid="93"/>
                                        </p:tgtEl>
                                        <p:attrNameLst>
                                          <p:attrName>style.visibility</p:attrName>
                                        </p:attrNameLst>
                                      </p:cBhvr>
                                      <p:to>
                                        <p:strVal val="visible"/>
                                      </p:to>
                                    </p:set>
                                    <p:animEffect transition="in" filter="fade">
                                      <p:cBhvr>
                                        <p:cTn id="111" dur="100"/>
                                        <p:tgtEl>
                                          <p:spTgt spid="93"/>
                                        </p:tgtEl>
                                      </p:cBhvr>
                                    </p:animEffect>
                                  </p:childTnLst>
                                </p:cTn>
                              </p:par>
                            </p:childTnLst>
                          </p:cTn>
                        </p:par>
                        <p:par>
                          <p:cTn id="112" fill="hold">
                            <p:stCondLst>
                              <p:cond delay="9500"/>
                            </p:stCondLst>
                            <p:childTnLst>
                              <p:par>
                                <p:cTn id="113" presetID="10" presetClass="entr" presetSubtype="0" fill="hold" grpId="0" nodeType="afterEffect">
                                  <p:stCondLst>
                                    <p:cond delay="0"/>
                                  </p:stCondLst>
                                  <p:childTnLst>
                                    <p:set>
                                      <p:cBhvr>
                                        <p:cTn id="114" dur="1" fill="hold">
                                          <p:stCondLst>
                                            <p:cond delay="0"/>
                                          </p:stCondLst>
                                        </p:cTn>
                                        <p:tgtEl>
                                          <p:spTgt spid="94"/>
                                        </p:tgtEl>
                                        <p:attrNameLst>
                                          <p:attrName>style.visibility</p:attrName>
                                        </p:attrNameLst>
                                      </p:cBhvr>
                                      <p:to>
                                        <p:strVal val="visible"/>
                                      </p:to>
                                    </p:set>
                                    <p:animEffect transition="in" filter="fade">
                                      <p:cBhvr>
                                        <p:cTn id="115" dur="100"/>
                                        <p:tgtEl>
                                          <p:spTgt spid="94"/>
                                        </p:tgtEl>
                                      </p:cBhvr>
                                    </p:animEffect>
                                  </p:childTnLst>
                                </p:cTn>
                              </p:par>
                            </p:childTnLst>
                          </p:cTn>
                        </p:par>
                        <p:par>
                          <p:cTn id="116" fill="hold">
                            <p:stCondLst>
                              <p:cond delay="10000"/>
                            </p:stCondLst>
                            <p:childTnLst>
                              <p:par>
                                <p:cTn id="117" presetID="10" presetClass="entr" presetSubtype="0" fill="hold" grpId="0" nodeType="afterEffect">
                                  <p:stCondLst>
                                    <p:cond delay="0"/>
                                  </p:stCondLst>
                                  <p:childTnLst>
                                    <p:set>
                                      <p:cBhvr>
                                        <p:cTn id="118" dur="1" fill="hold">
                                          <p:stCondLst>
                                            <p:cond delay="0"/>
                                          </p:stCondLst>
                                        </p:cTn>
                                        <p:tgtEl>
                                          <p:spTgt spid="95"/>
                                        </p:tgtEl>
                                        <p:attrNameLst>
                                          <p:attrName>style.visibility</p:attrName>
                                        </p:attrNameLst>
                                      </p:cBhvr>
                                      <p:to>
                                        <p:strVal val="visible"/>
                                      </p:to>
                                    </p:set>
                                    <p:animEffect transition="in" filter="fade">
                                      <p:cBhvr>
                                        <p:cTn id="119" dur="100"/>
                                        <p:tgtEl>
                                          <p:spTgt spid="95"/>
                                        </p:tgtEl>
                                      </p:cBhvr>
                                    </p:animEffect>
                                  </p:childTnLst>
                                </p:cTn>
                              </p:par>
                            </p:childTnLst>
                          </p:cTn>
                        </p:par>
                        <p:par>
                          <p:cTn id="120" fill="hold">
                            <p:stCondLst>
                              <p:cond delay="10500"/>
                            </p:stCondLst>
                            <p:childTnLst>
                              <p:par>
                                <p:cTn id="121" presetID="10" presetClass="entr" presetSubtype="0" fill="hold" grpId="0" nodeType="afterEffect">
                                  <p:stCondLst>
                                    <p:cond delay="0"/>
                                  </p:stCondLst>
                                  <p:childTnLst>
                                    <p:set>
                                      <p:cBhvr>
                                        <p:cTn id="122" dur="1" fill="hold">
                                          <p:stCondLst>
                                            <p:cond delay="0"/>
                                          </p:stCondLst>
                                        </p:cTn>
                                        <p:tgtEl>
                                          <p:spTgt spid="96"/>
                                        </p:tgtEl>
                                        <p:attrNameLst>
                                          <p:attrName>style.visibility</p:attrName>
                                        </p:attrNameLst>
                                      </p:cBhvr>
                                      <p:to>
                                        <p:strVal val="visible"/>
                                      </p:to>
                                    </p:set>
                                    <p:animEffect transition="in" filter="fade">
                                      <p:cBhvr>
                                        <p:cTn id="123" dur="100"/>
                                        <p:tgtEl>
                                          <p:spTgt spid="96"/>
                                        </p:tgtEl>
                                      </p:cBhvr>
                                    </p:animEffect>
                                  </p:childTnLst>
                                </p:cTn>
                              </p:par>
                            </p:childTnLst>
                          </p:cTn>
                        </p:par>
                        <p:par>
                          <p:cTn id="124" fill="hold">
                            <p:stCondLst>
                              <p:cond delay="11000"/>
                            </p:stCondLst>
                            <p:childTnLst>
                              <p:par>
                                <p:cTn id="125" presetID="10" presetClass="entr" presetSubtype="0" fill="hold" grpId="0" nodeType="afterEffect">
                                  <p:stCondLst>
                                    <p:cond delay="0"/>
                                  </p:stCondLst>
                                  <p:childTnLst>
                                    <p:set>
                                      <p:cBhvr>
                                        <p:cTn id="126" dur="1" fill="hold">
                                          <p:stCondLst>
                                            <p:cond delay="0"/>
                                          </p:stCondLst>
                                        </p:cTn>
                                        <p:tgtEl>
                                          <p:spTgt spid="97"/>
                                        </p:tgtEl>
                                        <p:attrNameLst>
                                          <p:attrName>style.visibility</p:attrName>
                                        </p:attrNameLst>
                                      </p:cBhvr>
                                      <p:to>
                                        <p:strVal val="visible"/>
                                      </p:to>
                                    </p:set>
                                    <p:animEffect transition="in" filter="fade">
                                      <p:cBhvr>
                                        <p:cTn id="127" dur="100"/>
                                        <p:tgtEl>
                                          <p:spTgt spid="97"/>
                                        </p:tgtEl>
                                      </p:cBhvr>
                                    </p:animEffect>
                                  </p:childTnLst>
                                </p:cTn>
                              </p:par>
                            </p:childTnLst>
                          </p:cTn>
                        </p:par>
                        <p:par>
                          <p:cTn id="128" fill="hold">
                            <p:stCondLst>
                              <p:cond delay="11500"/>
                            </p:stCondLst>
                            <p:childTnLst>
                              <p:par>
                                <p:cTn id="129" presetID="10" presetClass="entr" presetSubtype="0" fill="hold" grpId="0" nodeType="afterEffect">
                                  <p:stCondLst>
                                    <p:cond delay="0"/>
                                  </p:stCondLst>
                                  <p:childTnLst>
                                    <p:set>
                                      <p:cBhvr>
                                        <p:cTn id="130" dur="1" fill="hold">
                                          <p:stCondLst>
                                            <p:cond delay="0"/>
                                          </p:stCondLst>
                                        </p:cTn>
                                        <p:tgtEl>
                                          <p:spTgt spid="98"/>
                                        </p:tgtEl>
                                        <p:attrNameLst>
                                          <p:attrName>style.visibility</p:attrName>
                                        </p:attrNameLst>
                                      </p:cBhvr>
                                      <p:to>
                                        <p:strVal val="visible"/>
                                      </p:to>
                                    </p:set>
                                    <p:animEffect transition="in" filter="fade">
                                      <p:cBhvr>
                                        <p:cTn id="131" dur="100"/>
                                        <p:tgtEl>
                                          <p:spTgt spid="98"/>
                                        </p:tgtEl>
                                      </p:cBhvr>
                                    </p:animEffect>
                                  </p:childTnLst>
                                </p:cTn>
                              </p:par>
                            </p:childTnLst>
                          </p:cTn>
                        </p:par>
                        <p:par>
                          <p:cTn id="132" fill="hold">
                            <p:stCondLst>
                              <p:cond delay="12000"/>
                            </p:stCondLst>
                            <p:childTnLst>
                              <p:par>
                                <p:cTn id="133" presetID="10" presetClass="entr" presetSubtype="0" fill="hold" grpId="0" nodeType="afterEffect">
                                  <p:stCondLst>
                                    <p:cond delay="0"/>
                                  </p:stCondLst>
                                  <p:childTnLst>
                                    <p:set>
                                      <p:cBhvr>
                                        <p:cTn id="134" dur="1" fill="hold">
                                          <p:stCondLst>
                                            <p:cond delay="0"/>
                                          </p:stCondLst>
                                        </p:cTn>
                                        <p:tgtEl>
                                          <p:spTgt spid="99"/>
                                        </p:tgtEl>
                                        <p:attrNameLst>
                                          <p:attrName>style.visibility</p:attrName>
                                        </p:attrNameLst>
                                      </p:cBhvr>
                                      <p:to>
                                        <p:strVal val="visible"/>
                                      </p:to>
                                    </p:set>
                                    <p:animEffect transition="in" filter="fade">
                                      <p:cBhvr>
                                        <p:cTn id="135" dur="100"/>
                                        <p:tgtEl>
                                          <p:spTgt spid="99"/>
                                        </p:tgtEl>
                                      </p:cBhvr>
                                    </p:animEffect>
                                  </p:childTnLst>
                                </p:cTn>
                              </p:par>
                            </p:childTnLst>
                          </p:cTn>
                        </p:par>
                        <p:par>
                          <p:cTn id="136" fill="hold">
                            <p:stCondLst>
                              <p:cond delay="12500"/>
                            </p:stCondLst>
                            <p:childTnLst>
                              <p:par>
                                <p:cTn id="137" presetID="10" presetClass="entr" presetSubtype="0" fill="hold" grpId="0" nodeType="afterEffect">
                                  <p:stCondLst>
                                    <p:cond delay="0"/>
                                  </p:stCondLst>
                                  <p:childTnLst>
                                    <p:set>
                                      <p:cBhvr>
                                        <p:cTn id="138" dur="1" fill="hold">
                                          <p:stCondLst>
                                            <p:cond delay="0"/>
                                          </p:stCondLst>
                                        </p:cTn>
                                        <p:tgtEl>
                                          <p:spTgt spid="100"/>
                                        </p:tgtEl>
                                        <p:attrNameLst>
                                          <p:attrName>style.visibility</p:attrName>
                                        </p:attrNameLst>
                                      </p:cBhvr>
                                      <p:to>
                                        <p:strVal val="visible"/>
                                      </p:to>
                                    </p:set>
                                    <p:animEffect transition="in" filter="fade">
                                      <p:cBhvr>
                                        <p:cTn id="139" dur="100"/>
                                        <p:tgtEl>
                                          <p:spTgt spid="100"/>
                                        </p:tgtEl>
                                      </p:cBhvr>
                                    </p:animEffect>
                                  </p:childTnLst>
                                </p:cTn>
                              </p:par>
                            </p:childTnLst>
                          </p:cTn>
                        </p:par>
                        <p:par>
                          <p:cTn id="140" fill="hold">
                            <p:stCondLst>
                              <p:cond delay="13000"/>
                            </p:stCondLst>
                            <p:childTnLst>
                              <p:par>
                                <p:cTn id="141" presetID="10" presetClass="entr" presetSubtype="0" fill="hold" grpId="0" nodeType="afterEffect">
                                  <p:stCondLst>
                                    <p:cond delay="0"/>
                                  </p:stCondLst>
                                  <p:childTnLst>
                                    <p:set>
                                      <p:cBhvr>
                                        <p:cTn id="142" dur="1" fill="hold">
                                          <p:stCondLst>
                                            <p:cond delay="0"/>
                                          </p:stCondLst>
                                        </p:cTn>
                                        <p:tgtEl>
                                          <p:spTgt spid="101"/>
                                        </p:tgtEl>
                                        <p:attrNameLst>
                                          <p:attrName>style.visibility</p:attrName>
                                        </p:attrNameLst>
                                      </p:cBhvr>
                                      <p:to>
                                        <p:strVal val="visible"/>
                                      </p:to>
                                    </p:set>
                                    <p:animEffect transition="in" filter="fade">
                                      <p:cBhvr>
                                        <p:cTn id="143" dur="100"/>
                                        <p:tgtEl>
                                          <p:spTgt spid="101"/>
                                        </p:tgtEl>
                                      </p:cBhvr>
                                    </p:animEffect>
                                  </p:childTnLst>
                                </p:cTn>
                              </p:par>
                            </p:childTnLst>
                          </p:cTn>
                        </p:par>
                        <p:par>
                          <p:cTn id="144" fill="hold">
                            <p:stCondLst>
                              <p:cond delay="13500"/>
                            </p:stCondLst>
                            <p:childTnLst>
                              <p:par>
                                <p:cTn id="145" presetID="10" presetClass="entr" presetSubtype="0" fill="hold" grpId="0" nodeType="afterEffect">
                                  <p:stCondLst>
                                    <p:cond delay="0"/>
                                  </p:stCondLst>
                                  <p:childTnLst>
                                    <p:set>
                                      <p:cBhvr>
                                        <p:cTn id="146" dur="1" fill="hold">
                                          <p:stCondLst>
                                            <p:cond delay="0"/>
                                          </p:stCondLst>
                                        </p:cTn>
                                        <p:tgtEl>
                                          <p:spTgt spid="102"/>
                                        </p:tgtEl>
                                        <p:attrNameLst>
                                          <p:attrName>style.visibility</p:attrName>
                                        </p:attrNameLst>
                                      </p:cBhvr>
                                      <p:to>
                                        <p:strVal val="visible"/>
                                      </p:to>
                                    </p:set>
                                    <p:animEffect transition="in" filter="fade">
                                      <p:cBhvr>
                                        <p:cTn id="147" dur="100"/>
                                        <p:tgtEl>
                                          <p:spTgt spid="102"/>
                                        </p:tgtEl>
                                      </p:cBhvr>
                                    </p:animEffect>
                                  </p:childTnLst>
                                </p:cTn>
                              </p:par>
                            </p:childTnLst>
                          </p:cTn>
                        </p:par>
                        <p:par>
                          <p:cTn id="148" fill="hold">
                            <p:stCondLst>
                              <p:cond delay="14000"/>
                            </p:stCondLst>
                            <p:childTnLst>
                              <p:par>
                                <p:cTn id="149" presetID="10" presetClass="entr" presetSubtype="0" fill="hold" grpId="0" nodeType="afterEffect">
                                  <p:stCondLst>
                                    <p:cond delay="0"/>
                                  </p:stCondLst>
                                  <p:childTnLst>
                                    <p:set>
                                      <p:cBhvr>
                                        <p:cTn id="150" dur="1" fill="hold">
                                          <p:stCondLst>
                                            <p:cond delay="0"/>
                                          </p:stCondLst>
                                        </p:cTn>
                                        <p:tgtEl>
                                          <p:spTgt spid="103"/>
                                        </p:tgtEl>
                                        <p:attrNameLst>
                                          <p:attrName>style.visibility</p:attrName>
                                        </p:attrNameLst>
                                      </p:cBhvr>
                                      <p:to>
                                        <p:strVal val="visible"/>
                                      </p:to>
                                    </p:set>
                                    <p:animEffect transition="in" filter="fade">
                                      <p:cBhvr>
                                        <p:cTn id="151" dur="100"/>
                                        <p:tgtEl>
                                          <p:spTgt spid="103"/>
                                        </p:tgtEl>
                                      </p:cBhvr>
                                    </p:animEffect>
                                  </p:childTnLst>
                                </p:cTn>
                              </p:par>
                            </p:childTnLst>
                          </p:cTn>
                        </p:par>
                        <p:par>
                          <p:cTn id="152" fill="hold">
                            <p:stCondLst>
                              <p:cond delay="14500"/>
                            </p:stCondLst>
                            <p:childTnLst>
                              <p:par>
                                <p:cTn id="153" presetID="10" presetClass="entr" presetSubtype="0" fill="hold" grpId="0" nodeType="afterEffect">
                                  <p:stCondLst>
                                    <p:cond delay="0"/>
                                  </p:stCondLst>
                                  <p:childTnLst>
                                    <p:set>
                                      <p:cBhvr>
                                        <p:cTn id="154" dur="1" fill="hold">
                                          <p:stCondLst>
                                            <p:cond delay="0"/>
                                          </p:stCondLst>
                                        </p:cTn>
                                        <p:tgtEl>
                                          <p:spTgt spid="104"/>
                                        </p:tgtEl>
                                        <p:attrNameLst>
                                          <p:attrName>style.visibility</p:attrName>
                                        </p:attrNameLst>
                                      </p:cBhvr>
                                      <p:to>
                                        <p:strVal val="visible"/>
                                      </p:to>
                                    </p:set>
                                    <p:animEffect transition="in" filter="fade">
                                      <p:cBhvr>
                                        <p:cTn id="155" dur="100"/>
                                        <p:tgtEl>
                                          <p:spTgt spid="104"/>
                                        </p:tgtEl>
                                      </p:cBhvr>
                                    </p:animEffect>
                                  </p:childTnLst>
                                </p:cTn>
                              </p:par>
                            </p:childTnLst>
                          </p:cTn>
                        </p:par>
                        <p:par>
                          <p:cTn id="156" fill="hold">
                            <p:stCondLst>
                              <p:cond delay="15000"/>
                            </p:stCondLst>
                            <p:childTnLst>
                              <p:par>
                                <p:cTn id="157" presetID="10" presetClass="entr" presetSubtype="0" fill="hold" grpId="0" nodeType="afterEffect">
                                  <p:stCondLst>
                                    <p:cond delay="0"/>
                                  </p:stCondLst>
                                  <p:childTnLst>
                                    <p:set>
                                      <p:cBhvr>
                                        <p:cTn id="158" dur="1" fill="hold">
                                          <p:stCondLst>
                                            <p:cond delay="0"/>
                                          </p:stCondLst>
                                        </p:cTn>
                                        <p:tgtEl>
                                          <p:spTgt spid="105"/>
                                        </p:tgtEl>
                                        <p:attrNameLst>
                                          <p:attrName>style.visibility</p:attrName>
                                        </p:attrNameLst>
                                      </p:cBhvr>
                                      <p:to>
                                        <p:strVal val="visible"/>
                                      </p:to>
                                    </p:set>
                                    <p:animEffect transition="in" filter="fade">
                                      <p:cBhvr>
                                        <p:cTn id="159" dur="100"/>
                                        <p:tgtEl>
                                          <p:spTgt spid="105"/>
                                        </p:tgtEl>
                                      </p:cBhvr>
                                    </p:animEffect>
                                  </p:childTnLst>
                                </p:cTn>
                              </p:par>
                            </p:childTnLst>
                          </p:cTn>
                        </p:par>
                        <p:par>
                          <p:cTn id="160" fill="hold">
                            <p:stCondLst>
                              <p:cond delay="15500"/>
                            </p:stCondLst>
                            <p:childTnLst>
                              <p:par>
                                <p:cTn id="161" presetID="22" presetClass="entr" presetSubtype="8" fill="hold" grpId="0" nodeType="afterEffect">
                                  <p:stCondLst>
                                    <p:cond delay="0"/>
                                  </p:stCondLst>
                                  <p:childTnLst>
                                    <p:set>
                                      <p:cBhvr>
                                        <p:cTn id="162" dur="1" fill="hold">
                                          <p:stCondLst>
                                            <p:cond delay="0"/>
                                          </p:stCondLst>
                                        </p:cTn>
                                        <p:tgtEl>
                                          <p:spTgt spid="55"/>
                                        </p:tgtEl>
                                        <p:attrNameLst>
                                          <p:attrName>style.visibility</p:attrName>
                                        </p:attrNameLst>
                                      </p:cBhvr>
                                      <p:to>
                                        <p:strVal val="visible"/>
                                      </p:to>
                                    </p:set>
                                    <p:animEffect transition="in" filter="wipe(left)">
                                      <p:cBhvr>
                                        <p:cTn id="163" dur="500"/>
                                        <p:tgtEl>
                                          <p:spTgt spid="55"/>
                                        </p:tgtEl>
                                      </p:cBhvr>
                                    </p:animEffect>
                                  </p:childTnLst>
                                </p:cTn>
                              </p:par>
                              <p:par>
                                <p:cTn id="164" presetID="22" presetClass="entr" presetSubtype="8" fill="hold" grpId="0" nodeType="withEffect">
                                  <p:stCondLst>
                                    <p:cond delay="0"/>
                                  </p:stCondLst>
                                  <p:childTnLst>
                                    <p:set>
                                      <p:cBhvr>
                                        <p:cTn id="165" dur="1" fill="hold">
                                          <p:stCondLst>
                                            <p:cond delay="0"/>
                                          </p:stCondLst>
                                        </p:cTn>
                                        <p:tgtEl>
                                          <p:spTgt spid="56"/>
                                        </p:tgtEl>
                                        <p:attrNameLst>
                                          <p:attrName>style.visibility</p:attrName>
                                        </p:attrNameLst>
                                      </p:cBhvr>
                                      <p:to>
                                        <p:strVal val="visible"/>
                                      </p:to>
                                    </p:set>
                                    <p:animEffect transition="in" filter="wipe(left)">
                                      <p:cBhvr>
                                        <p:cTn id="166" dur="500"/>
                                        <p:tgtEl>
                                          <p:spTgt spid="56"/>
                                        </p:tgtEl>
                                      </p:cBhvr>
                                    </p:animEffect>
                                  </p:childTnLst>
                                </p:cTn>
                              </p:par>
                              <p:par>
                                <p:cTn id="167" presetID="22" presetClass="entr" presetSubtype="8" fill="hold" grpId="0" nodeType="withEffect">
                                  <p:stCondLst>
                                    <p:cond delay="0"/>
                                  </p:stCondLst>
                                  <p:childTnLst>
                                    <p:set>
                                      <p:cBhvr>
                                        <p:cTn id="168" dur="1" fill="hold">
                                          <p:stCondLst>
                                            <p:cond delay="0"/>
                                          </p:stCondLst>
                                        </p:cTn>
                                        <p:tgtEl>
                                          <p:spTgt spid="57"/>
                                        </p:tgtEl>
                                        <p:attrNameLst>
                                          <p:attrName>style.visibility</p:attrName>
                                        </p:attrNameLst>
                                      </p:cBhvr>
                                      <p:to>
                                        <p:strVal val="visible"/>
                                      </p:to>
                                    </p:set>
                                    <p:animEffect transition="in" filter="wipe(left)">
                                      <p:cBhvr>
                                        <p:cTn id="16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55" grpId="0"/>
      <p:bldP spid="56" grpId="0"/>
      <p:bldP spid="57" grpId="0"/>
      <p:bldP spid="29" grpId="0" animBg="1"/>
      <p:bldP spid="4" grpId="0"/>
      <p:bldP spid="2" grpId="0"/>
      <p:bldP spid="41" grpId="0"/>
      <p:bldP spid="32" grpId="0"/>
      <p:bldP spid="43" grpId="0"/>
      <p:bldP spid="33" grpId="0"/>
      <p:bldP spid="10"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5"/>
          <p:cNvSpPr/>
          <p:nvPr/>
        </p:nvSpPr>
        <p:spPr bwMode="auto">
          <a:xfrm rot="10800000">
            <a:off x="182616" y="2245359"/>
            <a:ext cx="4789006" cy="2367282"/>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solidFill>
            <a:srgbClr val="002060"/>
          </a:solidFill>
          <a:ln>
            <a:noFill/>
          </a:ln>
        </p:spPr>
        <p:txBody>
          <a:bodyPr vert="horz" wrap="square" lIns="91440" tIns="45720" rIns="91440" bIns="45720" numCol="1" anchor="t" anchorCtr="0" compatLnSpc="1"/>
          <a:lstStyle/>
          <a:p>
            <a:endParaRPr lang="zh-CN" altLang="en-US"/>
          </a:p>
        </p:txBody>
      </p:sp>
      <p:sp>
        <p:nvSpPr>
          <p:cNvPr id="23" name="TextBox 25"/>
          <p:cNvSpPr txBox="1"/>
          <p:nvPr/>
        </p:nvSpPr>
        <p:spPr>
          <a:xfrm>
            <a:off x="1954782" y="2932945"/>
            <a:ext cx="2236511" cy="707886"/>
          </a:xfrm>
          <a:prstGeom prst="rect">
            <a:avLst/>
          </a:prstGeom>
          <a:noFill/>
        </p:spPr>
        <p:txBody>
          <a:bodyPr wrap="none" rtlCol="0">
            <a:spAutoFit/>
          </a:bodyPr>
          <a:lstStyle/>
          <a:p>
            <a:r>
              <a:rPr lang="zh-CN" altLang="en-US" sz="4000" dirty="0">
                <a:solidFill>
                  <a:srgbClr val="F0ECE9"/>
                </a:solidFill>
                <a:latin typeface="微软雅黑" panose="020B0503020204020204" pitchFamily="34" charset="-122"/>
                <a:ea typeface="微软雅黑" panose="020B0503020204020204" pitchFamily="34" charset="-122"/>
              </a:rPr>
              <a:t>岗位认知</a:t>
            </a:r>
          </a:p>
        </p:txBody>
      </p:sp>
      <p:sp>
        <p:nvSpPr>
          <p:cNvPr id="24" name="TextBox 26"/>
          <p:cNvSpPr txBox="1"/>
          <p:nvPr/>
        </p:nvSpPr>
        <p:spPr>
          <a:xfrm>
            <a:off x="1954782" y="3529735"/>
            <a:ext cx="2174441" cy="369332"/>
          </a:xfrm>
          <a:prstGeom prst="rect">
            <a:avLst/>
          </a:prstGeom>
          <a:noFill/>
        </p:spPr>
        <p:txBody>
          <a:bodyPr vert="horz" wrap="none" rtlCol="0">
            <a:spAutoFit/>
          </a:bodyPr>
          <a:lstStyle/>
          <a:p>
            <a:r>
              <a:rPr lang="en-US" altLang="zh-CN" dirty="0">
                <a:solidFill>
                  <a:srgbClr val="F0ECE9"/>
                </a:solidFill>
                <a:latin typeface="Museo Sans 500" pitchFamily="50" charset="0"/>
              </a:rPr>
              <a:t>POST COGNITION</a:t>
            </a:r>
          </a:p>
        </p:txBody>
      </p:sp>
      <p:sp>
        <p:nvSpPr>
          <p:cNvPr id="25" name="Freeform 5"/>
          <p:cNvSpPr/>
          <p:nvPr/>
        </p:nvSpPr>
        <p:spPr bwMode="auto">
          <a:xfrm>
            <a:off x="5186138" y="1742231"/>
            <a:ext cx="6824662" cy="3373539"/>
          </a:xfrm>
          <a:custGeom>
            <a:avLst/>
            <a:gdLst>
              <a:gd name="T0" fmla="*/ 127 w 2157"/>
              <a:gd name="T1" fmla="*/ 0 h 1065"/>
              <a:gd name="T2" fmla="*/ 928 w 2157"/>
              <a:gd name="T3" fmla="*/ 0 h 1065"/>
              <a:gd name="T4" fmla="*/ 1713 w 2157"/>
              <a:gd name="T5" fmla="*/ 0 h 1065"/>
              <a:gd name="T6" fmla="*/ 2157 w 2157"/>
              <a:gd name="T7" fmla="*/ 0 h 1065"/>
              <a:gd name="T8" fmla="*/ 2157 w 2157"/>
              <a:gd name="T9" fmla="*/ 1065 h 1065"/>
              <a:gd name="T10" fmla="*/ 1979 w 2157"/>
              <a:gd name="T11" fmla="*/ 1065 h 1065"/>
              <a:gd name="T12" fmla="*/ 928 w 2157"/>
              <a:gd name="T13" fmla="*/ 1065 h 1065"/>
              <a:gd name="T14" fmla="*/ 428 w 2157"/>
              <a:gd name="T15" fmla="*/ 1065 h 1065"/>
              <a:gd name="T16" fmla="*/ 240 w 2157"/>
              <a:gd name="T17" fmla="*/ 918 h 1065"/>
              <a:gd name="T18" fmla="*/ 23 w 2157"/>
              <a:gd name="T19" fmla="*/ 146 h 1065"/>
              <a:gd name="T20" fmla="*/ 127 w 2157"/>
              <a:gd name="T21" fmla="*/ 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7" h="1065">
                <a:moveTo>
                  <a:pt x="127" y="0"/>
                </a:moveTo>
                <a:cubicBezTo>
                  <a:pt x="928" y="0"/>
                  <a:pt x="928" y="0"/>
                  <a:pt x="928" y="0"/>
                </a:cubicBezTo>
                <a:cubicBezTo>
                  <a:pt x="1713" y="0"/>
                  <a:pt x="1713" y="0"/>
                  <a:pt x="1713" y="0"/>
                </a:cubicBezTo>
                <a:cubicBezTo>
                  <a:pt x="2157" y="0"/>
                  <a:pt x="2157" y="0"/>
                  <a:pt x="2157" y="0"/>
                </a:cubicBezTo>
                <a:cubicBezTo>
                  <a:pt x="2157" y="1065"/>
                  <a:pt x="2157" y="1065"/>
                  <a:pt x="2157" y="1065"/>
                </a:cubicBezTo>
                <a:cubicBezTo>
                  <a:pt x="1979" y="1065"/>
                  <a:pt x="1979" y="1065"/>
                  <a:pt x="1979" y="1065"/>
                </a:cubicBezTo>
                <a:cubicBezTo>
                  <a:pt x="928" y="1065"/>
                  <a:pt x="928" y="1065"/>
                  <a:pt x="928" y="1065"/>
                </a:cubicBezTo>
                <a:cubicBezTo>
                  <a:pt x="428" y="1065"/>
                  <a:pt x="428" y="1065"/>
                  <a:pt x="428" y="1065"/>
                </a:cubicBezTo>
                <a:cubicBezTo>
                  <a:pt x="347" y="1065"/>
                  <a:pt x="263" y="999"/>
                  <a:pt x="240" y="918"/>
                </a:cubicBezTo>
                <a:cubicBezTo>
                  <a:pt x="23" y="146"/>
                  <a:pt x="23" y="146"/>
                  <a:pt x="23" y="146"/>
                </a:cubicBezTo>
                <a:cubicBezTo>
                  <a:pt x="0" y="66"/>
                  <a:pt x="47" y="0"/>
                  <a:pt x="127" y="0"/>
                </a:cubicBez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26" name="TextBox 24"/>
          <p:cNvSpPr txBox="1"/>
          <p:nvPr/>
        </p:nvSpPr>
        <p:spPr>
          <a:xfrm>
            <a:off x="1124105" y="2712799"/>
            <a:ext cx="830677" cy="1446550"/>
          </a:xfrm>
          <a:prstGeom prst="rect">
            <a:avLst/>
          </a:prstGeom>
          <a:noFill/>
        </p:spPr>
        <p:txBody>
          <a:bodyPr wrap="none" rtlCol="0">
            <a:spAutoFit/>
          </a:bodyPr>
          <a:lstStyle/>
          <a:p>
            <a:r>
              <a:rPr lang="en-US" altLang="zh-CN" sz="8800" dirty="0">
                <a:solidFill>
                  <a:srgbClr val="F0ECE9"/>
                </a:solidFill>
                <a:latin typeface="Museo Sans 500" pitchFamily="50" charset="0"/>
              </a:rPr>
              <a:t>2</a:t>
            </a:r>
            <a:endParaRPr lang="zh-CN" altLang="en-US" sz="8800" dirty="0">
              <a:solidFill>
                <a:srgbClr val="F0ECE9"/>
              </a:solidFill>
              <a:latin typeface="Museo Sans 500" pitchFamily="50"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accel="10000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1+#ppt_w/2"/>
                                          </p:val>
                                        </p:tav>
                                        <p:tav tm="100000">
                                          <p:val>
                                            <p:strVal val="#ppt_x"/>
                                          </p:val>
                                        </p:tav>
                                      </p:tavLst>
                                    </p:anim>
                                    <p:anim calcmode="lin" valueType="num">
                                      <p:cBhvr additive="base">
                                        <p:cTn id="12"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83432" y="344684"/>
            <a:ext cx="2188420"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知识技能 </a:t>
            </a:r>
            <a:r>
              <a:rPr lang="en-US" altLang="zh-CN" sz="1400" dirty="0">
                <a:solidFill>
                  <a:srgbClr val="002060"/>
                </a:solidFill>
                <a:latin typeface="微软雅黑" panose="020B0503020204020204" pitchFamily="34" charset="-122"/>
                <a:ea typeface="微软雅黑" panose="020B0503020204020204" pitchFamily="34" charset="-122"/>
              </a:rPr>
              <a:t>Knowledge </a:t>
            </a:r>
            <a:endParaRPr lang="zh-CN" altLang="en-US" sz="1400" dirty="0">
              <a:solidFill>
                <a:srgbClr val="002060"/>
              </a:solidFill>
              <a:latin typeface="微软雅黑" panose="020B0503020204020204" pitchFamily="34" charset="-122"/>
              <a:ea typeface="微软雅黑" panose="020B0503020204020204" pitchFamily="34" charset="-122"/>
            </a:endParaRPr>
          </a:p>
        </p:txBody>
      </p:sp>
      <p:cxnSp>
        <p:nvCxnSpPr>
          <p:cNvPr id="15" name="直接连接符 14"/>
          <p:cNvCxnSpPr>
            <a:endCxn id="16" idx="11"/>
          </p:cNvCxnSpPr>
          <p:nvPr/>
        </p:nvCxnSpPr>
        <p:spPr>
          <a:xfrm flipV="1">
            <a:off x="581616" y="790650"/>
            <a:ext cx="10698961" cy="4534"/>
          </a:xfrm>
          <a:prstGeom prst="line">
            <a:avLst/>
          </a:prstGeom>
          <a:ln>
            <a:solidFill>
              <a:srgbClr val="BABEBD"/>
            </a:solidFill>
          </a:ln>
        </p:spPr>
        <p:style>
          <a:lnRef idx="1">
            <a:schemeClr val="accent1"/>
          </a:lnRef>
          <a:fillRef idx="0">
            <a:schemeClr val="accent1"/>
          </a:fillRef>
          <a:effectRef idx="0">
            <a:schemeClr val="accent1"/>
          </a:effectRef>
          <a:fontRef idx="minor">
            <a:schemeClr val="tx1"/>
          </a:fontRef>
        </p:style>
      </p:cxnSp>
      <p:sp>
        <p:nvSpPr>
          <p:cNvPr id="16" name="Freeform 6"/>
          <p:cNvSpPr>
            <a:spLocks noEditPoints="1"/>
          </p:cNvSpPr>
          <p:nvPr/>
        </p:nvSpPr>
        <p:spPr bwMode="auto">
          <a:xfrm>
            <a:off x="11280577" y="363136"/>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noFill/>
          <a:ln w="12700" cap="rnd">
            <a:solidFill>
              <a:srgbClr val="56505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2" name="内圆"/>
          <p:cNvSpPr/>
          <p:nvPr/>
        </p:nvSpPr>
        <p:spPr>
          <a:xfrm>
            <a:off x="5130802" y="2568344"/>
            <a:ext cx="1927225" cy="1927225"/>
          </a:xfrm>
          <a:prstGeom prst="donut">
            <a:avLst>
              <a:gd name="adj" fmla="val 132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33" name="外圆"/>
          <p:cNvSpPr/>
          <p:nvPr/>
        </p:nvSpPr>
        <p:spPr>
          <a:xfrm>
            <a:off x="4941888" y="2379430"/>
            <a:ext cx="2305050" cy="2305050"/>
          </a:xfrm>
          <a:prstGeom prst="donut">
            <a:avLst>
              <a:gd name="adj" fmla="val 5815"/>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34" name="同心圆 33"/>
          <p:cNvSpPr/>
          <p:nvPr/>
        </p:nvSpPr>
        <p:spPr>
          <a:xfrm>
            <a:off x="5226052" y="2664386"/>
            <a:ext cx="1736725" cy="1735138"/>
          </a:xfrm>
          <a:prstGeom prst="donut">
            <a:avLst>
              <a:gd name="adj" fmla="val 644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35" name="填写技能4"/>
          <p:cNvSpPr>
            <a:spLocks noChangeArrowheads="1"/>
          </p:cNvSpPr>
          <p:nvPr/>
        </p:nvSpPr>
        <p:spPr bwMode="auto">
          <a:xfrm>
            <a:off x="3707633" y="1386355"/>
            <a:ext cx="2339103" cy="461665"/>
          </a:xfrm>
          <a:prstGeom prst="rect">
            <a:avLst/>
          </a:prstGeom>
          <a:noFill/>
          <a:ln w="9525">
            <a:noFill/>
            <a:miter lim="800000"/>
          </a:ln>
        </p:spPr>
        <p:txBody>
          <a:bodyPr wrap="none">
            <a:spAutoFit/>
          </a:bodyPr>
          <a:lstStyle/>
          <a:p>
            <a:pPr algn="ctr"/>
            <a:r>
              <a:rPr lang="zh-CN" altLang="en-US" sz="2400" dirty="0">
                <a:solidFill>
                  <a:srgbClr val="4C4C4C"/>
                </a:solidFill>
                <a:latin typeface="微软雅黑" panose="020B0503020204020204" pitchFamily="34" charset="-122"/>
                <a:ea typeface="微软雅黑" panose="020B0503020204020204" pitchFamily="34" charset="-122"/>
              </a:rPr>
              <a:t>持之以恒的毅力</a:t>
            </a:r>
          </a:p>
        </p:txBody>
      </p:sp>
      <p:sp>
        <p:nvSpPr>
          <p:cNvPr id="36" name="填写技能1"/>
          <p:cNvSpPr>
            <a:spLocks noChangeArrowheads="1"/>
          </p:cNvSpPr>
          <p:nvPr/>
        </p:nvSpPr>
        <p:spPr bwMode="auto">
          <a:xfrm>
            <a:off x="6861751" y="1848019"/>
            <a:ext cx="1723549" cy="400110"/>
          </a:xfrm>
          <a:prstGeom prst="rect">
            <a:avLst/>
          </a:prstGeom>
          <a:noFill/>
          <a:ln w="9525">
            <a:noFill/>
            <a:miter lim="800000"/>
          </a:ln>
        </p:spPr>
        <p:txBody>
          <a:bodyPr wrap="none">
            <a:spAutoFit/>
          </a:bodyPr>
          <a:lstStyle/>
          <a:p>
            <a:pPr algn="ctr"/>
            <a:r>
              <a:rPr lang="zh-CN" altLang="en-US" sz="2000" dirty="0">
                <a:solidFill>
                  <a:srgbClr val="4C4C4C"/>
                </a:solidFill>
                <a:latin typeface="微软雅黑" panose="020B0503020204020204" pitchFamily="34" charset="-122"/>
                <a:ea typeface="微软雅黑" panose="020B0503020204020204" pitchFamily="34" charset="-122"/>
              </a:rPr>
              <a:t>专业知识扎实</a:t>
            </a:r>
          </a:p>
        </p:txBody>
      </p:sp>
      <p:sp>
        <p:nvSpPr>
          <p:cNvPr id="37" name="填写技能5"/>
          <p:cNvSpPr>
            <a:spLocks noChangeArrowheads="1"/>
          </p:cNvSpPr>
          <p:nvPr/>
        </p:nvSpPr>
        <p:spPr bwMode="auto">
          <a:xfrm>
            <a:off x="2412539" y="2453954"/>
            <a:ext cx="2339103" cy="461665"/>
          </a:xfrm>
          <a:prstGeom prst="rect">
            <a:avLst/>
          </a:prstGeom>
          <a:noFill/>
          <a:ln w="9525">
            <a:noFill/>
            <a:miter lim="800000"/>
          </a:ln>
        </p:spPr>
        <p:txBody>
          <a:bodyPr wrap="none">
            <a:spAutoFit/>
          </a:bodyPr>
          <a:lstStyle/>
          <a:p>
            <a:pPr algn="ctr"/>
            <a:r>
              <a:rPr lang="zh-CN" altLang="en-US" sz="2400" dirty="0">
                <a:solidFill>
                  <a:srgbClr val="4C4C4C"/>
                </a:solidFill>
                <a:latin typeface="微软雅黑" panose="020B0503020204020204" pitchFamily="34" charset="-122"/>
                <a:ea typeface="微软雅黑" panose="020B0503020204020204" pitchFamily="34" charset="-122"/>
              </a:rPr>
              <a:t>良好的客户关系</a:t>
            </a:r>
          </a:p>
        </p:txBody>
      </p:sp>
      <p:sp>
        <p:nvSpPr>
          <p:cNvPr id="45" name="填写技能2"/>
          <p:cNvSpPr>
            <a:spLocks noChangeArrowheads="1"/>
          </p:cNvSpPr>
          <p:nvPr/>
        </p:nvSpPr>
        <p:spPr bwMode="auto">
          <a:xfrm>
            <a:off x="7643053" y="3312521"/>
            <a:ext cx="1723549" cy="400110"/>
          </a:xfrm>
          <a:prstGeom prst="rect">
            <a:avLst/>
          </a:prstGeom>
          <a:noFill/>
          <a:ln w="9525">
            <a:noFill/>
            <a:miter lim="800000"/>
          </a:ln>
        </p:spPr>
        <p:txBody>
          <a:bodyPr wrap="none">
            <a:spAutoFit/>
          </a:bodyPr>
          <a:lstStyle/>
          <a:p>
            <a:pPr algn="ctr"/>
            <a:r>
              <a:rPr lang="zh-CN" altLang="en-US" sz="2000" dirty="0">
                <a:solidFill>
                  <a:srgbClr val="4C4C4C"/>
                </a:solidFill>
                <a:latin typeface="微软雅黑" panose="020B0503020204020204" pitchFamily="34" charset="-122"/>
                <a:ea typeface="微软雅黑" panose="020B0503020204020204" pitchFamily="34" charset="-122"/>
              </a:rPr>
              <a:t>目标清晰明确</a:t>
            </a:r>
          </a:p>
        </p:txBody>
      </p:sp>
      <p:sp>
        <p:nvSpPr>
          <p:cNvPr id="47" name="填写技能6"/>
          <p:cNvSpPr>
            <a:spLocks noChangeArrowheads="1"/>
          </p:cNvSpPr>
          <p:nvPr/>
        </p:nvSpPr>
        <p:spPr bwMode="auto">
          <a:xfrm>
            <a:off x="2848554" y="4142581"/>
            <a:ext cx="1467069" cy="400110"/>
          </a:xfrm>
          <a:prstGeom prst="rect">
            <a:avLst/>
          </a:prstGeom>
          <a:noFill/>
          <a:ln w="9525">
            <a:noFill/>
            <a:miter lim="800000"/>
          </a:ln>
        </p:spPr>
        <p:txBody>
          <a:bodyPr wrap="none">
            <a:spAutoFit/>
          </a:bodyPr>
          <a:lstStyle/>
          <a:p>
            <a:pPr algn="ctr"/>
            <a:r>
              <a:rPr lang="zh-CN" altLang="en-US" sz="2000" dirty="0">
                <a:solidFill>
                  <a:srgbClr val="4C4C4C"/>
                </a:solidFill>
                <a:latin typeface="微软雅黑" panose="020B0503020204020204" pitchFamily="34" charset="-122"/>
                <a:ea typeface="微软雅黑" panose="020B0503020204020204" pitchFamily="34" charset="-122"/>
              </a:rPr>
              <a:t>消费心理学</a:t>
            </a:r>
          </a:p>
        </p:txBody>
      </p:sp>
      <p:sp>
        <p:nvSpPr>
          <p:cNvPr id="48" name="填写技能7"/>
          <p:cNvSpPr>
            <a:spLocks noChangeArrowheads="1"/>
          </p:cNvSpPr>
          <p:nvPr/>
        </p:nvSpPr>
        <p:spPr bwMode="auto">
          <a:xfrm>
            <a:off x="3955350" y="4915754"/>
            <a:ext cx="1415773" cy="338554"/>
          </a:xfrm>
          <a:prstGeom prst="rect">
            <a:avLst/>
          </a:prstGeom>
          <a:noFill/>
          <a:ln w="9525">
            <a:noFill/>
            <a:miter lim="800000"/>
          </a:ln>
        </p:spPr>
        <p:txBody>
          <a:bodyPr wrap="none">
            <a:spAutoFit/>
          </a:bodyPr>
          <a:lstStyle/>
          <a:p>
            <a:pPr algn="ctr"/>
            <a:r>
              <a:rPr lang="zh-CN" altLang="en-US" sz="1600" dirty="0">
                <a:solidFill>
                  <a:srgbClr val="4C4C4C"/>
                </a:solidFill>
                <a:latin typeface="微软雅黑" panose="020B0503020204020204" pitchFamily="34" charset="-122"/>
                <a:ea typeface="微软雅黑" panose="020B0503020204020204" pitchFamily="34" charset="-122"/>
              </a:rPr>
              <a:t>人力资源管理</a:t>
            </a:r>
          </a:p>
        </p:txBody>
      </p:sp>
      <p:sp>
        <p:nvSpPr>
          <p:cNvPr id="49" name="填写技能3"/>
          <p:cNvSpPr>
            <a:spLocks noChangeArrowheads="1"/>
          </p:cNvSpPr>
          <p:nvPr/>
        </p:nvSpPr>
        <p:spPr bwMode="auto">
          <a:xfrm>
            <a:off x="7328866" y="4484425"/>
            <a:ext cx="1723549" cy="400110"/>
          </a:xfrm>
          <a:prstGeom prst="rect">
            <a:avLst/>
          </a:prstGeom>
          <a:noFill/>
          <a:ln w="9525">
            <a:noFill/>
            <a:miter lim="800000"/>
          </a:ln>
        </p:spPr>
        <p:txBody>
          <a:bodyPr wrap="none">
            <a:spAutoFit/>
          </a:bodyPr>
          <a:lstStyle/>
          <a:p>
            <a:pPr algn="ctr"/>
            <a:r>
              <a:rPr lang="zh-CN" altLang="en-US" sz="2000" dirty="0">
                <a:solidFill>
                  <a:srgbClr val="4C4C4C"/>
                </a:solidFill>
                <a:latin typeface="微软雅黑" panose="020B0503020204020204" pitchFamily="34" charset="-122"/>
                <a:ea typeface="微软雅黑" panose="020B0503020204020204" pitchFamily="34" charset="-122"/>
              </a:rPr>
              <a:t>思维灵活敏捷</a:t>
            </a:r>
          </a:p>
        </p:txBody>
      </p:sp>
      <p:sp>
        <p:nvSpPr>
          <p:cNvPr id="50" name="填写技能8"/>
          <p:cNvSpPr>
            <a:spLocks noChangeArrowheads="1"/>
          </p:cNvSpPr>
          <p:nvPr/>
        </p:nvSpPr>
        <p:spPr bwMode="auto">
          <a:xfrm>
            <a:off x="5731698" y="5290296"/>
            <a:ext cx="2236511" cy="400110"/>
          </a:xfrm>
          <a:prstGeom prst="rect">
            <a:avLst/>
          </a:prstGeom>
          <a:noFill/>
          <a:ln w="9525">
            <a:noFill/>
            <a:miter lim="800000"/>
          </a:ln>
        </p:spPr>
        <p:txBody>
          <a:bodyPr wrap="none">
            <a:spAutoFit/>
          </a:bodyPr>
          <a:lstStyle/>
          <a:p>
            <a:pPr algn="ctr"/>
            <a:r>
              <a:rPr lang="zh-CN" altLang="en-US" sz="2000" dirty="0">
                <a:solidFill>
                  <a:srgbClr val="4C4C4C"/>
                </a:solidFill>
                <a:latin typeface="微软雅黑" panose="020B0503020204020204" pitchFamily="34" charset="-122"/>
                <a:ea typeface="微软雅黑" panose="020B0503020204020204" pitchFamily="34" charset="-122"/>
              </a:rPr>
              <a:t>个人文化修养较好</a:t>
            </a:r>
          </a:p>
        </p:txBody>
      </p:sp>
      <p:grpSp>
        <p:nvGrpSpPr>
          <p:cNvPr id="2" name="组合 1"/>
          <p:cNvGrpSpPr/>
          <p:nvPr/>
        </p:nvGrpSpPr>
        <p:grpSpPr>
          <a:xfrm>
            <a:off x="5336116" y="2773658"/>
            <a:ext cx="1517644" cy="1517644"/>
            <a:chOff x="5335322" y="2773658"/>
            <a:chExt cx="1517644" cy="1517644"/>
          </a:xfrm>
        </p:grpSpPr>
        <p:sp>
          <p:nvSpPr>
            <p:cNvPr id="58" name="椭圆 57"/>
            <p:cNvSpPr/>
            <p:nvPr/>
          </p:nvSpPr>
          <p:spPr>
            <a:xfrm>
              <a:off x="5335322" y="2773658"/>
              <a:ext cx="1517644" cy="1517644"/>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endParaRPr lang="zh-CN" altLang="en-US" dirty="0">
                <a:solidFill>
                  <a:schemeClr val="tx1">
                    <a:lumMod val="75000"/>
                    <a:lumOff val="25000"/>
                  </a:schemeClr>
                </a:solidFill>
                <a:latin typeface="Museo Sans 500" pitchFamily="50" charset="0"/>
                <a:ea typeface="微软雅黑" panose="020B0503020204020204" pitchFamily="34" charset="-122"/>
              </a:endParaRPr>
            </a:p>
          </p:txBody>
        </p:sp>
        <p:sp>
          <p:nvSpPr>
            <p:cNvPr id="7" name="Oval 8"/>
            <p:cNvSpPr>
              <a:spLocks noChangeArrowheads="1"/>
            </p:cNvSpPr>
            <p:nvPr/>
          </p:nvSpPr>
          <p:spPr bwMode="auto">
            <a:xfrm>
              <a:off x="5803802" y="2915618"/>
              <a:ext cx="722204" cy="1233724"/>
            </a:xfrm>
            <a:custGeom>
              <a:avLst/>
              <a:gdLst/>
              <a:ahLst/>
              <a:cxnLst/>
              <a:rect l="l" t="t" r="r" b="b"/>
              <a:pathLst>
                <a:path w="3509963" h="5995987">
                  <a:moveTo>
                    <a:pt x="2324100" y="3948112"/>
                  </a:moveTo>
                  <a:lnTo>
                    <a:pt x="2624138" y="3948112"/>
                  </a:lnTo>
                  <a:lnTo>
                    <a:pt x="2624138" y="4173537"/>
                  </a:lnTo>
                  <a:lnTo>
                    <a:pt x="2324100" y="4173537"/>
                  </a:lnTo>
                  <a:close/>
                  <a:moveTo>
                    <a:pt x="206248" y="1528762"/>
                  </a:moveTo>
                  <a:cubicBezTo>
                    <a:pt x="213748" y="1528762"/>
                    <a:pt x="221248" y="1528762"/>
                    <a:pt x="228748" y="1528762"/>
                  </a:cubicBezTo>
                  <a:cubicBezTo>
                    <a:pt x="236248" y="1528762"/>
                    <a:pt x="239997" y="1532513"/>
                    <a:pt x="251247" y="1532513"/>
                  </a:cubicBezTo>
                  <a:cubicBezTo>
                    <a:pt x="251276" y="1532513"/>
                    <a:pt x="254699" y="1532513"/>
                    <a:pt x="674993" y="1532513"/>
                  </a:cubicBezTo>
                  <a:cubicBezTo>
                    <a:pt x="675033" y="1532513"/>
                    <a:pt x="679079" y="1532513"/>
                    <a:pt x="1094988" y="1532513"/>
                  </a:cubicBezTo>
                  <a:cubicBezTo>
                    <a:pt x="1094988" y="1532545"/>
                    <a:pt x="1094988" y="1537342"/>
                    <a:pt x="1094988" y="2252670"/>
                  </a:cubicBezTo>
                  <a:cubicBezTo>
                    <a:pt x="1094999" y="2252683"/>
                    <a:pt x="1096575" y="2254549"/>
                    <a:pt x="1319986" y="2518978"/>
                  </a:cubicBezTo>
                  <a:cubicBezTo>
                    <a:pt x="1319996" y="2518967"/>
                    <a:pt x="1321425" y="2517299"/>
                    <a:pt x="1544984" y="2256421"/>
                  </a:cubicBezTo>
                  <a:cubicBezTo>
                    <a:pt x="1544984" y="2256383"/>
                    <a:pt x="1544984" y="2251156"/>
                    <a:pt x="1544984" y="1532513"/>
                  </a:cubicBezTo>
                  <a:cubicBezTo>
                    <a:pt x="1545025" y="1532513"/>
                    <a:pt x="1548956" y="1532513"/>
                    <a:pt x="1927480" y="1532513"/>
                  </a:cubicBezTo>
                  <a:cubicBezTo>
                    <a:pt x="1927506" y="1532513"/>
                    <a:pt x="1929339" y="1532513"/>
                    <a:pt x="2062478" y="1532513"/>
                  </a:cubicBezTo>
                  <a:cubicBezTo>
                    <a:pt x="2062518" y="1532513"/>
                    <a:pt x="2066471" y="1532513"/>
                    <a:pt x="2463724" y="1532513"/>
                  </a:cubicBezTo>
                  <a:cubicBezTo>
                    <a:pt x="2579973" y="1532513"/>
                    <a:pt x="2669972" y="1618782"/>
                    <a:pt x="2669972" y="1731306"/>
                  </a:cubicBezTo>
                  <a:cubicBezTo>
                    <a:pt x="2669972" y="1731356"/>
                    <a:pt x="2669972" y="1739927"/>
                    <a:pt x="2669972" y="3227883"/>
                  </a:cubicBezTo>
                  <a:cubicBezTo>
                    <a:pt x="2670001" y="3227883"/>
                    <a:pt x="2671973" y="3227883"/>
                    <a:pt x="2804970" y="3227883"/>
                  </a:cubicBezTo>
                  <a:cubicBezTo>
                    <a:pt x="2804970" y="3227908"/>
                    <a:pt x="2804970" y="3230433"/>
                    <a:pt x="2804970" y="3482939"/>
                  </a:cubicBezTo>
                  <a:cubicBezTo>
                    <a:pt x="2804945" y="3482939"/>
                    <a:pt x="2803131" y="3482939"/>
                    <a:pt x="2669972" y="3482939"/>
                  </a:cubicBezTo>
                  <a:cubicBezTo>
                    <a:pt x="2669972" y="3482905"/>
                    <a:pt x="2669972" y="3480683"/>
                    <a:pt x="2669972" y="3332906"/>
                  </a:cubicBezTo>
                  <a:cubicBezTo>
                    <a:pt x="2654972" y="3437929"/>
                    <a:pt x="2576223" y="3516696"/>
                    <a:pt x="2471224" y="3516696"/>
                  </a:cubicBezTo>
                  <a:cubicBezTo>
                    <a:pt x="2377475" y="3516696"/>
                    <a:pt x="2294976" y="3456683"/>
                    <a:pt x="2279976" y="3370414"/>
                  </a:cubicBezTo>
                  <a:cubicBezTo>
                    <a:pt x="2279976" y="3370441"/>
                    <a:pt x="2279976" y="3372161"/>
                    <a:pt x="2279976" y="3482939"/>
                  </a:cubicBezTo>
                  <a:cubicBezTo>
                    <a:pt x="2279943" y="3482939"/>
                    <a:pt x="2277759" y="3482939"/>
                    <a:pt x="2129978" y="3482939"/>
                  </a:cubicBezTo>
                  <a:cubicBezTo>
                    <a:pt x="2129978" y="3482906"/>
                    <a:pt x="2129978" y="3480055"/>
                    <a:pt x="2129978" y="3227883"/>
                  </a:cubicBezTo>
                  <a:cubicBezTo>
                    <a:pt x="2130006" y="3227883"/>
                    <a:pt x="2131966" y="3227883"/>
                    <a:pt x="2264976" y="3227883"/>
                  </a:cubicBezTo>
                  <a:cubicBezTo>
                    <a:pt x="2264976" y="3227837"/>
                    <a:pt x="2264976" y="3220398"/>
                    <a:pt x="2264976" y="2023870"/>
                  </a:cubicBezTo>
                  <a:cubicBezTo>
                    <a:pt x="2219976" y="1975110"/>
                    <a:pt x="2197477" y="1948854"/>
                    <a:pt x="2167477" y="1952605"/>
                  </a:cubicBezTo>
                  <a:cubicBezTo>
                    <a:pt x="2107492" y="1952605"/>
                    <a:pt x="2062499" y="2057578"/>
                    <a:pt x="2062478" y="2057628"/>
                  </a:cubicBezTo>
                  <a:cubicBezTo>
                    <a:pt x="2062469" y="2057628"/>
                    <a:pt x="2062385" y="2057628"/>
                    <a:pt x="2061540" y="2057628"/>
                  </a:cubicBezTo>
                  <a:lnTo>
                    <a:pt x="2054978" y="2057628"/>
                  </a:lnTo>
                  <a:cubicBezTo>
                    <a:pt x="2054978" y="2057668"/>
                    <a:pt x="2054978" y="2064997"/>
                    <a:pt x="2054978" y="3389168"/>
                  </a:cubicBezTo>
                  <a:cubicBezTo>
                    <a:pt x="2054978" y="3396670"/>
                    <a:pt x="2069978" y="3404171"/>
                    <a:pt x="2069978" y="3411673"/>
                  </a:cubicBezTo>
                  <a:cubicBezTo>
                    <a:pt x="2069978" y="3411705"/>
                    <a:pt x="2069978" y="3413705"/>
                    <a:pt x="2069978" y="3542952"/>
                  </a:cubicBezTo>
                  <a:cubicBezTo>
                    <a:pt x="2070016" y="3542952"/>
                    <a:pt x="2077448" y="3542952"/>
                    <a:pt x="3509963" y="3542952"/>
                  </a:cubicBezTo>
                  <a:cubicBezTo>
                    <a:pt x="3509963" y="3542971"/>
                    <a:pt x="3509963" y="3546023"/>
                    <a:pt x="3509963" y="4038060"/>
                  </a:cubicBezTo>
                  <a:lnTo>
                    <a:pt x="2684972" y="4038060"/>
                  </a:lnTo>
                  <a:cubicBezTo>
                    <a:pt x="2684972" y="4038035"/>
                    <a:pt x="2684972" y="4036211"/>
                    <a:pt x="2684972" y="3903030"/>
                  </a:cubicBezTo>
                  <a:cubicBezTo>
                    <a:pt x="2684926" y="3903030"/>
                    <a:pt x="2680575" y="3903030"/>
                    <a:pt x="2264976" y="3903030"/>
                  </a:cubicBezTo>
                  <a:cubicBezTo>
                    <a:pt x="2264976" y="3903061"/>
                    <a:pt x="2264976" y="3905063"/>
                    <a:pt x="2264976" y="4038060"/>
                  </a:cubicBezTo>
                  <a:cubicBezTo>
                    <a:pt x="2264957" y="4038060"/>
                    <a:pt x="2263051" y="4038060"/>
                    <a:pt x="2069978" y="4038060"/>
                  </a:cubicBezTo>
                  <a:cubicBezTo>
                    <a:pt x="2069978" y="4038086"/>
                    <a:pt x="2069978" y="4039298"/>
                    <a:pt x="2069978" y="4098073"/>
                  </a:cubicBezTo>
                  <a:cubicBezTo>
                    <a:pt x="2069999" y="4098073"/>
                    <a:pt x="2071997" y="4098073"/>
                    <a:pt x="2264976" y="4098073"/>
                  </a:cubicBezTo>
                  <a:cubicBezTo>
                    <a:pt x="2264976" y="4098100"/>
                    <a:pt x="2264976" y="4099850"/>
                    <a:pt x="2264976" y="4218099"/>
                  </a:cubicBezTo>
                  <a:cubicBezTo>
                    <a:pt x="2265022" y="4218099"/>
                    <a:pt x="2269373" y="4218099"/>
                    <a:pt x="2684972" y="4218099"/>
                  </a:cubicBezTo>
                  <a:cubicBezTo>
                    <a:pt x="2684972" y="4218070"/>
                    <a:pt x="2684972" y="4216218"/>
                    <a:pt x="2684972" y="4098073"/>
                  </a:cubicBezTo>
                  <a:cubicBezTo>
                    <a:pt x="2685011" y="4098073"/>
                    <a:pt x="2690581" y="4098073"/>
                    <a:pt x="3509963" y="4098073"/>
                  </a:cubicBezTo>
                  <a:cubicBezTo>
                    <a:pt x="3509963" y="4098127"/>
                    <a:pt x="3509963" y="4105288"/>
                    <a:pt x="3509963" y="5058282"/>
                  </a:cubicBezTo>
                  <a:cubicBezTo>
                    <a:pt x="3509915" y="5058282"/>
                    <a:pt x="3501630" y="5058282"/>
                    <a:pt x="2069978" y="5058282"/>
                  </a:cubicBezTo>
                  <a:cubicBezTo>
                    <a:pt x="2069978" y="5058324"/>
                    <a:pt x="2069978" y="5063607"/>
                    <a:pt x="2069978" y="5725928"/>
                  </a:cubicBezTo>
                  <a:cubicBezTo>
                    <a:pt x="2069978" y="5875961"/>
                    <a:pt x="1942480" y="5995987"/>
                    <a:pt x="1792481" y="5995987"/>
                  </a:cubicBezTo>
                  <a:cubicBezTo>
                    <a:pt x="1642483" y="5995987"/>
                    <a:pt x="1514984" y="5875961"/>
                    <a:pt x="1514984" y="5725928"/>
                  </a:cubicBezTo>
                  <a:cubicBezTo>
                    <a:pt x="1514984" y="5725898"/>
                    <a:pt x="1514984" y="5721473"/>
                    <a:pt x="1514984" y="5058282"/>
                  </a:cubicBezTo>
                  <a:cubicBezTo>
                    <a:pt x="1514967" y="5058282"/>
                    <a:pt x="1513833" y="5058282"/>
                    <a:pt x="1439985" y="5058282"/>
                  </a:cubicBezTo>
                  <a:cubicBezTo>
                    <a:pt x="1439985" y="5058261"/>
                    <a:pt x="1439985" y="5053736"/>
                    <a:pt x="1439985" y="4098073"/>
                  </a:cubicBezTo>
                  <a:cubicBezTo>
                    <a:pt x="1440012" y="4098073"/>
                    <a:pt x="1441445" y="4098073"/>
                    <a:pt x="1514984" y="4098073"/>
                  </a:cubicBezTo>
                  <a:cubicBezTo>
                    <a:pt x="1514984" y="4098051"/>
                    <a:pt x="1514984" y="4096909"/>
                    <a:pt x="1514984" y="4038060"/>
                  </a:cubicBezTo>
                  <a:cubicBezTo>
                    <a:pt x="1514967" y="4038060"/>
                    <a:pt x="1513833" y="4038060"/>
                    <a:pt x="1439985" y="4038060"/>
                  </a:cubicBezTo>
                  <a:cubicBezTo>
                    <a:pt x="1439985" y="4038033"/>
                    <a:pt x="1439985" y="4035347"/>
                    <a:pt x="1439985" y="3768001"/>
                  </a:cubicBezTo>
                  <a:cubicBezTo>
                    <a:pt x="1439961" y="3768001"/>
                    <a:pt x="1437630" y="3768001"/>
                    <a:pt x="1214987" y="3768001"/>
                  </a:cubicBezTo>
                  <a:cubicBezTo>
                    <a:pt x="1214987" y="3768028"/>
                    <a:pt x="1214987" y="3775182"/>
                    <a:pt x="1214987" y="5725928"/>
                  </a:cubicBezTo>
                  <a:cubicBezTo>
                    <a:pt x="1214987" y="5875961"/>
                    <a:pt x="1094988" y="5995987"/>
                    <a:pt x="944990" y="5995987"/>
                  </a:cubicBezTo>
                  <a:cubicBezTo>
                    <a:pt x="794992" y="5995987"/>
                    <a:pt x="674993" y="5875961"/>
                    <a:pt x="674993" y="5725928"/>
                  </a:cubicBezTo>
                  <a:cubicBezTo>
                    <a:pt x="674993" y="5725901"/>
                    <a:pt x="674993" y="5717969"/>
                    <a:pt x="674993" y="3411673"/>
                  </a:cubicBezTo>
                  <a:cubicBezTo>
                    <a:pt x="674993" y="3404171"/>
                    <a:pt x="674993" y="3396670"/>
                    <a:pt x="674993" y="3389168"/>
                  </a:cubicBezTo>
                  <a:cubicBezTo>
                    <a:pt x="674993" y="3389127"/>
                    <a:pt x="674993" y="3381649"/>
                    <a:pt x="674993" y="2001365"/>
                  </a:cubicBezTo>
                  <a:lnTo>
                    <a:pt x="671243" y="2005116"/>
                  </a:lnTo>
                  <a:cubicBezTo>
                    <a:pt x="633743" y="1930100"/>
                    <a:pt x="596244" y="1896342"/>
                    <a:pt x="558744" y="1896342"/>
                  </a:cubicBezTo>
                  <a:cubicBezTo>
                    <a:pt x="498745" y="1900093"/>
                    <a:pt x="457495" y="2001365"/>
                    <a:pt x="457495" y="2005116"/>
                  </a:cubicBezTo>
                  <a:cubicBezTo>
                    <a:pt x="457486" y="2005111"/>
                    <a:pt x="457400" y="2005068"/>
                    <a:pt x="456557" y="2004647"/>
                  </a:cubicBezTo>
                  <a:lnTo>
                    <a:pt x="449995" y="2001365"/>
                  </a:lnTo>
                  <a:cubicBezTo>
                    <a:pt x="449995" y="2001401"/>
                    <a:pt x="449995" y="2008161"/>
                    <a:pt x="449995" y="3310401"/>
                  </a:cubicBezTo>
                  <a:cubicBezTo>
                    <a:pt x="449995" y="3422926"/>
                    <a:pt x="359996" y="3516696"/>
                    <a:pt x="247497" y="3516696"/>
                  </a:cubicBezTo>
                  <a:cubicBezTo>
                    <a:pt x="239997" y="3516696"/>
                    <a:pt x="236248" y="3516696"/>
                    <a:pt x="228748" y="3516696"/>
                  </a:cubicBezTo>
                  <a:cubicBezTo>
                    <a:pt x="221248" y="3516696"/>
                    <a:pt x="213748" y="3516696"/>
                    <a:pt x="206248" y="3516696"/>
                  </a:cubicBezTo>
                  <a:cubicBezTo>
                    <a:pt x="89999" y="3516696"/>
                    <a:pt x="0" y="3422926"/>
                    <a:pt x="0" y="3310401"/>
                  </a:cubicBezTo>
                  <a:cubicBezTo>
                    <a:pt x="0" y="3310346"/>
                    <a:pt x="0" y="3301034"/>
                    <a:pt x="0" y="1731306"/>
                  </a:cubicBezTo>
                  <a:cubicBezTo>
                    <a:pt x="0" y="1618782"/>
                    <a:pt x="89999" y="1528762"/>
                    <a:pt x="206248" y="1528762"/>
                  </a:cubicBezTo>
                  <a:close/>
                  <a:moveTo>
                    <a:pt x="1323182" y="1123950"/>
                  </a:moveTo>
                  <a:cubicBezTo>
                    <a:pt x="1412173" y="1123950"/>
                    <a:pt x="1484314" y="1196091"/>
                    <a:pt x="1484314" y="1285081"/>
                  </a:cubicBezTo>
                  <a:cubicBezTo>
                    <a:pt x="1484314" y="1374071"/>
                    <a:pt x="1412173" y="1446212"/>
                    <a:pt x="1323182" y="1446212"/>
                  </a:cubicBezTo>
                  <a:cubicBezTo>
                    <a:pt x="1234191" y="1446212"/>
                    <a:pt x="1162050" y="1374071"/>
                    <a:pt x="1162050" y="1285081"/>
                  </a:cubicBezTo>
                  <a:cubicBezTo>
                    <a:pt x="1162050" y="1196091"/>
                    <a:pt x="1234191" y="1123950"/>
                    <a:pt x="1323182" y="1123950"/>
                  </a:cubicBezTo>
                  <a:close/>
                  <a:moveTo>
                    <a:pt x="1746395" y="1004887"/>
                  </a:moveTo>
                  <a:cubicBezTo>
                    <a:pt x="1828768" y="1053609"/>
                    <a:pt x="1881188" y="1117321"/>
                    <a:pt x="1881188" y="1188530"/>
                  </a:cubicBezTo>
                  <a:cubicBezTo>
                    <a:pt x="1881188" y="1312207"/>
                    <a:pt x="1723929" y="1417146"/>
                    <a:pt x="1514251" y="1454624"/>
                  </a:cubicBezTo>
                  <a:cubicBezTo>
                    <a:pt x="1514251" y="1454651"/>
                    <a:pt x="1514251" y="1459101"/>
                    <a:pt x="1514251" y="2215430"/>
                  </a:cubicBezTo>
                  <a:cubicBezTo>
                    <a:pt x="1514234" y="2215452"/>
                    <a:pt x="1512453" y="2217768"/>
                    <a:pt x="1327038" y="2459037"/>
                  </a:cubicBezTo>
                  <a:cubicBezTo>
                    <a:pt x="1327020" y="2459013"/>
                    <a:pt x="1325201" y="2456610"/>
                    <a:pt x="1139825" y="2211682"/>
                  </a:cubicBezTo>
                  <a:lnTo>
                    <a:pt x="1139825" y="1454624"/>
                  </a:lnTo>
                  <a:cubicBezTo>
                    <a:pt x="1184756" y="1499598"/>
                    <a:pt x="1255897" y="1525833"/>
                    <a:pt x="1327038" y="1525833"/>
                  </a:cubicBezTo>
                  <a:cubicBezTo>
                    <a:pt x="1465575" y="1525833"/>
                    <a:pt x="1574159" y="1432137"/>
                    <a:pt x="1600369" y="1300964"/>
                  </a:cubicBezTo>
                  <a:cubicBezTo>
                    <a:pt x="1716441" y="1259738"/>
                    <a:pt x="1795070" y="1188530"/>
                    <a:pt x="1795070" y="1109826"/>
                  </a:cubicBezTo>
                  <a:cubicBezTo>
                    <a:pt x="1795070" y="1072348"/>
                    <a:pt x="1776349" y="1034870"/>
                    <a:pt x="1746395" y="1004887"/>
                  </a:cubicBezTo>
                  <a:close/>
                  <a:moveTo>
                    <a:pt x="947701" y="1004887"/>
                  </a:moveTo>
                  <a:cubicBezTo>
                    <a:pt x="917723" y="1034807"/>
                    <a:pt x="902734" y="1072208"/>
                    <a:pt x="902734" y="1109608"/>
                  </a:cubicBezTo>
                  <a:cubicBezTo>
                    <a:pt x="902734" y="1176929"/>
                    <a:pt x="958943" y="1240510"/>
                    <a:pt x="1052624" y="1285390"/>
                  </a:cubicBezTo>
                  <a:cubicBezTo>
                    <a:pt x="1060118" y="1345231"/>
                    <a:pt x="1090096" y="1405072"/>
                    <a:pt x="1135063" y="1446212"/>
                  </a:cubicBezTo>
                  <a:cubicBezTo>
                    <a:pt x="943954" y="1401332"/>
                    <a:pt x="812800" y="1304090"/>
                    <a:pt x="812800" y="1188149"/>
                  </a:cubicBezTo>
                  <a:cubicBezTo>
                    <a:pt x="812800" y="1117088"/>
                    <a:pt x="865261" y="1053508"/>
                    <a:pt x="947701" y="1004887"/>
                  </a:cubicBezTo>
                  <a:close/>
                  <a:moveTo>
                    <a:pt x="1334294" y="0"/>
                  </a:moveTo>
                  <a:cubicBezTo>
                    <a:pt x="1613540" y="0"/>
                    <a:pt x="1839913" y="241654"/>
                    <a:pt x="1839913" y="539750"/>
                  </a:cubicBezTo>
                  <a:cubicBezTo>
                    <a:pt x="1839913" y="837846"/>
                    <a:pt x="1613540" y="1079500"/>
                    <a:pt x="1334294" y="1079500"/>
                  </a:cubicBezTo>
                  <a:cubicBezTo>
                    <a:pt x="1055048" y="1079500"/>
                    <a:pt x="828675" y="837846"/>
                    <a:pt x="828675" y="539750"/>
                  </a:cubicBezTo>
                  <a:cubicBezTo>
                    <a:pt x="828675" y="241654"/>
                    <a:pt x="1055048" y="0"/>
                    <a:pt x="1334294"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4" name="椭圆 23"/>
          <p:cNvSpPr/>
          <p:nvPr/>
        </p:nvSpPr>
        <p:spPr>
          <a:xfrm>
            <a:off x="605614" y="385350"/>
            <a:ext cx="288000" cy="288000"/>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1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300" fill="hold"/>
                                        <p:tgtEl>
                                          <p:spTgt spid="2"/>
                                        </p:tgtEl>
                                        <p:attrNameLst>
                                          <p:attrName>ppt_w</p:attrName>
                                        </p:attrNameLst>
                                      </p:cBhvr>
                                      <p:tavLst>
                                        <p:tav tm="0">
                                          <p:val>
                                            <p:fltVal val="0"/>
                                          </p:val>
                                        </p:tav>
                                        <p:tav tm="100000">
                                          <p:val>
                                            <p:strVal val="#ppt_w"/>
                                          </p:val>
                                        </p:tav>
                                      </p:tavLst>
                                    </p:anim>
                                    <p:anim calcmode="lin" valueType="num">
                                      <p:cBhvr>
                                        <p:cTn id="25" dur="300" fill="hold"/>
                                        <p:tgtEl>
                                          <p:spTgt spid="2"/>
                                        </p:tgtEl>
                                        <p:attrNameLst>
                                          <p:attrName>ppt_h</p:attrName>
                                        </p:attrNameLst>
                                      </p:cBhvr>
                                      <p:tavLst>
                                        <p:tav tm="0">
                                          <p:val>
                                            <p:fltVal val="0"/>
                                          </p:val>
                                        </p:tav>
                                        <p:tav tm="100000">
                                          <p:val>
                                            <p:strVal val="#ppt_h"/>
                                          </p:val>
                                        </p:tav>
                                      </p:tavLst>
                                    </p:anim>
                                    <p:animEffect transition="in" filter="fade">
                                      <p:cBhvr>
                                        <p:cTn id="26" dur="300"/>
                                        <p:tgtEl>
                                          <p:spTgt spid="2"/>
                                        </p:tgtEl>
                                      </p:cBhvr>
                                    </p:animEffect>
                                  </p:childTnLst>
                                </p:cTn>
                              </p:par>
                              <p:par>
                                <p:cTn id="27" presetID="53" presetClass="entr" presetSubtype="16"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400" fill="hold"/>
                                        <p:tgtEl>
                                          <p:spTgt spid="32"/>
                                        </p:tgtEl>
                                        <p:attrNameLst>
                                          <p:attrName>ppt_w</p:attrName>
                                        </p:attrNameLst>
                                      </p:cBhvr>
                                      <p:tavLst>
                                        <p:tav tm="0">
                                          <p:val>
                                            <p:fltVal val="0"/>
                                          </p:val>
                                        </p:tav>
                                        <p:tav tm="100000">
                                          <p:val>
                                            <p:strVal val="#ppt_w"/>
                                          </p:val>
                                        </p:tav>
                                      </p:tavLst>
                                    </p:anim>
                                    <p:anim calcmode="lin" valueType="num">
                                      <p:cBhvr>
                                        <p:cTn id="30" dur="400" fill="hold"/>
                                        <p:tgtEl>
                                          <p:spTgt spid="32"/>
                                        </p:tgtEl>
                                        <p:attrNameLst>
                                          <p:attrName>ppt_h</p:attrName>
                                        </p:attrNameLst>
                                      </p:cBhvr>
                                      <p:tavLst>
                                        <p:tav tm="0">
                                          <p:val>
                                            <p:fltVal val="0"/>
                                          </p:val>
                                        </p:tav>
                                        <p:tav tm="100000">
                                          <p:val>
                                            <p:strVal val="#ppt_h"/>
                                          </p:val>
                                        </p:tav>
                                      </p:tavLst>
                                    </p:anim>
                                    <p:animEffect transition="in" filter="fade">
                                      <p:cBhvr>
                                        <p:cTn id="31" dur="400"/>
                                        <p:tgtEl>
                                          <p:spTgt spid="32"/>
                                        </p:tgtEl>
                                      </p:cBhvr>
                                    </p:animEffect>
                                  </p:childTnLst>
                                </p:cTn>
                              </p:par>
                              <p:par>
                                <p:cTn id="32" presetID="10" presetClass="exit" presetSubtype="0" fill="hold" nodeType="withEffect">
                                  <p:stCondLst>
                                    <p:cond delay="800"/>
                                  </p:stCondLst>
                                  <p:childTnLst>
                                    <p:animEffect transition="out" filter="fade">
                                      <p:cBhvr>
                                        <p:cTn id="33" dur="500"/>
                                        <p:tgtEl>
                                          <p:spTgt spid="32"/>
                                        </p:tgtEl>
                                      </p:cBhvr>
                                    </p:animEffect>
                                    <p:set>
                                      <p:cBhvr>
                                        <p:cTn id="34" dur="1" fill="hold">
                                          <p:stCondLst>
                                            <p:cond delay="499"/>
                                          </p:stCondLst>
                                        </p:cTn>
                                        <p:tgtEl>
                                          <p:spTgt spid="32"/>
                                        </p:tgtEl>
                                        <p:attrNameLst>
                                          <p:attrName>style.visibility</p:attrName>
                                        </p:attrNameLst>
                                      </p:cBhvr>
                                      <p:to>
                                        <p:strVal val="hidden"/>
                                      </p:to>
                                    </p:set>
                                  </p:childTnLst>
                                </p:cTn>
                              </p:par>
                              <p:par>
                                <p:cTn id="35" presetID="53" presetClass="entr" presetSubtype="16" fill="hold" nodeType="withEffect">
                                  <p:stCondLst>
                                    <p:cond delay="100"/>
                                  </p:stCondLst>
                                  <p:childTnLst>
                                    <p:set>
                                      <p:cBhvr>
                                        <p:cTn id="36" dur="1" fill="hold">
                                          <p:stCondLst>
                                            <p:cond delay="0"/>
                                          </p:stCondLst>
                                        </p:cTn>
                                        <p:tgtEl>
                                          <p:spTgt spid="33"/>
                                        </p:tgtEl>
                                        <p:attrNameLst>
                                          <p:attrName>style.visibility</p:attrName>
                                        </p:attrNameLst>
                                      </p:cBhvr>
                                      <p:to>
                                        <p:strVal val="visible"/>
                                      </p:to>
                                    </p:set>
                                    <p:anim calcmode="lin" valueType="num">
                                      <p:cBhvr>
                                        <p:cTn id="37" dur="500" fill="hold"/>
                                        <p:tgtEl>
                                          <p:spTgt spid="33"/>
                                        </p:tgtEl>
                                        <p:attrNameLst>
                                          <p:attrName>ppt_w</p:attrName>
                                        </p:attrNameLst>
                                      </p:cBhvr>
                                      <p:tavLst>
                                        <p:tav tm="0">
                                          <p:val>
                                            <p:fltVal val="0"/>
                                          </p:val>
                                        </p:tav>
                                        <p:tav tm="100000">
                                          <p:val>
                                            <p:strVal val="#ppt_w"/>
                                          </p:val>
                                        </p:tav>
                                      </p:tavLst>
                                    </p:anim>
                                    <p:anim calcmode="lin" valueType="num">
                                      <p:cBhvr>
                                        <p:cTn id="38" dur="500" fill="hold"/>
                                        <p:tgtEl>
                                          <p:spTgt spid="33"/>
                                        </p:tgtEl>
                                        <p:attrNameLst>
                                          <p:attrName>ppt_h</p:attrName>
                                        </p:attrNameLst>
                                      </p:cBhvr>
                                      <p:tavLst>
                                        <p:tav tm="0">
                                          <p:val>
                                            <p:fltVal val="0"/>
                                          </p:val>
                                        </p:tav>
                                        <p:tav tm="100000">
                                          <p:val>
                                            <p:strVal val="#ppt_h"/>
                                          </p:val>
                                        </p:tav>
                                      </p:tavLst>
                                    </p:anim>
                                    <p:animEffect transition="in" filter="fade">
                                      <p:cBhvr>
                                        <p:cTn id="39" dur="500"/>
                                        <p:tgtEl>
                                          <p:spTgt spid="33"/>
                                        </p:tgtEl>
                                      </p:cBhvr>
                                    </p:animEffect>
                                  </p:childTnLst>
                                </p:cTn>
                              </p:par>
                              <p:par>
                                <p:cTn id="40" presetID="6" presetClass="exit" presetSubtype="32" fill="hold" nodeType="withEffect">
                                  <p:stCondLst>
                                    <p:cond delay="800"/>
                                  </p:stCondLst>
                                  <p:childTnLst>
                                    <p:animEffect transition="out" filter="circle(out)">
                                      <p:cBhvr>
                                        <p:cTn id="41" dur="300"/>
                                        <p:tgtEl>
                                          <p:spTgt spid="33"/>
                                        </p:tgtEl>
                                      </p:cBhvr>
                                    </p:animEffect>
                                    <p:set>
                                      <p:cBhvr>
                                        <p:cTn id="42" dur="1" fill="hold">
                                          <p:stCondLst>
                                            <p:cond delay="299"/>
                                          </p:stCondLst>
                                        </p:cTn>
                                        <p:tgtEl>
                                          <p:spTgt spid="33"/>
                                        </p:tgtEl>
                                        <p:attrNameLst>
                                          <p:attrName>style.visibility</p:attrName>
                                        </p:attrNameLst>
                                      </p:cBhvr>
                                      <p:to>
                                        <p:strVal val="hidden"/>
                                      </p:to>
                                    </p:set>
                                  </p:childTnLst>
                                </p:cTn>
                              </p:par>
                              <p:par>
                                <p:cTn id="43" presetID="53" presetClass="entr" presetSubtype="16" fill="hold" nodeType="withEffect">
                                  <p:stCondLst>
                                    <p:cond delay="600"/>
                                  </p:stCondLst>
                                  <p:childTnLst>
                                    <p:set>
                                      <p:cBhvr>
                                        <p:cTn id="44" dur="1" fill="hold">
                                          <p:stCondLst>
                                            <p:cond delay="0"/>
                                          </p:stCondLst>
                                        </p:cTn>
                                        <p:tgtEl>
                                          <p:spTgt spid="34"/>
                                        </p:tgtEl>
                                        <p:attrNameLst>
                                          <p:attrName>style.visibility</p:attrName>
                                        </p:attrNameLst>
                                      </p:cBhvr>
                                      <p:to>
                                        <p:strVal val="visible"/>
                                      </p:to>
                                    </p:set>
                                    <p:anim calcmode="lin" valueType="num">
                                      <p:cBhvr>
                                        <p:cTn id="45" dur="500" fill="hold"/>
                                        <p:tgtEl>
                                          <p:spTgt spid="34"/>
                                        </p:tgtEl>
                                        <p:attrNameLst>
                                          <p:attrName>ppt_w</p:attrName>
                                        </p:attrNameLst>
                                      </p:cBhvr>
                                      <p:tavLst>
                                        <p:tav tm="0">
                                          <p:val>
                                            <p:fltVal val="0"/>
                                          </p:val>
                                        </p:tav>
                                        <p:tav tm="100000">
                                          <p:val>
                                            <p:strVal val="#ppt_w"/>
                                          </p:val>
                                        </p:tav>
                                      </p:tavLst>
                                    </p:anim>
                                    <p:anim calcmode="lin" valueType="num">
                                      <p:cBhvr>
                                        <p:cTn id="46" dur="500" fill="hold"/>
                                        <p:tgtEl>
                                          <p:spTgt spid="34"/>
                                        </p:tgtEl>
                                        <p:attrNameLst>
                                          <p:attrName>ppt_h</p:attrName>
                                        </p:attrNameLst>
                                      </p:cBhvr>
                                      <p:tavLst>
                                        <p:tav tm="0">
                                          <p:val>
                                            <p:fltVal val="0"/>
                                          </p:val>
                                        </p:tav>
                                        <p:tav tm="100000">
                                          <p:val>
                                            <p:strVal val="#ppt_h"/>
                                          </p:val>
                                        </p:tav>
                                      </p:tavLst>
                                    </p:anim>
                                    <p:animEffect transition="in" filter="fade">
                                      <p:cBhvr>
                                        <p:cTn id="47" dur="500"/>
                                        <p:tgtEl>
                                          <p:spTgt spid="34"/>
                                        </p:tgtEl>
                                      </p:cBhvr>
                                    </p:animEffect>
                                  </p:childTnLst>
                                </p:cTn>
                              </p:par>
                              <p:par>
                                <p:cTn id="48" presetID="10" presetClass="exit" presetSubtype="0" fill="hold" nodeType="withEffect">
                                  <p:stCondLst>
                                    <p:cond delay="1100"/>
                                  </p:stCondLst>
                                  <p:childTnLst>
                                    <p:animEffect transition="out" filter="fade">
                                      <p:cBhvr>
                                        <p:cTn id="49" dur="200"/>
                                        <p:tgtEl>
                                          <p:spTgt spid="34"/>
                                        </p:tgtEl>
                                      </p:cBhvr>
                                    </p:animEffect>
                                    <p:set>
                                      <p:cBhvr>
                                        <p:cTn id="50" dur="1" fill="hold">
                                          <p:stCondLst>
                                            <p:cond delay="199"/>
                                          </p:stCondLst>
                                        </p:cTn>
                                        <p:tgtEl>
                                          <p:spTgt spid="34"/>
                                        </p:tgtEl>
                                        <p:attrNameLst>
                                          <p:attrName>style.visibility</p:attrName>
                                        </p:attrNameLst>
                                      </p:cBhvr>
                                      <p:to>
                                        <p:strVal val="hidden"/>
                                      </p:to>
                                    </p:set>
                                  </p:childTnLst>
                                </p:cTn>
                              </p:par>
                              <p:par>
                                <p:cTn id="51" presetID="53" presetClass="entr" presetSubtype="16" fill="hold" grpId="0" nodeType="withEffect">
                                  <p:stCondLst>
                                    <p:cond delay="2000"/>
                                  </p:stCondLst>
                                  <p:childTnLst>
                                    <p:set>
                                      <p:cBhvr>
                                        <p:cTn id="52" dur="1" fill="hold">
                                          <p:stCondLst>
                                            <p:cond delay="0"/>
                                          </p:stCondLst>
                                        </p:cTn>
                                        <p:tgtEl>
                                          <p:spTgt spid="35"/>
                                        </p:tgtEl>
                                        <p:attrNameLst>
                                          <p:attrName>style.visibility</p:attrName>
                                        </p:attrNameLst>
                                      </p:cBhvr>
                                      <p:to>
                                        <p:strVal val="visible"/>
                                      </p:to>
                                    </p:set>
                                    <p:anim calcmode="lin" valueType="num">
                                      <p:cBhvr>
                                        <p:cTn id="53" dur="300" fill="hold"/>
                                        <p:tgtEl>
                                          <p:spTgt spid="35"/>
                                        </p:tgtEl>
                                        <p:attrNameLst>
                                          <p:attrName>ppt_w</p:attrName>
                                        </p:attrNameLst>
                                      </p:cBhvr>
                                      <p:tavLst>
                                        <p:tav tm="0">
                                          <p:val>
                                            <p:fltVal val="0"/>
                                          </p:val>
                                        </p:tav>
                                        <p:tav tm="100000">
                                          <p:val>
                                            <p:strVal val="#ppt_w"/>
                                          </p:val>
                                        </p:tav>
                                      </p:tavLst>
                                    </p:anim>
                                    <p:anim calcmode="lin" valueType="num">
                                      <p:cBhvr>
                                        <p:cTn id="54" dur="300" fill="hold"/>
                                        <p:tgtEl>
                                          <p:spTgt spid="35"/>
                                        </p:tgtEl>
                                        <p:attrNameLst>
                                          <p:attrName>ppt_h</p:attrName>
                                        </p:attrNameLst>
                                      </p:cBhvr>
                                      <p:tavLst>
                                        <p:tav tm="0">
                                          <p:val>
                                            <p:fltVal val="0"/>
                                          </p:val>
                                        </p:tav>
                                        <p:tav tm="100000">
                                          <p:val>
                                            <p:strVal val="#ppt_h"/>
                                          </p:val>
                                        </p:tav>
                                      </p:tavLst>
                                    </p:anim>
                                    <p:animEffect transition="in" filter="fade">
                                      <p:cBhvr>
                                        <p:cTn id="55" dur="300"/>
                                        <p:tgtEl>
                                          <p:spTgt spid="35"/>
                                        </p:tgtEl>
                                      </p:cBhvr>
                                    </p:animEffect>
                                  </p:childTnLst>
                                </p:cTn>
                              </p:par>
                              <p:par>
                                <p:cTn id="56" presetID="6" presetClass="emph" presetSubtype="0" fill="hold" grpId="1" nodeType="withEffect">
                                  <p:stCondLst>
                                    <p:cond delay="2300"/>
                                  </p:stCondLst>
                                  <p:childTnLst>
                                    <p:animScale>
                                      <p:cBhvr>
                                        <p:cTn id="57" dur="200" fill="hold"/>
                                        <p:tgtEl>
                                          <p:spTgt spid="35"/>
                                        </p:tgtEl>
                                      </p:cBhvr>
                                      <p:by x="108000" y="108000"/>
                                    </p:animScale>
                                  </p:childTnLst>
                                </p:cTn>
                              </p:par>
                              <p:par>
                                <p:cTn id="58" presetID="6" presetClass="emph" presetSubtype="0" fill="hold" grpId="2" nodeType="withEffect">
                                  <p:stCondLst>
                                    <p:cond delay="2500"/>
                                  </p:stCondLst>
                                  <p:childTnLst>
                                    <p:animScale>
                                      <p:cBhvr>
                                        <p:cTn id="59" dur="300" fill="hold"/>
                                        <p:tgtEl>
                                          <p:spTgt spid="35"/>
                                        </p:tgtEl>
                                      </p:cBhvr>
                                      <p:by x="92000" y="92000"/>
                                    </p:animScale>
                                  </p:childTnLst>
                                </p:cTn>
                              </p:par>
                              <p:par>
                                <p:cTn id="60" presetID="6" presetClass="emph" presetSubtype="0" fill="hold" grpId="3" nodeType="withEffect">
                                  <p:stCondLst>
                                    <p:cond delay="2800"/>
                                  </p:stCondLst>
                                  <p:childTnLst>
                                    <p:animScale>
                                      <p:cBhvr>
                                        <p:cTn id="61" dur="200" fill="hold"/>
                                        <p:tgtEl>
                                          <p:spTgt spid="35"/>
                                        </p:tgtEl>
                                      </p:cBhvr>
                                      <p:by x="105000" y="105000"/>
                                    </p:animScale>
                                  </p:childTnLst>
                                </p:cTn>
                              </p:par>
                              <p:par>
                                <p:cTn id="62" presetID="6" presetClass="emph" presetSubtype="0" fill="hold" grpId="4" nodeType="withEffect">
                                  <p:stCondLst>
                                    <p:cond delay="3000"/>
                                  </p:stCondLst>
                                  <p:childTnLst>
                                    <p:animScale>
                                      <p:cBhvr>
                                        <p:cTn id="63" dur="300" fill="hold"/>
                                        <p:tgtEl>
                                          <p:spTgt spid="35"/>
                                        </p:tgtEl>
                                      </p:cBhvr>
                                      <p:by x="95000" y="95000"/>
                                    </p:animScale>
                                  </p:childTnLst>
                                </p:cTn>
                              </p:par>
                              <p:par>
                                <p:cTn id="64" presetID="53" presetClass="entr" presetSubtype="16" fill="hold" grpId="0" nodeType="withEffect">
                                  <p:stCondLst>
                                    <p:cond delay="2000"/>
                                  </p:stCondLst>
                                  <p:childTnLst>
                                    <p:set>
                                      <p:cBhvr>
                                        <p:cTn id="65" dur="1" fill="hold">
                                          <p:stCondLst>
                                            <p:cond delay="0"/>
                                          </p:stCondLst>
                                        </p:cTn>
                                        <p:tgtEl>
                                          <p:spTgt spid="36"/>
                                        </p:tgtEl>
                                        <p:attrNameLst>
                                          <p:attrName>style.visibility</p:attrName>
                                        </p:attrNameLst>
                                      </p:cBhvr>
                                      <p:to>
                                        <p:strVal val="visible"/>
                                      </p:to>
                                    </p:set>
                                    <p:anim calcmode="lin" valueType="num">
                                      <p:cBhvr>
                                        <p:cTn id="66" dur="300" fill="hold"/>
                                        <p:tgtEl>
                                          <p:spTgt spid="36"/>
                                        </p:tgtEl>
                                        <p:attrNameLst>
                                          <p:attrName>ppt_w</p:attrName>
                                        </p:attrNameLst>
                                      </p:cBhvr>
                                      <p:tavLst>
                                        <p:tav tm="0">
                                          <p:val>
                                            <p:fltVal val="0"/>
                                          </p:val>
                                        </p:tav>
                                        <p:tav tm="100000">
                                          <p:val>
                                            <p:strVal val="#ppt_w"/>
                                          </p:val>
                                        </p:tav>
                                      </p:tavLst>
                                    </p:anim>
                                    <p:anim calcmode="lin" valueType="num">
                                      <p:cBhvr>
                                        <p:cTn id="67" dur="300" fill="hold"/>
                                        <p:tgtEl>
                                          <p:spTgt spid="36"/>
                                        </p:tgtEl>
                                        <p:attrNameLst>
                                          <p:attrName>ppt_h</p:attrName>
                                        </p:attrNameLst>
                                      </p:cBhvr>
                                      <p:tavLst>
                                        <p:tav tm="0">
                                          <p:val>
                                            <p:fltVal val="0"/>
                                          </p:val>
                                        </p:tav>
                                        <p:tav tm="100000">
                                          <p:val>
                                            <p:strVal val="#ppt_h"/>
                                          </p:val>
                                        </p:tav>
                                      </p:tavLst>
                                    </p:anim>
                                    <p:animEffect transition="in" filter="fade">
                                      <p:cBhvr>
                                        <p:cTn id="68" dur="300"/>
                                        <p:tgtEl>
                                          <p:spTgt spid="36"/>
                                        </p:tgtEl>
                                      </p:cBhvr>
                                    </p:animEffect>
                                  </p:childTnLst>
                                </p:cTn>
                              </p:par>
                              <p:par>
                                <p:cTn id="69" presetID="6" presetClass="emph" presetSubtype="0" fill="hold" grpId="1" nodeType="withEffect">
                                  <p:stCondLst>
                                    <p:cond delay="2300"/>
                                  </p:stCondLst>
                                  <p:childTnLst>
                                    <p:animScale>
                                      <p:cBhvr>
                                        <p:cTn id="70" dur="200" fill="hold"/>
                                        <p:tgtEl>
                                          <p:spTgt spid="36"/>
                                        </p:tgtEl>
                                      </p:cBhvr>
                                      <p:by x="108000" y="108000"/>
                                    </p:animScale>
                                  </p:childTnLst>
                                </p:cTn>
                              </p:par>
                              <p:par>
                                <p:cTn id="71" presetID="6" presetClass="emph" presetSubtype="0" fill="hold" grpId="2" nodeType="withEffect">
                                  <p:stCondLst>
                                    <p:cond delay="2500"/>
                                  </p:stCondLst>
                                  <p:childTnLst>
                                    <p:animScale>
                                      <p:cBhvr>
                                        <p:cTn id="72" dur="300" fill="hold"/>
                                        <p:tgtEl>
                                          <p:spTgt spid="36"/>
                                        </p:tgtEl>
                                      </p:cBhvr>
                                      <p:by x="92000" y="92000"/>
                                    </p:animScale>
                                  </p:childTnLst>
                                </p:cTn>
                              </p:par>
                              <p:par>
                                <p:cTn id="73" presetID="6" presetClass="emph" presetSubtype="0" fill="hold" grpId="3" nodeType="withEffect">
                                  <p:stCondLst>
                                    <p:cond delay="2800"/>
                                  </p:stCondLst>
                                  <p:childTnLst>
                                    <p:animScale>
                                      <p:cBhvr>
                                        <p:cTn id="74" dur="200" fill="hold"/>
                                        <p:tgtEl>
                                          <p:spTgt spid="36"/>
                                        </p:tgtEl>
                                      </p:cBhvr>
                                      <p:by x="105000" y="105000"/>
                                    </p:animScale>
                                  </p:childTnLst>
                                </p:cTn>
                              </p:par>
                              <p:par>
                                <p:cTn id="75" presetID="6" presetClass="emph" presetSubtype="0" fill="hold" grpId="4" nodeType="withEffect">
                                  <p:stCondLst>
                                    <p:cond delay="2000"/>
                                  </p:stCondLst>
                                  <p:childTnLst>
                                    <p:animScale>
                                      <p:cBhvr>
                                        <p:cTn id="76" dur="300" fill="hold"/>
                                        <p:tgtEl>
                                          <p:spTgt spid="36"/>
                                        </p:tgtEl>
                                      </p:cBhvr>
                                      <p:by x="95000" y="95000"/>
                                    </p:animScale>
                                  </p:childTnLst>
                                </p:cTn>
                              </p:par>
                              <p:par>
                                <p:cTn id="77" presetID="53" presetClass="entr" presetSubtype="16" fill="hold" grpId="0" nodeType="withEffect">
                                  <p:stCondLst>
                                    <p:cond delay="1900"/>
                                  </p:stCondLst>
                                  <p:childTnLst>
                                    <p:set>
                                      <p:cBhvr>
                                        <p:cTn id="78" dur="1" fill="hold">
                                          <p:stCondLst>
                                            <p:cond delay="0"/>
                                          </p:stCondLst>
                                        </p:cTn>
                                        <p:tgtEl>
                                          <p:spTgt spid="45"/>
                                        </p:tgtEl>
                                        <p:attrNameLst>
                                          <p:attrName>style.visibility</p:attrName>
                                        </p:attrNameLst>
                                      </p:cBhvr>
                                      <p:to>
                                        <p:strVal val="visible"/>
                                      </p:to>
                                    </p:set>
                                    <p:anim calcmode="lin" valueType="num">
                                      <p:cBhvr>
                                        <p:cTn id="79" dur="300" fill="hold"/>
                                        <p:tgtEl>
                                          <p:spTgt spid="45"/>
                                        </p:tgtEl>
                                        <p:attrNameLst>
                                          <p:attrName>ppt_w</p:attrName>
                                        </p:attrNameLst>
                                      </p:cBhvr>
                                      <p:tavLst>
                                        <p:tav tm="0">
                                          <p:val>
                                            <p:fltVal val="0"/>
                                          </p:val>
                                        </p:tav>
                                        <p:tav tm="100000">
                                          <p:val>
                                            <p:strVal val="#ppt_w"/>
                                          </p:val>
                                        </p:tav>
                                      </p:tavLst>
                                    </p:anim>
                                    <p:anim calcmode="lin" valueType="num">
                                      <p:cBhvr>
                                        <p:cTn id="80" dur="300" fill="hold"/>
                                        <p:tgtEl>
                                          <p:spTgt spid="45"/>
                                        </p:tgtEl>
                                        <p:attrNameLst>
                                          <p:attrName>ppt_h</p:attrName>
                                        </p:attrNameLst>
                                      </p:cBhvr>
                                      <p:tavLst>
                                        <p:tav tm="0">
                                          <p:val>
                                            <p:fltVal val="0"/>
                                          </p:val>
                                        </p:tav>
                                        <p:tav tm="100000">
                                          <p:val>
                                            <p:strVal val="#ppt_h"/>
                                          </p:val>
                                        </p:tav>
                                      </p:tavLst>
                                    </p:anim>
                                    <p:animEffect transition="in" filter="fade">
                                      <p:cBhvr>
                                        <p:cTn id="81" dur="300"/>
                                        <p:tgtEl>
                                          <p:spTgt spid="45"/>
                                        </p:tgtEl>
                                      </p:cBhvr>
                                    </p:animEffect>
                                  </p:childTnLst>
                                </p:cTn>
                              </p:par>
                              <p:par>
                                <p:cTn id="82" presetID="6" presetClass="emph" presetSubtype="0" fill="hold" grpId="1" nodeType="withEffect">
                                  <p:stCondLst>
                                    <p:cond delay="2200"/>
                                  </p:stCondLst>
                                  <p:childTnLst>
                                    <p:animScale>
                                      <p:cBhvr>
                                        <p:cTn id="83" dur="200" fill="hold"/>
                                        <p:tgtEl>
                                          <p:spTgt spid="45"/>
                                        </p:tgtEl>
                                      </p:cBhvr>
                                      <p:by x="108000" y="108000"/>
                                    </p:animScale>
                                  </p:childTnLst>
                                </p:cTn>
                              </p:par>
                              <p:par>
                                <p:cTn id="84" presetID="6" presetClass="emph" presetSubtype="0" fill="hold" grpId="2" nodeType="withEffect">
                                  <p:stCondLst>
                                    <p:cond delay="2400"/>
                                  </p:stCondLst>
                                  <p:childTnLst>
                                    <p:animScale>
                                      <p:cBhvr>
                                        <p:cTn id="85" dur="300" fill="hold"/>
                                        <p:tgtEl>
                                          <p:spTgt spid="45"/>
                                        </p:tgtEl>
                                      </p:cBhvr>
                                      <p:by x="92000" y="92000"/>
                                    </p:animScale>
                                  </p:childTnLst>
                                </p:cTn>
                              </p:par>
                              <p:par>
                                <p:cTn id="86" presetID="6" presetClass="emph" presetSubtype="0" fill="hold" grpId="3" nodeType="withEffect">
                                  <p:stCondLst>
                                    <p:cond delay="2700"/>
                                  </p:stCondLst>
                                  <p:childTnLst>
                                    <p:animScale>
                                      <p:cBhvr>
                                        <p:cTn id="87" dur="200" fill="hold"/>
                                        <p:tgtEl>
                                          <p:spTgt spid="45"/>
                                        </p:tgtEl>
                                      </p:cBhvr>
                                      <p:by x="105000" y="105000"/>
                                    </p:animScale>
                                  </p:childTnLst>
                                </p:cTn>
                              </p:par>
                              <p:par>
                                <p:cTn id="88" presetID="6" presetClass="emph" presetSubtype="0" fill="hold" grpId="4" nodeType="withEffect">
                                  <p:stCondLst>
                                    <p:cond delay="2900"/>
                                  </p:stCondLst>
                                  <p:childTnLst>
                                    <p:animScale>
                                      <p:cBhvr>
                                        <p:cTn id="89" dur="300" fill="hold"/>
                                        <p:tgtEl>
                                          <p:spTgt spid="45"/>
                                        </p:tgtEl>
                                      </p:cBhvr>
                                      <p:by x="95000" y="95000"/>
                                    </p:animScale>
                                  </p:childTnLst>
                                </p:cTn>
                              </p:par>
                              <p:par>
                                <p:cTn id="90" presetID="53" presetClass="entr" presetSubtype="16" fill="hold" grpId="0" nodeType="withEffect">
                                  <p:stCondLst>
                                    <p:cond delay="1900"/>
                                  </p:stCondLst>
                                  <p:childTnLst>
                                    <p:set>
                                      <p:cBhvr>
                                        <p:cTn id="91" dur="1" fill="hold">
                                          <p:stCondLst>
                                            <p:cond delay="0"/>
                                          </p:stCondLst>
                                        </p:cTn>
                                        <p:tgtEl>
                                          <p:spTgt spid="49"/>
                                        </p:tgtEl>
                                        <p:attrNameLst>
                                          <p:attrName>style.visibility</p:attrName>
                                        </p:attrNameLst>
                                      </p:cBhvr>
                                      <p:to>
                                        <p:strVal val="visible"/>
                                      </p:to>
                                    </p:set>
                                    <p:anim calcmode="lin" valueType="num">
                                      <p:cBhvr>
                                        <p:cTn id="92" dur="300" fill="hold"/>
                                        <p:tgtEl>
                                          <p:spTgt spid="49"/>
                                        </p:tgtEl>
                                        <p:attrNameLst>
                                          <p:attrName>ppt_w</p:attrName>
                                        </p:attrNameLst>
                                      </p:cBhvr>
                                      <p:tavLst>
                                        <p:tav tm="0">
                                          <p:val>
                                            <p:fltVal val="0"/>
                                          </p:val>
                                        </p:tav>
                                        <p:tav tm="100000">
                                          <p:val>
                                            <p:strVal val="#ppt_w"/>
                                          </p:val>
                                        </p:tav>
                                      </p:tavLst>
                                    </p:anim>
                                    <p:anim calcmode="lin" valueType="num">
                                      <p:cBhvr>
                                        <p:cTn id="93" dur="300" fill="hold"/>
                                        <p:tgtEl>
                                          <p:spTgt spid="49"/>
                                        </p:tgtEl>
                                        <p:attrNameLst>
                                          <p:attrName>ppt_h</p:attrName>
                                        </p:attrNameLst>
                                      </p:cBhvr>
                                      <p:tavLst>
                                        <p:tav tm="0">
                                          <p:val>
                                            <p:fltVal val="0"/>
                                          </p:val>
                                        </p:tav>
                                        <p:tav tm="100000">
                                          <p:val>
                                            <p:strVal val="#ppt_h"/>
                                          </p:val>
                                        </p:tav>
                                      </p:tavLst>
                                    </p:anim>
                                    <p:animEffect transition="in" filter="fade">
                                      <p:cBhvr>
                                        <p:cTn id="94" dur="300"/>
                                        <p:tgtEl>
                                          <p:spTgt spid="49"/>
                                        </p:tgtEl>
                                      </p:cBhvr>
                                    </p:animEffect>
                                  </p:childTnLst>
                                </p:cTn>
                              </p:par>
                              <p:par>
                                <p:cTn id="95" presetID="6" presetClass="emph" presetSubtype="0" fill="hold" grpId="1" nodeType="withEffect">
                                  <p:stCondLst>
                                    <p:cond delay="2200"/>
                                  </p:stCondLst>
                                  <p:childTnLst>
                                    <p:animScale>
                                      <p:cBhvr>
                                        <p:cTn id="96" dur="200" fill="hold"/>
                                        <p:tgtEl>
                                          <p:spTgt spid="49"/>
                                        </p:tgtEl>
                                      </p:cBhvr>
                                      <p:by x="108000" y="108000"/>
                                    </p:animScale>
                                  </p:childTnLst>
                                </p:cTn>
                              </p:par>
                              <p:par>
                                <p:cTn id="97" presetID="6" presetClass="emph" presetSubtype="0" fill="hold" grpId="2" nodeType="withEffect">
                                  <p:stCondLst>
                                    <p:cond delay="2400"/>
                                  </p:stCondLst>
                                  <p:childTnLst>
                                    <p:animScale>
                                      <p:cBhvr>
                                        <p:cTn id="98" dur="300" fill="hold"/>
                                        <p:tgtEl>
                                          <p:spTgt spid="49"/>
                                        </p:tgtEl>
                                      </p:cBhvr>
                                      <p:by x="92000" y="92000"/>
                                    </p:animScale>
                                  </p:childTnLst>
                                </p:cTn>
                              </p:par>
                              <p:par>
                                <p:cTn id="99" presetID="6" presetClass="emph" presetSubtype="0" fill="hold" grpId="3" nodeType="withEffect">
                                  <p:stCondLst>
                                    <p:cond delay="2700"/>
                                  </p:stCondLst>
                                  <p:childTnLst>
                                    <p:animScale>
                                      <p:cBhvr>
                                        <p:cTn id="100" dur="200" fill="hold"/>
                                        <p:tgtEl>
                                          <p:spTgt spid="49"/>
                                        </p:tgtEl>
                                      </p:cBhvr>
                                      <p:by x="105000" y="105000"/>
                                    </p:animScale>
                                  </p:childTnLst>
                                </p:cTn>
                              </p:par>
                              <p:par>
                                <p:cTn id="101" presetID="6" presetClass="emph" presetSubtype="0" fill="hold" grpId="4" nodeType="withEffect">
                                  <p:stCondLst>
                                    <p:cond delay="2900"/>
                                  </p:stCondLst>
                                  <p:childTnLst>
                                    <p:animScale>
                                      <p:cBhvr>
                                        <p:cTn id="102" dur="300" fill="hold"/>
                                        <p:tgtEl>
                                          <p:spTgt spid="49"/>
                                        </p:tgtEl>
                                      </p:cBhvr>
                                      <p:by x="95000" y="95000"/>
                                    </p:animScale>
                                  </p:childTnLst>
                                </p:cTn>
                              </p:par>
                              <p:par>
                                <p:cTn id="103" presetID="53" presetClass="entr" presetSubtype="16" fill="hold" grpId="0" nodeType="withEffect">
                                  <p:stCondLst>
                                    <p:cond delay="1900"/>
                                  </p:stCondLst>
                                  <p:childTnLst>
                                    <p:set>
                                      <p:cBhvr>
                                        <p:cTn id="104" dur="1" fill="hold">
                                          <p:stCondLst>
                                            <p:cond delay="0"/>
                                          </p:stCondLst>
                                        </p:cTn>
                                        <p:tgtEl>
                                          <p:spTgt spid="37"/>
                                        </p:tgtEl>
                                        <p:attrNameLst>
                                          <p:attrName>style.visibility</p:attrName>
                                        </p:attrNameLst>
                                      </p:cBhvr>
                                      <p:to>
                                        <p:strVal val="visible"/>
                                      </p:to>
                                    </p:set>
                                    <p:anim calcmode="lin" valueType="num">
                                      <p:cBhvr>
                                        <p:cTn id="105" dur="300" fill="hold"/>
                                        <p:tgtEl>
                                          <p:spTgt spid="37"/>
                                        </p:tgtEl>
                                        <p:attrNameLst>
                                          <p:attrName>ppt_w</p:attrName>
                                        </p:attrNameLst>
                                      </p:cBhvr>
                                      <p:tavLst>
                                        <p:tav tm="0">
                                          <p:val>
                                            <p:fltVal val="0"/>
                                          </p:val>
                                        </p:tav>
                                        <p:tav tm="100000">
                                          <p:val>
                                            <p:strVal val="#ppt_w"/>
                                          </p:val>
                                        </p:tav>
                                      </p:tavLst>
                                    </p:anim>
                                    <p:anim calcmode="lin" valueType="num">
                                      <p:cBhvr>
                                        <p:cTn id="106" dur="300" fill="hold"/>
                                        <p:tgtEl>
                                          <p:spTgt spid="37"/>
                                        </p:tgtEl>
                                        <p:attrNameLst>
                                          <p:attrName>ppt_h</p:attrName>
                                        </p:attrNameLst>
                                      </p:cBhvr>
                                      <p:tavLst>
                                        <p:tav tm="0">
                                          <p:val>
                                            <p:fltVal val="0"/>
                                          </p:val>
                                        </p:tav>
                                        <p:tav tm="100000">
                                          <p:val>
                                            <p:strVal val="#ppt_h"/>
                                          </p:val>
                                        </p:tav>
                                      </p:tavLst>
                                    </p:anim>
                                    <p:animEffect transition="in" filter="fade">
                                      <p:cBhvr>
                                        <p:cTn id="107" dur="300"/>
                                        <p:tgtEl>
                                          <p:spTgt spid="37"/>
                                        </p:tgtEl>
                                      </p:cBhvr>
                                    </p:animEffect>
                                  </p:childTnLst>
                                </p:cTn>
                              </p:par>
                              <p:par>
                                <p:cTn id="108" presetID="6" presetClass="emph" presetSubtype="0" fill="hold" grpId="1" nodeType="withEffect">
                                  <p:stCondLst>
                                    <p:cond delay="2200"/>
                                  </p:stCondLst>
                                  <p:childTnLst>
                                    <p:animScale>
                                      <p:cBhvr>
                                        <p:cTn id="109" dur="200" fill="hold"/>
                                        <p:tgtEl>
                                          <p:spTgt spid="37"/>
                                        </p:tgtEl>
                                      </p:cBhvr>
                                      <p:by x="115000" y="115000"/>
                                    </p:animScale>
                                  </p:childTnLst>
                                </p:cTn>
                              </p:par>
                              <p:par>
                                <p:cTn id="110" presetID="6" presetClass="emph" presetSubtype="0" fill="hold" grpId="2" nodeType="withEffect">
                                  <p:stCondLst>
                                    <p:cond delay="2400"/>
                                  </p:stCondLst>
                                  <p:childTnLst>
                                    <p:animScale>
                                      <p:cBhvr>
                                        <p:cTn id="111" dur="300" fill="hold"/>
                                        <p:tgtEl>
                                          <p:spTgt spid="37"/>
                                        </p:tgtEl>
                                      </p:cBhvr>
                                      <p:by x="85000" y="85000"/>
                                    </p:animScale>
                                  </p:childTnLst>
                                </p:cTn>
                              </p:par>
                              <p:par>
                                <p:cTn id="112" presetID="6" presetClass="emph" presetSubtype="0" fill="hold" grpId="3" nodeType="withEffect">
                                  <p:stCondLst>
                                    <p:cond delay="2700"/>
                                  </p:stCondLst>
                                  <p:childTnLst>
                                    <p:animScale>
                                      <p:cBhvr>
                                        <p:cTn id="113" dur="200" fill="hold"/>
                                        <p:tgtEl>
                                          <p:spTgt spid="37"/>
                                        </p:tgtEl>
                                      </p:cBhvr>
                                      <p:by x="105000" y="105000"/>
                                    </p:animScale>
                                  </p:childTnLst>
                                </p:cTn>
                              </p:par>
                              <p:par>
                                <p:cTn id="114" presetID="6" presetClass="emph" presetSubtype="0" fill="hold" grpId="4" nodeType="withEffect">
                                  <p:stCondLst>
                                    <p:cond delay="2900"/>
                                  </p:stCondLst>
                                  <p:childTnLst>
                                    <p:animScale>
                                      <p:cBhvr>
                                        <p:cTn id="115" dur="300" fill="hold"/>
                                        <p:tgtEl>
                                          <p:spTgt spid="37"/>
                                        </p:tgtEl>
                                      </p:cBhvr>
                                      <p:by x="97000" y="97000"/>
                                    </p:animScale>
                                  </p:childTnLst>
                                </p:cTn>
                              </p:par>
                              <p:par>
                                <p:cTn id="116" presetID="53" presetClass="entr" presetSubtype="16" fill="hold" grpId="0" nodeType="withEffect">
                                  <p:stCondLst>
                                    <p:cond delay="2000"/>
                                  </p:stCondLst>
                                  <p:childTnLst>
                                    <p:set>
                                      <p:cBhvr>
                                        <p:cTn id="117" dur="1" fill="hold">
                                          <p:stCondLst>
                                            <p:cond delay="0"/>
                                          </p:stCondLst>
                                        </p:cTn>
                                        <p:tgtEl>
                                          <p:spTgt spid="47"/>
                                        </p:tgtEl>
                                        <p:attrNameLst>
                                          <p:attrName>style.visibility</p:attrName>
                                        </p:attrNameLst>
                                      </p:cBhvr>
                                      <p:to>
                                        <p:strVal val="visible"/>
                                      </p:to>
                                    </p:set>
                                    <p:anim calcmode="lin" valueType="num">
                                      <p:cBhvr>
                                        <p:cTn id="118" dur="300" fill="hold"/>
                                        <p:tgtEl>
                                          <p:spTgt spid="47"/>
                                        </p:tgtEl>
                                        <p:attrNameLst>
                                          <p:attrName>ppt_w</p:attrName>
                                        </p:attrNameLst>
                                      </p:cBhvr>
                                      <p:tavLst>
                                        <p:tav tm="0">
                                          <p:val>
                                            <p:fltVal val="0"/>
                                          </p:val>
                                        </p:tav>
                                        <p:tav tm="100000">
                                          <p:val>
                                            <p:strVal val="#ppt_w"/>
                                          </p:val>
                                        </p:tav>
                                      </p:tavLst>
                                    </p:anim>
                                    <p:anim calcmode="lin" valueType="num">
                                      <p:cBhvr>
                                        <p:cTn id="119" dur="300" fill="hold"/>
                                        <p:tgtEl>
                                          <p:spTgt spid="47"/>
                                        </p:tgtEl>
                                        <p:attrNameLst>
                                          <p:attrName>ppt_h</p:attrName>
                                        </p:attrNameLst>
                                      </p:cBhvr>
                                      <p:tavLst>
                                        <p:tav tm="0">
                                          <p:val>
                                            <p:fltVal val="0"/>
                                          </p:val>
                                        </p:tav>
                                        <p:tav tm="100000">
                                          <p:val>
                                            <p:strVal val="#ppt_h"/>
                                          </p:val>
                                        </p:tav>
                                      </p:tavLst>
                                    </p:anim>
                                    <p:animEffect transition="in" filter="fade">
                                      <p:cBhvr>
                                        <p:cTn id="120" dur="300"/>
                                        <p:tgtEl>
                                          <p:spTgt spid="47"/>
                                        </p:tgtEl>
                                      </p:cBhvr>
                                    </p:animEffect>
                                  </p:childTnLst>
                                </p:cTn>
                              </p:par>
                              <p:par>
                                <p:cTn id="121" presetID="6" presetClass="emph" presetSubtype="0" fill="hold" grpId="1" nodeType="withEffect">
                                  <p:stCondLst>
                                    <p:cond delay="2300"/>
                                  </p:stCondLst>
                                  <p:childTnLst>
                                    <p:animScale>
                                      <p:cBhvr>
                                        <p:cTn id="122" dur="200" fill="hold"/>
                                        <p:tgtEl>
                                          <p:spTgt spid="47"/>
                                        </p:tgtEl>
                                      </p:cBhvr>
                                      <p:by x="108000" y="108000"/>
                                    </p:animScale>
                                  </p:childTnLst>
                                </p:cTn>
                              </p:par>
                              <p:par>
                                <p:cTn id="123" presetID="6" presetClass="emph" presetSubtype="0" fill="hold" grpId="2" nodeType="withEffect">
                                  <p:stCondLst>
                                    <p:cond delay="2500"/>
                                  </p:stCondLst>
                                  <p:childTnLst>
                                    <p:animScale>
                                      <p:cBhvr>
                                        <p:cTn id="124" dur="200" fill="hold"/>
                                        <p:tgtEl>
                                          <p:spTgt spid="47"/>
                                        </p:tgtEl>
                                      </p:cBhvr>
                                      <p:by x="92000" y="92000"/>
                                    </p:animScale>
                                  </p:childTnLst>
                                </p:cTn>
                              </p:par>
                              <p:par>
                                <p:cTn id="125" presetID="6" presetClass="emph" presetSubtype="0" fill="hold" grpId="3" nodeType="withEffect">
                                  <p:stCondLst>
                                    <p:cond delay="2700"/>
                                  </p:stCondLst>
                                  <p:childTnLst>
                                    <p:animScale>
                                      <p:cBhvr>
                                        <p:cTn id="126" dur="200" fill="hold"/>
                                        <p:tgtEl>
                                          <p:spTgt spid="47"/>
                                        </p:tgtEl>
                                      </p:cBhvr>
                                      <p:by x="105000" y="105000"/>
                                    </p:animScale>
                                  </p:childTnLst>
                                </p:cTn>
                              </p:par>
                              <p:par>
                                <p:cTn id="127" presetID="6" presetClass="emph" presetSubtype="0" fill="hold" grpId="4" nodeType="withEffect">
                                  <p:stCondLst>
                                    <p:cond delay="2900"/>
                                  </p:stCondLst>
                                  <p:childTnLst>
                                    <p:animScale>
                                      <p:cBhvr>
                                        <p:cTn id="128" dur="200" fill="hold"/>
                                        <p:tgtEl>
                                          <p:spTgt spid="47"/>
                                        </p:tgtEl>
                                      </p:cBhvr>
                                      <p:by x="95000" y="95000"/>
                                    </p:animScale>
                                  </p:childTnLst>
                                </p:cTn>
                              </p:par>
                              <p:par>
                                <p:cTn id="129" presetID="53" presetClass="entr" presetSubtype="16" fill="hold" grpId="0" nodeType="withEffect">
                                  <p:stCondLst>
                                    <p:cond delay="2000"/>
                                  </p:stCondLst>
                                  <p:childTnLst>
                                    <p:set>
                                      <p:cBhvr>
                                        <p:cTn id="130" dur="1" fill="hold">
                                          <p:stCondLst>
                                            <p:cond delay="0"/>
                                          </p:stCondLst>
                                        </p:cTn>
                                        <p:tgtEl>
                                          <p:spTgt spid="48"/>
                                        </p:tgtEl>
                                        <p:attrNameLst>
                                          <p:attrName>style.visibility</p:attrName>
                                        </p:attrNameLst>
                                      </p:cBhvr>
                                      <p:to>
                                        <p:strVal val="visible"/>
                                      </p:to>
                                    </p:set>
                                    <p:anim calcmode="lin" valueType="num">
                                      <p:cBhvr>
                                        <p:cTn id="131" dur="300" fill="hold"/>
                                        <p:tgtEl>
                                          <p:spTgt spid="48"/>
                                        </p:tgtEl>
                                        <p:attrNameLst>
                                          <p:attrName>ppt_w</p:attrName>
                                        </p:attrNameLst>
                                      </p:cBhvr>
                                      <p:tavLst>
                                        <p:tav tm="0">
                                          <p:val>
                                            <p:fltVal val="0"/>
                                          </p:val>
                                        </p:tav>
                                        <p:tav tm="100000">
                                          <p:val>
                                            <p:strVal val="#ppt_w"/>
                                          </p:val>
                                        </p:tav>
                                      </p:tavLst>
                                    </p:anim>
                                    <p:anim calcmode="lin" valueType="num">
                                      <p:cBhvr>
                                        <p:cTn id="132" dur="300" fill="hold"/>
                                        <p:tgtEl>
                                          <p:spTgt spid="48"/>
                                        </p:tgtEl>
                                        <p:attrNameLst>
                                          <p:attrName>ppt_h</p:attrName>
                                        </p:attrNameLst>
                                      </p:cBhvr>
                                      <p:tavLst>
                                        <p:tav tm="0">
                                          <p:val>
                                            <p:fltVal val="0"/>
                                          </p:val>
                                        </p:tav>
                                        <p:tav tm="100000">
                                          <p:val>
                                            <p:strVal val="#ppt_h"/>
                                          </p:val>
                                        </p:tav>
                                      </p:tavLst>
                                    </p:anim>
                                    <p:animEffect transition="in" filter="fade">
                                      <p:cBhvr>
                                        <p:cTn id="133" dur="300"/>
                                        <p:tgtEl>
                                          <p:spTgt spid="48"/>
                                        </p:tgtEl>
                                      </p:cBhvr>
                                    </p:animEffect>
                                  </p:childTnLst>
                                </p:cTn>
                              </p:par>
                              <p:par>
                                <p:cTn id="134" presetID="6" presetClass="emph" presetSubtype="0" fill="hold" grpId="1" nodeType="withEffect">
                                  <p:stCondLst>
                                    <p:cond delay="2300"/>
                                  </p:stCondLst>
                                  <p:childTnLst>
                                    <p:animScale>
                                      <p:cBhvr>
                                        <p:cTn id="135" dur="200" fill="hold"/>
                                        <p:tgtEl>
                                          <p:spTgt spid="48"/>
                                        </p:tgtEl>
                                      </p:cBhvr>
                                      <p:by x="108000" y="108000"/>
                                    </p:animScale>
                                  </p:childTnLst>
                                </p:cTn>
                              </p:par>
                              <p:par>
                                <p:cTn id="136" presetID="6" presetClass="emph" presetSubtype="0" fill="hold" grpId="2" nodeType="withEffect">
                                  <p:stCondLst>
                                    <p:cond delay="2500"/>
                                  </p:stCondLst>
                                  <p:childTnLst>
                                    <p:animScale>
                                      <p:cBhvr>
                                        <p:cTn id="137" dur="300" fill="hold"/>
                                        <p:tgtEl>
                                          <p:spTgt spid="48"/>
                                        </p:tgtEl>
                                      </p:cBhvr>
                                      <p:by x="92000" y="92000"/>
                                    </p:animScale>
                                  </p:childTnLst>
                                </p:cTn>
                              </p:par>
                              <p:par>
                                <p:cTn id="138" presetID="6" presetClass="emph" presetSubtype="0" fill="hold" grpId="3" nodeType="withEffect">
                                  <p:stCondLst>
                                    <p:cond delay="2800"/>
                                  </p:stCondLst>
                                  <p:childTnLst>
                                    <p:animScale>
                                      <p:cBhvr>
                                        <p:cTn id="139" dur="200" fill="hold"/>
                                        <p:tgtEl>
                                          <p:spTgt spid="48"/>
                                        </p:tgtEl>
                                      </p:cBhvr>
                                      <p:by x="105000" y="105000"/>
                                    </p:animScale>
                                  </p:childTnLst>
                                </p:cTn>
                              </p:par>
                              <p:par>
                                <p:cTn id="140" presetID="6" presetClass="emph" presetSubtype="0" fill="hold" grpId="4" nodeType="withEffect">
                                  <p:stCondLst>
                                    <p:cond delay="3000"/>
                                  </p:stCondLst>
                                  <p:childTnLst>
                                    <p:animScale>
                                      <p:cBhvr>
                                        <p:cTn id="141" dur="300" fill="hold"/>
                                        <p:tgtEl>
                                          <p:spTgt spid="48"/>
                                        </p:tgtEl>
                                      </p:cBhvr>
                                      <p:by x="95000" y="95000"/>
                                    </p:animScale>
                                  </p:childTnLst>
                                </p:cTn>
                              </p:par>
                              <p:par>
                                <p:cTn id="142" presetID="53" presetClass="entr" presetSubtype="16" fill="hold" grpId="0" nodeType="withEffect">
                                  <p:stCondLst>
                                    <p:cond delay="2000"/>
                                  </p:stCondLst>
                                  <p:childTnLst>
                                    <p:set>
                                      <p:cBhvr>
                                        <p:cTn id="143" dur="1" fill="hold">
                                          <p:stCondLst>
                                            <p:cond delay="0"/>
                                          </p:stCondLst>
                                        </p:cTn>
                                        <p:tgtEl>
                                          <p:spTgt spid="50"/>
                                        </p:tgtEl>
                                        <p:attrNameLst>
                                          <p:attrName>style.visibility</p:attrName>
                                        </p:attrNameLst>
                                      </p:cBhvr>
                                      <p:to>
                                        <p:strVal val="visible"/>
                                      </p:to>
                                    </p:set>
                                    <p:anim calcmode="lin" valueType="num">
                                      <p:cBhvr>
                                        <p:cTn id="144" dur="300" fill="hold"/>
                                        <p:tgtEl>
                                          <p:spTgt spid="50"/>
                                        </p:tgtEl>
                                        <p:attrNameLst>
                                          <p:attrName>ppt_w</p:attrName>
                                        </p:attrNameLst>
                                      </p:cBhvr>
                                      <p:tavLst>
                                        <p:tav tm="0">
                                          <p:val>
                                            <p:fltVal val="0"/>
                                          </p:val>
                                        </p:tav>
                                        <p:tav tm="100000">
                                          <p:val>
                                            <p:strVal val="#ppt_w"/>
                                          </p:val>
                                        </p:tav>
                                      </p:tavLst>
                                    </p:anim>
                                    <p:anim calcmode="lin" valueType="num">
                                      <p:cBhvr>
                                        <p:cTn id="145" dur="300" fill="hold"/>
                                        <p:tgtEl>
                                          <p:spTgt spid="50"/>
                                        </p:tgtEl>
                                        <p:attrNameLst>
                                          <p:attrName>ppt_h</p:attrName>
                                        </p:attrNameLst>
                                      </p:cBhvr>
                                      <p:tavLst>
                                        <p:tav tm="0">
                                          <p:val>
                                            <p:fltVal val="0"/>
                                          </p:val>
                                        </p:tav>
                                        <p:tav tm="100000">
                                          <p:val>
                                            <p:strVal val="#ppt_h"/>
                                          </p:val>
                                        </p:tav>
                                      </p:tavLst>
                                    </p:anim>
                                    <p:animEffect transition="in" filter="fade">
                                      <p:cBhvr>
                                        <p:cTn id="146" dur="300"/>
                                        <p:tgtEl>
                                          <p:spTgt spid="50"/>
                                        </p:tgtEl>
                                      </p:cBhvr>
                                    </p:animEffect>
                                  </p:childTnLst>
                                </p:cTn>
                              </p:par>
                              <p:par>
                                <p:cTn id="147" presetID="6" presetClass="emph" presetSubtype="0" fill="hold" grpId="1" nodeType="withEffect">
                                  <p:stCondLst>
                                    <p:cond delay="2300"/>
                                  </p:stCondLst>
                                  <p:childTnLst>
                                    <p:animScale>
                                      <p:cBhvr>
                                        <p:cTn id="148" dur="200" fill="hold"/>
                                        <p:tgtEl>
                                          <p:spTgt spid="50"/>
                                        </p:tgtEl>
                                      </p:cBhvr>
                                      <p:by x="108000" y="108000"/>
                                    </p:animScale>
                                  </p:childTnLst>
                                </p:cTn>
                              </p:par>
                              <p:par>
                                <p:cTn id="149" presetID="6" presetClass="emph" presetSubtype="0" fill="hold" grpId="2" nodeType="withEffect">
                                  <p:stCondLst>
                                    <p:cond delay="2500"/>
                                  </p:stCondLst>
                                  <p:childTnLst>
                                    <p:animScale>
                                      <p:cBhvr>
                                        <p:cTn id="150" dur="200" fill="hold"/>
                                        <p:tgtEl>
                                          <p:spTgt spid="50"/>
                                        </p:tgtEl>
                                      </p:cBhvr>
                                      <p:by x="92000" y="92000"/>
                                    </p:animScale>
                                  </p:childTnLst>
                                </p:cTn>
                              </p:par>
                              <p:par>
                                <p:cTn id="151" presetID="6" presetClass="emph" presetSubtype="0" fill="hold" grpId="3" nodeType="withEffect">
                                  <p:stCondLst>
                                    <p:cond delay="2700"/>
                                  </p:stCondLst>
                                  <p:childTnLst>
                                    <p:animScale>
                                      <p:cBhvr>
                                        <p:cTn id="152" dur="200" fill="hold"/>
                                        <p:tgtEl>
                                          <p:spTgt spid="50"/>
                                        </p:tgtEl>
                                      </p:cBhvr>
                                      <p:by x="105000" y="105000"/>
                                    </p:animScale>
                                  </p:childTnLst>
                                </p:cTn>
                              </p:par>
                              <p:par>
                                <p:cTn id="153" presetID="6" presetClass="emph" presetSubtype="0" fill="hold" grpId="4" nodeType="withEffect">
                                  <p:stCondLst>
                                    <p:cond delay="2900"/>
                                  </p:stCondLst>
                                  <p:childTnLst>
                                    <p:animScale>
                                      <p:cBhvr>
                                        <p:cTn id="154" dur="200" fill="hold"/>
                                        <p:tgtEl>
                                          <p:spTgt spid="50"/>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35" grpId="0"/>
      <p:bldP spid="35" grpId="1"/>
      <p:bldP spid="35" grpId="2"/>
      <p:bldP spid="35" grpId="3"/>
      <p:bldP spid="35" grpId="4"/>
      <p:bldP spid="36" grpId="0"/>
      <p:bldP spid="36" grpId="1"/>
      <p:bldP spid="36" grpId="2"/>
      <p:bldP spid="36" grpId="3"/>
      <p:bldP spid="36" grpId="4"/>
      <p:bldP spid="37" grpId="0"/>
      <p:bldP spid="37" grpId="1"/>
      <p:bldP spid="37" grpId="2"/>
      <p:bldP spid="37" grpId="3"/>
      <p:bldP spid="37" grpId="4"/>
      <p:bldP spid="45" grpId="0"/>
      <p:bldP spid="45" grpId="1"/>
      <p:bldP spid="45" grpId="2"/>
      <p:bldP spid="45" grpId="3"/>
      <p:bldP spid="45" grpId="4"/>
      <p:bldP spid="47" grpId="0"/>
      <p:bldP spid="47" grpId="1"/>
      <p:bldP spid="47" grpId="2"/>
      <p:bldP spid="47" grpId="3"/>
      <p:bldP spid="47" grpId="4"/>
      <p:bldP spid="48" grpId="0"/>
      <p:bldP spid="48" grpId="1"/>
      <p:bldP spid="48" grpId="2"/>
      <p:bldP spid="48" grpId="3"/>
      <p:bldP spid="48" grpId="4"/>
      <p:bldP spid="49" grpId="0"/>
      <p:bldP spid="49" grpId="1"/>
      <p:bldP spid="49" grpId="2"/>
      <p:bldP spid="49" grpId="3"/>
      <p:bldP spid="49" grpId="4"/>
      <p:bldP spid="50" grpId="0"/>
      <p:bldP spid="50" grpId="1"/>
      <p:bldP spid="50" grpId="2"/>
      <p:bldP spid="50" grpId="3"/>
      <p:bldP spid="50" grpId="4"/>
      <p:bldP spid="2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6711571B-384C-4F8B-828C-E071D9F183B8"/>
  <p:tag name="ISPRING_SCORM_RATE_SLIDES" val="1"/>
  <p:tag name="ISPRINGONLINEFOLDERID" val="0"/>
  <p:tag name="ISPRINGONLINEFOLDERPATH" val="Content List"/>
  <p:tag name="ISPRINGCLOUDFOLDERID" val="0"/>
  <p:tag name="ISPRINGCLOUDFOLDERPATH" val="Repository"/>
  <p:tag name="ISPRING_PLAYERS_CUSTOMIZATION" val="UEsDBBQAAgAIAKeDJk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ngyZIzRbB6igDAACGDAAAJwAAAHVuaXZlcnNhbC9mbGFzaF9wdWJsaXNoaW5nX3NldHRpbmdzLnhtbNVX3W7aMBS+5yksT70soR1dOxSopgIaaguosK29qkxsiFXHzmIbSq/2NHuwPcmOY6Cgdl36g7QhIeLz853/ExMe3yYCTVmmuZJ1vFeuYMRkpCiXkzr+MmzvHmGkDZGUCCVZHUuF0XGjFKZ2JLiOB8wYENUIYKSupaaOY2PSWhDMZrMy12nmuEpYA/i6HKkkSDOmmTQsC1JB5vBj5inTeIFQAAC+iZILtUaphFDokc4VtYIhTsFzyV1QRLQF0TEOvNiIRDeTTFlJT5RQGcomozp+V8k/SxkP1eQJky4nugFERzY1Qil3XhAx4HcMxYxPYnD3sIrRjFMT1/F+1aGAdPAQJcf2oROHcqIgB9Is4BNmCCWG+KO3Z9it0UuCJ9G5JAmPhsBBLv46bg6vP1/1Wxdnne7p9bDXOxt2+t6JXCfYxAmDTUMhOKRsFrGVnZAYQ6IY/AadMRGahcE6aSk2VnLDOXdGIyUg97kWtFEyYrRLErZWjcENl22Q3MNoDIGIeR1/yjgRGHFDBI9WytqOtOEmr3p7XRIBFrQnQ+cDfG/eZyeKSabZultLjnY5jxrflBUUzZVFgt8wZBSC+G0CTzFD68VB40wlORXaxyAtOFiccjZj9DjP6QLwT4auwERiQRN6NRXMeAvfLb9DIzZWGeAyMoXOBjrXHr/8LOCUaH0PSpY+7gzOOs3WdafbbF3uuAAJnRIZPRMcCs6S1GwFn8yRVGapB+mIiNUsLwrlNOcVia388jJonljhy/zWxViD3mJJtmPlOYX5qweFzcZkmg+iG64cGkaQQ0k8JjAiWBdcWlYUMCISKSnmiESw1rQb6ylXVgPFD7CH1i/30OsjLvPTBFYbWMwoywpBVvb231cPPhwefayVg18/fu4+qbRY+H1BnDm/8U+eXPmrtf9wG4aB29KPL22T2X9zZ/cvWl+L5LXbuhwWKmlrUAiuV0Sqd1pE6sK/ZPprL5hCLsBSmvghg7UkeMINo2/ZYi9ok1e9232PbadNthjza0bjvwnZn1bXxI17YRg8enF1nIRLnkAi3Epc3XYbB9UK3DQfZZVKgLb536FR+g1QSwMEFAACAAgAp4MmSN0iUxa4AgAAVQoAACEAAAB1bml2ZXJzYWwvZmxhc2hfc2tpbl9zZXR0aW5ncy54bWyVVttu4jAQfd+vQOw76V67lVykllKpUndbbau+O8mQWDh2ZE/o8vdrJ3ZjA4HAqBKeOWc8nhsles3E/NNkQjLJpXoBRCYKbTVeN2H59TRtEKWYZVIgCJwJqSrKp/PPl/dWSNIiT7HkBpTh/LiycoKzohn013y7tzKG4u44TshkVVOxfZSFnKU0WxdKNiI3tPv2M0QrtzUozsTaIC+uLhfLyyEkZxofEKoopuUvK+MotQKtwYb0c2nlJIvTFLi/6aL9jOT0Vx1//Q5twzTDlnbzxcoQraYFxEk+Hp0pjPF+NgHhH9q6f7UyCOV0C+os57Ju6nN6pFaysAmNOceL+MHhkuZm/Azh7sLKSYJ9kL3oZBVcer7fWQlA7ms498SOq5L82eZ1ZyHYoqcc5qgaIIk/dTZdyvenBs18wHxFuTaAUNWDnk3Qz7TR3k2s63F/4Z2JPPTlND3kTfKmgkUXcOAu1vf4xeK23RWh0w9dEKGCjVMGIfbKHvnH5HUPGSh75AtnOTwJvt2PYNfUkXyRb6kr5/H8GysIao65s/qTt9qbHu3o6iBUp/CYSuYw1zacV1aBrRtJWl0XUrIXExF0wwqKTIrfFpdu28dokuwYXK8d7iyCDDkcarg2RrOmw3S157gfnTVuyO5noX9cd56g2eLXU4pIs7IyP0t6OnE8MyYmMdPkMMPuSQMH9SBWMuC0dw+RKqrWoF6l5GOvERJBj3Uvu+EagpMkyAFJDmeZOCeH0i+aKgW1NFVjoH2WY2UHLFlRcvOHbwzeId9hDFg7KpbGn6Dsoy8DhWsCoCorfdd2h85SNRwZhw344Q8U7ZOH3ka06dKhhrvBR1hh2HJOM6on3a7oeyXeIYH+AP7NhBU53rGMaHukqW5fFk2+X8N9LNFi9uvMNl+4ydqz66XIsbHvZ9Ao7b+T/wFQSwMEFAACAAgAp4MmSCxPtov9AgAAlwsAACYAAAB1bml2ZXJzYWwvaHRtbF9wdWJsaXNoaW5nX3NldHRpbmdzLnhtbM2W3VIaMRSA73mKTDpeyqq11TK7OB3B0akVRmirV07YBDZjNtnmB8SrPk0frE/Skw0gjJaujnTKDAM5yfnOX3KS+OguF2jMtOFKJni3voMRk6miXI4S/KV/sn2IkbFEUiKUZAmWCqOjZi0u3EBwk/WYtbDUIMBI0yhsgjNri0YUTSaTOjeF9rNKOAt8U09VHhWaGSYt01EhyBR+7LRgBs8IFQDwzZWcqTVrNYTiQPqsqBMMcQqeS+6DIuLU5gJHYdWApLcjrZykx0oojfRokOA3O+VnviaQWjxn0qfENEHoxbZBKOXeCSJ6/J6hjPFRBt4e7GM04dRmCd7b9xRYHT2mlOwQOfGUYwUpkHaGz5kllFgShsGeZXfWzAVBRKeS5Dztwwzy4Se41b85ve62L8/PLj7d9Dud8/5ZNzhR6kSrnDhaNRSDQ8rplC3sxMRakmbgN+gMiTAsjpZF82VDJVec82M0UAJSX2phNARPxTTBHzUnAiNuieDpYtYSPWL2hAuIwevu1ofS4gdgiDfNiDZs2dB8xvgsps1vygmKpsohwW8ZsgpBRC6HfxlDy+lGQ63yUiqIscgIThkaczZh9KjM0gz4J0PXYCJ3oAmbrxDMBgvfHb9HAzZUGriMjGGrgpybwK8/C1wQYx6gZO7jVu/8rNW+Obtota+2fICEjolMnwmHErK8sBvhkymSys71IB0pcYaVRaGclnNVYqu/vAyG506EMr92MZbQGyzJZqw8pzB/9aCy2YyMy4PoD1eJhiPIoSSBCRMpHHcuHasKTIlESoopIik0KuOP9ZgrZ0ASDnBAm5d7GPQRl+VoBDcHWNSU6UrInd29t/vv3h8cfmjUo18/fm6vVZq18K4g3lzo4cdrm/iikT/uhnHke+fTbdhq96+6cPey/bVKpi7aV/1KRWr3KuE6VVZ1PlVZdRmuje7SlVHJBWgzo3BsoNEInnPL6GtumhcUfv39G7bFKxV+g1Gs3b7/bxBhtHhurbyv4ujJB2AN5KuP6WbtN1BLAwQUAAIACACngyZIPWSI0JkBAAAfBgAAHwAAAHVuaXZlcnNhbC9odG1sX3NraW5fc2V0dGluZ3MuanONlMtuwjAQRfd8ReRuK0SflO6qAlIlFpXKrurCCUOIcOzIdlIo4t+bSXg4zqTFs4lvju/YY3l2vaAcLGLBc7Crvqv5e3NeaYCa1TlcN3XRoaeoMyOSBcyTFEQigXlIcVx6kvdngjJmsjINtx9oaxw/pvDPkgvj4hlhoQnNUIsLAvwmtA21+Ock9pxz1WdyCh3m1irZj5S0IG1fKp3yimFXwymGe0QPVgXoGn0YYRDokkfQML2bYnSRZ8c2F6k043I7U7Hqhzxax1rlclHT02q49GqbgS6vfF0Dg9HwdTJ0AZEY+2Yh9RNPnjC6yUyDMXDI+zjBIGHBQxCO76Aaf6AN4/aBPLpITGKP9MsNhktnPIZWldpbKAtael3KWdjYw+3cYjQIwbegL7FSWZ5dcIGZVjFWpIW2a35CheKLRMY1Nx5gkBxuFm27qnc+6P0YgzWekPKe0Ip6fmlX7/BBQ4C20ZaOeY2Xd0bZCUqURA5FaFS3Kug+Yv0+gvPPgHFrebRKy/ZQNseyDFyvQc+VEuXuv/7bp5+rt/8FUEsDBBQAAgAIAKeDJk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KeDJkiw7V1XbgAAAHYAAAAcAAAAdW5pdmVyc2FsL2xvY2FsX3NldHRpbmdzLnhtbA3MPQ7CMAxA4b2nsLyXn42haTc2EBLlAFZjUCTHRomF4PZ4e8OnNy3fKvDh1otpwuPugMC6WS76SvhYz+MJoTtpJjHlhGoIyzxMYhvJnd0DdngL/bitXCOcr1RD3hp3ViePM4xwieezcMb9PPwBUEsDBBQAAgAIAESUV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KeDJkgXqeFBbwEAAPsCAAApAAAAdW5pdmVyc2FsL3NraW5fY3VzdG9taXphdGlvbl9zZXR0aW5ncy54bWyNUttq3DAQfc9XiPzAShrdDO6Cbi5+SUKykGd3rRbTRC6WQkvRx1dOsmy22dBqnmbOmTPM6LTp+xTtU8rz4/R7yNMc70LOU/yWthcItfv5YV5ulpBCTptj5X6K4/yzj1/ntVarKQ9xHJbRrmjaYtQ9P6SkVk7VjBlGkWSeeoWc57ZiDbgGbMUcJbbd/CXxoruEfYj5vGq7OUHfN/QxhSX3cQy/tnDKfgudbvB5Gcap8tJWsDXKYWpxbA3ECJfcF6oBQCDLHXG4SNlITZDHjGMoRlGggAjnpBGFSMqhZl0jqgrzjUBMMkZdoZ7WbqS1cdQWCQ0huk7zqrGl64zEGBFCgLnCBXQGo8qGqqFBrQcEBwZE0UYTBaiznelY8c4Ly5GiXmBcmDGA8fG4x+3enutY/e91Duf8h+DZLziLrt7anDFXu39alkrehccfD0MO6MuQQj9+ury59Xf+aqd3/fXV5as3n318YK6GrZt/6O8/UEsDBBQAAgAIAKeDJkgRDnH8AREAAGM5AAAXAAAAdW5pdmVyc2FsL3VuaXZlcnNhbC5wbmft23lYUtnfAHBKs6imJp2yciu1nHemXHLKDaEszX65tbhkKppmYy7ooKasWjpNuWXOqI0LWeNSJoxj7gJlC5km5UaJioaKgoKoCAIXXpp5p3zfv98/4Xm4PAfu+Z7v/fDcc8/3j3PDy+P4V+t3rgeBQF+dcD12GgTSAINAq/HrtFTfWBcQxlUfq5CnjzuBiN3606qG5qUj7kdAoNqcDfKQNao2ONb1HBIE0o7/9F41Em6UBALZSk4cO3I2KWh2mFoddmUHTZgSfGvdKh3wvfGrxls0dW8bp6d+s23bti37NbduO+W6uyk9PeO/nFwjDTpvmQeXvV/vE3F6jzIV/3oKKWwtLunq4hQvxwm6IKQnt8OoSE63uIvXXSpOnhzBhh9c5tTRoecdMZJY0WQRYkSBmrxzSf7Txu3BKau0/jk0OWmwi6ndymqNCiXEWsF5d/94qfx7zHx66duLn08qDL2LCpYj9cBGOEnZ4a/XbbR8AtL45/CDjVeglxKyQFDK1/48uX3y13Jm0+qn//66aBnLXCsyNPVMyjEbWphJDv8c0lUrRjY6OeliWmj6JZjlkyc1qUpx6u//OXixZIvWv2mmhmtBxt6UxvqCA/YEr4hw7Krrl6bqtMqNoFWaGiuS+yXth6DaGE3a5/hvP6RcPpu14gzL4Ntvm9fPDnuvGC3s8MGHLlorjCxPuE6EBQZaf+4Vf+juTm+TlSMVmsYTndBXvNM+p7Nrh1fWw9xVK+K4aZ+2O+fL+NKr5Ksql/5XoBVx9oJLqt+OBG4NWXGVZ+9fDltxlavy0s56DPQf/Nzr8CWNh6cOHliBmHLCifPd4yu+zl/Gvr2qv2rnjhVaT0x3/5aXkPBGTaOmUdOoadQ0aho1jZpGTaOmUdOoadQ0aho1jZpGTaOmUdOoadQ0aho1jZpGTaOmUdOoadQ0aho1jZpGTaOmUdOoadQ0aho1zf8DTWe18CRc2sOdnAwXjT691s8jUSmohTc2dL6vIxGFEdnyhN89m6DXhU4WWv3dKTZQq4ITy0lSHBJb9dsFAdLuK5S6KQhpCW5kDcXxOQ405vDTZP4BOR0qm+Feh8nHPjg/JZqRDBGOMRbxnaWRtE7hhb/zGUVthIiHkJfQceJbeXP29GrynuqEopMO10uQAdx2STFQya4Lwe5Q+AYlT9xbHaI/hBpC6xdLrOCyQYaPKLIbyzjL7oQr5nVjZP0kXIIoC4FhLzEYVIXonPggZ6HZvQH4jYSZ6KjFK5Y5BPulXk55TONs0gDyUClV9KC/h5NQlBuKyV70o4hqEDWJswtenrTSw79vC2ddh16CjliFqxLse9GDxIppxTpj8UUCvFImlD+IyeNzTjN4zY5P1wgvwkEF/sGiphzggq9ZDIki5c6CPxbLFPwrVFk60zu4T8AARwDfPREJ7MScQ50zMfZBCTPfb+IW4mVMFgUQtASWvM3m3BugiMmC6K/apE0t7tio4RhM6U+nzEZMDnGpvciGjldJUdcx2YE55Uv+6G87K/+6wgX/ETE2Bt/QUZFAK0ztPOhFWiCRlwb7S3fl6MjCFk9rBPPZRI7kFaIW/jOOr+FIY+6BnBzg/fHQYx2PhTQu27uuyEOb91q4+DwqYDZw3m8o8c5YXNvLDqVE2XITSjyWmcet9TniR/cG8OnDSd0uYZnM365bnXuYx5/W5W3GzV3LKrOCJhblYmHHZ0PciImO+YMLc5iHrk0Z4PEHFekUypJM+tOQvo1WN+0wsJyQzblIw7l1DNXCWHYjLFvfE7QLk9IDzzlJhyehFXfWmgbN1sh2IDoL0afhZnd4iEsfFpPctPOTIeN2BoixOyPHS9wYShLtfAkkp1q+FW2iyX2OlwqfHS0pJnmuefn8R2boSHgYi36KQCquoB1wMnakHM0WBbrt8rTaDwmjQ5f4lHyDSNrvqbNaXDIXSc8zBxI7npYLEN1sggzYMe0H4LEfMjqL1yYRG+8kHw53bm8iNed6+V7uXVfl4ZYTkJKx9NNNNrJb3DzdrJf7J64dkpXmfqqWH9I723tCcsiEbTUrs5uE5i9KNiWbC7gHx27RpkILgHOjSXZBG4upqfaCpknBUT9l3Z47bdWwDL5soY+Z3VNb2EzZuIxFyG/RYQsp++z/RJqE9KLf0NgPLD76667r3GcoxZSeN42yNtaeVP4ycdRdImkFdsa3GSC0PCJHf6eeutK7HDwf/8puvBwbBRQy4iHhjyw0UBFrI6RJl/QzX6yN9zDtY2Y2YFlOa5ywiGfFiMuOL9gCDEGUXxZR6E41K8PhpWeqK1h5lo7hotUQ4IY3G63NFQ/ge9qJghPvL46/pVuJawtN96H3z8jrQwWPLGMVWkGo6fJDCOv5rM4iiwryXPuGDHokg9JQcATmY9om47dWT5OmAb6/w/gC4aNztIfpjPTd7YQD/rmWuJZTALo354Tji1ABjpBQzHuOxeA7FmeDtq4TtZ19nnVL750l8HJimtYHuB2968GvNKrj0er2mJiE52Oyp23M6cn7ONvAm42gQ5K1AWRoFNpgKmZQUQAkT6qUGZdH+2Cn+LeQtWdwUSio53IzXUjJmctT5pNd9Xm7Ak6adi2jtRvIWWFtb6oGKqmTCvKG6YynqIZAWstI9xmqyzeZbB+zydCavZpscSWrCbL6wlCMdChLR+pfnfRelHeth/mOW7sf0GfrFfDiVKlUytHa+W0x8qnjMH9H1OLUknF7RY4O+EM9CUv7JXVEa9NyXGVCajjAoOMVC2YkGkwhzCH4K1WTVD2KV9PoA1vu8CxFvRmJh4nQVMkLCx82lEtlwDk8CjdRJNiDT+yLzpOVi30bSbTT6GLcTFJmfY4UGKQ1AAMoA6o/wZAmBVpYUkCKRDBpAvS+l2zHOZlOPnb3LDKlETiC/yovTbNHegCezUgwJDWT9ETtsm4HAeTOAaLndp7SuT1hp7BekHxx1FZ1R0wh4UhOMSELWR93L4DUy9NF0ZRKhZiKn29uHK4wX93PMSCJEq5CsPp4OdsIIcAXp1h8OHng8TjlZTQNWvHutBlfJGOLX6bXuKOJsgcpD+sHF94j1hwFRmwNmdm+gKKhQzoE6M8B4E6vbuzh6UTGgROuu2osFiaSAjnCQRHqT176KdOAyrVwTqmvlkfoXQp1fwm+XDR9g9c06AiQt4B7dRj2ZcpegmKxrwOQAo/wI40snGxpqbd6MUEFuHX9dFyMvydxSfWvXzo7i8DIG1zfJyjZoZdZW9eb3B4I/VGftWWzDDLpbmTNoc0hbHGddw15T2+mXaQ5Pm3kJ5XWpR41DnHbNKAk042+5mAyIYfgz1SPuarUUPkP993NxGwujsyPuZkmBViKpUbPwEDPXEsi0fPa3atl0Jhe5q3JYnwF24YDHUBYO8INQh57mvYB2WzbvZuL9mpW3kwLZOk2s5v2y+4NcUAI6fbcP2eazCQDBnTkoV3aEsglgqEegXFhdDvnR/Z/cCWPBkhx83BfSmWul1kLG7vIa3zAjC7S9vTMpC2GYGDPbG8E4Tf0DGHLOXF8wA1hc6HS8LzBNSHwjUg2PevC603Z4iKq7e14vrhQ8p02F/kHO/T2HBXxcYi9a3k7LStVY+MvmiSHoCs7gkcXtZbswCMJExjUPRhlOrH4ebaOvMW9BMIQm7ix7K1xVI9fK6kVZ65u0RUJhD73UQ7dFJnry6Vm1hZwKKueHp2XJiIPUCoISOmh+9EIM22w3nokebDCUpx8Okfok1YAxyWLWllAjEgiZFfigPkCagBZ8jHDY+dm2wg3+KsBT+X1jkDD0NzYQDoncFDY/D4kmKISn33NU0UmHHisSLwf196GcyoeiTmLN3ejll1p6/8RMAPtt1vr5pM/xGiajTdiy759yUwfMANPK763fPlNCCCzekkr/U77tYs9dC/Y2jPqe02odOp+DRUqGb3mPRyeo8EPDYeuzZ6Vw7Z3A34G2uBeXa5V+0ginoPTh1B4VrPNiwGl91MRuIUiNDydFX+6bbo+sVdsmtkIrlHG37djYRxKXKPQGzzslw1503Z30LAiVXpUmxLNKFTrO6KMBH69LjtCv0Y59f6Ms9MHV9px0y7bI1h2lk2iVvsPhtwGtH68kTU7OTaAxNk81mzRxb7ZV2hKpHplpPGsxnhMZMeTiI2QpLnRu16uOinRsOEf22JyqnnMkZjHhptCr3o1wgkuXUAdm2hcBqVL3pUXGYcAsy4i5dZVIp+HqJMDktKfWwi1AhFhPP6m67c6aBx5/9GWRTAzUYZUza4ovXdEcHtFPVwpZVR/upur6TDlEGmDg9an1YgPXvLMSD4YtxG3VEeYlX2cH2er5jg3JTHN3ciXZLAX3BnUKJY/GxvlDHNEEKtYsRbXYvkRNeJKB4+/2JBwoZUXRvZA8Q7xYKlVHiiajTUDiLYPMaTaAJiE1Y44PIGqF4KCdzChtLBeYVWjQRaoSvaIXR9NTWjjrvarISnLo9i4CkTtTpr4bfBO9P4NF40NivbzOkGCvyc16qxsU+Ka57sJ+O5VDwVH/Dan4gEevNoTujy+5AuIpVKZgEpFCchizfb0Ne2/2OfeMonoZnQTmfuAFgM87y9XvyUpZmphnK16ghKfPbFSUNLKSUxOrGxcrG/IDoT9rBuUFMI6XJVzfmlNHKPIYZJTVMegyicsPJ2fwJTLdItiOUPgfnSMpBp2VmxWaBowaepsWgw3nZElwDiRQ9H55EmHoGxdjYKIUdVaWhDRTiE9FQNxHVwsjNKqkJPa5l/vTt2lPXCkxhPcUCIhsYguzsZHTAMiY//QHXmM87XInI7zo3blGdCLOFmpwMa2pcHIGqfdds2qRUP32EKfp7X9aLSLiXn+U4frWQLZdu1Sf11wQfI9vOvdQN4NwEq15I3kFCJs7CcYkjK0UNip6Ipt07fQ4tOf1NGh6LdisxmZPwZuVPBomMFuyaHLhpB0A3tnyxN+a+tVN5vUME2k81YkODmXeL9zU0ZoqRuchy3/lNkrm3dvsHE19FzD6yKZw7m4GQO0Fp92mGyG5fOmylnmO1oXgTdYuQV5sadWAQn4OZGvAfm04qynTOsVKAEBHgZOlwrcWU1yDkz5gZmFYc/3K379ww7u0BpzRpABEUW2bxlBJz/S9RbXzaGHN4km2AWAHT9JpJqohDsxXIbETkyIojfnnKS+yVXuC1h68ZOur6anUPMN+bUfvnO+xyhVWsSSh4uENKOMtA2ZaZ4wYPGy50zOwf4qo3f5QUm90gfHR0SiQIKJ4yZeZ5DAwIKWkcqzip1iEWJvIutCRzjF1FOS7XgTkZXRQq2Al0LdHMIkEDopIPN6l4JfvaXM/MotY4jAoEmakS02x5cMm/8G79qPNZwmFxg/01TVMsSBJw8sBvRlaVemgTd29NY+5Hs72sdjup35JY8DjP/CbhryxEt7S3TSN0Mlwd6NcT2tXTnsiaT/KahgWtyrr8spJmGMG/NDC20nIddL9NaZtfg16HMfENd12319EoF85f3SF45N+DSbWjx3ImfdH8kfd45pNqB1WYX+U0wpNgb02A0VIynlnORhMXUuUqC4a4656/E6K3VFXdukp2F85NH/2gJ3RisFdHVlsXnsqlX/cOYD/Uu0O5+7HdOwsbEpbTqJ+QgJj/kSzyN4tGGzIRQzNVo6OrrTd8e5L2V2wL1UJlQyU0f/v9vmzms0Yv+UsmA5ho5XV69fMe7velXmVfgYkzJFsnj4StmP2R+1aSGGdVbm/+Yaq6/Rr8EmmOV6UYViqhLrjW8t0cAWa8za2md/KYQ5MXf/2V8o182+d3HPh9zf3EGq1wlnj2NEp+Cr/w1QSwMEFAACAAgAp4MmSGNQHTZLAAAAagAAABsAAAB1bml2ZXJzYWwvdW5pdmVyc2FsLnBuZy54bWyzsa/IzVEoSy0qzszPs1Uy1DNQsrfj5bIpKEoty0wtV6gAigEFIUBJoRLINUJwyzNTSjJslcxNjRFiGamZ6RkltkqmZqZwQX2gkQBQSwECAAAUAAIACACngyZIFQ6tKGQEAAAHEQAAHQAAAAAAAAABAAAAAAAAAAAAdW5pdmVyc2FsL2NvbW1vbl9tZXNzYWdlcy5sbmdQSwECAAAUAAIACACngyZIzRbB6igDAACGDAAAJwAAAAAAAAABAAAAAACfBAAAdW5pdmVyc2FsL2ZsYXNoX3B1Ymxpc2hpbmdfc2V0dGluZ3MueG1sUEsBAgAAFAACAAgAp4MmSN0iUxa4AgAAVQoAACEAAAAAAAAAAQAAAAAADAgAAHVuaXZlcnNhbC9mbGFzaF9za2luX3NldHRpbmdzLnhtbFBLAQIAABQAAgAIAKeDJkgsT7aL/QIAAJcLAAAmAAAAAAAAAAEAAAAAAAMLAAB1bml2ZXJzYWwvaHRtbF9wdWJsaXNoaW5nX3NldHRpbmdzLnhtbFBLAQIAABQAAgAIAKeDJkg9ZIjQmQEAAB8GAAAfAAAAAAAAAAEAAAAAAEQOAAB1bml2ZXJzYWwvaHRtbF9za2luX3NldHRpbmdzLmpzUEsBAgAAFAACAAgAp4MmSD08L9HBAAAA5QEAABoAAAAAAAAAAQAAAAAAGhAAAHVuaXZlcnNhbC9pMThuX3ByZXNldHMueG1sUEsBAgAAFAACAAgAp4MmSLDtXVduAAAAdgAAABwAAAAAAAAAAQAAAAAAExEAAHVuaXZlcnNhbC9sb2NhbF9zZXR0aW5ncy54bWxQSwECAAAUAAIACABElFdHI7RO+/sCAACwCAAAFAAAAAAAAAABAAAAAAC7EQAAdW5pdmVyc2FsL3BsYXllci54bWxQSwECAAAUAAIACACngyZIF6nhQW8BAAD7AgAAKQAAAAAAAAABAAAAAADoFAAAdW5pdmVyc2FsL3NraW5fY3VzdG9taXphdGlvbl9zZXR0aW5ncy54bWxQSwECAAAUAAIACACngyZIEQ5x/AERAABjOQAAFwAAAAAAAAAAAAAAAACeFgAAdW5pdmVyc2FsL3VuaXZlcnNhbC5wbmdQSwECAAAUAAIACACngyZIY1AdNksAAABqAAAAGwAAAAAAAAABAAAAAADUJwAAdW5pdmVyc2FsL3VuaXZlcnNhbC5wbmcueG1sUEsFBgAAAAALAAsASQMAAFgoAAAAAA=="/>
  <p:tag name="ISPRING_SCORM_ENDPOINT" val="&lt;endpoint&gt;&lt;enable&gt;0&lt;/enable&gt;&lt;lrs&gt;http://&lt;/lrs&gt;&lt;auth&gt;0&lt;/auth&gt;&lt;login&gt;&lt;/login&gt;&lt;password&gt;&lt;/password&gt;&lt;key&gt;&lt;/key&gt;&lt;name&gt;&lt;/name&gt;&lt;email&gt;&lt;/email&gt;&lt;/endpoint&gt;&#10;"/>
  <p:tag name="ISPRING_PRESENTATION_TITLE" val="HG000765"/>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2327</Words>
  <Application>Microsoft Office PowerPoint</Application>
  <PresentationFormat>宽屏</PresentationFormat>
  <Paragraphs>238</Paragraphs>
  <Slides>24</Slides>
  <Notes>24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Museo Sans 500</vt:lpstr>
      <vt:lpstr>华文黑体</vt:lpstr>
      <vt:lpstr>宋体</vt:lpstr>
      <vt:lpstr>微软雅黑</vt:lpstr>
      <vt:lpstr>Arial</vt:lpstr>
      <vt:lpstr>Calibri</vt:lpstr>
      <vt:lpstr>Calibri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2016-03-07T06:01:00Z</dcterms:created>
  <dcterms:modified xsi:type="dcterms:W3CDTF">2023-01-11T02:01:14Z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30797E673F604181B92E2A96F2EB60A3</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