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65" r:id="rId2"/>
    <p:sldId id="281" r:id="rId3"/>
    <p:sldId id="280" r:id="rId4"/>
    <p:sldId id="258" r:id="rId5"/>
    <p:sldId id="259" r:id="rId6"/>
    <p:sldId id="274" r:id="rId7"/>
    <p:sldId id="260" r:id="rId8"/>
    <p:sldId id="261" r:id="rId9"/>
    <p:sldId id="266" r:id="rId10"/>
    <p:sldId id="267" r:id="rId11"/>
    <p:sldId id="270" r:id="rId12"/>
    <p:sldId id="271" r:id="rId13"/>
    <p:sldId id="279" r:id="rId14"/>
    <p:sldId id="278" r:id="rId15"/>
    <p:sldId id="276" r:id="rId16"/>
    <p:sldId id="263" r:id="rId17"/>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3399"/>
    <a:srgbClr val="FF00FF"/>
    <a:srgbClr val="000000"/>
    <a:srgbClr val="FFFF00"/>
    <a:srgbClr val="0000FF"/>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7" autoAdjust="0"/>
    <p:restoredTop sz="94331" autoAdjust="0"/>
  </p:normalViewPr>
  <p:slideViewPr>
    <p:cSldViewPr>
      <p:cViewPr>
        <p:scale>
          <a:sx n="100" d="100"/>
          <a:sy n="100" d="100"/>
        </p:scale>
        <p:origin x="-29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3" d="100"/>
        <a:sy n="93"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gn="l" eaLnBrk="1" hangingPunct="1">
              <a:buFontTx/>
              <a:buNone/>
              <a:defRPr sz="1200">
                <a:latin typeface="Arial" panose="020B0604020202020204" pitchFamily="34" charset="0"/>
              </a:defRPr>
            </a:lvl1pPr>
          </a:lstStyle>
          <a:p>
            <a:pPr>
              <a:defRPr/>
            </a:pPr>
            <a:endParaRPr lang="en-US" altLang="zh-CN"/>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buFontTx/>
              <a:buNone/>
              <a:defRPr sz="1200">
                <a:latin typeface="Arial" panose="020B0604020202020204" pitchFamily="34" charset="0"/>
              </a:defRPr>
            </a:lvl1pPr>
          </a:lstStyle>
          <a:p>
            <a:pPr>
              <a:defRPr/>
            </a:pPr>
            <a:endParaRPr lang="en-US" altLang="zh-CN"/>
          </a:p>
        </p:txBody>
      </p:sp>
      <p:sp>
        <p:nvSpPr>
          <p:cNvPr id="2052" name="Rectangle 4"/>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gn="l" eaLnBrk="1" hangingPunct="1">
              <a:buFontTx/>
              <a:buNone/>
              <a:defRPr sz="1200">
                <a:latin typeface="Arial" panose="020B0604020202020204" pitchFamily="34" charset="0"/>
              </a:defRPr>
            </a:lvl1pPr>
          </a:lstStyle>
          <a:p>
            <a:pPr>
              <a:defRPr/>
            </a:pPr>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fld id="{AEA2E617-72A1-404F-AA13-7413A84BC730}"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幻灯片图像占位符 1"/>
          <p:cNvSpPr>
            <a:spLocks noGrp="1" noRot="1" noChangeAspect="1" noChangeArrowheads="1" noTextEdit="1"/>
          </p:cNvSpPr>
          <p:nvPr>
            <p:ph type="sldImg" idx="4294967295"/>
          </p:nvPr>
        </p:nvSpPr>
        <p:spPr/>
      </p:sp>
      <p:sp>
        <p:nvSpPr>
          <p:cNvPr id="4098"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4099"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0E3A045-D4CD-49F8-8460-D182D400211D}" type="slidenum">
              <a:rPr lang="en-US" altLang="zh-CN"/>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noChangeArrowheads="1" noTextEdit="1"/>
          </p:cNvSpPr>
          <p:nvPr>
            <p:ph type="sldImg" idx="4294967295"/>
          </p:nvPr>
        </p:nvSpPr>
        <p:spPr/>
      </p:sp>
      <p:sp>
        <p:nvSpPr>
          <p:cNvPr id="22530"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22531"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B4B5B2-997A-44F3-95A2-CA7422777551}" type="slidenum">
              <a:rPr lang="en-US" altLang="zh-CN"/>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noChangeArrowheads="1" noTextEdit="1"/>
          </p:cNvSpPr>
          <p:nvPr>
            <p:ph type="sldImg" idx="4294967295"/>
          </p:nvPr>
        </p:nvSpPr>
        <p:spPr/>
      </p:sp>
      <p:sp>
        <p:nvSpPr>
          <p:cNvPr id="24578"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24579"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205105F-1386-446F-95D9-3AE93AC58293}" type="slidenum">
              <a:rPr lang="en-US" altLang="zh-CN"/>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noChangeArrowheads="1" noTextEdit="1"/>
          </p:cNvSpPr>
          <p:nvPr>
            <p:ph type="sldImg" idx="4294967295"/>
          </p:nvPr>
        </p:nvSpPr>
        <p:spPr/>
      </p:sp>
      <p:sp>
        <p:nvSpPr>
          <p:cNvPr id="26626"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26627"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8124A11-3509-422D-9F50-80BBD89F8218}" type="slidenum">
              <a:rPr lang="en-US" altLang="zh-CN"/>
              <a:t>12</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noChangeArrowheads="1" noTextEdit="1"/>
          </p:cNvSpPr>
          <p:nvPr>
            <p:ph type="sldImg" idx="4294967295"/>
          </p:nvPr>
        </p:nvSpPr>
        <p:spPr/>
      </p:sp>
      <p:sp>
        <p:nvSpPr>
          <p:cNvPr id="28674"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28675"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67DF963-17C0-440B-90DC-4FE571956084}" type="slidenum">
              <a:rPr lang="en-US" altLang="zh-CN"/>
              <a:t>13</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幻灯片图像占位符 1"/>
          <p:cNvSpPr>
            <a:spLocks noGrp="1" noRot="1" noChangeAspect="1" noChangeArrowheads="1" noTextEdit="1"/>
          </p:cNvSpPr>
          <p:nvPr>
            <p:ph type="sldImg" idx="4294967295"/>
          </p:nvPr>
        </p:nvSpPr>
        <p:spPr/>
      </p:sp>
      <p:sp>
        <p:nvSpPr>
          <p:cNvPr id="30722"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30723"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E5D52E1-38BA-4B00-8389-D9BDF177A3FB}" type="slidenum">
              <a:rPr lang="en-US" altLang="zh-CN"/>
              <a:t>14</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幻灯片图像占位符 1"/>
          <p:cNvSpPr>
            <a:spLocks noGrp="1" noRot="1" noChangeAspect="1" noChangeArrowheads="1" noTextEdit="1"/>
          </p:cNvSpPr>
          <p:nvPr>
            <p:ph type="sldImg" idx="4294967295"/>
          </p:nvPr>
        </p:nvSpPr>
        <p:spPr/>
      </p:sp>
      <p:sp>
        <p:nvSpPr>
          <p:cNvPr id="32770"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32771"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F922D7-42FD-4607-B86E-E9FFA89CB1CD}" type="slidenum">
              <a:rPr lang="en-US" altLang="zh-CN"/>
              <a:t>15</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幻灯片图像占位符 1"/>
          <p:cNvSpPr>
            <a:spLocks noGrp="1" noRot="1" noChangeAspect="1" noChangeArrowheads="1" noTextEdit="1"/>
          </p:cNvSpPr>
          <p:nvPr>
            <p:ph type="sldImg" idx="4294967295"/>
          </p:nvPr>
        </p:nvSpPr>
        <p:spPr/>
      </p:sp>
      <p:sp>
        <p:nvSpPr>
          <p:cNvPr id="34818"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34819"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02FAA54-BCA8-4EA3-A051-524826D5D6C9}" type="slidenum">
              <a:rPr lang="en-US" altLang="zh-CN"/>
              <a:t>16</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noChangeArrowheads="1" noTextEdit="1"/>
          </p:cNvSpPr>
          <p:nvPr>
            <p:ph type="sldImg" idx="4294967295"/>
          </p:nvPr>
        </p:nvSpPr>
        <p:spPr/>
      </p:sp>
      <p:sp>
        <p:nvSpPr>
          <p:cNvPr id="6146"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6147"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74916E-D597-44A5-A49E-85EFB2735DD7}" type="slidenum">
              <a:rPr lang="en-US" altLang="zh-CN"/>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13355BC-F892-4E37-B21A-E70C8AA19682}" type="slidenum">
              <a:rPr lang="en-US" altLang="zh-CN"/>
              <a:t>3</a:t>
            </a:fld>
            <a:endParaRPr lang="en-US" altLang="zh-CN"/>
          </a:p>
        </p:txBody>
      </p:sp>
      <p:sp>
        <p:nvSpPr>
          <p:cNvPr id="8194" name="Rectangle 2"/>
          <p:cNvSpPr>
            <a:spLocks noGrp="1" noRot="1" noChangeAspect="1" noChangeArrowheads="1" noTextEdit="1"/>
          </p:cNvSpPr>
          <p:nvPr>
            <p:ph type="sldImg" idx="4294967295"/>
          </p:nvPr>
        </p:nvSpPr>
        <p:spPr/>
      </p:sp>
      <p:sp>
        <p:nvSpPr>
          <p:cNvPr id="8195" name="Rectangle 3"/>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16B1718-07E6-4872-84A4-DEF6A84F4846}" type="slidenum">
              <a:rPr lang="en-US" altLang="zh-CN"/>
              <a:t>4</a:t>
            </a:fld>
            <a:endParaRPr lang="en-US" altLang="zh-CN"/>
          </a:p>
        </p:txBody>
      </p:sp>
      <p:sp>
        <p:nvSpPr>
          <p:cNvPr id="102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fld id="{FD870EEF-2B45-49A0-BFF3-E481679C0D07}" type="slidenum">
              <a:rPr lang="en-US" altLang="zh-CN" sz="1200"/>
              <a:t>4</a:t>
            </a:fld>
            <a:endParaRPr lang="en-US" altLang="zh-CN" sz="1200"/>
          </a:p>
        </p:txBody>
      </p:sp>
      <p:sp>
        <p:nvSpPr>
          <p:cNvPr id="10243" name="Rectangle 2"/>
          <p:cNvSpPr>
            <a:spLocks noGrp="1" noRot="1" noChangeAspect="1" noChangeArrowheads="1" noTextEdit="1"/>
          </p:cNvSpPr>
          <p:nvPr>
            <p:ph type="sldImg" idx="4294967295"/>
          </p:nvPr>
        </p:nvSpPr>
        <p:spPr/>
      </p:sp>
      <p:sp>
        <p:nvSpPr>
          <p:cNvPr id="10244" name="Rectangle 3"/>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noChangeArrowheads="1" noTextEdit="1"/>
          </p:cNvSpPr>
          <p:nvPr>
            <p:ph type="sldImg" idx="4294967295"/>
          </p:nvPr>
        </p:nvSpPr>
        <p:spPr/>
      </p:sp>
      <p:sp>
        <p:nvSpPr>
          <p:cNvPr id="12290"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smtClean="0">
              <a:latin typeface="Arial" panose="020B0604020202020204" pitchFamily="34" charset="0"/>
            </a:endParaRPr>
          </a:p>
        </p:txBody>
      </p:sp>
      <p:sp>
        <p:nvSpPr>
          <p:cNvPr id="12291"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4254EAA-0381-489E-9683-1675C7372CBF}" type="slidenum">
              <a:rPr lang="en-US" altLang="zh-CN"/>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幻灯片图像占位符 1"/>
          <p:cNvSpPr>
            <a:spLocks noGrp="1" noRot="1" noChangeAspect="1" noChangeArrowheads="1" noTextEdit="1"/>
          </p:cNvSpPr>
          <p:nvPr>
            <p:ph type="sldImg" idx="4294967295"/>
          </p:nvPr>
        </p:nvSpPr>
        <p:spPr/>
      </p:sp>
      <p:sp>
        <p:nvSpPr>
          <p:cNvPr id="14338"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14339"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919DE99-3140-4E00-8CC7-4EEB0DF840D7}" type="slidenum">
              <a:rPr lang="en-US" altLang="zh-CN"/>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ChangeArrowheads="1" noTextEdit="1"/>
          </p:cNvSpPr>
          <p:nvPr>
            <p:ph type="sldImg" idx="4294967295"/>
          </p:nvPr>
        </p:nvSpPr>
        <p:spPr/>
      </p:sp>
      <p:sp>
        <p:nvSpPr>
          <p:cNvPr id="16386"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16387"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BD11F38-F98F-4D87-ACB1-67D9D130CBFB}" type="slidenum">
              <a:rPr lang="en-US" altLang="zh-CN"/>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幻灯片图像占位符 1"/>
          <p:cNvSpPr>
            <a:spLocks noGrp="1" noRot="1" noChangeAspect="1" noChangeArrowheads="1" noTextEdit="1"/>
          </p:cNvSpPr>
          <p:nvPr>
            <p:ph type="sldImg" idx="4294967295"/>
          </p:nvPr>
        </p:nvSpPr>
        <p:spPr/>
      </p:sp>
      <p:sp>
        <p:nvSpPr>
          <p:cNvPr id="18434"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18435"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998D803-50BB-4195-9760-2A5D625A7FDA}" type="slidenum">
              <a:rPr lang="en-US" altLang="zh-CN"/>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幻灯片图像占位符 1"/>
          <p:cNvSpPr>
            <a:spLocks noGrp="1" noRot="1" noChangeAspect="1" noChangeArrowheads="1" noTextEdit="1"/>
          </p:cNvSpPr>
          <p:nvPr>
            <p:ph type="sldImg" idx="4294967295"/>
          </p:nvPr>
        </p:nvSpPr>
        <p:spPr/>
      </p:sp>
      <p:sp>
        <p:nvSpPr>
          <p:cNvPr id="20482" name="备注占位符 2"/>
          <p:cNvSpPr>
            <a:spLocks noGrp="1" noChangeArrowheads="1"/>
          </p:cNvSpPr>
          <p:nvPr>
            <p:ph type="body" idx="4294967295"/>
          </p:nvPr>
        </p:nvSpPr>
        <p:spPr>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panose="020B0604020202020204" pitchFamily="34" charset="0"/>
            </a:endParaRPr>
          </a:p>
        </p:txBody>
      </p:sp>
      <p:sp>
        <p:nvSpPr>
          <p:cNvPr id="20483" name="灯片编号占位符 3"/>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A22AB80-D1CC-4441-A74A-BA8B7728BFC6}" type="slidenum">
              <a:rPr lang="en-US" altLang="zh-CN"/>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quarter" idx="2"/>
          </p:nvPr>
        </p:nvSpPr>
        <p:spPr>
          <a:xfrm>
            <a:off x="4648200" y="1600200"/>
            <a:ext cx="4038600" cy="2185988"/>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内容占位符 4"/>
          <p:cNvSpPr>
            <a:spLocks noGrp="1"/>
          </p:cNvSpPr>
          <p:nvPr>
            <p:ph sz="quarter" idx="3"/>
          </p:nvPr>
        </p:nvSpPr>
        <p:spPr>
          <a:xfrm>
            <a:off x="4648200" y="3938588"/>
            <a:ext cx="4038600" cy="2187575"/>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21" Type="http://schemas.openxmlformats.org/officeDocument/2006/relationships/image" Target="../media/image7.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5" Type="http://schemas.openxmlformats.org/officeDocument/2006/relationships/image" Target="../media/image11.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0.png"/><Relationship Id="rId5" Type="http://schemas.openxmlformats.org/officeDocument/2006/relationships/slideLayout" Target="../slideLayouts/slideLayout5.xml"/><Relationship Id="rId15" Type="http://schemas.openxmlformats.org/officeDocument/2006/relationships/image" Target="../media/image1.jpeg"/><Relationship Id="rId23" Type="http://schemas.openxmlformats.org/officeDocument/2006/relationships/image" Target="../media/image9.pn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1">
          <a:blip r:embed="rId15" cstate="email">
            <a:lum/>
          </a:blip>
          <a:srcRect/>
          <a:stretch>
            <a:fillRect/>
          </a:stretch>
        </a:blipFill>
        <a:effectLst/>
      </p:bgPr>
    </p:bg>
    <p:spTree>
      <p:nvGrpSpPr>
        <p:cNvPr id="1" name=""/>
        <p:cNvGrpSpPr/>
        <p:nvPr/>
      </p:nvGrpSpPr>
      <p:grpSpPr>
        <a:xfrm>
          <a:off x="0" y="0"/>
          <a:ext cx="0" cy="0"/>
          <a:chOff x="0" y="0"/>
          <a:chExt cx="0" cy="0"/>
        </a:xfrm>
      </p:grpSpPr>
      <p:pic>
        <p:nvPicPr>
          <p:cNvPr id="14339" name="Picture 3" descr="副本3"/>
          <p:cNvPicPr>
            <a:picLocks noChangeAspect="1" noChangeArrowheads="1"/>
          </p:cNvPicPr>
          <p:nvPr userDrawn="1"/>
        </p:nvPicPr>
        <p:blipFill>
          <a:blip r:embed="rId16" cstate="email"/>
          <a:srcRect/>
          <a:stretch>
            <a:fillRect/>
          </a:stretch>
        </p:blipFill>
        <p:spPr bwMode="auto">
          <a:xfrm>
            <a:off x="282575" y="501650"/>
            <a:ext cx="8643938" cy="606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6" descr="未标题-1"/>
          <p:cNvPicPr>
            <a:picLocks noChangeAspect="1" noChangeArrowheads="1"/>
          </p:cNvPicPr>
          <p:nvPr userDrawn="1"/>
        </p:nvPicPr>
        <p:blipFill>
          <a:blip r:embed="rId17" cstate="email"/>
          <a:srcRect/>
          <a:stretch>
            <a:fillRect/>
          </a:stretch>
        </p:blipFill>
        <p:spPr bwMode="auto">
          <a:xfrm rot="7475063">
            <a:off x="7723982" y="3482181"/>
            <a:ext cx="1449388"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7" descr="未标题-1"/>
          <p:cNvPicPr>
            <a:picLocks noChangeAspect="1" noChangeArrowheads="1"/>
          </p:cNvPicPr>
          <p:nvPr userDrawn="1"/>
        </p:nvPicPr>
        <p:blipFill>
          <a:blip r:embed="rId18" cstate="email"/>
          <a:srcRect/>
          <a:stretch>
            <a:fillRect/>
          </a:stretch>
        </p:blipFill>
        <p:spPr bwMode="auto">
          <a:xfrm>
            <a:off x="8340725" y="2632075"/>
            <a:ext cx="5508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未标题-1"/>
          <p:cNvPicPr>
            <a:picLocks noChangeAspect="1" noChangeArrowheads="1"/>
          </p:cNvPicPr>
          <p:nvPr userDrawn="1"/>
        </p:nvPicPr>
        <p:blipFill>
          <a:blip r:embed="rId18" cstate="email"/>
          <a:srcRect/>
          <a:stretch>
            <a:fillRect/>
          </a:stretch>
        </p:blipFill>
        <p:spPr bwMode="auto">
          <a:xfrm rot="-722109">
            <a:off x="7861300" y="3954463"/>
            <a:ext cx="550863"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未标题-1"/>
          <p:cNvPicPr>
            <a:picLocks noChangeAspect="1" noChangeArrowheads="1"/>
          </p:cNvPicPr>
          <p:nvPr userDrawn="1"/>
        </p:nvPicPr>
        <p:blipFill>
          <a:blip r:embed="rId19" cstate="email"/>
          <a:srcRect/>
          <a:stretch>
            <a:fillRect/>
          </a:stretch>
        </p:blipFill>
        <p:spPr bwMode="auto">
          <a:xfrm rot="20873640" flipH="1">
            <a:off x="8342313" y="2066925"/>
            <a:ext cx="4921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10" descr="未标题-1"/>
          <p:cNvPicPr>
            <a:picLocks noChangeAspect="1" noChangeArrowheads="1"/>
          </p:cNvPicPr>
          <p:nvPr userDrawn="1"/>
        </p:nvPicPr>
        <p:blipFill>
          <a:blip r:embed="rId20" cstate="email"/>
          <a:srcRect/>
          <a:stretch>
            <a:fillRect/>
          </a:stretch>
        </p:blipFill>
        <p:spPr bwMode="auto">
          <a:xfrm rot="617908" flipH="1">
            <a:off x="8043863" y="4673600"/>
            <a:ext cx="608012"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1" descr="未标题-1"/>
          <p:cNvPicPr>
            <a:picLocks noChangeAspect="1" noChangeArrowheads="1"/>
          </p:cNvPicPr>
          <p:nvPr userDrawn="1"/>
        </p:nvPicPr>
        <p:blipFill>
          <a:blip r:embed="rId21" cstate="email"/>
          <a:srcRect/>
          <a:stretch>
            <a:fillRect/>
          </a:stretch>
        </p:blipFill>
        <p:spPr bwMode="auto">
          <a:xfrm rot="20873640" flipH="1">
            <a:off x="8329613" y="1751013"/>
            <a:ext cx="287337"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3" descr="未标题-1"/>
          <p:cNvPicPr>
            <a:picLocks noChangeAspect="1" noChangeArrowheads="1"/>
          </p:cNvPicPr>
          <p:nvPr userDrawn="1"/>
        </p:nvPicPr>
        <p:blipFill>
          <a:blip r:embed="rId22" cstate="email"/>
          <a:srcRect/>
          <a:stretch>
            <a:fillRect/>
          </a:stretch>
        </p:blipFill>
        <p:spPr bwMode="auto">
          <a:xfrm rot="7475063">
            <a:off x="327025" y="698501"/>
            <a:ext cx="6699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14" descr="未标题-1"/>
          <p:cNvPicPr>
            <a:picLocks noChangeAspect="1" noChangeArrowheads="1"/>
          </p:cNvPicPr>
          <p:nvPr userDrawn="1"/>
        </p:nvPicPr>
        <p:blipFill>
          <a:blip r:embed="rId23" cstate="email"/>
          <a:srcRect/>
          <a:stretch>
            <a:fillRect/>
          </a:stretch>
        </p:blipFill>
        <p:spPr bwMode="auto">
          <a:xfrm rot="447492">
            <a:off x="395288" y="1035050"/>
            <a:ext cx="35083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15" descr="未标题-1"/>
          <p:cNvPicPr>
            <a:picLocks noChangeAspect="1" noChangeArrowheads="1"/>
          </p:cNvPicPr>
          <p:nvPr userDrawn="1"/>
        </p:nvPicPr>
        <p:blipFill>
          <a:blip r:embed="rId24" cstate="email"/>
          <a:srcRect/>
          <a:stretch>
            <a:fillRect/>
          </a:stretch>
        </p:blipFill>
        <p:spPr bwMode="auto">
          <a:xfrm rot="16634938" flipH="1">
            <a:off x="908050" y="604838"/>
            <a:ext cx="32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2" name="Picture 16" descr="未标题-1"/>
          <p:cNvPicPr>
            <a:picLocks noChangeAspect="1" noChangeArrowheads="1"/>
          </p:cNvPicPr>
          <p:nvPr userDrawn="1"/>
        </p:nvPicPr>
        <p:blipFill>
          <a:blip r:embed="rId25" cstate="email"/>
          <a:srcRect/>
          <a:stretch>
            <a:fillRect/>
          </a:stretch>
        </p:blipFill>
        <p:spPr bwMode="auto">
          <a:xfrm rot="5454909" flipH="1">
            <a:off x="1474787" y="561976"/>
            <a:ext cx="22542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500"/>
                                        <p:tgtEl>
                                          <p:spTgt spid="14339"/>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43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3"/>
                                        </p:tgtEl>
                                        <p:attrNameLst>
                                          <p:attrName>style.visibility</p:attrName>
                                        </p:attrNameLst>
                                      </p:cBhvr>
                                      <p:to>
                                        <p:strVal val="visible"/>
                                      </p:to>
                                    </p:set>
                                  </p:childTnLst>
                                </p:cTn>
                              </p:par>
                              <p:par>
                                <p:cTn id="13" presetID="26" presetClass="emph" presetSubtype="0" repeatCount="indefinite" fill="hold" nodeType="withEffect">
                                  <p:stCondLst>
                                    <p:cond delay="0"/>
                                  </p:stCondLst>
                                  <p:childTnLst>
                                    <p:animEffect transition="out" filter="fade">
                                      <p:cBhvr>
                                        <p:cTn id="14" dur="1000" tmFilter="0, 0; .2, .5; .8, .5; 1, 0"/>
                                        <p:tgtEl>
                                          <p:spTgt spid="14342"/>
                                        </p:tgtEl>
                                      </p:cBhvr>
                                    </p:animEffect>
                                    <p:animScale>
                                      <p:cBhvr>
                                        <p:cTn id="15" dur="500" autoRev="1" fill="hold"/>
                                        <p:tgtEl>
                                          <p:spTgt spid="14342"/>
                                        </p:tgtEl>
                                      </p:cBhvr>
                                      <p:by x="105000" y="105000"/>
                                    </p:animScale>
                                  </p:childTnLst>
                                </p:cTn>
                              </p:par>
                              <p:par>
                                <p:cTn id="16" presetID="26" presetClass="emph" presetSubtype="0" repeatCount="indefinite" fill="hold" nodeType="withEffect">
                                  <p:stCondLst>
                                    <p:cond delay="200"/>
                                  </p:stCondLst>
                                  <p:childTnLst>
                                    <p:animEffect transition="out" filter="fade">
                                      <p:cBhvr>
                                        <p:cTn id="17" dur="1000" tmFilter="0, 0; .2, .5; .8, .5; 1, 0"/>
                                        <p:tgtEl>
                                          <p:spTgt spid="14343"/>
                                        </p:tgtEl>
                                      </p:cBhvr>
                                    </p:animEffect>
                                    <p:animScale>
                                      <p:cBhvr>
                                        <p:cTn id="18" dur="500" autoRev="1" fill="hold"/>
                                        <p:tgtEl>
                                          <p:spTgt spid="14343"/>
                                        </p:tgtEl>
                                      </p:cBhvr>
                                      <p:by x="105000" y="105000"/>
                                    </p:animScale>
                                  </p:childTnLst>
                                </p:cTn>
                              </p:par>
                              <p:par>
                                <p:cTn id="19" presetID="1" presetClass="entr" presetSubtype="0" fill="hold" nodeType="withEffect">
                                  <p:stCondLst>
                                    <p:cond delay="0"/>
                                  </p:stCondLst>
                                  <p:childTnLst>
                                    <p:set>
                                      <p:cBhvr>
                                        <p:cTn id="20" dur="1" fill="hold">
                                          <p:stCondLst>
                                            <p:cond delay="0"/>
                                          </p:stCondLst>
                                        </p:cTn>
                                        <p:tgtEl>
                                          <p:spTgt spid="14344"/>
                                        </p:tgtEl>
                                        <p:attrNameLst>
                                          <p:attrName>style.visibility</p:attrName>
                                        </p:attrNameLst>
                                      </p:cBhvr>
                                      <p:to>
                                        <p:strVal val="visible"/>
                                      </p:to>
                                    </p:set>
                                  </p:childTnLst>
                                </p:cTn>
                              </p:par>
                              <p:par>
                                <p:cTn id="21" presetID="26" presetClass="emph" presetSubtype="0" repeatCount="indefinite" fill="hold" nodeType="withEffect">
                                  <p:stCondLst>
                                    <p:cond delay="200"/>
                                  </p:stCondLst>
                                  <p:childTnLst>
                                    <p:animEffect transition="out" filter="fade">
                                      <p:cBhvr>
                                        <p:cTn id="22" dur="1000" tmFilter="0, 0; .2, .5; .8, .5; 1, 0"/>
                                        <p:tgtEl>
                                          <p:spTgt spid="14344"/>
                                        </p:tgtEl>
                                      </p:cBhvr>
                                    </p:animEffect>
                                    <p:animScale>
                                      <p:cBhvr>
                                        <p:cTn id="23" dur="500" autoRev="1" fill="hold"/>
                                        <p:tgtEl>
                                          <p:spTgt spid="14344"/>
                                        </p:tgtEl>
                                      </p:cBhvr>
                                      <p:by x="105000" y="105000"/>
                                    </p:animScale>
                                  </p:childTnLst>
                                </p:cTn>
                              </p:par>
                              <p:par>
                                <p:cTn id="24" presetID="1" presetClass="entr" presetSubtype="0" fill="hold" nodeType="withEffect">
                                  <p:stCondLst>
                                    <p:cond delay="0"/>
                                  </p:stCondLst>
                                  <p:childTnLst>
                                    <p:set>
                                      <p:cBhvr>
                                        <p:cTn id="25" dur="1" fill="hold">
                                          <p:stCondLst>
                                            <p:cond delay="0"/>
                                          </p:stCondLst>
                                        </p:cTn>
                                        <p:tgtEl>
                                          <p:spTgt spid="14345"/>
                                        </p:tgtEl>
                                        <p:attrNameLst>
                                          <p:attrName>style.visibility</p:attrName>
                                        </p:attrNameLst>
                                      </p:cBhvr>
                                      <p:to>
                                        <p:strVal val="visible"/>
                                      </p:to>
                                    </p:set>
                                  </p:childTnLst>
                                </p:cTn>
                              </p:par>
                              <p:par>
                                <p:cTn id="26" presetID="26" presetClass="emph" presetSubtype="0" repeatCount="indefinite" fill="hold" nodeType="withEffect">
                                  <p:stCondLst>
                                    <p:cond delay="0"/>
                                  </p:stCondLst>
                                  <p:childTnLst>
                                    <p:animEffect transition="out" filter="fade">
                                      <p:cBhvr>
                                        <p:cTn id="27" dur="1000" tmFilter="0, 0; .2, .5; .8, .5; 1, 0"/>
                                        <p:tgtEl>
                                          <p:spTgt spid="14345"/>
                                        </p:tgtEl>
                                      </p:cBhvr>
                                    </p:animEffect>
                                    <p:animScale>
                                      <p:cBhvr>
                                        <p:cTn id="28" dur="500" autoRev="1" fill="hold"/>
                                        <p:tgtEl>
                                          <p:spTgt spid="14345"/>
                                        </p:tgtEl>
                                      </p:cBhvr>
                                      <p:by x="105000" y="105000"/>
                                    </p:animScale>
                                  </p:childTnLst>
                                </p:cTn>
                              </p:par>
                              <p:par>
                                <p:cTn id="29" presetID="1" presetClass="entr" presetSubtype="0" fill="hold" nodeType="withEffect">
                                  <p:stCondLst>
                                    <p:cond delay="0"/>
                                  </p:stCondLst>
                                  <p:childTnLst>
                                    <p:set>
                                      <p:cBhvr>
                                        <p:cTn id="30" dur="1" fill="hold">
                                          <p:stCondLst>
                                            <p:cond delay="0"/>
                                          </p:stCondLst>
                                        </p:cTn>
                                        <p:tgtEl>
                                          <p:spTgt spid="14346"/>
                                        </p:tgtEl>
                                        <p:attrNameLst>
                                          <p:attrName>style.visibility</p:attrName>
                                        </p:attrNameLst>
                                      </p:cBhvr>
                                      <p:to>
                                        <p:strVal val="visible"/>
                                      </p:to>
                                    </p:set>
                                  </p:childTnLst>
                                </p:cTn>
                              </p:par>
                              <p:par>
                                <p:cTn id="31" presetID="26" presetClass="emph" presetSubtype="0" repeatCount="indefinite" fill="hold" nodeType="withEffect">
                                  <p:stCondLst>
                                    <p:cond delay="0"/>
                                  </p:stCondLst>
                                  <p:childTnLst>
                                    <p:animEffect transition="out" filter="fade">
                                      <p:cBhvr>
                                        <p:cTn id="32" dur="1000" tmFilter="0, 0; .2, .5; .8, .5; 1, 0"/>
                                        <p:tgtEl>
                                          <p:spTgt spid="14346"/>
                                        </p:tgtEl>
                                      </p:cBhvr>
                                    </p:animEffect>
                                    <p:animScale>
                                      <p:cBhvr>
                                        <p:cTn id="33" dur="500" autoRev="1" fill="hold"/>
                                        <p:tgtEl>
                                          <p:spTgt spid="14346"/>
                                        </p:tgtEl>
                                      </p:cBhvr>
                                      <p:by x="105000" y="105000"/>
                                    </p:animScale>
                                  </p:childTnLst>
                                </p:cTn>
                              </p:par>
                              <p:par>
                                <p:cTn id="34" presetID="1" presetClass="entr" presetSubtype="0" fill="hold" nodeType="withEffect">
                                  <p:stCondLst>
                                    <p:cond delay="0"/>
                                  </p:stCondLst>
                                  <p:childTnLst>
                                    <p:set>
                                      <p:cBhvr>
                                        <p:cTn id="35" dur="1" fill="hold">
                                          <p:stCondLst>
                                            <p:cond delay="0"/>
                                          </p:stCondLst>
                                        </p:cTn>
                                        <p:tgtEl>
                                          <p:spTgt spid="14347"/>
                                        </p:tgtEl>
                                        <p:attrNameLst>
                                          <p:attrName>style.visibility</p:attrName>
                                        </p:attrNameLst>
                                      </p:cBhvr>
                                      <p:to>
                                        <p:strVal val="visible"/>
                                      </p:to>
                                    </p:set>
                                  </p:childTnLst>
                                </p:cTn>
                              </p:par>
                              <p:par>
                                <p:cTn id="36" presetID="26" presetClass="emph" presetSubtype="0" repeatCount="indefinite" fill="hold" nodeType="withEffect">
                                  <p:stCondLst>
                                    <p:cond delay="0"/>
                                  </p:stCondLst>
                                  <p:childTnLst>
                                    <p:animEffect transition="out" filter="fade">
                                      <p:cBhvr>
                                        <p:cTn id="37" dur="1000" tmFilter="0, 0; .2, .5; .8, .5; 1, 0"/>
                                        <p:tgtEl>
                                          <p:spTgt spid="14347"/>
                                        </p:tgtEl>
                                      </p:cBhvr>
                                    </p:animEffect>
                                    <p:animScale>
                                      <p:cBhvr>
                                        <p:cTn id="38" dur="500" autoRev="1" fill="hold"/>
                                        <p:tgtEl>
                                          <p:spTgt spid="14347"/>
                                        </p:tgtEl>
                                      </p:cBhvr>
                                      <p:by x="105000" y="105000"/>
                                    </p:animScale>
                                  </p:childTnLst>
                                </p:cTn>
                              </p:par>
                              <p:par>
                                <p:cTn id="39" presetID="1" presetClass="entr" presetSubtype="0" fill="hold" nodeType="withEffect">
                                  <p:stCondLst>
                                    <p:cond delay="0"/>
                                  </p:stCondLst>
                                  <p:childTnLst>
                                    <p:set>
                                      <p:cBhvr>
                                        <p:cTn id="40" dur="1" fill="hold">
                                          <p:stCondLst>
                                            <p:cond delay="0"/>
                                          </p:stCondLst>
                                        </p:cTn>
                                        <p:tgtEl>
                                          <p:spTgt spid="14349"/>
                                        </p:tgtEl>
                                        <p:attrNameLst>
                                          <p:attrName>style.visibility</p:attrName>
                                        </p:attrNameLst>
                                      </p:cBhvr>
                                      <p:to>
                                        <p:strVal val="visible"/>
                                      </p:to>
                                    </p:set>
                                  </p:childTnLst>
                                </p:cTn>
                              </p:par>
                              <p:par>
                                <p:cTn id="41" presetID="26" presetClass="emph" presetSubtype="0" repeatCount="indefinite" fill="hold" nodeType="withEffect">
                                  <p:stCondLst>
                                    <p:cond delay="200"/>
                                  </p:stCondLst>
                                  <p:childTnLst>
                                    <p:animEffect transition="out" filter="fade">
                                      <p:cBhvr>
                                        <p:cTn id="42" dur="1000" tmFilter="0, 0; .2, .5; .8, .5; 1, 0"/>
                                        <p:tgtEl>
                                          <p:spTgt spid="14349"/>
                                        </p:tgtEl>
                                      </p:cBhvr>
                                    </p:animEffect>
                                    <p:animScale>
                                      <p:cBhvr>
                                        <p:cTn id="43" dur="500" autoRev="1" fill="hold"/>
                                        <p:tgtEl>
                                          <p:spTgt spid="14349"/>
                                        </p:tgtEl>
                                      </p:cBhvr>
                                      <p:by x="105000" y="105000"/>
                                    </p:animScale>
                                  </p:childTnLst>
                                </p:cTn>
                              </p:par>
                              <p:par>
                                <p:cTn id="44" presetID="1" presetClass="entr" presetSubtype="0" fill="hold" nodeType="withEffect">
                                  <p:stCondLst>
                                    <p:cond delay="0"/>
                                  </p:stCondLst>
                                  <p:childTnLst>
                                    <p:set>
                                      <p:cBhvr>
                                        <p:cTn id="45" dur="1" fill="hold">
                                          <p:stCondLst>
                                            <p:cond delay="0"/>
                                          </p:stCondLst>
                                        </p:cTn>
                                        <p:tgtEl>
                                          <p:spTgt spid="14350"/>
                                        </p:tgtEl>
                                        <p:attrNameLst>
                                          <p:attrName>style.visibility</p:attrName>
                                        </p:attrNameLst>
                                      </p:cBhvr>
                                      <p:to>
                                        <p:strVal val="visible"/>
                                      </p:to>
                                    </p:set>
                                  </p:childTnLst>
                                </p:cTn>
                              </p:par>
                              <p:par>
                                <p:cTn id="46" presetID="26" presetClass="emph" presetSubtype="0" repeatCount="indefinite" fill="hold" nodeType="withEffect">
                                  <p:stCondLst>
                                    <p:cond delay="0"/>
                                  </p:stCondLst>
                                  <p:childTnLst>
                                    <p:animEffect transition="out" filter="fade">
                                      <p:cBhvr>
                                        <p:cTn id="47" dur="1000" tmFilter="0, 0; .2, .5; .8, .5; 1, 0"/>
                                        <p:tgtEl>
                                          <p:spTgt spid="14350"/>
                                        </p:tgtEl>
                                      </p:cBhvr>
                                    </p:animEffect>
                                    <p:animScale>
                                      <p:cBhvr>
                                        <p:cTn id="48" dur="500" autoRev="1" fill="hold"/>
                                        <p:tgtEl>
                                          <p:spTgt spid="14350"/>
                                        </p:tgtEl>
                                      </p:cBhvr>
                                      <p:by x="105000" y="105000"/>
                                    </p:animScale>
                                  </p:childTnLst>
                                </p:cTn>
                              </p:par>
                              <p:par>
                                <p:cTn id="49" presetID="1" presetClass="entr" presetSubtype="0" fill="hold" nodeType="withEffect">
                                  <p:stCondLst>
                                    <p:cond delay="0"/>
                                  </p:stCondLst>
                                  <p:childTnLst>
                                    <p:set>
                                      <p:cBhvr>
                                        <p:cTn id="50" dur="1" fill="hold">
                                          <p:stCondLst>
                                            <p:cond delay="0"/>
                                          </p:stCondLst>
                                        </p:cTn>
                                        <p:tgtEl>
                                          <p:spTgt spid="14351"/>
                                        </p:tgtEl>
                                        <p:attrNameLst>
                                          <p:attrName>style.visibility</p:attrName>
                                        </p:attrNameLst>
                                      </p:cBhvr>
                                      <p:to>
                                        <p:strVal val="visible"/>
                                      </p:to>
                                    </p:set>
                                  </p:childTnLst>
                                </p:cTn>
                              </p:par>
                              <p:par>
                                <p:cTn id="51" presetID="26" presetClass="emph" presetSubtype="0" repeatCount="indefinite" fill="hold" nodeType="withEffect">
                                  <p:stCondLst>
                                    <p:cond delay="0"/>
                                  </p:stCondLst>
                                  <p:childTnLst>
                                    <p:animEffect transition="out" filter="fade">
                                      <p:cBhvr>
                                        <p:cTn id="52" dur="1000" tmFilter="0, 0; .2, .5; .8, .5; 1, 0"/>
                                        <p:tgtEl>
                                          <p:spTgt spid="14351"/>
                                        </p:tgtEl>
                                      </p:cBhvr>
                                    </p:animEffect>
                                    <p:animScale>
                                      <p:cBhvr>
                                        <p:cTn id="53" dur="500" autoRev="1" fill="hold"/>
                                        <p:tgtEl>
                                          <p:spTgt spid="14351"/>
                                        </p:tgtEl>
                                      </p:cBhvr>
                                      <p:by x="105000" y="105000"/>
                                    </p:animScale>
                                  </p:childTnLst>
                                </p:cTn>
                              </p:par>
                              <p:par>
                                <p:cTn id="54" presetID="1" presetClass="entr" presetSubtype="0" fill="hold" nodeType="withEffect">
                                  <p:stCondLst>
                                    <p:cond delay="0"/>
                                  </p:stCondLst>
                                  <p:childTnLst>
                                    <p:set>
                                      <p:cBhvr>
                                        <p:cTn id="55" dur="1" fill="hold">
                                          <p:stCondLst>
                                            <p:cond delay="0"/>
                                          </p:stCondLst>
                                        </p:cTn>
                                        <p:tgtEl>
                                          <p:spTgt spid="14352"/>
                                        </p:tgtEl>
                                        <p:attrNameLst>
                                          <p:attrName>style.visibility</p:attrName>
                                        </p:attrNameLst>
                                      </p:cBhvr>
                                      <p:to>
                                        <p:strVal val="visible"/>
                                      </p:to>
                                    </p:set>
                                  </p:childTnLst>
                                </p:cTn>
                              </p:par>
                              <p:par>
                                <p:cTn id="56" presetID="26" presetClass="emph" presetSubtype="0" repeatCount="indefinite" fill="hold" nodeType="withEffect">
                                  <p:stCondLst>
                                    <p:cond delay="200"/>
                                  </p:stCondLst>
                                  <p:childTnLst>
                                    <p:animEffect transition="out" filter="fade">
                                      <p:cBhvr>
                                        <p:cTn id="57" dur="1000" tmFilter="0, 0; .2, .5; .8, .5; 1, 0"/>
                                        <p:tgtEl>
                                          <p:spTgt spid="14352"/>
                                        </p:tgtEl>
                                      </p:cBhvr>
                                    </p:animEffect>
                                    <p:animScale>
                                      <p:cBhvr>
                                        <p:cTn id="58" dur="500" autoRev="1" fill="hold"/>
                                        <p:tgtEl>
                                          <p:spTgt spid="1435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27.e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9.png"/><Relationship Id="rId5" Type="http://schemas.openxmlformats.org/officeDocument/2006/relationships/image" Target="../media/image28.e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30.e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31.emf"/><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32.emf"/><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5.xml"/><Relationship Id="rId7" Type="http://schemas.openxmlformats.org/officeDocument/2006/relationships/image" Target="../media/image17.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6.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6.xml"/><Relationship Id="rId7" Type="http://schemas.openxmlformats.org/officeDocument/2006/relationships/image" Target="../media/image19.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6.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8.xml"/><Relationship Id="rId7" Type="http://schemas.openxmlformats.org/officeDocument/2006/relationships/image" Target="../media/image22.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21.emf"/><Relationship Id="rId4" Type="http://schemas.openxmlformats.org/officeDocument/2006/relationships/oleObject" Target="../embeddings/oleObject5.bin"/><Relationship Id="rId9" Type="http://schemas.openxmlformats.org/officeDocument/2006/relationships/image" Target="../media/image23.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6.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4.png"/><Relationship Id="rId5" Type="http://schemas.openxmlformats.org/officeDocument/2006/relationships/oleObject" Target="../embeddings/oleObject8.bin"/><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2"/>
          <p:cNvSpPr txBox="1">
            <a:spLocks noChangeArrowheads="1"/>
          </p:cNvSpPr>
          <p:nvPr/>
        </p:nvSpPr>
        <p:spPr bwMode="auto">
          <a:xfrm>
            <a:off x="181097" y="1600248"/>
            <a:ext cx="87627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ct val="50000"/>
              </a:spcBef>
            </a:pPr>
            <a:r>
              <a:rPr lang="zh-CN" altLang="en-US" sz="4800" dirty="0" smtClean="0">
                <a:solidFill>
                  <a:srgbClr val="006600"/>
                </a:solidFill>
                <a:latin typeface="汉仪大黑简" pitchFamily="49" charset="-122"/>
                <a:ea typeface="汉仪大黑简" pitchFamily="49" charset="-122"/>
              </a:rPr>
              <a:t>利</a:t>
            </a:r>
            <a:r>
              <a:rPr lang="zh-CN" altLang="en-US" sz="4800" dirty="0">
                <a:solidFill>
                  <a:srgbClr val="006600"/>
                </a:solidFill>
                <a:latin typeface="汉仪大黑简" pitchFamily="49" charset="-122"/>
                <a:ea typeface="汉仪大黑简" pitchFamily="49" charset="-122"/>
              </a:rPr>
              <a:t>用画树状图和列表计算概</a:t>
            </a:r>
            <a:r>
              <a:rPr lang="zh-CN" altLang="en-US" sz="4800" dirty="0" smtClean="0">
                <a:solidFill>
                  <a:srgbClr val="006600"/>
                </a:solidFill>
                <a:latin typeface="汉仪大黑简" pitchFamily="49" charset="-122"/>
                <a:ea typeface="汉仪大黑简" pitchFamily="49" charset="-122"/>
              </a:rPr>
              <a:t>率</a:t>
            </a:r>
            <a:endParaRPr lang="zh-CN" altLang="en-US" sz="4800" dirty="0">
              <a:solidFill>
                <a:srgbClr val="006600"/>
              </a:solidFill>
              <a:latin typeface="汉仪大黑简" pitchFamily="49" charset="-122"/>
              <a:ea typeface="汉仪大黑简" pitchFamily="49" charset="-122"/>
            </a:endParaRPr>
          </a:p>
        </p:txBody>
      </p:sp>
      <p:pic>
        <p:nvPicPr>
          <p:cNvPr id="3074" name="Picture 4" descr="1241441157731305737"/>
          <p:cNvPicPr>
            <a:picLocks noChangeAspect="1" noChangeArrowheads="1"/>
          </p:cNvPicPr>
          <p:nvPr/>
        </p:nvPicPr>
        <p:blipFill>
          <a:blip r:embed="rId3" cstate="email"/>
          <a:srcRect/>
          <a:stretch>
            <a:fillRect/>
          </a:stretch>
        </p:blipFill>
        <p:spPr bwMode="auto">
          <a:xfrm>
            <a:off x="3181364" y="3269504"/>
            <a:ext cx="2808288" cy="16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2656352" y="541024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6600"/>
                </a:solidFill>
                <a:latin typeface="微软雅黑" panose="020B0503020204020204" pitchFamily="34" charset="-122"/>
                <a:ea typeface="微软雅黑" panose="020B0503020204020204" pitchFamily="34" charset="-122"/>
              </a:rPr>
              <a:t>WWW.PPT818.COM</a:t>
            </a:r>
            <a:endParaRPr lang="en-US" altLang="zh-CN" sz="2800" b="1" kern="0" dirty="0">
              <a:solidFill>
                <a:srgbClr val="0066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4" name="Rectangle 12"/>
          <p:cNvSpPr>
            <a:spLocks noGrp="1" noChangeArrowheads="1"/>
          </p:cNvSpPr>
          <p:nvPr/>
        </p:nvSpPr>
        <p:spPr bwMode="auto">
          <a:xfrm>
            <a:off x="381000" y="1219200"/>
            <a:ext cx="853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buClr>
                <a:schemeClr val="tx2"/>
              </a:buClr>
              <a:buFont typeface="Wingdings" panose="05000000000000000000" pitchFamily="2" charset="2"/>
              <a:buNone/>
            </a:pPr>
            <a:r>
              <a:rPr lang="zh-CN" altLang="en-US" b="1">
                <a:latin typeface="宋体" panose="02010600030101010101" pitchFamily="2" charset="-122"/>
              </a:rPr>
              <a:t>解</a:t>
            </a:r>
            <a:r>
              <a:rPr lang="en-US" altLang="zh-CN" b="1">
                <a:latin typeface="宋体" panose="02010600030101010101" pitchFamily="2" charset="-122"/>
              </a:rPr>
              <a:t>:</a:t>
            </a:r>
            <a:r>
              <a:rPr lang="zh-CN" altLang="en-US" b="1">
                <a:solidFill>
                  <a:srgbClr val="0000FF"/>
                </a:solidFill>
                <a:latin typeface="宋体" panose="02010600030101010101" pitchFamily="2" charset="-122"/>
              </a:rPr>
              <a:t>每次游戏时</a:t>
            </a:r>
            <a:r>
              <a:rPr lang="en-US" altLang="zh-CN" b="1">
                <a:solidFill>
                  <a:srgbClr val="0000FF"/>
                </a:solidFill>
                <a:latin typeface="宋体" panose="02010600030101010101" pitchFamily="2" charset="-122"/>
              </a:rPr>
              <a:t>,</a:t>
            </a:r>
            <a:r>
              <a:rPr lang="zh-CN" altLang="en-US" b="1">
                <a:solidFill>
                  <a:srgbClr val="0000FF"/>
                </a:solidFill>
                <a:latin typeface="宋体" panose="02010600030101010101" pitchFamily="2" charset="-122"/>
              </a:rPr>
              <a:t>所有可能出现的结果如下</a:t>
            </a:r>
            <a:r>
              <a:rPr lang="en-US" altLang="zh-CN" b="1">
                <a:solidFill>
                  <a:srgbClr val="0000FF"/>
                </a:solidFill>
                <a:latin typeface="宋体" panose="02010600030101010101" pitchFamily="2" charset="-122"/>
              </a:rPr>
              <a:t>:</a:t>
            </a:r>
          </a:p>
        </p:txBody>
      </p:sp>
      <p:sp>
        <p:nvSpPr>
          <p:cNvPr id="18445" name="Rectangle 13"/>
          <p:cNvSpPr>
            <a:spLocks noChangeArrowheads="1"/>
          </p:cNvSpPr>
          <p:nvPr/>
        </p:nvSpPr>
        <p:spPr bwMode="auto">
          <a:xfrm>
            <a:off x="533400" y="4419600"/>
            <a:ext cx="8153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pPr>
              <a:buClr>
                <a:schemeClr val="tx2"/>
              </a:buClr>
              <a:buFont typeface="Wingdings" panose="05000000000000000000" pitchFamily="2" charset="2"/>
              <a:buNone/>
            </a:pPr>
            <a:r>
              <a:rPr lang="zh-CN" altLang="en-US" b="1">
                <a:solidFill>
                  <a:srgbClr val="0000FF"/>
                </a:solidFill>
                <a:latin typeface="宋体" panose="02010600030101010101" pitchFamily="2" charset="-122"/>
              </a:rPr>
              <a:t>总共有</a:t>
            </a:r>
            <a:r>
              <a:rPr lang="en-US" altLang="zh-CN" b="1">
                <a:solidFill>
                  <a:srgbClr val="0000FF"/>
                </a:solidFill>
                <a:latin typeface="宋体" panose="02010600030101010101" pitchFamily="2" charset="-122"/>
              </a:rPr>
              <a:t>6</a:t>
            </a:r>
            <a:r>
              <a:rPr lang="zh-CN" altLang="en-US" b="1">
                <a:solidFill>
                  <a:srgbClr val="0000FF"/>
                </a:solidFill>
                <a:latin typeface="宋体" panose="02010600030101010101" pitchFamily="2" charset="-122"/>
              </a:rPr>
              <a:t>种结果</a:t>
            </a:r>
            <a:r>
              <a:rPr lang="en-US" altLang="zh-CN" b="1">
                <a:solidFill>
                  <a:srgbClr val="0000FF"/>
                </a:solidFill>
                <a:latin typeface="宋体" panose="02010600030101010101" pitchFamily="2" charset="-122"/>
              </a:rPr>
              <a:t>,</a:t>
            </a:r>
            <a:r>
              <a:rPr lang="zh-CN" altLang="en-US" b="1">
                <a:solidFill>
                  <a:srgbClr val="0000FF"/>
                </a:solidFill>
                <a:latin typeface="宋体" panose="02010600030101010101" pitchFamily="2" charset="-122"/>
              </a:rPr>
              <a:t>每种结果出现的可能性相同</a:t>
            </a:r>
            <a:r>
              <a:rPr lang="en-US" altLang="zh-CN" b="1">
                <a:solidFill>
                  <a:srgbClr val="0000FF"/>
                </a:solidFill>
                <a:latin typeface="宋体" panose="02010600030101010101" pitchFamily="2" charset="-122"/>
              </a:rPr>
              <a:t>,</a:t>
            </a:r>
            <a:r>
              <a:rPr lang="zh-CN" altLang="en-US" b="1">
                <a:solidFill>
                  <a:srgbClr val="0000FF"/>
                </a:solidFill>
                <a:latin typeface="宋体" panose="02010600030101010101" pitchFamily="2" charset="-122"/>
              </a:rPr>
              <a:t>而所摸球上的</a:t>
            </a:r>
          </a:p>
          <a:p>
            <a:pPr>
              <a:buClr>
                <a:schemeClr val="tx2"/>
              </a:buClr>
              <a:buFont typeface="Wingdings" panose="05000000000000000000" pitchFamily="2" charset="2"/>
              <a:buNone/>
            </a:pPr>
            <a:endParaRPr lang="zh-CN" altLang="en-US" b="1">
              <a:solidFill>
                <a:srgbClr val="0000FF"/>
              </a:solidFill>
              <a:latin typeface="宋体" panose="02010600030101010101" pitchFamily="2" charset="-122"/>
            </a:endParaRPr>
          </a:p>
          <a:p>
            <a:pPr>
              <a:buClr>
                <a:schemeClr val="tx2"/>
              </a:buClr>
              <a:buFont typeface="Wingdings" panose="05000000000000000000" pitchFamily="2" charset="2"/>
              <a:buNone/>
            </a:pPr>
            <a:r>
              <a:rPr lang="zh-CN" altLang="en-US" b="1">
                <a:solidFill>
                  <a:srgbClr val="0000FF"/>
                </a:solidFill>
                <a:latin typeface="宋体" panose="02010600030101010101" pitchFamily="2" charset="-122"/>
              </a:rPr>
              <a:t>数字与转盘转出的数字之和为</a:t>
            </a:r>
            <a:r>
              <a:rPr lang="en-US" altLang="zh-CN" b="1">
                <a:solidFill>
                  <a:srgbClr val="0000FF"/>
                </a:solidFill>
                <a:latin typeface="宋体" panose="02010600030101010101" pitchFamily="2" charset="-122"/>
              </a:rPr>
              <a:t>2</a:t>
            </a:r>
            <a:r>
              <a:rPr lang="zh-CN" altLang="en-US" b="1">
                <a:solidFill>
                  <a:srgbClr val="0000FF"/>
                </a:solidFill>
                <a:latin typeface="宋体" panose="02010600030101010101" pitchFamily="2" charset="-122"/>
              </a:rPr>
              <a:t>的结果只有一种</a:t>
            </a:r>
            <a:r>
              <a:rPr lang="en-US" altLang="zh-CN" b="1">
                <a:solidFill>
                  <a:srgbClr val="0000FF"/>
                </a:solidFill>
                <a:latin typeface="宋体" panose="02010600030101010101" pitchFamily="2" charset="-122"/>
              </a:rPr>
              <a:t>:(1,1),</a:t>
            </a:r>
            <a:r>
              <a:rPr lang="zh-CN" altLang="en-US" b="1">
                <a:solidFill>
                  <a:srgbClr val="0000FF"/>
                </a:solidFill>
                <a:latin typeface="宋体" panose="02010600030101010101" pitchFamily="2" charset="-122"/>
              </a:rPr>
              <a:t>因</a:t>
            </a:r>
          </a:p>
          <a:p>
            <a:pPr>
              <a:buClr>
                <a:schemeClr val="tx2"/>
              </a:buClr>
              <a:buFont typeface="Wingdings" panose="05000000000000000000" pitchFamily="2" charset="2"/>
              <a:buNone/>
            </a:pPr>
            <a:endParaRPr lang="zh-CN" altLang="en-US" b="1">
              <a:solidFill>
                <a:srgbClr val="0000FF"/>
              </a:solidFill>
              <a:latin typeface="宋体" panose="02010600030101010101" pitchFamily="2" charset="-122"/>
            </a:endParaRPr>
          </a:p>
          <a:p>
            <a:pPr>
              <a:buClr>
                <a:schemeClr val="tx2"/>
              </a:buClr>
              <a:buFont typeface="Wingdings" panose="05000000000000000000" pitchFamily="2" charset="2"/>
              <a:buNone/>
            </a:pPr>
            <a:r>
              <a:rPr lang="zh-CN" altLang="en-US" b="1">
                <a:solidFill>
                  <a:srgbClr val="0000FF"/>
                </a:solidFill>
                <a:latin typeface="宋体" panose="02010600030101010101" pitchFamily="2" charset="-122"/>
              </a:rPr>
              <a:t>此游戏者获胜的概率为    </a:t>
            </a:r>
            <a:r>
              <a:rPr lang="en-US" altLang="zh-CN" b="1">
                <a:solidFill>
                  <a:srgbClr val="0000FF"/>
                </a:solidFill>
                <a:latin typeface="宋体" panose="02010600030101010101" pitchFamily="2" charset="-122"/>
              </a:rPr>
              <a:t>.</a:t>
            </a:r>
          </a:p>
        </p:txBody>
      </p:sp>
      <p:grpSp>
        <p:nvGrpSpPr>
          <p:cNvPr id="2" name="Group 61"/>
          <p:cNvGrpSpPr/>
          <p:nvPr/>
        </p:nvGrpSpPr>
        <p:grpSpPr bwMode="auto">
          <a:xfrm>
            <a:off x="685800" y="2133600"/>
            <a:ext cx="6781800" cy="1931988"/>
            <a:chOff x="432" y="1344"/>
            <a:chExt cx="4272" cy="1217"/>
          </a:xfrm>
        </p:grpSpPr>
        <p:sp>
          <p:nvSpPr>
            <p:cNvPr id="21508" name="Rectangle 15"/>
            <p:cNvSpPr>
              <a:spLocks noChangeArrowheads="1"/>
            </p:cNvSpPr>
            <p:nvPr/>
          </p:nvSpPr>
          <p:spPr bwMode="auto">
            <a:xfrm>
              <a:off x="3744" y="2233"/>
              <a:ext cx="96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20000"/>
                </a:spcBef>
              </a:pPr>
              <a:endParaRPr lang="zh-CN" altLang="zh-CN" sz="2800">
                <a:latin typeface="宋体" panose="02010600030101010101" pitchFamily="2" charset="-122"/>
              </a:endParaRPr>
            </a:p>
          </p:txBody>
        </p:sp>
        <p:sp>
          <p:nvSpPr>
            <p:cNvPr id="21509" name="Rectangle 16"/>
            <p:cNvSpPr>
              <a:spLocks noChangeArrowheads="1"/>
            </p:cNvSpPr>
            <p:nvPr/>
          </p:nvSpPr>
          <p:spPr bwMode="auto">
            <a:xfrm>
              <a:off x="1872" y="2233"/>
              <a:ext cx="187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20000"/>
                </a:spcBef>
              </a:pPr>
              <a:endParaRPr lang="zh-CN" altLang="zh-CN" sz="2800">
                <a:latin typeface="宋体" panose="02010600030101010101" pitchFamily="2" charset="-122"/>
              </a:endParaRPr>
            </a:p>
          </p:txBody>
        </p:sp>
        <p:sp>
          <p:nvSpPr>
            <p:cNvPr id="21510" name="Rectangle 17"/>
            <p:cNvSpPr>
              <a:spLocks noChangeArrowheads="1"/>
            </p:cNvSpPr>
            <p:nvPr/>
          </p:nvSpPr>
          <p:spPr bwMode="auto">
            <a:xfrm>
              <a:off x="432" y="2233"/>
              <a:ext cx="14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20000"/>
                </a:spcBef>
              </a:pPr>
              <a:endParaRPr lang="zh-CN" altLang="zh-CN" sz="2800"/>
            </a:p>
          </p:txBody>
        </p:sp>
        <p:sp>
          <p:nvSpPr>
            <p:cNvPr id="21511" name="Rectangle 18"/>
            <p:cNvSpPr>
              <a:spLocks noChangeArrowheads="1"/>
            </p:cNvSpPr>
            <p:nvPr/>
          </p:nvSpPr>
          <p:spPr bwMode="auto">
            <a:xfrm>
              <a:off x="3744" y="1907"/>
              <a:ext cx="96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20000"/>
                </a:spcBef>
              </a:pPr>
              <a:endParaRPr lang="zh-CN" altLang="zh-CN" sz="2800">
                <a:latin typeface="宋体" panose="02010600030101010101" pitchFamily="2" charset="-122"/>
              </a:endParaRPr>
            </a:p>
          </p:txBody>
        </p:sp>
        <p:sp>
          <p:nvSpPr>
            <p:cNvPr id="21512" name="Rectangle 19"/>
            <p:cNvSpPr>
              <a:spLocks noChangeArrowheads="1"/>
            </p:cNvSpPr>
            <p:nvPr/>
          </p:nvSpPr>
          <p:spPr bwMode="auto">
            <a:xfrm>
              <a:off x="1872" y="1907"/>
              <a:ext cx="1872"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20000"/>
                </a:spcBef>
              </a:pPr>
              <a:endParaRPr lang="zh-CN" altLang="zh-CN" sz="2800">
                <a:latin typeface="宋体" panose="02010600030101010101" pitchFamily="2" charset="-122"/>
              </a:endParaRPr>
            </a:p>
          </p:txBody>
        </p:sp>
        <p:sp>
          <p:nvSpPr>
            <p:cNvPr id="21513" name="Rectangle 20"/>
            <p:cNvSpPr>
              <a:spLocks noChangeArrowheads="1"/>
            </p:cNvSpPr>
            <p:nvPr/>
          </p:nvSpPr>
          <p:spPr bwMode="auto">
            <a:xfrm>
              <a:off x="432" y="1907"/>
              <a:ext cx="1440"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20000"/>
                </a:spcBef>
              </a:pPr>
              <a:endParaRPr lang="zh-CN" altLang="zh-CN" sz="2000"/>
            </a:p>
          </p:txBody>
        </p:sp>
        <p:sp>
          <p:nvSpPr>
            <p:cNvPr id="21514" name="Rectangle 21"/>
            <p:cNvSpPr>
              <a:spLocks noChangeArrowheads="1"/>
            </p:cNvSpPr>
            <p:nvPr/>
          </p:nvSpPr>
          <p:spPr bwMode="auto">
            <a:xfrm>
              <a:off x="3744" y="1344"/>
              <a:ext cx="960"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20000"/>
                </a:spcBef>
              </a:pPr>
              <a:endParaRPr lang="zh-CN" altLang="zh-CN" sz="2000"/>
            </a:p>
          </p:txBody>
        </p:sp>
        <p:sp>
          <p:nvSpPr>
            <p:cNvPr id="21515" name="Rectangle 22"/>
            <p:cNvSpPr>
              <a:spLocks noChangeArrowheads="1"/>
            </p:cNvSpPr>
            <p:nvPr/>
          </p:nvSpPr>
          <p:spPr bwMode="auto">
            <a:xfrm>
              <a:off x="1872" y="1344"/>
              <a:ext cx="1872"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spcBef>
                  <a:spcPct val="20000"/>
                </a:spcBef>
              </a:pPr>
              <a:endParaRPr lang="zh-CN" altLang="zh-CN" b="1">
                <a:solidFill>
                  <a:srgbClr val="0000FF"/>
                </a:solidFill>
                <a:latin typeface="宋体" panose="02010600030101010101" pitchFamily="2" charset="-122"/>
              </a:endParaRPr>
            </a:p>
          </p:txBody>
        </p:sp>
        <p:sp>
          <p:nvSpPr>
            <p:cNvPr id="21516" name="Rectangle 23"/>
            <p:cNvSpPr>
              <a:spLocks noChangeArrowheads="1"/>
            </p:cNvSpPr>
            <p:nvPr/>
          </p:nvSpPr>
          <p:spPr bwMode="auto">
            <a:xfrm>
              <a:off x="432" y="1344"/>
              <a:ext cx="1440"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a:spcBef>
                  <a:spcPct val="20000"/>
                </a:spcBef>
              </a:pPr>
              <a:r>
                <a:rPr lang="zh-CN" altLang="en-US" b="1">
                  <a:solidFill>
                    <a:srgbClr val="0000FF"/>
                  </a:solidFill>
                  <a:latin typeface="宋体" panose="02010600030101010101" pitchFamily="2" charset="-122"/>
                </a:rPr>
                <a:t>转盘</a:t>
              </a:r>
            </a:p>
            <a:p>
              <a:pPr>
                <a:spcBef>
                  <a:spcPct val="20000"/>
                </a:spcBef>
              </a:pPr>
              <a:r>
                <a:rPr lang="zh-CN" altLang="en-US" b="1">
                  <a:solidFill>
                    <a:srgbClr val="0000FF"/>
                  </a:solidFill>
                  <a:latin typeface="宋体" panose="02010600030101010101" pitchFamily="2" charset="-122"/>
                </a:rPr>
                <a:t>摸球</a:t>
              </a:r>
            </a:p>
          </p:txBody>
        </p:sp>
        <p:sp>
          <p:nvSpPr>
            <p:cNvPr id="21517" name="Line 24"/>
            <p:cNvSpPr>
              <a:spLocks noChangeShapeType="1"/>
            </p:cNvSpPr>
            <p:nvPr/>
          </p:nvSpPr>
          <p:spPr bwMode="auto">
            <a:xfrm>
              <a:off x="432" y="1920"/>
              <a:ext cx="4272" cy="0"/>
            </a:xfrm>
            <a:prstGeom prst="line">
              <a:avLst/>
            </a:prstGeom>
            <a:noFill/>
            <a:ln w="12700">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18" name="Line 25"/>
            <p:cNvSpPr>
              <a:spLocks noChangeShapeType="1"/>
            </p:cNvSpPr>
            <p:nvPr/>
          </p:nvSpPr>
          <p:spPr bwMode="auto">
            <a:xfrm>
              <a:off x="432" y="2233"/>
              <a:ext cx="4272" cy="0"/>
            </a:xfrm>
            <a:prstGeom prst="line">
              <a:avLst/>
            </a:prstGeom>
            <a:noFill/>
            <a:ln w="12700">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19" name="Line 26"/>
            <p:cNvSpPr>
              <a:spLocks noChangeShapeType="1"/>
            </p:cNvSpPr>
            <p:nvPr/>
          </p:nvSpPr>
          <p:spPr bwMode="auto">
            <a:xfrm>
              <a:off x="432" y="2559"/>
              <a:ext cx="4272" cy="0"/>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0" name="Line 27"/>
            <p:cNvSpPr>
              <a:spLocks noChangeShapeType="1"/>
            </p:cNvSpPr>
            <p:nvPr/>
          </p:nvSpPr>
          <p:spPr bwMode="auto">
            <a:xfrm>
              <a:off x="432" y="1344"/>
              <a:ext cx="0" cy="1215"/>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1" name="Line 28"/>
            <p:cNvSpPr>
              <a:spLocks noChangeShapeType="1"/>
            </p:cNvSpPr>
            <p:nvPr/>
          </p:nvSpPr>
          <p:spPr bwMode="auto">
            <a:xfrm>
              <a:off x="1872" y="1344"/>
              <a:ext cx="0" cy="1215"/>
            </a:xfrm>
            <a:prstGeom prst="line">
              <a:avLst/>
            </a:prstGeom>
            <a:noFill/>
            <a:ln w="12700">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2" name="Line 29"/>
            <p:cNvSpPr>
              <a:spLocks noChangeShapeType="1"/>
            </p:cNvSpPr>
            <p:nvPr/>
          </p:nvSpPr>
          <p:spPr bwMode="auto">
            <a:xfrm>
              <a:off x="3744" y="1344"/>
              <a:ext cx="0" cy="1215"/>
            </a:xfrm>
            <a:prstGeom prst="line">
              <a:avLst/>
            </a:prstGeom>
            <a:noFill/>
            <a:ln w="12700">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3" name="Line 30"/>
            <p:cNvSpPr>
              <a:spLocks noChangeShapeType="1"/>
            </p:cNvSpPr>
            <p:nvPr/>
          </p:nvSpPr>
          <p:spPr bwMode="auto">
            <a:xfrm>
              <a:off x="4704" y="1344"/>
              <a:ext cx="0" cy="1215"/>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4" name="Line 31"/>
            <p:cNvSpPr>
              <a:spLocks noChangeShapeType="1"/>
            </p:cNvSpPr>
            <p:nvPr/>
          </p:nvSpPr>
          <p:spPr bwMode="auto">
            <a:xfrm>
              <a:off x="3744" y="1344"/>
              <a:ext cx="960" cy="0"/>
            </a:xfrm>
            <a:prstGeom prst="line">
              <a:avLst/>
            </a:prstGeom>
            <a:noFill/>
            <a:ln w="25400">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5" name="Line 32"/>
            <p:cNvSpPr>
              <a:spLocks noChangeShapeType="1"/>
            </p:cNvSpPr>
            <p:nvPr/>
          </p:nvSpPr>
          <p:spPr bwMode="auto">
            <a:xfrm>
              <a:off x="432" y="1344"/>
              <a:ext cx="1440" cy="0"/>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6" name="Line 33"/>
            <p:cNvSpPr>
              <a:spLocks noChangeShapeType="1"/>
            </p:cNvSpPr>
            <p:nvPr/>
          </p:nvSpPr>
          <p:spPr bwMode="auto">
            <a:xfrm>
              <a:off x="1872" y="1344"/>
              <a:ext cx="1872" cy="0"/>
            </a:xfrm>
            <a:prstGeom prst="line">
              <a:avLst/>
            </a:prstGeom>
            <a:noFill/>
            <a:ln w="28575" cap="sq">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7" name="Line 34"/>
            <p:cNvSpPr>
              <a:spLocks noChangeShapeType="1"/>
            </p:cNvSpPr>
            <p:nvPr/>
          </p:nvSpPr>
          <p:spPr bwMode="auto">
            <a:xfrm>
              <a:off x="432" y="1344"/>
              <a:ext cx="1440" cy="563"/>
            </a:xfrm>
            <a:prstGeom prst="line">
              <a:avLst/>
            </a:prstGeom>
            <a:noFill/>
            <a:ln w="12700" cap="rnd">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28" name="Text Box 35"/>
            <p:cNvSpPr txBox="1">
              <a:spLocks noChangeArrowheads="1"/>
            </p:cNvSpPr>
            <p:nvPr/>
          </p:nvSpPr>
          <p:spPr bwMode="auto">
            <a:xfrm>
              <a:off x="1056" y="1920"/>
              <a:ext cx="3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1</a:t>
              </a:r>
            </a:p>
          </p:txBody>
        </p:sp>
        <p:sp>
          <p:nvSpPr>
            <p:cNvPr id="21529" name="Text Box 36"/>
            <p:cNvSpPr txBox="1">
              <a:spLocks noChangeArrowheads="1"/>
            </p:cNvSpPr>
            <p:nvPr/>
          </p:nvSpPr>
          <p:spPr bwMode="auto">
            <a:xfrm>
              <a:off x="2135" y="1444"/>
              <a:ext cx="37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1</a:t>
              </a:r>
            </a:p>
          </p:txBody>
        </p:sp>
        <p:sp>
          <p:nvSpPr>
            <p:cNvPr id="21530" name="Text Box 37"/>
            <p:cNvSpPr txBox="1">
              <a:spLocks noChangeArrowheads="1"/>
            </p:cNvSpPr>
            <p:nvPr/>
          </p:nvSpPr>
          <p:spPr bwMode="auto">
            <a:xfrm>
              <a:off x="2973" y="1444"/>
              <a:ext cx="4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2</a:t>
              </a:r>
            </a:p>
          </p:txBody>
        </p:sp>
        <p:sp>
          <p:nvSpPr>
            <p:cNvPr id="21531" name="Text Box 38"/>
            <p:cNvSpPr txBox="1">
              <a:spLocks noChangeArrowheads="1"/>
            </p:cNvSpPr>
            <p:nvPr/>
          </p:nvSpPr>
          <p:spPr bwMode="auto">
            <a:xfrm>
              <a:off x="2016" y="1920"/>
              <a:ext cx="6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(1,1)</a:t>
              </a:r>
            </a:p>
          </p:txBody>
        </p:sp>
        <p:sp>
          <p:nvSpPr>
            <p:cNvPr id="21532" name="Text Box 39"/>
            <p:cNvSpPr txBox="1">
              <a:spLocks noChangeArrowheads="1"/>
            </p:cNvSpPr>
            <p:nvPr/>
          </p:nvSpPr>
          <p:spPr bwMode="auto">
            <a:xfrm>
              <a:off x="2880" y="1920"/>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33CC"/>
                  </a:solidFill>
                  <a:latin typeface="隶书" panose="02010509060101010101" pitchFamily="49" charset="-122"/>
                  <a:ea typeface="隶书" panose="02010509060101010101" pitchFamily="49" charset="-122"/>
                </a:rPr>
                <a:t>(1,2)</a:t>
              </a:r>
              <a:endParaRPr lang="en-US" altLang="zh-CN" b="1">
                <a:solidFill>
                  <a:srgbClr val="0033CC"/>
                </a:solidFill>
                <a:latin typeface="Tahoma" panose="020B0604030504040204" pitchFamily="34" charset="0"/>
              </a:endParaRPr>
            </a:p>
          </p:txBody>
        </p:sp>
        <p:sp>
          <p:nvSpPr>
            <p:cNvPr id="21533" name="Text Box 40"/>
            <p:cNvSpPr txBox="1">
              <a:spLocks noChangeArrowheads="1"/>
            </p:cNvSpPr>
            <p:nvPr/>
          </p:nvSpPr>
          <p:spPr bwMode="auto">
            <a:xfrm>
              <a:off x="1056" y="2208"/>
              <a:ext cx="3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2</a:t>
              </a:r>
            </a:p>
          </p:txBody>
        </p:sp>
        <p:sp>
          <p:nvSpPr>
            <p:cNvPr id="21534" name="Text Box 41"/>
            <p:cNvSpPr txBox="1">
              <a:spLocks noChangeArrowheads="1"/>
            </p:cNvSpPr>
            <p:nvPr/>
          </p:nvSpPr>
          <p:spPr bwMode="auto">
            <a:xfrm>
              <a:off x="2016" y="2208"/>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(2,1)</a:t>
              </a:r>
            </a:p>
          </p:txBody>
        </p:sp>
        <p:sp>
          <p:nvSpPr>
            <p:cNvPr id="21535" name="Text Box 42"/>
            <p:cNvSpPr txBox="1">
              <a:spLocks noChangeArrowheads="1"/>
            </p:cNvSpPr>
            <p:nvPr/>
          </p:nvSpPr>
          <p:spPr bwMode="auto">
            <a:xfrm>
              <a:off x="2880" y="2208"/>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(2,2)</a:t>
              </a:r>
            </a:p>
          </p:txBody>
        </p:sp>
        <p:sp>
          <p:nvSpPr>
            <p:cNvPr id="21536" name="Line 43"/>
            <p:cNvSpPr>
              <a:spLocks noChangeShapeType="1"/>
            </p:cNvSpPr>
            <p:nvPr/>
          </p:nvSpPr>
          <p:spPr bwMode="auto">
            <a:xfrm>
              <a:off x="2784" y="1392"/>
              <a:ext cx="0" cy="1169"/>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1537" name="Text Box 44"/>
            <p:cNvSpPr txBox="1">
              <a:spLocks noChangeArrowheads="1"/>
            </p:cNvSpPr>
            <p:nvPr/>
          </p:nvSpPr>
          <p:spPr bwMode="auto">
            <a:xfrm>
              <a:off x="4006" y="1471"/>
              <a:ext cx="41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3</a:t>
              </a:r>
            </a:p>
          </p:txBody>
        </p:sp>
        <p:sp>
          <p:nvSpPr>
            <p:cNvPr id="21538" name="Text Box 45"/>
            <p:cNvSpPr txBox="1">
              <a:spLocks noChangeArrowheads="1"/>
            </p:cNvSpPr>
            <p:nvPr/>
          </p:nvSpPr>
          <p:spPr bwMode="auto">
            <a:xfrm>
              <a:off x="3888" y="1920"/>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(1,3)</a:t>
              </a:r>
            </a:p>
          </p:txBody>
        </p:sp>
        <p:sp>
          <p:nvSpPr>
            <p:cNvPr id="21539" name="Text Box 46"/>
            <p:cNvSpPr txBox="1">
              <a:spLocks noChangeArrowheads="1"/>
            </p:cNvSpPr>
            <p:nvPr/>
          </p:nvSpPr>
          <p:spPr bwMode="auto">
            <a:xfrm>
              <a:off x="3888" y="2208"/>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altLang="zh-CN" b="1">
                  <a:solidFill>
                    <a:srgbClr val="0000FF"/>
                  </a:solidFill>
                  <a:latin typeface="宋体" panose="02010600030101010101" pitchFamily="2" charset="-122"/>
                </a:rPr>
                <a:t>(2,3)</a:t>
              </a:r>
            </a:p>
          </p:txBody>
        </p:sp>
      </p:grpSp>
      <p:graphicFrame>
        <p:nvGraphicFramePr>
          <p:cNvPr id="21540" name="Object 59"/>
          <p:cNvGraphicFramePr>
            <a:graphicFrameLocks noGrp="1" noChangeAspect="1"/>
          </p:cNvGraphicFramePr>
          <p:nvPr>
            <p:ph idx="4294967295"/>
          </p:nvPr>
        </p:nvGraphicFramePr>
        <p:xfrm>
          <a:off x="0" y="5638800"/>
          <a:ext cx="457200" cy="914400"/>
        </p:xfrm>
        <a:graphic>
          <a:graphicData uri="http://schemas.openxmlformats.org/presentationml/2006/ole">
            <mc:AlternateContent xmlns:mc="http://schemas.openxmlformats.org/markup-compatibility/2006">
              <mc:Choice xmlns:v="urn:schemas-microsoft-com:vml" Requires="v">
                <p:oleObj spid="_x0000_s21547" r:id="rId4" imgW="254000" imgH="673100" progId="Equation.3">
                  <p:embed/>
                </p:oleObj>
              </mc:Choice>
              <mc:Fallback>
                <p:oleObj r:id="rId4" imgW="254000" imgH="673100" progId="Equation.3">
                  <p:embed/>
                  <p:pic>
                    <p:nvPicPr>
                      <p:cNvPr id="0" name="Object 5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638800"/>
                        <a:ext cx="4572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44"/>
                                        </p:tgtEl>
                                        <p:attrNameLst>
                                          <p:attrName>style.visibility</p:attrName>
                                        </p:attrNameLst>
                                      </p:cBhvr>
                                      <p:to>
                                        <p:strVal val="visible"/>
                                      </p:to>
                                    </p:set>
                                    <p:animEffect transition="in" filter="blinds(horizontal)">
                                      <p:cBhvr>
                                        <p:cTn id="7" dur="500"/>
                                        <p:tgtEl>
                                          <p:spTgt spid="184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445"/>
                                        </p:tgtEl>
                                        <p:attrNameLst>
                                          <p:attrName>style.visibility</p:attrName>
                                        </p:attrNameLst>
                                      </p:cBhvr>
                                      <p:to>
                                        <p:strVal val="visible"/>
                                      </p:to>
                                    </p:set>
                                    <p:anim calcmode="lin" valueType="num">
                                      <p:cBhvr additive="base">
                                        <p:cTn id="17" dur="500" fill="hold"/>
                                        <p:tgtEl>
                                          <p:spTgt spid="18445"/>
                                        </p:tgtEl>
                                        <p:attrNameLst>
                                          <p:attrName>ppt_x</p:attrName>
                                        </p:attrNameLst>
                                      </p:cBhvr>
                                      <p:tavLst>
                                        <p:tav tm="0">
                                          <p:val>
                                            <p:strVal val="#ppt_x"/>
                                          </p:val>
                                        </p:tav>
                                        <p:tav tm="100000">
                                          <p:val>
                                            <p:strVal val="#ppt_x"/>
                                          </p:val>
                                        </p:tav>
                                      </p:tavLst>
                                    </p:anim>
                                    <p:anim calcmode="lin" valueType="num">
                                      <p:cBhvr additive="base">
                                        <p:cTn id="18" dur="500" fill="hold"/>
                                        <p:tgtEl>
                                          <p:spTgt spid="1844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1540"/>
                                        </p:tgtEl>
                                        <p:attrNameLst>
                                          <p:attrName>style.visibility</p:attrName>
                                        </p:attrNameLst>
                                      </p:cBhvr>
                                      <p:to>
                                        <p:strVal val="visible"/>
                                      </p:to>
                                    </p:set>
                                    <p:anim calcmode="lin" valueType="num">
                                      <p:cBhvr additive="base">
                                        <p:cTn id="21" dur="500" fill="hold"/>
                                        <p:tgtEl>
                                          <p:spTgt spid="21540"/>
                                        </p:tgtEl>
                                        <p:attrNameLst>
                                          <p:attrName>ppt_x</p:attrName>
                                        </p:attrNameLst>
                                      </p:cBhvr>
                                      <p:tavLst>
                                        <p:tav tm="0">
                                          <p:val>
                                            <p:strVal val="#ppt_x"/>
                                          </p:val>
                                        </p:tav>
                                        <p:tav tm="100000">
                                          <p:val>
                                            <p:strVal val="#ppt_x"/>
                                          </p:val>
                                        </p:tav>
                                      </p:tavLst>
                                    </p:anim>
                                    <p:anim calcmode="lin" valueType="num">
                                      <p:cBhvr additive="base">
                                        <p:cTn id="22" dur="500" fill="hold"/>
                                        <p:tgtEl>
                                          <p:spTgt spid="215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 grpId="0"/>
      <p:bldP spid="184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5"/>
          <p:cNvSpPr txBox="1">
            <a:spLocks noChangeArrowheads="1"/>
          </p:cNvSpPr>
          <p:nvPr/>
        </p:nvSpPr>
        <p:spPr bwMode="auto">
          <a:xfrm>
            <a:off x="574675" y="3505200"/>
            <a:ext cx="85693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dirty="0">
                <a:solidFill>
                  <a:srgbClr val="000000"/>
                </a:solidFill>
                <a:latin typeface="宋体" panose="02010600030101010101" pitchFamily="2" charset="-122"/>
              </a:rPr>
              <a:t>2.</a:t>
            </a:r>
            <a:r>
              <a:rPr lang="zh-CN" altLang="en-US" b="1" dirty="0">
                <a:solidFill>
                  <a:srgbClr val="000000"/>
                </a:solidFill>
                <a:latin typeface="宋体" panose="02010600030101010101" pitchFamily="2" charset="-122"/>
              </a:rPr>
              <a:t>经过某十字路口的汽车</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它可能继续直行</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也可能向左转或向右转</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如果这三种可能性大小相同</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当有三辆汽车经过这个十字路口时</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求下列事件的概率</a:t>
            </a:r>
            <a:r>
              <a:rPr lang="en-US" altLang="zh-CN" b="1" dirty="0">
                <a:solidFill>
                  <a:srgbClr val="000000"/>
                </a:solidFill>
                <a:latin typeface="宋体" panose="02010600030101010101" pitchFamily="2" charset="-122"/>
              </a:rPr>
              <a:t>:</a:t>
            </a:r>
          </a:p>
        </p:txBody>
      </p:sp>
      <p:sp>
        <p:nvSpPr>
          <p:cNvPr id="23554" name="Text Box 6"/>
          <p:cNvSpPr txBox="1">
            <a:spLocks noChangeArrowheads="1"/>
          </p:cNvSpPr>
          <p:nvPr/>
        </p:nvSpPr>
        <p:spPr bwMode="auto">
          <a:xfrm>
            <a:off x="457200" y="4724400"/>
            <a:ext cx="49434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dirty="0">
                <a:solidFill>
                  <a:srgbClr val="000000"/>
                </a:solidFill>
                <a:latin typeface="宋体" panose="02010600030101010101" pitchFamily="2" charset="-122"/>
              </a:rPr>
              <a:t>(1)</a:t>
            </a:r>
            <a:r>
              <a:rPr lang="zh-CN" altLang="en-US" b="1" dirty="0">
                <a:solidFill>
                  <a:srgbClr val="000000"/>
                </a:solidFill>
                <a:latin typeface="宋体" panose="02010600030101010101" pitchFamily="2" charset="-122"/>
              </a:rPr>
              <a:t>三辆车全部继续直行； </a:t>
            </a:r>
          </a:p>
          <a:p>
            <a:r>
              <a:rPr lang="en-US" altLang="zh-CN" b="1" dirty="0">
                <a:solidFill>
                  <a:srgbClr val="000000"/>
                </a:solidFill>
                <a:latin typeface="宋体" panose="02010600030101010101" pitchFamily="2" charset="-122"/>
              </a:rPr>
              <a:t>(2)</a:t>
            </a:r>
            <a:r>
              <a:rPr lang="zh-CN" altLang="en-US" b="1" dirty="0">
                <a:solidFill>
                  <a:srgbClr val="000000"/>
                </a:solidFill>
                <a:latin typeface="宋体" panose="02010600030101010101" pitchFamily="2" charset="-122"/>
              </a:rPr>
              <a:t>两辆车向右转</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一辆车向左转；</a:t>
            </a:r>
          </a:p>
          <a:p>
            <a:r>
              <a:rPr lang="en-US" altLang="zh-CN" b="1" dirty="0">
                <a:solidFill>
                  <a:srgbClr val="000000"/>
                </a:solidFill>
                <a:latin typeface="宋体" panose="02010600030101010101" pitchFamily="2" charset="-122"/>
              </a:rPr>
              <a:t>(3)</a:t>
            </a:r>
            <a:r>
              <a:rPr lang="zh-CN" altLang="en-US" b="1" dirty="0">
                <a:solidFill>
                  <a:srgbClr val="000000"/>
                </a:solidFill>
                <a:latin typeface="宋体" panose="02010600030101010101" pitchFamily="2" charset="-122"/>
              </a:rPr>
              <a:t>至少有两辆车向左转</a:t>
            </a:r>
            <a:r>
              <a:rPr lang="en-US" altLang="zh-CN" b="1" dirty="0">
                <a:solidFill>
                  <a:srgbClr val="000000"/>
                </a:solidFill>
                <a:latin typeface="宋体" panose="02010600030101010101" pitchFamily="2" charset="-122"/>
              </a:rPr>
              <a:t>.</a:t>
            </a:r>
          </a:p>
          <a:p>
            <a:endParaRPr lang="en-US" altLang="zh-CN" b="1" dirty="0">
              <a:solidFill>
                <a:srgbClr val="000000"/>
              </a:solidFill>
              <a:latin typeface="宋体" panose="02010600030101010101" pitchFamily="2" charset="-122"/>
            </a:endParaRPr>
          </a:p>
        </p:txBody>
      </p:sp>
      <p:sp>
        <p:nvSpPr>
          <p:cNvPr id="23555" name="Rectangle 32"/>
          <p:cNvSpPr>
            <a:spLocks noChangeArrowheads="1"/>
          </p:cNvSpPr>
          <p:nvPr/>
        </p:nvSpPr>
        <p:spPr bwMode="auto">
          <a:xfrm>
            <a:off x="533400" y="1447800"/>
            <a:ext cx="8229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0" hangingPunct="0"/>
            <a:r>
              <a:rPr lang="en-US" altLang="zh-CN" b="1" dirty="0">
                <a:solidFill>
                  <a:srgbClr val="000000"/>
                </a:solidFill>
                <a:latin typeface="宋体" panose="02010600030101010101" pitchFamily="2" charset="-122"/>
              </a:rPr>
              <a:t>1.</a:t>
            </a:r>
            <a:r>
              <a:rPr lang="zh-CN" altLang="en-US" b="1" dirty="0">
                <a:solidFill>
                  <a:srgbClr val="000000"/>
                </a:solidFill>
                <a:latin typeface="宋体" panose="02010600030101010101" pitchFamily="2" charset="-122"/>
              </a:rPr>
              <a:t>在</a:t>
            </a:r>
            <a:r>
              <a:rPr lang="en-US" altLang="zh-CN" b="1" dirty="0">
                <a:solidFill>
                  <a:srgbClr val="000000"/>
                </a:solidFill>
                <a:latin typeface="宋体" panose="02010600030101010101" pitchFamily="2" charset="-122"/>
              </a:rPr>
              <a:t>6</a:t>
            </a:r>
            <a:r>
              <a:rPr lang="zh-CN" altLang="en-US" b="1" dirty="0">
                <a:solidFill>
                  <a:srgbClr val="000000"/>
                </a:solidFill>
                <a:latin typeface="宋体" panose="02010600030101010101" pitchFamily="2" charset="-122"/>
              </a:rPr>
              <a:t>张卡片上分别写有</a:t>
            </a:r>
            <a:r>
              <a:rPr lang="en-US" altLang="zh-CN" b="1" dirty="0">
                <a:solidFill>
                  <a:srgbClr val="000000"/>
                </a:solidFill>
                <a:latin typeface="宋体" panose="02010600030101010101" pitchFamily="2" charset="-122"/>
              </a:rPr>
              <a:t>1</a:t>
            </a:r>
            <a:r>
              <a:rPr lang="en-US" altLang="zh-CN" dirty="0">
                <a:solidFill>
                  <a:srgbClr val="000000"/>
                </a:solidFill>
              </a:rPr>
              <a:t>~</a:t>
            </a:r>
            <a:r>
              <a:rPr lang="en-US" altLang="zh-CN" b="1" dirty="0">
                <a:solidFill>
                  <a:srgbClr val="000000"/>
                </a:solidFill>
                <a:latin typeface="宋体" panose="02010600030101010101" pitchFamily="2" charset="-122"/>
              </a:rPr>
              <a:t>6</a:t>
            </a:r>
            <a:r>
              <a:rPr lang="zh-CN" altLang="en-US" b="1" dirty="0">
                <a:solidFill>
                  <a:srgbClr val="000000"/>
                </a:solidFill>
                <a:latin typeface="宋体" panose="02010600030101010101" pitchFamily="2" charset="-122"/>
              </a:rPr>
              <a:t>的整数</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随机的抽取一张后放回</a:t>
            </a:r>
            <a:r>
              <a:rPr lang="en-US" altLang="zh-CN" b="1" dirty="0">
                <a:solidFill>
                  <a:srgbClr val="000000"/>
                </a:solidFill>
                <a:latin typeface="宋体" panose="02010600030101010101" pitchFamily="2" charset="-122"/>
              </a:rPr>
              <a:t>,</a:t>
            </a:r>
          </a:p>
          <a:p>
            <a:pPr marL="342900" indent="-342900" eaLnBrk="0" hangingPunct="0"/>
            <a:endParaRPr lang="en-US" altLang="zh-CN" b="1" dirty="0">
              <a:solidFill>
                <a:srgbClr val="000000"/>
              </a:solidFill>
              <a:latin typeface="宋体" panose="02010600030101010101" pitchFamily="2" charset="-122"/>
            </a:endParaRPr>
          </a:p>
          <a:p>
            <a:pPr marL="342900" indent="-342900" eaLnBrk="0" hangingPunct="0"/>
            <a:r>
              <a:rPr lang="zh-CN" altLang="en-US" b="1" dirty="0">
                <a:solidFill>
                  <a:srgbClr val="000000"/>
                </a:solidFill>
                <a:latin typeface="宋体" panose="02010600030101010101" pitchFamily="2" charset="-122"/>
              </a:rPr>
              <a:t>再随机的抽取一张</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那么</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第一次取出的数字能够整除第</a:t>
            </a:r>
            <a:r>
              <a:rPr lang="en-US" altLang="zh-CN" b="1" dirty="0">
                <a:solidFill>
                  <a:srgbClr val="000000"/>
                </a:solidFill>
                <a:latin typeface="宋体" panose="02010600030101010101" pitchFamily="2" charset="-122"/>
              </a:rPr>
              <a:t>2</a:t>
            </a:r>
            <a:r>
              <a:rPr lang="zh-CN" altLang="en-US" b="1" dirty="0">
                <a:solidFill>
                  <a:srgbClr val="000000"/>
                </a:solidFill>
                <a:latin typeface="宋体" panose="02010600030101010101" pitchFamily="2" charset="-122"/>
              </a:rPr>
              <a:t>次</a:t>
            </a:r>
          </a:p>
          <a:p>
            <a:pPr marL="342900" indent="-342900" eaLnBrk="0" hangingPunct="0"/>
            <a:endParaRPr lang="zh-CN" altLang="en-US" b="1" dirty="0">
              <a:solidFill>
                <a:srgbClr val="000000"/>
              </a:solidFill>
              <a:latin typeface="宋体" panose="02010600030101010101" pitchFamily="2" charset="-122"/>
            </a:endParaRPr>
          </a:p>
          <a:p>
            <a:pPr marL="342900" indent="-342900" eaLnBrk="0" hangingPunct="0"/>
            <a:r>
              <a:rPr lang="zh-CN" altLang="en-US" b="1" dirty="0">
                <a:solidFill>
                  <a:srgbClr val="000000"/>
                </a:solidFill>
                <a:latin typeface="宋体" panose="02010600030101010101" pitchFamily="2" charset="-122"/>
              </a:rPr>
              <a:t>取出的数字的概率是</a:t>
            </a:r>
            <a:r>
              <a:rPr lang="zh-CN" altLang="en-US" b="1" u="sng" dirty="0">
                <a:solidFill>
                  <a:srgbClr val="000000"/>
                </a:solidFill>
                <a:latin typeface="宋体" panose="02010600030101010101" pitchFamily="2" charset="-122"/>
              </a:rPr>
              <a:t>               </a:t>
            </a:r>
            <a:r>
              <a:rPr lang="en-US" altLang="zh-CN" b="1" dirty="0">
                <a:solidFill>
                  <a:srgbClr val="000000"/>
                </a:solidFill>
                <a:latin typeface="宋体" panose="02010600030101010101" pitchFamily="2" charset="-122"/>
              </a:rPr>
              <a:t>.</a:t>
            </a:r>
          </a:p>
        </p:txBody>
      </p:sp>
      <p:graphicFrame>
        <p:nvGraphicFramePr>
          <p:cNvPr id="22562" name="Object 34"/>
          <p:cNvGraphicFramePr>
            <a:graphicFrameLocks noChangeAspect="1"/>
          </p:cNvGraphicFramePr>
          <p:nvPr/>
        </p:nvGraphicFramePr>
        <p:xfrm>
          <a:off x="3657600" y="2590800"/>
          <a:ext cx="476250" cy="762000"/>
        </p:xfrm>
        <a:graphic>
          <a:graphicData uri="http://schemas.openxmlformats.org/presentationml/2006/ole">
            <mc:AlternateContent xmlns:mc="http://schemas.openxmlformats.org/markup-compatibility/2006">
              <mc:Choice xmlns:v="urn:schemas-microsoft-com:vml" Requires="v">
                <p:oleObj spid="_x0000_s23564" r:id="rId4" imgW="342900" imgH="673100" progId="Equation.3">
                  <p:embed/>
                </p:oleObj>
              </mc:Choice>
              <mc:Fallback>
                <p:oleObj r:id="rId4" imgW="342900" imgH="673100" progId="Equation.3">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2590800"/>
                        <a:ext cx="47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pic>
        <p:nvPicPr>
          <p:cNvPr id="23557" name="Picture 35" descr="图片2"/>
          <p:cNvPicPr>
            <a:picLocks noChangeAspect="1" noChangeArrowheads="1"/>
          </p:cNvPicPr>
          <p:nvPr/>
        </p:nvPicPr>
        <p:blipFill>
          <a:blip r:embed="rId6" cstate="email"/>
          <a:srcRect/>
          <a:stretch>
            <a:fillRect/>
          </a:stretch>
        </p:blipFill>
        <p:spPr bwMode="auto">
          <a:xfrm>
            <a:off x="457200" y="533400"/>
            <a:ext cx="35052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62"/>
                                        </p:tgtEl>
                                        <p:attrNameLst>
                                          <p:attrName>style.visibility</p:attrName>
                                        </p:attrNameLst>
                                      </p:cBhvr>
                                      <p:to>
                                        <p:strVal val="visible"/>
                                      </p:to>
                                    </p:set>
                                    <p:anim calcmode="lin" valueType="num">
                                      <p:cBhvr additive="base">
                                        <p:cTn id="7" dur="500" fill="hold"/>
                                        <p:tgtEl>
                                          <p:spTgt spid="22562"/>
                                        </p:tgtEl>
                                        <p:attrNameLst>
                                          <p:attrName>ppt_x</p:attrName>
                                        </p:attrNameLst>
                                      </p:cBhvr>
                                      <p:tavLst>
                                        <p:tav tm="0">
                                          <p:val>
                                            <p:strVal val="#ppt_x"/>
                                          </p:val>
                                        </p:tav>
                                        <p:tav tm="100000">
                                          <p:val>
                                            <p:strVal val="#ppt_x"/>
                                          </p:val>
                                        </p:tav>
                                      </p:tavLst>
                                    </p:anim>
                                    <p:anim calcmode="lin" valueType="num">
                                      <p:cBhvr additive="base">
                                        <p:cTn id="8" dur="500" fill="hold"/>
                                        <p:tgtEl>
                                          <p:spTgt spid="225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6"/>
          <p:cNvGrpSpPr/>
          <p:nvPr/>
        </p:nvGrpSpPr>
        <p:grpSpPr bwMode="auto">
          <a:xfrm>
            <a:off x="533400" y="1143000"/>
            <a:ext cx="7789863" cy="3368675"/>
            <a:chOff x="336" y="672"/>
            <a:chExt cx="4907" cy="2122"/>
          </a:xfrm>
        </p:grpSpPr>
        <p:sp>
          <p:nvSpPr>
            <p:cNvPr id="25602" name="Text Box 3"/>
            <p:cNvSpPr txBox="1">
              <a:spLocks noChangeArrowheads="1"/>
            </p:cNvSpPr>
            <p:nvPr/>
          </p:nvSpPr>
          <p:spPr bwMode="auto">
            <a:xfrm>
              <a:off x="1198" y="698"/>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b="1">
                  <a:solidFill>
                    <a:srgbClr val="0000FF"/>
                  </a:solidFill>
                </a:rPr>
                <a:t>左</a:t>
              </a:r>
            </a:p>
          </p:txBody>
        </p:sp>
        <p:sp>
          <p:nvSpPr>
            <p:cNvPr id="25603" name="Text Box 4"/>
            <p:cNvSpPr txBox="1">
              <a:spLocks noChangeArrowheads="1"/>
            </p:cNvSpPr>
            <p:nvPr/>
          </p:nvSpPr>
          <p:spPr bwMode="auto">
            <a:xfrm>
              <a:off x="4274" y="672"/>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b="1">
                  <a:solidFill>
                    <a:srgbClr val="0000FF"/>
                  </a:solidFill>
                </a:rPr>
                <a:t>右</a:t>
              </a:r>
            </a:p>
          </p:txBody>
        </p:sp>
        <p:sp>
          <p:nvSpPr>
            <p:cNvPr id="25604" name="Text Box 20"/>
            <p:cNvSpPr txBox="1">
              <a:spLocks noChangeArrowheads="1"/>
            </p:cNvSpPr>
            <p:nvPr/>
          </p:nvSpPr>
          <p:spPr bwMode="auto">
            <a:xfrm>
              <a:off x="2583" y="672"/>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b="1">
                  <a:solidFill>
                    <a:srgbClr val="FF0066"/>
                  </a:solidFill>
                </a:rPr>
                <a:t>直</a:t>
              </a:r>
            </a:p>
          </p:txBody>
        </p:sp>
        <p:grpSp>
          <p:nvGrpSpPr>
            <p:cNvPr id="25605" name="Group 75"/>
            <p:cNvGrpSpPr/>
            <p:nvPr/>
          </p:nvGrpSpPr>
          <p:grpSpPr bwMode="auto">
            <a:xfrm>
              <a:off x="336" y="720"/>
              <a:ext cx="4907" cy="2074"/>
              <a:chOff x="336" y="720"/>
              <a:chExt cx="4907" cy="2074"/>
            </a:xfrm>
          </p:grpSpPr>
          <p:sp>
            <p:nvSpPr>
              <p:cNvPr id="25606" name="Text Box 2"/>
              <p:cNvSpPr txBox="1">
                <a:spLocks noChangeArrowheads="1"/>
              </p:cNvSpPr>
              <p:nvPr/>
            </p:nvSpPr>
            <p:spPr bwMode="auto">
              <a:xfrm>
                <a:off x="336" y="720"/>
                <a:ext cx="2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t>第</a:t>
                </a:r>
              </a:p>
              <a:p>
                <a:pPr algn="ctr"/>
                <a:r>
                  <a:rPr lang="zh-CN" altLang="en-US" sz="2000" b="1"/>
                  <a:t>一</a:t>
                </a:r>
              </a:p>
              <a:p>
                <a:pPr algn="ctr"/>
                <a:r>
                  <a:rPr lang="zh-CN" altLang="en-US" sz="2000" b="1"/>
                  <a:t>辆</a:t>
                </a:r>
              </a:p>
            </p:txBody>
          </p:sp>
          <p:sp>
            <p:nvSpPr>
              <p:cNvPr id="25607" name="Text Box 18"/>
              <p:cNvSpPr txBox="1">
                <a:spLocks noChangeArrowheads="1"/>
              </p:cNvSpPr>
              <p:nvPr/>
            </p:nvSpPr>
            <p:spPr bwMode="auto">
              <a:xfrm>
                <a:off x="336" y="1392"/>
                <a:ext cx="2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t>第</a:t>
                </a:r>
              </a:p>
              <a:p>
                <a:pPr algn="ctr"/>
                <a:r>
                  <a:rPr lang="zh-CN" altLang="en-US" sz="2000" b="1"/>
                  <a:t>二</a:t>
                </a:r>
              </a:p>
              <a:p>
                <a:pPr algn="ctr"/>
                <a:r>
                  <a:rPr lang="zh-CN" altLang="en-US" sz="2000" b="1"/>
                  <a:t>辆</a:t>
                </a:r>
              </a:p>
            </p:txBody>
          </p:sp>
          <p:sp>
            <p:nvSpPr>
              <p:cNvPr id="25608" name="Text Box 19"/>
              <p:cNvSpPr txBox="1">
                <a:spLocks noChangeArrowheads="1"/>
              </p:cNvSpPr>
              <p:nvPr/>
            </p:nvSpPr>
            <p:spPr bwMode="auto">
              <a:xfrm>
                <a:off x="336" y="2160"/>
                <a:ext cx="277"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b="1"/>
                  <a:t>第</a:t>
                </a:r>
              </a:p>
              <a:p>
                <a:pPr algn="ctr"/>
                <a:r>
                  <a:rPr lang="zh-CN" altLang="en-US" sz="2000" b="1"/>
                  <a:t>三</a:t>
                </a:r>
              </a:p>
              <a:p>
                <a:pPr algn="ctr"/>
                <a:r>
                  <a:rPr lang="zh-CN" altLang="en-US" sz="2000" b="1"/>
                  <a:t>辆</a:t>
                </a:r>
              </a:p>
            </p:txBody>
          </p:sp>
          <p:sp>
            <p:nvSpPr>
              <p:cNvPr id="25609" name="Text Box 7"/>
              <p:cNvSpPr txBox="1">
                <a:spLocks noChangeArrowheads="1"/>
              </p:cNvSpPr>
              <p:nvPr/>
            </p:nvSpPr>
            <p:spPr bwMode="auto">
              <a:xfrm>
                <a:off x="576" y="2399"/>
                <a:ext cx="60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t>左直右</a:t>
                </a:r>
              </a:p>
            </p:txBody>
          </p:sp>
          <p:sp>
            <p:nvSpPr>
              <p:cNvPr id="25610" name="Text Box 5"/>
              <p:cNvSpPr txBox="1">
                <a:spLocks noChangeArrowheads="1"/>
              </p:cNvSpPr>
              <p:nvPr/>
            </p:nvSpPr>
            <p:spPr bwMode="auto">
              <a:xfrm>
                <a:off x="726" y="1604"/>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b="1"/>
                  <a:t>左</a:t>
                </a:r>
              </a:p>
            </p:txBody>
          </p:sp>
          <p:sp>
            <p:nvSpPr>
              <p:cNvPr id="25611" name="Text Box 6"/>
              <p:cNvSpPr txBox="1">
                <a:spLocks noChangeArrowheads="1"/>
              </p:cNvSpPr>
              <p:nvPr/>
            </p:nvSpPr>
            <p:spPr bwMode="auto">
              <a:xfrm>
                <a:off x="1681" y="157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rgbClr val="0000FF"/>
                    </a:solidFill>
                  </a:rPr>
                  <a:t>右</a:t>
                </a:r>
              </a:p>
            </p:txBody>
          </p:sp>
          <p:sp>
            <p:nvSpPr>
              <p:cNvPr id="25612" name="Text Box 21"/>
              <p:cNvSpPr txBox="1">
                <a:spLocks noChangeArrowheads="1"/>
              </p:cNvSpPr>
              <p:nvPr/>
            </p:nvSpPr>
            <p:spPr bwMode="auto">
              <a:xfrm>
                <a:off x="1186" y="1578"/>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b="1"/>
                  <a:t>直</a:t>
                </a:r>
              </a:p>
            </p:txBody>
          </p:sp>
          <p:sp>
            <p:nvSpPr>
              <p:cNvPr id="25613" name="Text Box 27"/>
              <p:cNvSpPr txBox="1">
                <a:spLocks noChangeArrowheads="1"/>
              </p:cNvSpPr>
              <p:nvPr/>
            </p:nvSpPr>
            <p:spPr bwMode="auto">
              <a:xfrm>
                <a:off x="2192" y="1604"/>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b="1"/>
                  <a:t>左</a:t>
                </a:r>
              </a:p>
            </p:txBody>
          </p:sp>
          <p:sp>
            <p:nvSpPr>
              <p:cNvPr id="25614" name="Text Box 28"/>
              <p:cNvSpPr txBox="1">
                <a:spLocks noChangeArrowheads="1"/>
              </p:cNvSpPr>
              <p:nvPr/>
            </p:nvSpPr>
            <p:spPr bwMode="auto">
              <a:xfrm>
                <a:off x="3145" y="1578"/>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b="1"/>
                  <a:t>右</a:t>
                </a:r>
              </a:p>
            </p:txBody>
          </p:sp>
          <p:sp>
            <p:nvSpPr>
              <p:cNvPr id="25615" name="Text Box 33"/>
              <p:cNvSpPr txBox="1">
                <a:spLocks noChangeArrowheads="1"/>
              </p:cNvSpPr>
              <p:nvPr/>
            </p:nvSpPr>
            <p:spPr bwMode="auto">
              <a:xfrm>
                <a:off x="2626" y="157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rgbClr val="FF0066"/>
                    </a:solidFill>
                  </a:rPr>
                  <a:t>直</a:t>
                </a:r>
              </a:p>
            </p:txBody>
          </p:sp>
          <p:sp>
            <p:nvSpPr>
              <p:cNvPr id="25616" name="Text Box 39"/>
              <p:cNvSpPr txBox="1">
                <a:spLocks noChangeArrowheads="1"/>
              </p:cNvSpPr>
              <p:nvPr/>
            </p:nvSpPr>
            <p:spPr bwMode="auto">
              <a:xfrm>
                <a:off x="3770" y="1604"/>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rgbClr val="0000FF"/>
                    </a:solidFill>
                  </a:rPr>
                  <a:t>左</a:t>
                </a:r>
              </a:p>
            </p:txBody>
          </p:sp>
          <p:sp>
            <p:nvSpPr>
              <p:cNvPr id="25617" name="Text Box 40"/>
              <p:cNvSpPr txBox="1">
                <a:spLocks noChangeArrowheads="1"/>
              </p:cNvSpPr>
              <p:nvPr/>
            </p:nvSpPr>
            <p:spPr bwMode="auto">
              <a:xfrm>
                <a:off x="4724" y="157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a:solidFill>
                      <a:srgbClr val="0000FF"/>
                    </a:solidFill>
                  </a:rPr>
                  <a:t>右</a:t>
                </a:r>
              </a:p>
            </p:txBody>
          </p:sp>
          <p:sp>
            <p:nvSpPr>
              <p:cNvPr id="25618" name="Text Box 45"/>
              <p:cNvSpPr txBox="1">
                <a:spLocks noChangeArrowheads="1"/>
              </p:cNvSpPr>
              <p:nvPr/>
            </p:nvSpPr>
            <p:spPr bwMode="auto">
              <a:xfrm>
                <a:off x="4229" y="1578"/>
                <a:ext cx="3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b="1"/>
                  <a:t>直</a:t>
                </a:r>
              </a:p>
            </p:txBody>
          </p:sp>
          <p:sp>
            <p:nvSpPr>
              <p:cNvPr id="25619" name="Line 50"/>
              <p:cNvSpPr>
                <a:spLocks noChangeShapeType="1"/>
              </p:cNvSpPr>
              <p:nvPr/>
            </p:nvSpPr>
            <p:spPr bwMode="auto">
              <a:xfrm>
                <a:off x="4476"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20" name="Line 8"/>
              <p:cNvSpPr>
                <a:spLocks noChangeShapeType="1"/>
              </p:cNvSpPr>
              <p:nvPr/>
            </p:nvSpPr>
            <p:spPr bwMode="auto">
              <a:xfrm flipH="1">
                <a:off x="982" y="940"/>
                <a:ext cx="346" cy="51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21" name="Line 9"/>
              <p:cNvSpPr>
                <a:spLocks noChangeShapeType="1"/>
              </p:cNvSpPr>
              <p:nvPr/>
            </p:nvSpPr>
            <p:spPr bwMode="auto">
              <a:xfrm>
                <a:off x="1415" y="940"/>
                <a:ext cx="0" cy="51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22" name="Line 10"/>
              <p:cNvSpPr>
                <a:spLocks noChangeShapeType="1"/>
              </p:cNvSpPr>
              <p:nvPr/>
            </p:nvSpPr>
            <p:spPr bwMode="auto">
              <a:xfrm>
                <a:off x="1502" y="940"/>
                <a:ext cx="389" cy="51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23" name="Line 11"/>
              <p:cNvSpPr>
                <a:spLocks noChangeShapeType="1"/>
              </p:cNvSpPr>
              <p:nvPr/>
            </p:nvSpPr>
            <p:spPr bwMode="auto">
              <a:xfrm flipH="1">
                <a:off x="4016" y="1058"/>
                <a:ext cx="347"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24" name="Line 12"/>
              <p:cNvSpPr>
                <a:spLocks noChangeShapeType="1"/>
              </p:cNvSpPr>
              <p:nvPr/>
            </p:nvSpPr>
            <p:spPr bwMode="auto">
              <a:xfrm>
                <a:off x="4623" y="1058"/>
                <a:ext cx="304"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25" name="Line 13"/>
              <p:cNvSpPr>
                <a:spLocks noChangeShapeType="1"/>
              </p:cNvSpPr>
              <p:nvPr/>
            </p:nvSpPr>
            <p:spPr bwMode="auto">
              <a:xfrm>
                <a:off x="4493" y="1058"/>
                <a:ext cx="0"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26" name="Line 16"/>
              <p:cNvSpPr>
                <a:spLocks noChangeShapeType="1"/>
              </p:cNvSpPr>
              <p:nvPr/>
            </p:nvSpPr>
            <p:spPr bwMode="auto">
              <a:xfrm flipH="1">
                <a:off x="1723" y="1940"/>
                <a:ext cx="138"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27" name="Line 17"/>
              <p:cNvSpPr>
                <a:spLocks noChangeShapeType="1"/>
              </p:cNvSpPr>
              <p:nvPr/>
            </p:nvSpPr>
            <p:spPr bwMode="auto">
              <a:xfrm>
                <a:off x="1861"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grpSp>
            <p:nvGrpSpPr>
              <p:cNvPr id="25628" name="Group 66"/>
              <p:cNvGrpSpPr/>
              <p:nvPr/>
            </p:nvGrpSpPr>
            <p:grpSpPr bwMode="auto">
              <a:xfrm>
                <a:off x="714" y="1940"/>
                <a:ext cx="260" cy="449"/>
                <a:chOff x="912" y="1854"/>
                <a:chExt cx="272" cy="517"/>
              </a:xfrm>
            </p:grpSpPr>
            <p:sp>
              <p:nvSpPr>
                <p:cNvPr id="25629" name="Line 14"/>
                <p:cNvSpPr>
                  <a:spLocks noChangeShapeType="1"/>
                </p:cNvSpPr>
                <p:nvPr/>
              </p:nvSpPr>
              <p:spPr bwMode="auto">
                <a:xfrm flipH="1">
                  <a:off x="912" y="1854"/>
                  <a:ext cx="136" cy="499"/>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0" name="Line 15"/>
                <p:cNvSpPr>
                  <a:spLocks noChangeShapeType="1"/>
                </p:cNvSpPr>
                <p:nvPr/>
              </p:nvSpPr>
              <p:spPr bwMode="auto">
                <a:xfrm>
                  <a:off x="1048" y="1854"/>
                  <a:ext cx="136" cy="499"/>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1" name="Line 22"/>
                <p:cNvSpPr>
                  <a:spLocks noChangeShapeType="1"/>
                </p:cNvSpPr>
                <p:nvPr/>
              </p:nvSpPr>
              <p:spPr bwMode="auto">
                <a:xfrm>
                  <a:off x="1056" y="1872"/>
                  <a:ext cx="0" cy="499"/>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grpSp>
          <p:sp>
            <p:nvSpPr>
              <p:cNvPr id="25632" name="Line 23"/>
              <p:cNvSpPr>
                <a:spLocks noChangeShapeType="1"/>
              </p:cNvSpPr>
              <p:nvPr/>
            </p:nvSpPr>
            <p:spPr bwMode="auto">
              <a:xfrm>
                <a:off x="1861" y="1940"/>
                <a:ext cx="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3" name="Line 24"/>
              <p:cNvSpPr>
                <a:spLocks noChangeShapeType="1"/>
              </p:cNvSpPr>
              <p:nvPr/>
            </p:nvSpPr>
            <p:spPr bwMode="auto">
              <a:xfrm>
                <a:off x="1310" y="1982"/>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4" name="Line 25"/>
              <p:cNvSpPr>
                <a:spLocks noChangeShapeType="1"/>
              </p:cNvSpPr>
              <p:nvPr/>
            </p:nvSpPr>
            <p:spPr bwMode="auto">
              <a:xfrm flipH="1">
                <a:off x="1193" y="1966"/>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5" name="Line 26"/>
              <p:cNvSpPr>
                <a:spLocks noChangeShapeType="1"/>
              </p:cNvSpPr>
              <p:nvPr/>
            </p:nvSpPr>
            <p:spPr bwMode="auto">
              <a:xfrm>
                <a:off x="1324" y="1966"/>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6" name="Line 29"/>
              <p:cNvSpPr>
                <a:spLocks noChangeShapeType="1"/>
              </p:cNvSpPr>
              <p:nvPr/>
            </p:nvSpPr>
            <p:spPr bwMode="auto">
              <a:xfrm flipH="1">
                <a:off x="2190"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7" name="Line 30"/>
              <p:cNvSpPr>
                <a:spLocks noChangeShapeType="1"/>
              </p:cNvSpPr>
              <p:nvPr/>
            </p:nvSpPr>
            <p:spPr bwMode="auto">
              <a:xfrm>
                <a:off x="2320"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8" name="Line 31"/>
              <p:cNvSpPr>
                <a:spLocks noChangeShapeType="1"/>
              </p:cNvSpPr>
              <p:nvPr/>
            </p:nvSpPr>
            <p:spPr bwMode="auto">
              <a:xfrm flipH="1">
                <a:off x="3227" y="1925"/>
                <a:ext cx="173"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39" name="Line 32"/>
              <p:cNvSpPr>
                <a:spLocks noChangeShapeType="1"/>
              </p:cNvSpPr>
              <p:nvPr/>
            </p:nvSpPr>
            <p:spPr bwMode="auto">
              <a:xfrm>
                <a:off x="3400"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0" name="Line 34"/>
              <p:cNvSpPr>
                <a:spLocks noChangeShapeType="1"/>
              </p:cNvSpPr>
              <p:nvPr/>
            </p:nvSpPr>
            <p:spPr bwMode="auto">
              <a:xfrm>
                <a:off x="2320" y="1940"/>
                <a:ext cx="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1" name="Line 35"/>
              <p:cNvSpPr>
                <a:spLocks noChangeShapeType="1"/>
              </p:cNvSpPr>
              <p:nvPr/>
            </p:nvSpPr>
            <p:spPr bwMode="auto">
              <a:xfrm>
                <a:off x="3400"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2" name="Line 36"/>
              <p:cNvSpPr>
                <a:spLocks noChangeShapeType="1"/>
              </p:cNvSpPr>
              <p:nvPr/>
            </p:nvSpPr>
            <p:spPr bwMode="auto">
              <a:xfrm>
                <a:off x="2881"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3" name="Line 37"/>
              <p:cNvSpPr>
                <a:spLocks noChangeShapeType="1"/>
              </p:cNvSpPr>
              <p:nvPr/>
            </p:nvSpPr>
            <p:spPr bwMode="auto">
              <a:xfrm flipH="1">
                <a:off x="2750"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4" name="Line 38"/>
              <p:cNvSpPr>
                <a:spLocks noChangeShapeType="1"/>
              </p:cNvSpPr>
              <p:nvPr/>
            </p:nvSpPr>
            <p:spPr bwMode="auto">
              <a:xfrm>
                <a:off x="2870" y="1940"/>
                <a:ext cx="130"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5" name="Line 41"/>
              <p:cNvSpPr>
                <a:spLocks noChangeShapeType="1"/>
              </p:cNvSpPr>
              <p:nvPr/>
            </p:nvSpPr>
            <p:spPr bwMode="auto">
              <a:xfrm flipH="1">
                <a:off x="3895"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6" name="Line 42"/>
              <p:cNvSpPr>
                <a:spLocks noChangeShapeType="1"/>
              </p:cNvSpPr>
              <p:nvPr/>
            </p:nvSpPr>
            <p:spPr bwMode="auto">
              <a:xfrm>
                <a:off x="4025"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7" name="Line 43"/>
              <p:cNvSpPr>
                <a:spLocks noChangeShapeType="1"/>
              </p:cNvSpPr>
              <p:nvPr/>
            </p:nvSpPr>
            <p:spPr bwMode="auto">
              <a:xfrm flipH="1">
                <a:off x="4797" y="1940"/>
                <a:ext cx="174" cy="43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8" name="Line 44"/>
              <p:cNvSpPr>
                <a:spLocks noChangeShapeType="1"/>
              </p:cNvSpPr>
              <p:nvPr/>
            </p:nvSpPr>
            <p:spPr bwMode="auto">
              <a:xfrm>
                <a:off x="4978" y="1925"/>
                <a:ext cx="13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49" name="Line 46"/>
              <p:cNvSpPr>
                <a:spLocks noChangeShapeType="1"/>
              </p:cNvSpPr>
              <p:nvPr/>
            </p:nvSpPr>
            <p:spPr bwMode="auto">
              <a:xfrm>
                <a:off x="4025"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50" name="Line 47"/>
              <p:cNvSpPr>
                <a:spLocks noChangeShapeType="1"/>
              </p:cNvSpPr>
              <p:nvPr/>
            </p:nvSpPr>
            <p:spPr bwMode="auto">
              <a:xfrm>
                <a:off x="4978"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51" name="Line 48"/>
              <p:cNvSpPr>
                <a:spLocks noChangeShapeType="1"/>
              </p:cNvSpPr>
              <p:nvPr/>
            </p:nvSpPr>
            <p:spPr bwMode="auto">
              <a:xfrm>
                <a:off x="4458" y="1925"/>
                <a:ext cx="0"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52" name="Line 49"/>
              <p:cNvSpPr>
                <a:spLocks noChangeShapeType="1"/>
              </p:cNvSpPr>
              <p:nvPr/>
            </p:nvSpPr>
            <p:spPr bwMode="auto">
              <a:xfrm flipH="1">
                <a:off x="4328" y="1925"/>
                <a:ext cx="129" cy="43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53" name="Line 51"/>
              <p:cNvSpPr>
                <a:spLocks noChangeShapeType="1"/>
              </p:cNvSpPr>
              <p:nvPr/>
            </p:nvSpPr>
            <p:spPr bwMode="auto">
              <a:xfrm flipH="1">
                <a:off x="2325" y="979"/>
                <a:ext cx="347"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54" name="Line 52"/>
              <p:cNvSpPr>
                <a:spLocks noChangeShapeType="1"/>
              </p:cNvSpPr>
              <p:nvPr/>
            </p:nvSpPr>
            <p:spPr bwMode="auto">
              <a:xfrm>
                <a:off x="2932" y="979"/>
                <a:ext cx="304"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55" name="Line 53"/>
              <p:cNvSpPr>
                <a:spLocks noChangeShapeType="1"/>
              </p:cNvSpPr>
              <p:nvPr/>
            </p:nvSpPr>
            <p:spPr bwMode="auto">
              <a:xfrm>
                <a:off x="2802" y="979"/>
                <a:ext cx="0" cy="47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56" name="Text Box 54"/>
              <p:cNvSpPr txBox="1">
                <a:spLocks noChangeArrowheads="1"/>
              </p:cNvSpPr>
              <p:nvPr/>
            </p:nvSpPr>
            <p:spPr bwMode="auto">
              <a:xfrm>
                <a:off x="1035" y="2399"/>
                <a:ext cx="63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t>左直右</a:t>
                </a:r>
              </a:p>
            </p:txBody>
          </p:sp>
          <p:sp>
            <p:nvSpPr>
              <p:cNvPr id="25657" name="Text Box 55"/>
              <p:cNvSpPr txBox="1">
                <a:spLocks noChangeArrowheads="1"/>
              </p:cNvSpPr>
              <p:nvPr/>
            </p:nvSpPr>
            <p:spPr bwMode="auto">
              <a:xfrm>
                <a:off x="1631" y="2399"/>
                <a:ext cx="61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b="1"/>
                  <a:t>左直</a:t>
                </a:r>
                <a:r>
                  <a:rPr lang="zh-CN" altLang="en-US" sz="2000" b="1">
                    <a:solidFill>
                      <a:srgbClr val="0000FF"/>
                    </a:solidFill>
                  </a:rPr>
                  <a:t>右</a:t>
                </a:r>
              </a:p>
            </p:txBody>
          </p:sp>
          <p:sp>
            <p:nvSpPr>
              <p:cNvPr id="25658" name="Text Box 56"/>
              <p:cNvSpPr txBox="1">
                <a:spLocks noChangeArrowheads="1"/>
              </p:cNvSpPr>
              <p:nvPr/>
            </p:nvSpPr>
            <p:spPr bwMode="auto">
              <a:xfrm>
                <a:off x="2124"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b="1"/>
                  <a:t>左直右</a:t>
                </a:r>
              </a:p>
            </p:txBody>
          </p:sp>
          <p:sp>
            <p:nvSpPr>
              <p:cNvPr id="25659" name="Text Box 57"/>
              <p:cNvSpPr txBox="1">
                <a:spLocks noChangeArrowheads="1"/>
              </p:cNvSpPr>
              <p:nvPr/>
            </p:nvSpPr>
            <p:spPr bwMode="auto">
              <a:xfrm>
                <a:off x="2629"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b="1"/>
                  <a:t>左</a:t>
                </a:r>
                <a:r>
                  <a:rPr lang="zh-CN" altLang="en-US" sz="2000" b="1">
                    <a:solidFill>
                      <a:srgbClr val="FF0066"/>
                    </a:solidFill>
                  </a:rPr>
                  <a:t>直</a:t>
                </a:r>
                <a:r>
                  <a:rPr lang="zh-CN" altLang="en-US" sz="2000" b="1"/>
                  <a:t>右</a:t>
                </a:r>
              </a:p>
            </p:txBody>
          </p:sp>
          <p:sp>
            <p:nvSpPr>
              <p:cNvPr id="25660" name="Text Box 58"/>
              <p:cNvSpPr txBox="1">
                <a:spLocks noChangeArrowheads="1"/>
              </p:cNvSpPr>
              <p:nvPr/>
            </p:nvSpPr>
            <p:spPr bwMode="auto">
              <a:xfrm>
                <a:off x="3133"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b="1"/>
                  <a:t>左直右</a:t>
                </a:r>
              </a:p>
            </p:txBody>
          </p:sp>
          <p:sp>
            <p:nvSpPr>
              <p:cNvPr id="25661" name="Text Box 59"/>
              <p:cNvSpPr txBox="1">
                <a:spLocks noChangeArrowheads="1"/>
              </p:cNvSpPr>
              <p:nvPr/>
            </p:nvSpPr>
            <p:spPr bwMode="auto">
              <a:xfrm>
                <a:off x="3684"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b="1"/>
                  <a:t>左直</a:t>
                </a:r>
                <a:r>
                  <a:rPr lang="zh-CN" altLang="en-US" sz="2000" b="1">
                    <a:solidFill>
                      <a:srgbClr val="0000FF"/>
                    </a:solidFill>
                  </a:rPr>
                  <a:t>右</a:t>
                </a:r>
              </a:p>
            </p:txBody>
          </p:sp>
          <p:sp>
            <p:nvSpPr>
              <p:cNvPr id="25662" name="Text Box 60"/>
              <p:cNvSpPr txBox="1">
                <a:spLocks noChangeArrowheads="1"/>
              </p:cNvSpPr>
              <p:nvPr/>
            </p:nvSpPr>
            <p:spPr bwMode="auto">
              <a:xfrm>
                <a:off x="4143" y="2399"/>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b="1"/>
                  <a:t>左直右</a:t>
                </a:r>
              </a:p>
            </p:txBody>
          </p:sp>
          <p:sp>
            <p:nvSpPr>
              <p:cNvPr id="25663" name="Text Box 61"/>
              <p:cNvSpPr txBox="1">
                <a:spLocks noChangeArrowheads="1"/>
              </p:cNvSpPr>
              <p:nvPr/>
            </p:nvSpPr>
            <p:spPr bwMode="auto">
              <a:xfrm>
                <a:off x="4647" y="2400"/>
                <a:ext cx="5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zh-CN" altLang="en-US" sz="2000" b="1">
                    <a:solidFill>
                      <a:srgbClr val="0000FF"/>
                    </a:solidFill>
                  </a:rPr>
                  <a:t>左</a:t>
                </a:r>
                <a:r>
                  <a:rPr lang="zh-CN" altLang="en-US" sz="2000" b="1"/>
                  <a:t>直右</a:t>
                </a:r>
              </a:p>
            </p:txBody>
          </p:sp>
        </p:grpSp>
      </p:grpSp>
      <p:sp>
        <p:nvSpPr>
          <p:cNvPr id="23614" name="Text Box 62"/>
          <p:cNvSpPr txBox="1">
            <a:spLocks noChangeArrowheads="1"/>
          </p:cNvSpPr>
          <p:nvPr/>
        </p:nvSpPr>
        <p:spPr bwMode="auto">
          <a:xfrm>
            <a:off x="1143000" y="4419600"/>
            <a:ext cx="2657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rPr>
              <a:t>共有</a:t>
            </a:r>
            <a:r>
              <a:rPr lang="en-US" altLang="zh-CN" b="1">
                <a:solidFill>
                  <a:srgbClr val="0000FF"/>
                </a:solidFill>
              </a:rPr>
              <a:t>27</a:t>
            </a:r>
            <a:r>
              <a:rPr lang="zh-CN" altLang="en-US" b="1">
                <a:solidFill>
                  <a:srgbClr val="0000FF"/>
                </a:solidFill>
              </a:rPr>
              <a:t>种行驶方向</a:t>
            </a:r>
          </a:p>
        </p:txBody>
      </p:sp>
      <p:sp>
        <p:nvSpPr>
          <p:cNvPr id="25665" name="Text Box 63"/>
          <p:cNvSpPr txBox="1">
            <a:spLocks noChangeArrowheads="1"/>
          </p:cNvSpPr>
          <p:nvPr/>
        </p:nvSpPr>
        <p:spPr bwMode="auto">
          <a:xfrm>
            <a:off x="609600" y="638175"/>
            <a:ext cx="2941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rPr>
              <a:t>解：</a:t>
            </a:r>
            <a:r>
              <a:rPr lang="zh-CN" altLang="en-US" b="1"/>
              <a:t>画树形图如下：</a:t>
            </a:r>
          </a:p>
        </p:txBody>
      </p:sp>
      <p:graphicFrame>
        <p:nvGraphicFramePr>
          <p:cNvPr id="25666" name="Object 64"/>
          <p:cNvGraphicFramePr>
            <a:graphicFrameLocks noGrp="1" noChangeAspect="1"/>
          </p:cNvGraphicFramePr>
          <p:nvPr>
            <p:ph sz="half" idx="4294967295"/>
          </p:nvPr>
        </p:nvGraphicFramePr>
        <p:xfrm>
          <a:off x="914496" y="5788025"/>
          <a:ext cx="3886200" cy="765175"/>
        </p:xfrm>
        <a:graphic>
          <a:graphicData uri="http://schemas.openxmlformats.org/presentationml/2006/ole">
            <mc:AlternateContent xmlns:mc="http://schemas.openxmlformats.org/markup-compatibility/2006">
              <mc:Choice xmlns:v="urn:schemas-microsoft-com:vml" Requires="v">
                <p:oleObj spid="_x0000_s25704" r:id="rId4" imgW="3517900" imgH="673100" progId="Equation.3">
                  <p:embed/>
                </p:oleObj>
              </mc:Choice>
              <mc:Fallback>
                <p:oleObj r:id="rId4" imgW="3517900" imgH="673100" progId="Equation.3">
                  <p:embed/>
                  <p:pic>
                    <p:nvPicPr>
                      <p:cNvPr id="0" name="Object 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96" y="5788025"/>
                        <a:ext cx="3886200" cy="76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Lst>
                    </p:spPr>
                  </p:pic>
                </p:oleObj>
              </mc:Fallback>
            </mc:AlternateContent>
          </a:graphicData>
        </a:graphic>
      </p:graphicFrame>
      <p:grpSp>
        <p:nvGrpSpPr>
          <p:cNvPr id="5" name="Group 109"/>
          <p:cNvGrpSpPr/>
          <p:nvPr/>
        </p:nvGrpSpPr>
        <p:grpSpPr bwMode="auto">
          <a:xfrm>
            <a:off x="990600" y="4724400"/>
            <a:ext cx="3417888" cy="746125"/>
            <a:chOff x="591" y="2928"/>
            <a:chExt cx="2153" cy="470"/>
          </a:xfrm>
        </p:grpSpPr>
        <p:sp>
          <p:nvSpPr>
            <p:cNvPr id="25668" name="Line 79"/>
            <p:cNvSpPr>
              <a:spLocks noChangeShapeType="1"/>
            </p:cNvSpPr>
            <p:nvPr/>
          </p:nvSpPr>
          <p:spPr bwMode="auto">
            <a:xfrm>
              <a:off x="2533" y="3131"/>
              <a:ext cx="211" cy="0"/>
            </a:xfrm>
            <a:prstGeom prst="line">
              <a:avLst/>
            </a:prstGeom>
            <a:noFill/>
            <a:ln w="12700">
              <a:solidFill>
                <a:srgbClr val="0000FF"/>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69" name="Rectangle 80"/>
            <p:cNvSpPr>
              <a:spLocks noChangeArrowheads="1"/>
            </p:cNvSpPr>
            <p:nvPr/>
          </p:nvSpPr>
          <p:spPr bwMode="auto">
            <a:xfrm>
              <a:off x="2544" y="3168"/>
              <a:ext cx="19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a:solidFill>
                    <a:srgbClr val="0000FF"/>
                  </a:solidFill>
                  <a:latin typeface="Times New Roman" panose="02020603050405020304" pitchFamily="18" charset="0"/>
                </a:rPr>
                <a:t>27</a:t>
              </a:r>
              <a:endParaRPr lang="en-US" altLang="zh-CN">
                <a:solidFill>
                  <a:srgbClr val="0000FF"/>
                </a:solidFill>
              </a:endParaRPr>
            </a:p>
          </p:txBody>
        </p:sp>
        <p:sp>
          <p:nvSpPr>
            <p:cNvPr id="25670" name="Rectangle 81"/>
            <p:cNvSpPr>
              <a:spLocks noChangeArrowheads="1"/>
            </p:cNvSpPr>
            <p:nvPr/>
          </p:nvSpPr>
          <p:spPr bwMode="auto">
            <a:xfrm>
              <a:off x="2592" y="2928"/>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a:solidFill>
                    <a:srgbClr val="0000FF"/>
                  </a:solidFill>
                  <a:latin typeface="Times New Roman" panose="02020603050405020304" pitchFamily="18" charset="0"/>
                </a:rPr>
                <a:t>1</a:t>
              </a:r>
              <a:endParaRPr lang="en-US" altLang="zh-CN">
                <a:solidFill>
                  <a:srgbClr val="0000FF"/>
                </a:solidFill>
              </a:endParaRPr>
            </a:p>
          </p:txBody>
        </p:sp>
        <p:sp>
          <p:nvSpPr>
            <p:cNvPr id="25671" name="Rectangle 82"/>
            <p:cNvSpPr>
              <a:spLocks noChangeArrowheads="1"/>
            </p:cNvSpPr>
            <p:nvPr/>
          </p:nvSpPr>
          <p:spPr bwMode="auto">
            <a:xfrm>
              <a:off x="1100" y="3010"/>
              <a:ext cx="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a:solidFill>
                    <a:srgbClr val="0000FF"/>
                  </a:solidFill>
                  <a:latin typeface="Times New Roman" panose="02020603050405020304" pitchFamily="18" charset="0"/>
                </a:rPr>
                <a:t>(</a:t>
              </a:r>
              <a:endParaRPr lang="en-US" altLang="zh-CN">
                <a:solidFill>
                  <a:srgbClr val="0000FF"/>
                </a:solidFill>
              </a:endParaRPr>
            </a:p>
          </p:txBody>
        </p:sp>
        <p:sp>
          <p:nvSpPr>
            <p:cNvPr id="25672" name="Rectangle 83"/>
            <p:cNvSpPr>
              <a:spLocks noChangeArrowheads="1"/>
            </p:cNvSpPr>
            <p:nvPr/>
          </p:nvSpPr>
          <p:spPr bwMode="auto">
            <a:xfrm>
              <a:off x="718" y="3010"/>
              <a:ext cx="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a:solidFill>
                    <a:srgbClr val="0000FF"/>
                  </a:solidFill>
                  <a:latin typeface="Times New Roman" panose="02020603050405020304" pitchFamily="18" charset="0"/>
                </a:rPr>
                <a:t>)</a:t>
              </a:r>
              <a:endParaRPr lang="en-US" altLang="zh-CN">
                <a:solidFill>
                  <a:srgbClr val="0000FF"/>
                </a:solidFill>
              </a:endParaRPr>
            </a:p>
          </p:txBody>
        </p:sp>
        <p:sp>
          <p:nvSpPr>
            <p:cNvPr id="25673" name="Rectangle 84"/>
            <p:cNvSpPr>
              <a:spLocks noChangeArrowheads="1"/>
            </p:cNvSpPr>
            <p:nvPr/>
          </p:nvSpPr>
          <p:spPr bwMode="auto">
            <a:xfrm>
              <a:off x="638" y="3010"/>
              <a:ext cx="9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a:solidFill>
                    <a:srgbClr val="0000FF"/>
                  </a:solidFill>
                  <a:latin typeface="Times New Roman" panose="02020603050405020304" pitchFamily="18" charset="0"/>
                </a:rPr>
                <a:t>1</a:t>
              </a:r>
              <a:endParaRPr lang="en-US" altLang="zh-CN">
                <a:solidFill>
                  <a:srgbClr val="0000FF"/>
                </a:solidFill>
              </a:endParaRPr>
            </a:p>
          </p:txBody>
        </p:sp>
        <p:sp>
          <p:nvSpPr>
            <p:cNvPr id="25674" name="Rectangle 85"/>
            <p:cNvSpPr>
              <a:spLocks noChangeArrowheads="1"/>
            </p:cNvSpPr>
            <p:nvPr/>
          </p:nvSpPr>
          <p:spPr bwMode="auto">
            <a:xfrm>
              <a:off x="591" y="3010"/>
              <a:ext cx="6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a:solidFill>
                    <a:srgbClr val="0000FF"/>
                  </a:solidFill>
                  <a:latin typeface="Times New Roman" panose="02020603050405020304" pitchFamily="18" charset="0"/>
                </a:rPr>
                <a:t>(</a:t>
              </a:r>
              <a:endParaRPr lang="en-US" altLang="zh-CN">
                <a:solidFill>
                  <a:srgbClr val="0000FF"/>
                </a:solidFill>
              </a:endParaRPr>
            </a:p>
          </p:txBody>
        </p:sp>
        <p:sp>
          <p:nvSpPr>
            <p:cNvPr id="25675" name="Rectangle 86"/>
            <p:cNvSpPr>
              <a:spLocks noChangeArrowheads="1"/>
            </p:cNvSpPr>
            <p:nvPr/>
          </p:nvSpPr>
          <p:spPr bwMode="auto">
            <a:xfrm>
              <a:off x="2400" y="3024"/>
              <a:ext cx="10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a:solidFill>
                    <a:srgbClr val="0000FF"/>
                  </a:solidFill>
                  <a:latin typeface="Symbol" panose="05050102010706020507" pitchFamily="18" charset="2"/>
                </a:rPr>
                <a:t>=</a:t>
              </a:r>
              <a:endParaRPr lang="en-US" altLang="zh-CN">
                <a:solidFill>
                  <a:srgbClr val="0000FF"/>
                </a:solidFill>
              </a:endParaRPr>
            </a:p>
          </p:txBody>
        </p:sp>
        <p:sp>
          <p:nvSpPr>
            <p:cNvPr id="25676" name="Rectangle 87"/>
            <p:cNvSpPr>
              <a:spLocks noChangeArrowheads="1"/>
            </p:cNvSpPr>
            <p:nvPr/>
          </p:nvSpPr>
          <p:spPr bwMode="auto">
            <a:xfrm>
              <a:off x="813" y="2989"/>
              <a:ext cx="16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b="1">
                  <a:solidFill>
                    <a:srgbClr val="0000FF"/>
                  </a:solidFill>
                  <a:latin typeface="Symbol" panose="05050102010706020507" pitchFamily="18" charset="2"/>
                </a:rPr>
                <a:t>\</a:t>
              </a:r>
              <a:endParaRPr lang="en-US" altLang="zh-CN" b="1">
                <a:solidFill>
                  <a:srgbClr val="0000FF"/>
                </a:solidFill>
              </a:endParaRPr>
            </a:p>
          </p:txBody>
        </p:sp>
        <p:sp>
          <p:nvSpPr>
            <p:cNvPr id="25677" name="Rectangle 88"/>
            <p:cNvSpPr>
              <a:spLocks noChangeArrowheads="1"/>
            </p:cNvSpPr>
            <p:nvPr/>
          </p:nvSpPr>
          <p:spPr bwMode="auto">
            <a:xfrm>
              <a:off x="1155" y="3024"/>
              <a:ext cx="134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zh-CN" altLang="en-US" b="1">
                  <a:solidFill>
                    <a:srgbClr val="0000FF"/>
                  </a:solidFill>
                  <a:latin typeface="宋体" panose="02010600030101010101" pitchFamily="2" charset="-122"/>
                </a:rPr>
                <a:t>全部继续直行）</a:t>
              </a:r>
              <a:endParaRPr lang="zh-CN" altLang="en-US" b="1">
                <a:solidFill>
                  <a:srgbClr val="0000FF"/>
                </a:solidFill>
              </a:endParaRPr>
            </a:p>
          </p:txBody>
        </p:sp>
        <p:sp>
          <p:nvSpPr>
            <p:cNvPr id="25678" name="Rectangle 89"/>
            <p:cNvSpPr>
              <a:spLocks noChangeArrowheads="1"/>
            </p:cNvSpPr>
            <p:nvPr/>
          </p:nvSpPr>
          <p:spPr bwMode="auto">
            <a:xfrm>
              <a:off x="979" y="3010"/>
              <a:ext cx="117"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i="1">
                  <a:solidFill>
                    <a:srgbClr val="0000FF"/>
                  </a:solidFill>
                  <a:latin typeface="Times New Roman" panose="02020603050405020304" pitchFamily="18" charset="0"/>
                </a:rPr>
                <a:t>P</a:t>
              </a:r>
              <a:endParaRPr lang="en-US" altLang="zh-CN">
                <a:solidFill>
                  <a:srgbClr val="0000FF"/>
                </a:solidFill>
              </a:endParaRPr>
            </a:p>
          </p:txBody>
        </p:sp>
      </p:grpSp>
      <p:grpSp>
        <p:nvGrpSpPr>
          <p:cNvPr id="6" name="Group 110"/>
          <p:cNvGrpSpPr/>
          <p:nvPr/>
        </p:nvGrpSpPr>
        <p:grpSpPr bwMode="auto">
          <a:xfrm>
            <a:off x="838200" y="5257800"/>
            <a:ext cx="4943475" cy="771525"/>
            <a:chOff x="528" y="3312"/>
            <a:chExt cx="3114" cy="486"/>
          </a:xfrm>
        </p:grpSpPr>
        <p:sp>
          <p:nvSpPr>
            <p:cNvPr id="25680" name="AutoShape 77"/>
            <p:cNvSpPr>
              <a:spLocks noChangeAspect="1" noChangeArrowheads="1" noTextEdit="1"/>
            </p:cNvSpPr>
            <p:nvPr/>
          </p:nvSpPr>
          <p:spPr bwMode="auto">
            <a:xfrm>
              <a:off x="528" y="3312"/>
              <a:ext cx="2256" cy="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zh-CN" altLang="en-US"/>
            </a:p>
          </p:txBody>
        </p:sp>
        <p:sp>
          <p:nvSpPr>
            <p:cNvPr id="25681" name="AutoShape 91"/>
            <p:cNvSpPr>
              <a:spLocks noChangeAspect="1" noChangeArrowheads="1" noTextEdit="1"/>
            </p:cNvSpPr>
            <p:nvPr/>
          </p:nvSpPr>
          <p:spPr bwMode="auto">
            <a:xfrm>
              <a:off x="576" y="3334"/>
              <a:ext cx="2640" cy="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zh-CN" altLang="en-US"/>
            </a:p>
          </p:txBody>
        </p:sp>
        <p:sp>
          <p:nvSpPr>
            <p:cNvPr id="25682" name="Rectangle 98"/>
            <p:cNvSpPr>
              <a:spLocks noChangeArrowheads="1"/>
            </p:cNvSpPr>
            <p:nvPr/>
          </p:nvSpPr>
          <p:spPr bwMode="auto">
            <a:xfrm>
              <a:off x="3216" y="3360"/>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Times New Roman" panose="02020603050405020304" pitchFamily="18" charset="0"/>
                </a:rPr>
                <a:t>3</a:t>
              </a:r>
              <a:endParaRPr lang="en-US" altLang="zh-CN">
                <a:solidFill>
                  <a:srgbClr val="0000FF"/>
                </a:solidFill>
              </a:endParaRPr>
            </a:p>
          </p:txBody>
        </p:sp>
        <p:sp>
          <p:nvSpPr>
            <p:cNvPr id="25683" name="Rectangle 99"/>
            <p:cNvSpPr>
              <a:spLocks noChangeArrowheads="1"/>
            </p:cNvSpPr>
            <p:nvPr/>
          </p:nvSpPr>
          <p:spPr bwMode="auto">
            <a:xfrm>
              <a:off x="1083" y="3442"/>
              <a:ext cx="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Times New Roman" panose="02020603050405020304" pitchFamily="18" charset="0"/>
                </a:rPr>
                <a:t>(</a:t>
              </a:r>
              <a:endParaRPr lang="en-US" altLang="zh-CN">
                <a:solidFill>
                  <a:srgbClr val="0000FF"/>
                </a:solidFill>
              </a:endParaRPr>
            </a:p>
          </p:txBody>
        </p:sp>
        <p:sp>
          <p:nvSpPr>
            <p:cNvPr id="25684" name="Rectangle 100"/>
            <p:cNvSpPr>
              <a:spLocks noChangeArrowheads="1"/>
            </p:cNvSpPr>
            <p:nvPr/>
          </p:nvSpPr>
          <p:spPr bwMode="auto">
            <a:xfrm>
              <a:off x="764" y="3442"/>
              <a:ext cx="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Times New Roman" panose="02020603050405020304" pitchFamily="18" charset="0"/>
                </a:rPr>
                <a:t>)</a:t>
              </a:r>
              <a:endParaRPr lang="en-US" altLang="zh-CN">
                <a:solidFill>
                  <a:srgbClr val="0000FF"/>
                </a:solidFill>
              </a:endParaRPr>
            </a:p>
          </p:txBody>
        </p:sp>
        <p:sp>
          <p:nvSpPr>
            <p:cNvPr id="25685" name="Rectangle 101"/>
            <p:cNvSpPr>
              <a:spLocks noChangeArrowheads="1"/>
            </p:cNvSpPr>
            <p:nvPr/>
          </p:nvSpPr>
          <p:spPr bwMode="auto">
            <a:xfrm>
              <a:off x="686" y="3442"/>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Times New Roman" panose="02020603050405020304" pitchFamily="18" charset="0"/>
                </a:rPr>
                <a:t>2</a:t>
              </a:r>
              <a:endParaRPr lang="en-US" altLang="zh-CN">
                <a:solidFill>
                  <a:srgbClr val="0000FF"/>
                </a:solidFill>
              </a:endParaRPr>
            </a:p>
          </p:txBody>
        </p:sp>
        <p:sp>
          <p:nvSpPr>
            <p:cNvPr id="25686" name="Rectangle 102"/>
            <p:cNvSpPr>
              <a:spLocks noChangeArrowheads="1"/>
            </p:cNvSpPr>
            <p:nvPr/>
          </p:nvSpPr>
          <p:spPr bwMode="auto">
            <a:xfrm>
              <a:off x="629" y="3442"/>
              <a:ext cx="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Times New Roman" panose="02020603050405020304" pitchFamily="18" charset="0"/>
                </a:rPr>
                <a:t>(</a:t>
              </a:r>
              <a:endParaRPr lang="en-US" altLang="zh-CN">
                <a:solidFill>
                  <a:srgbClr val="0000FF"/>
                </a:solidFill>
              </a:endParaRPr>
            </a:p>
          </p:txBody>
        </p:sp>
        <p:grpSp>
          <p:nvGrpSpPr>
            <p:cNvPr id="25687" name="Group 108"/>
            <p:cNvGrpSpPr/>
            <p:nvPr/>
          </p:nvGrpSpPr>
          <p:grpSpPr bwMode="auto">
            <a:xfrm>
              <a:off x="3072" y="3360"/>
              <a:ext cx="570" cy="397"/>
              <a:chOff x="2640" y="3360"/>
              <a:chExt cx="570" cy="397"/>
            </a:xfrm>
          </p:grpSpPr>
          <p:sp>
            <p:nvSpPr>
              <p:cNvPr id="25688" name="Line 93"/>
              <p:cNvSpPr>
                <a:spLocks noChangeShapeType="1"/>
              </p:cNvSpPr>
              <p:nvPr/>
            </p:nvSpPr>
            <p:spPr bwMode="auto">
              <a:xfrm>
                <a:off x="2749" y="3543"/>
                <a:ext cx="175" cy="0"/>
              </a:xfrm>
              <a:prstGeom prst="line">
                <a:avLst/>
              </a:prstGeom>
              <a:noFill/>
              <a:ln w="11113">
                <a:solidFill>
                  <a:srgbClr val="000000"/>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89" name="Line 94"/>
              <p:cNvSpPr>
                <a:spLocks noChangeShapeType="1"/>
              </p:cNvSpPr>
              <p:nvPr/>
            </p:nvSpPr>
            <p:spPr bwMode="auto">
              <a:xfrm>
                <a:off x="3120" y="3552"/>
                <a:ext cx="90" cy="0"/>
              </a:xfrm>
              <a:prstGeom prst="line">
                <a:avLst/>
              </a:prstGeom>
              <a:noFill/>
              <a:ln w="11176">
                <a:solidFill>
                  <a:srgbClr val="0000FF"/>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5690" name="Rectangle 95"/>
              <p:cNvSpPr>
                <a:spLocks noChangeArrowheads="1"/>
              </p:cNvSpPr>
              <p:nvPr/>
            </p:nvSpPr>
            <p:spPr bwMode="auto">
              <a:xfrm>
                <a:off x="3129" y="3565"/>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Times New Roman" panose="02020603050405020304" pitchFamily="18" charset="0"/>
                  </a:rPr>
                  <a:t>9</a:t>
                </a:r>
                <a:endParaRPr lang="en-US" altLang="zh-CN">
                  <a:solidFill>
                    <a:srgbClr val="0000FF"/>
                  </a:solidFill>
                </a:endParaRPr>
              </a:p>
            </p:txBody>
          </p:sp>
          <p:sp>
            <p:nvSpPr>
              <p:cNvPr id="25691" name="Rectangle 96"/>
              <p:cNvSpPr>
                <a:spLocks noChangeArrowheads="1"/>
              </p:cNvSpPr>
              <p:nvPr/>
            </p:nvSpPr>
            <p:spPr bwMode="auto">
              <a:xfrm>
                <a:off x="3120" y="3360"/>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Times New Roman" panose="02020603050405020304" pitchFamily="18" charset="0"/>
                  </a:rPr>
                  <a:t>1</a:t>
                </a:r>
                <a:endParaRPr lang="en-US" altLang="zh-CN">
                  <a:solidFill>
                    <a:srgbClr val="0000FF"/>
                  </a:solidFill>
                </a:endParaRPr>
              </a:p>
            </p:txBody>
          </p:sp>
          <p:sp>
            <p:nvSpPr>
              <p:cNvPr id="25692" name="Rectangle 97"/>
              <p:cNvSpPr>
                <a:spLocks noChangeArrowheads="1"/>
              </p:cNvSpPr>
              <p:nvPr/>
            </p:nvSpPr>
            <p:spPr bwMode="auto">
              <a:xfrm>
                <a:off x="2791" y="3565"/>
                <a:ext cx="1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Times New Roman" panose="02020603050405020304" pitchFamily="18" charset="0"/>
                  </a:rPr>
                  <a:t>27</a:t>
                </a:r>
                <a:endParaRPr lang="en-US" altLang="zh-CN">
                  <a:solidFill>
                    <a:srgbClr val="0000FF"/>
                  </a:solidFill>
                </a:endParaRPr>
              </a:p>
            </p:txBody>
          </p:sp>
          <p:sp>
            <p:nvSpPr>
              <p:cNvPr id="25693" name="Rectangle 103"/>
              <p:cNvSpPr>
                <a:spLocks noChangeArrowheads="1"/>
              </p:cNvSpPr>
              <p:nvPr/>
            </p:nvSpPr>
            <p:spPr bwMode="auto">
              <a:xfrm>
                <a:off x="3014" y="3424"/>
                <a:ext cx="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Symbol" panose="05050102010706020507" pitchFamily="18" charset="2"/>
                  </a:rPr>
                  <a:t>=</a:t>
                </a:r>
                <a:endParaRPr lang="en-US" altLang="zh-CN">
                  <a:solidFill>
                    <a:srgbClr val="0000FF"/>
                  </a:solidFill>
                </a:endParaRPr>
              </a:p>
            </p:txBody>
          </p:sp>
          <p:sp>
            <p:nvSpPr>
              <p:cNvPr id="25694" name="Rectangle 104"/>
              <p:cNvSpPr>
                <a:spLocks noChangeArrowheads="1"/>
              </p:cNvSpPr>
              <p:nvPr/>
            </p:nvSpPr>
            <p:spPr bwMode="auto">
              <a:xfrm>
                <a:off x="2640" y="3408"/>
                <a:ext cx="8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a:solidFill>
                      <a:srgbClr val="0000FF"/>
                    </a:solidFill>
                    <a:latin typeface="Symbol" panose="05050102010706020507" pitchFamily="18" charset="2"/>
                  </a:rPr>
                  <a:t>=</a:t>
                </a:r>
                <a:endParaRPr lang="en-US" altLang="zh-CN">
                  <a:solidFill>
                    <a:srgbClr val="0000FF"/>
                  </a:solidFill>
                </a:endParaRPr>
              </a:p>
            </p:txBody>
          </p:sp>
        </p:grpSp>
        <p:sp>
          <p:nvSpPr>
            <p:cNvPr id="25695" name="Rectangle 105"/>
            <p:cNvSpPr>
              <a:spLocks noChangeArrowheads="1"/>
            </p:cNvSpPr>
            <p:nvPr/>
          </p:nvSpPr>
          <p:spPr bwMode="auto">
            <a:xfrm>
              <a:off x="844" y="3424"/>
              <a:ext cx="1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b="1">
                  <a:solidFill>
                    <a:srgbClr val="0000FF"/>
                  </a:solidFill>
                  <a:latin typeface="Symbol" panose="05050102010706020507" pitchFamily="18" charset="2"/>
                </a:rPr>
                <a:t>\</a:t>
              </a:r>
              <a:endParaRPr lang="en-US" altLang="zh-CN" b="1">
                <a:solidFill>
                  <a:srgbClr val="0000FF"/>
                </a:solidFill>
              </a:endParaRPr>
            </a:p>
          </p:txBody>
        </p:sp>
        <p:sp>
          <p:nvSpPr>
            <p:cNvPr id="25696" name="Rectangle 106"/>
            <p:cNvSpPr>
              <a:spLocks noChangeArrowheads="1"/>
            </p:cNvSpPr>
            <p:nvPr/>
          </p:nvSpPr>
          <p:spPr bwMode="auto">
            <a:xfrm>
              <a:off x="1152" y="3408"/>
              <a:ext cx="193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zh-CN" altLang="en-US" b="1">
                  <a:solidFill>
                    <a:srgbClr val="0000FF"/>
                  </a:solidFill>
                  <a:latin typeface="宋体" panose="02010600030101010101" pitchFamily="2" charset="-122"/>
                </a:rPr>
                <a:t>两车右转，一车左转）</a:t>
              </a:r>
              <a:endParaRPr lang="zh-CN" altLang="en-US" b="1">
                <a:solidFill>
                  <a:srgbClr val="0000FF"/>
                </a:solidFill>
              </a:endParaRPr>
            </a:p>
          </p:txBody>
        </p:sp>
        <p:sp>
          <p:nvSpPr>
            <p:cNvPr id="25697" name="Rectangle 107"/>
            <p:cNvSpPr>
              <a:spLocks noChangeArrowheads="1"/>
            </p:cNvSpPr>
            <p:nvPr/>
          </p:nvSpPr>
          <p:spPr bwMode="auto">
            <a:xfrm>
              <a:off x="982" y="3442"/>
              <a:ext cx="9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0" hangingPunct="0"/>
              <a:r>
                <a:rPr lang="en-US" altLang="zh-CN" sz="2000" i="1">
                  <a:solidFill>
                    <a:srgbClr val="0000FF"/>
                  </a:solidFill>
                  <a:latin typeface="Times New Roman" panose="02020603050405020304" pitchFamily="18" charset="0"/>
                </a:rPr>
                <a:t>P</a:t>
              </a:r>
              <a:endParaRPr lang="en-US" altLang="zh-CN">
                <a:solidFill>
                  <a:srgbClr val="0000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23614"/>
                                        </p:tgtEl>
                                        <p:attrNameLst>
                                          <p:attrName>style.visibility</p:attrName>
                                        </p:attrNameLst>
                                      </p:cBhvr>
                                      <p:to>
                                        <p:strVal val="visible"/>
                                      </p:to>
                                    </p:set>
                                    <p:anim by="(-#ppt_w*2)" calcmode="lin" valueType="num">
                                      <p:cBhvr rctx="PPT">
                                        <p:cTn id="12" dur="500" autoRev="1" fill="hold">
                                          <p:stCondLst>
                                            <p:cond delay="0"/>
                                          </p:stCondLst>
                                        </p:cTn>
                                        <p:tgtEl>
                                          <p:spTgt spid="23614"/>
                                        </p:tgtEl>
                                        <p:attrNameLst>
                                          <p:attrName>ppt_w</p:attrName>
                                        </p:attrNameLst>
                                      </p:cBhvr>
                                    </p:anim>
                                    <p:anim by="(#ppt_w*0.50)" calcmode="lin" valueType="num">
                                      <p:cBhvr>
                                        <p:cTn id="13" dur="500" decel="50000" autoRev="1" fill="hold">
                                          <p:stCondLst>
                                            <p:cond delay="0"/>
                                          </p:stCondLst>
                                        </p:cTn>
                                        <p:tgtEl>
                                          <p:spTgt spid="23614"/>
                                        </p:tgtEl>
                                        <p:attrNameLst>
                                          <p:attrName>ppt_x</p:attrName>
                                        </p:attrNameLst>
                                      </p:cBhvr>
                                    </p:anim>
                                    <p:anim from="(-#ppt_h/2)" to="(#ppt_y)" calcmode="lin" valueType="num">
                                      <p:cBhvr>
                                        <p:cTn id="14" dur="1000" fill="hold">
                                          <p:stCondLst>
                                            <p:cond delay="0"/>
                                          </p:stCondLst>
                                        </p:cTn>
                                        <p:tgtEl>
                                          <p:spTgt spid="23614"/>
                                        </p:tgtEl>
                                        <p:attrNameLst>
                                          <p:attrName>ppt_y</p:attrName>
                                        </p:attrNameLst>
                                      </p:cBhvr>
                                    </p:anim>
                                    <p:animRot by="21600000">
                                      <p:cBhvr>
                                        <p:cTn id="15" dur="1000" fill="hold">
                                          <p:stCondLst>
                                            <p:cond delay="0"/>
                                          </p:stCondLst>
                                        </p:cTn>
                                        <p:tgtEl>
                                          <p:spTgt spid="23614"/>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nodeType="clickEffect">
                                  <p:stCondLst>
                                    <p:cond delay="0"/>
                                  </p:stCondLst>
                                  <p:childTnLst>
                                    <p:set>
                                      <p:cBhvr>
                                        <p:cTn id="31" dur="1" fill="hold">
                                          <p:stCondLst>
                                            <p:cond delay="0"/>
                                          </p:stCondLst>
                                        </p:cTn>
                                        <p:tgtEl>
                                          <p:spTgt spid="25666"/>
                                        </p:tgtEl>
                                        <p:attrNameLst>
                                          <p:attrName>style.visibility</p:attrName>
                                        </p:attrNameLst>
                                      </p:cBhvr>
                                      <p:to>
                                        <p:strVal val="visible"/>
                                      </p:to>
                                    </p:set>
                                    <p:anim calcmode="lin" valueType="num">
                                      <p:cBhvr>
                                        <p:cTn id="32" dur="500" decel="50000" fill="hold">
                                          <p:stCondLst>
                                            <p:cond delay="0"/>
                                          </p:stCondLst>
                                        </p:cTn>
                                        <p:tgtEl>
                                          <p:spTgt spid="25666"/>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25666"/>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25666"/>
                                        </p:tgtEl>
                                        <p:attrNameLst>
                                          <p:attrName>ppt_w</p:attrName>
                                        </p:attrNameLst>
                                      </p:cBhvr>
                                      <p:tavLst>
                                        <p:tav tm="0">
                                          <p:val>
                                            <p:strVal val="#ppt_w*.05"/>
                                          </p:val>
                                        </p:tav>
                                        <p:tav tm="100000">
                                          <p:val>
                                            <p:strVal val="#ppt_w"/>
                                          </p:val>
                                        </p:tav>
                                      </p:tavLst>
                                    </p:anim>
                                    <p:anim calcmode="lin" valueType="num">
                                      <p:cBhvr>
                                        <p:cTn id="35" dur="1000" fill="hold"/>
                                        <p:tgtEl>
                                          <p:spTgt spid="25666"/>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25666"/>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25666"/>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25666"/>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25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228600" y="838200"/>
            <a:ext cx="8991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20000"/>
              </a:spcBef>
            </a:pPr>
            <a:r>
              <a:rPr lang="en-US" altLang="zh-CN" b="1" dirty="0">
                <a:solidFill>
                  <a:srgbClr val="000000"/>
                </a:solidFill>
                <a:latin typeface="宋体" panose="02010600030101010101" pitchFamily="2" charset="-122"/>
              </a:rPr>
              <a:t>3.</a:t>
            </a:r>
            <a:r>
              <a:rPr lang="zh-CN" altLang="en-US" b="1" dirty="0">
                <a:solidFill>
                  <a:srgbClr val="000000"/>
                </a:solidFill>
                <a:latin typeface="宋体" panose="02010600030101010101" pitchFamily="2" charset="-122"/>
              </a:rPr>
              <a:t>用数字</a:t>
            </a:r>
            <a:r>
              <a:rPr lang="en-US" altLang="zh-CN" b="1" dirty="0">
                <a:solidFill>
                  <a:srgbClr val="000000"/>
                </a:solidFill>
                <a:latin typeface="宋体" panose="02010600030101010101" pitchFamily="2" charset="-122"/>
              </a:rPr>
              <a:t>1</a:t>
            </a:r>
            <a:r>
              <a:rPr lang="zh-CN" altLang="en-US" b="1" dirty="0">
                <a:solidFill>
                  <a:srgbClr val="000000"/>
                </a:solidFill>
                <a:latin typeface="宋体" panose="02010600030101010101" pitchFamily="2" charset="-122"/>
              </a:rPr>
              <a:t>，</a:t>
            </a:r>
            <a:r>
              <a:rPr lang="en-US" altLang="zh-CN" b="1" dirty="0">
                <a:solidFill>
                  <a:srgbClr val="000000"/>
                </a:solidFill>
                <a:latin typeface="宋体" panose="02010600030101010101" pitchFamily="2" charset="-122"/>
              </a:rPr>
              <a:t>2</a:t>
            </a:r>
            <a:r>
              <a:rPr lang="zh-CN" altLang="en-US" b="1" dirty="0">
                <a:solidFill>
                  <a:srgbClr val="000000"/>
                </a:solidFill>
                <a:latin typeface="宋体" panose="02010600030101010101" pitchFamily="2" charset="-122"/>
              </a:rPr>
              <a:t>，</a:t>
            </a:r>
            <a:r>
              <a:rPr lang="en-US" altLang="zh-CN" b="1" dirty="0" smtClean="0">
                <a:solidFill>
                  <a:srgbClr val="000000"/>
                </a:solidFill>
                <a:latin typeface="宋体" panose="02010600030101010101" pitchFamily="2" charset="-122"/>
              </a:rPr>
              <a:t>3</a:t>
            </a:r>
            <a:r>
              <a:rPr lang="zh-CN" altLang="en-US" b="1" dirty="0" smtClean="0">
                <a:solidFill>
                  <a:srgbClr val="000000"/>
                </a:solidFill>
                <a:latin typeface="宋体" panose="02010600030101010101" pitchFamily="2" charset="-122"/>
              </a:rPr>
              <a:t>组</a:t>
            </a:r>
            <a:r>
              <a:rPr lang="zh-CN" altLang="en-US" b="1" dirty="0">
                <a:solidFill>
                  <a:srgbClr val="000000"/>
                </a:solidFill>
                <a:latin typeface="宋体" panose="02010600030101010101" pitchFamily="2" charset="-122"/>
              </a:rPr>
              <a:t>成三位数</a:t>
            </a:r>
            <a:r>
              <a:rPr lang="en-US" altLang="zh-CN" b="1" dirty="0">
                <a:solidFill>
                  <a:srgbClr val="000000"/>
                </a:solidFill>
                <a:latin typeface="宋体" panose="02010600030101010101" pitchFamily="2" charset="-122"/>
              </a:rPr>
              <a:t>,</a:t>
            </a:r>
            <a:r>
              <a:rPr lang="zh-CN" altLang="en-US" b="1" dirty="0">
                <a:solidFill>
                  <a:srgbClr val="000000"/>
                </a:solidFill>
                <a:latin typeface="宋体" panose="02010600030101010101" pitchFamily="2" charset="-122"/>
              </a:rPr>
              <a:t>求其中恰有</a:t>
            </a:r>
            <a:r>
              <a:rPr lang="en-US" altLang="zh-CN" b="1" dirty="0">
                <a:solidFill>
                  <a:srgbClr val="000000"/>
                </a:solidFill>
                <a:latin typeface="宋体" panose="02010600030101010101" pitchFamily="2" charset="-122"/>
              </a:rPr>
              <a:t>2</a:t>
            </a:r>
            <a:r>
              <a:rPr lang="zh-CN" altLang="en-US" b="1" dirty="0">
                <a:solidFill>
                  <a:srgbClr val="000000"/>
                </a:solidFill>
                <a:latin typeface="宋体" panose="02010600030101010101" pitchFamily="2" charset="-122"/>
              </a:rPr>
              <a:t>个相同的数字</a:t>
            </a:r>
            <a:r>
              <a:rPr lang="zh-CN" altLang="en-US" b="1" dirty="0" smtClean="0">
                <a:solidFill>
                  <a:srgbClr val="000000"/>
                </a:solidFill>
                <a:latin typeface="宋体" panose="02010600030101010101" pitchFamily="2" charset="-122"/>
              </a:rPr>
              <a:t>的概</a:t>
            </a:r>
            <a:r>
              <a:rPr lang="zh-CN" altLang="en-US" b="1" dirty="0">
                <a:solidFill>
                  <a:srgbClr val="000000"/>
                </a:solidFill>
                <a:latin typeface="宋体" panose="02010600030101010101" pitchFamily="2" charset="-122"/>
              </a:rPr>
              <a:t>率</a:t>
            </a:r>
            <a:r>
              <a:rPr lang="en-US" altLang="zh-CN" b="1" dirty="0">
                <a:solidFill>
                  <a:srgbClr val="000000"/>
                </a:solidFill>
                <a:latin typeface="宋体" panose="02010600030101010101" pitchFamily="2" charset="-122"/>
              </a:rPr>
              <a:t>.</a:t>
            </a:r>
          </a:p>
        </p:txBody>
      </p:sp>
      <p:grpSp>
        <p:nvGrpSpPr>
          <p:cNvPr id="2" name="Group 3"/>
          <p:cNvGrpSpPr/>
          <p:nvPr/>
        </p:nvGrpSpPr>
        <p:grpSpPr bwMode="auto">
          <a:xfrm>
            <a:off x="228600" y="1479477"/>
            <a:ext cx="8497888" cy="3036887"/>
            <a:chOff x="203" y="791"/>
            <a:chExt cx="5353" cy="1913"/>
          </a:xfrm>
        </p:grpSpPr>
        <p:sp>
          <p:nvSpPr>
            <p:cNvPr id="27651" name="Text Box 4"/>
            <p:cNvSpPr txBox="1">
              <a:spLocks noChangeArrowheads="1"/>
            </p:cNvSpPr>
            <p:nvPr/>
          </p:nvSpPr>
          <p:spPr bwMode="auto">
            <a:xfrm>
              <a:off x="625"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652" name="Text Box 5"/>
            <p:cNvSpPr txBox="1">
              <a:spLocks noChangeArrowheads="1"/>
            </p:cNvSpPr>
            <p:nvPr/>
          </p:nvSpPr>
          <p:spPr bwMode="auto">
            <a:xfrm>
              <a:off x="798"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653" name="Text Box 6"/>
            <p:cNvSpPr txBox="1">
              <a:spLocks noChangeArrowheads="1"/>
            </p:cNvSpPr>
            <p:nvPr/>
          </p:nvSpPr>
          <p:spPr bwMode="auto">
            <a:xfrm>
              <a:off x="988"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654" name="Text Box 7"/>
            <p:cNvSpPr txBox="1">
              <a:spLocks noChangeArrowheads="1"/>
            </p:cNvSpPr>
            <p:nvPr/>
          </p:nvSpPr>
          <p:spPr bwMode="auto">
            <a:xfrm>
              <a:off x="1351" y="1245"/>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655" name="Line 8"/>
            <p:cNvSpPr>
              <a:spLocks noChangeShapeType="1"/>
            </p:cNvSpPr>
            <p:nvPr/>
          </p:nvSpPr>
          <p:spPr bwMode="auto">
            <a:xfrm flipH="1">
              <a:off x="1084" y="1570"/>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56" name="Line 9"/>
            <p:cNvSpPr>
              <a:spLocks noChangeShapeType="1"/>
            </p:cNvSpPr>
            <p:nvPr/>
          </p:nvSpPr>
          <p:spPr bwMode="auto">
            <a:xfrm>
              <a:off x="1464" y="1569"/>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57" name="Line 10"/>
            <p:cNvSpPr>
              <a:spLocks noChangeShapeType="1"/>
            </p:cNvSpPr>
            <p:nvPr/>
          </p:nvSpPr>
          <p:spPr bwMode="auto">
            <a:xfrm flipH="1">
              <a:off x="1609" y="1086"/>
              <a:ext cx="1498" cy="25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58" name="Text Box 11"/>
            <p:cNvSpPr txBox="1">
              <a:spLocks noChangeArrowheads="1"/>
            </p:cNvSpPr>
            <p:nvPr/>
          </p:nvSpPr>
          <p:spPr bwMode="auto">
            <a:xfrm>
              <a:off x="2625" y="791"/>
              <a:ext cx="101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b="1">
                  <a:solidFill>
                    <a:srgbClr val="0000FF"/>
                  </a:solidFill>
                  <a:ea typeface="华文新魏" panose="02010800040101010101" pitchFamily="2" charset="-122"/>
                </a:rPr>
                <a:t>组数开始</a:t>
              </a:r>
            </a:p>
          </p:txBody>
        </p:sp>
        <p:sp>
          <p:nvSpPr>
            <p:cNvPr id="27659" name="Text Box 12"/>
            <p:cNvSpPr txBox="1">
              <a:spLocks noChangeArrowheads="1"/>
            </p:cNvSpPr>
            <p:nvPr/>
          </p:nvSpPr>
          <p:spPr bwMode="auto">
            <a:xfrm>
              <a:off x="204" y="1267"/>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ea typeface="华文新魏" panose="02010800040101010101" pitchFamily="2" charset="-122"/>
                </a:rPr>
                <a:t>百位</a:t>
              </a:r>
            </a:p>
          </p:txBody>
        </p:sp>
        <p:sp>
          <p:nvSpPr>
            <p:cNvPr id="27660" name="Text Box 13"/>
            <p:cNvSpPr txBox="1">
              <a:spLocks noChangeArrowheads="1"/>
            </p:cNvSpPr>
            <p:nvPr/>
          </p:nvSpPr>
          <p:spPr bwMode="auto">
            <a:xfrm>
              <a:off x="203" y="2371"/>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ea typeface="华文新魏" panose="02010800040101010101" pitchFamily="2" charset="-122"/>
                </a:rPr>
                <a:t>个位</a:t>
              </a:r>
            </a:p>
          </p:txBody>
        </p:sp>
        <p:sp>
          <p:nvSpPr>
            <p:cNvPr id="27661" name="Text Box 14"/>
            <p:cNvSpPr txBox="1">
              <a:spLocks noChangeArrowheads="1"/>
            </p:cNvSpPr>
            <p:nvPr/>
          </p:nvSpPr>
          <p:spPr bwMode="auto">
            <a:xfrm>
              <a:off x="204" y="1842"/>
              <a:ext cx="50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ea typeface="华文新魏" panose="02010800040101010101" pitchFamily="2" charset="-122"/>
                </a:rPr>
                <a:t>十位</a:t>
              </a:r>
            </a:p>
          </p:txBody>
        </p:sp>
        <p:sp>
          <p:nvSpPr>
            <p:cNvPr id="27662" name="Line 15"/>
            <p:cNvSpPr>
              <a:spLocks noChangeShapeType="1"/>
            </p:cNvSpPr>
            <p:nvPr/>
          </p:nvSpPr>
          <p:spPr bwMode="auto">
            <a:xfrm>
              <a:off x="929"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63" name="Line 16"/>
            <p:cNvSpPr>
              <a:spLocks noChangeShapeType="1"/>
            </p:cNvSpPr>
            <p:nvPr/>
          </p:nvSpPr>
          <p:spPr bwMode="auto">
            <a:xfrm flipH="1">
              <a:off x="748"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64" name="Text Box 17"/>
            <p:cNvSpPr txBox="1">
              <a:spLocks noChangeArrowheads="1"/>
            </p:cNvSpPr>
            <p:nvPr/>
          </p:nvSpPr>
          <p:spPr bwMode="auto">
            <a:xfrm>
              <a:off x="825"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665" name="Line 18"/>
            <p:cNvSpPr>
              <a:spLocks noChangeShapeType="1"/>
            </p:cNvSpPr>
            <p:nvPr/>
          </p:nvSpPr>
          <p:spPr bwMode="auto">
            <a:xfrm>
              <a:off x="929"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66" name="Line 19"/>
            <p:cNvSpPr>
              <a:spLocks noChangeShapeType="1"/>
            </p:cNvSpPr>
            <p:nvPr/>
          </p:nvSpPr>
          <p:spPr bwMode="auto">
            <a:xfrm>
              <a:off x="1451"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67" name="Line 20"/>
            <p:cNvSpPr>
              <a:spLocks noChangeShapeType="1"/>
            </p:cNvSpPr>
            <p:nvPr/>
          </p:nvSpPr>
          <p:spPr bwMode="auto">
            <a:xfrm flipH="1">
              <a:off x="1270"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68" name="Line 21"/>
            <p:cNvSpPr>
              <a:spLocks noChangeShapeType="1"/>
            </p:cNvSpPr>
            <p:nvPr/>
          </p:nvSpPr>
          <p:spPr bwMode="auto">
            <a:xfrm>
              <a:off x="1451"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69" name="Line 22"/>
            <p:cNvSpPr>
              <a:spLocks noChangeShapeType="1"/>
            </p:cNvSpPr>
            <p:nvPr/>
          </p:nvSpPr>
          <p:spPr bwMode="auto">
            <a:xfrm>
              <a:off x="1995"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0" name="Line 23"/>
            <p:cNvSpPr>
              <a:spLocks noChangeShapeType="1"/>
            </p:cNvSpPr>
            <p:nvPr/>
          </p:nvSpPr>
          <p:spPr bwMode="auto">
            <a:xfrm flipH="1">
              <a:off x="1814"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1" name="Line 24"/>
            <p:cNvSpPr>
              <a:spLocks noChangeShapeType="1"/>
            </p:cNvSpPr>
            <p:nvPr/>
          </p:nvSpPr>
          <p:spPr bwMode="auto">
            <a:xfrm>
              <a:off x="1995"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2" name="Line 25"/>
            <p:cNvSpPr>
              <a:spLocks noChangeShapeType="1"/>
            </p:cNvSpPr>
            <p:nvPr/>
          </p:nvSpPr>
          <p:spPr bwMode="auto">
            <a:xfrm>
              <a:off x="2539"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3" name="Line 26"/>
            <p:cNvSpPr>
              <a:spLocks noChangeShapeType="1"/>
            </p:cNvSpPr>
            <p:nvPr/>
          </p:nvSpPr>
          <p:spPr bwMode="auto">
            <a:xfrm flipH="1">
              <a:off x="2358"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4" name="Line 27"/>
            <p:cNvSpPr>
              <a:spLocks noChangeShapeType="1"/>
            </p:cNvSpPr>
            <p:nvPr/>
          </p:nvSpPr>
          <p:spPr bwMode="auto">
            <a:xfrm>
              <a:off x="2539"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5" name="Line 28"/>
            <p:cNvSpPr>
              <a:spLocks noChangeShapeType="1"/>
            </p:cNvSpPr>
            <p:nvPr/>
          </p:nvSpPr>
          <p:spPr bwMode="auto">
            <a:xfrm>
              <a:off x="3084"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6" name="Line 29"/>
            <p:cNvSpPr>
              <a:spLocks noChangeShapeType="1"/>
            </p:cNvSpPr>
            <p:nvPr/>
          </p:nvSpPr>
          <p:spPr bwMode="auto">
            <a:xfrm flipH="1">
              <a:off x="2903"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7" name="Line 30"/>
            <p:cNvSpPr>
              <a:spLocks noChangeShapeType="1"/>
            </p:cNvSpPr>
            <p:nvPr/>
          </p:nvSpPr>
          <p:spPr bwMode="auto">
            <a:xfrm>
              <a:off x="3084"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8" name="Line 31"/>
            <p:cNvSpPr>
              <a:spLocks noChangeShapeType="1"/>
            </p:cNvSpPr>
            <p:nvPr/>
          </p:nvSpPr>
          <p:spPr bwMode="auto">
            <a:xfrm>
              <a:off x="3628"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79" name="Line 32"/>
            <p:cNvSpPr>
              <a:spLocks noChangeShapeType="1"/>
            </p:cNvSpPr>
            <p:nvPr/>
          </p:nvSpPr>
          <p:spPr bwMode="auto">
            <a:xfrm flipH="1">
              <a:off x="3447"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0" name="Line 33"/>
            <p:cNvSpPr>
              <a:spLocks noChangeShapeType="1"/>
            </p:cNvSpPr>
            <p:nvPr/>
          </p:nvSpPr>
          <p:spPr bwMode="auto">
            <a:xfrm>
              <a:off x="3628"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1" name="Line 34"/>
            <p:cNvSpPr>
              <a:spLocks noChangeShapeType="1"/>
            </p:cNvSpPr>
            <p:nvPr/>
          </p:nvSpPr>
          <p:spPr bwMode="auto">
            <a:xfrm>
              <a:off x="4172"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2" name="Line 35"/>
            <p:cNvSpPr>
              <a:spLocks noChangeShapeType="1"/>
            </p:cNvSpPr>
            <p:nvPr/>
          </p:nvSpPr>
          <p:spPr bwMode="auto">
            <a:xfrm flipH="1">
              <a:off x="3991"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3" name="Line 36"/>
            <p:cNvSpPr>
              <a:spLocks noChangeShapeType="1"/>
            </p:cNvSpPr>
            <p:nvPr/>
          </p:nvSpPr>
          <p:spPr bwMode="auto">
            <a:xfrm>
              <a:off x="4172"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4" name="Line 37"/>
            <p:cNvSpPr>
              <a:spLocks noChangeShapeType="1"/>
            </p:cNvSpPr>
            <p:nvPr/>
          </p:nvSpPr>
          <p:spPr bwMode="auto">
            <a:xfrm>
              <a:off x="4717"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5" name="Line 38"/>
            <p:cNvSpPr>
              <a:spLocks noChangeShapeType="1"/>
            </p:cNvSpPr>
            <p:nvPr/>
          </p:nvSpPr>
          <p:spPr bwMode="auto">
            <a:xfrm flipH="1">
              <a:off x="4536"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6" name="Line 39"/>
            <p:cNvSpPr>
              <a:spLocks noChangeShapeType="1"/>
            </p:cNvSpPr>
            <p:nvPr/>
          </p:nvSpPr>
          <p:spPr bwMode="auto">
            <a:xfrm>
              <a:off x="4717"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7" name="Line 40"/>
            <p:cNvSpPr>
              <a:spLocks noChangeShapeType="1"/>
            </p:cNvSpPr>
            <p:nvPr/>
          </p:nvSpPr>
          <p:spPr bwMode="auto">
            <a:xfrm>
              <a:off x="5261" y="2114"/>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8" name="Line 41"/>
            <p:cNvSpPr>
              <a:spLocks noChangeShapeType="1"/>
            </p:cNvSpPr>
            <p:nvPr/>
          </p:nvSpPr>
          <p:spPr bwMode="auto">
            <a:xfrm flipH="1">
              <a:off x="5080"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89" name="Line 42"/>
            <p:cNvSpPr>
              <a:spLocks noChangeShapeType="1"/>
            </p:cNvSpPr>
            <p:nvPr/>
          </p:nvSpPr>
          <p:spPr bwMode="auto">
            <a:xfrm>
              <a:off x="5261" y="2114"/>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90" name="Line 43"/>
            <p:cNvSpPr>
              <a:spLocks noChangeShapeType="1"/>
            </p:cNvSpPr>
            <p:nvPr/>
          </p:nvSpPr>
          <p:spPr bwMode="auto">
            <a:xfrm>
              <a:off x="1464" y="1570"/>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91" name="Text Box 44"/>
            <p:cNvSpPr txBox="1">
              <a:spLocks noChangeArrowheads="1"/>
            </p:cNvSpPr>
            <p:nvPr/>
          </p:nvSpPr>
          <p:spPr bwMode="auto">
            <a:xfrm>
              <a:off x="1338"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692" name="Text Box 45"/>
            <p:cNvSpPr txBox="1">
              <a:spLocks noChangeArrowheads="1"/>
            </p:cNvSpPr>
            <p:nvPr/>
          </p:nvSpPr>
          <p:spPr bwMode="auto">
            <a:xfrm>
              <a:off x="1868"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693" name="Line 46"/>
            <p:cNvSpPr>
              <a:spLocks noChangeShapeType="1"/>
            </p:cNvSpPr>
            <p:nvPr/>
          </p:nvSpPr>
          <p:spPr bwMode="auto">
            <a:xfrm flipH="1">
              <a:off x="2708" y="1571"/>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94" name="Line 47"/>
            <p:cNvSpPr>
              <a:spLocks noChangeShapeType="1"/>
            </p:cNvSpPr>
            <p:nvPr/>
          </p:nvSpPr>
          <p:spPr bwMode="auto">
            <a:xfrm>
              <a:off x="3088" y="1570"/>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95" name="Text Box 48"/>
            <p:cNvSpPr txBox="1">
              <a:spLocks noChangeArrowheads="1"/>
            </p:cNvSpPr>
            <p:nvPr/>
          </p:nvSpPr>
          <p:spPr bwMode="auto">
            <a:xfrm>
              <a:off x="2412"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696" name="Line 49"/>
            <p:cNvSpPr>
              <a:spLocks noChangeShapeType="1"/>
            </p:cNvSpPr>
            <p:nvPr/>
          </p:nvSpPr>
          <p:spPr bwMode="auto">
            <a:xfrm>
              <a:off x="3088" y="1571"/>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697" name="Text Box 50"/>
            <p:cNvSpPr txBox="1">
              <a:spLocks noChangeArrowheads="1"/>
            </p:cNvSpPr>
            <p:nvPr/>
          </p:nvSpPr>
          <p:spPr bwMode="auto">
            <a:xfrm>
              <a:off x="2971"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698" name="Text Box 51"/>
            <p:cNvSpPr txBox="1">
              <a:spLocks noChangeArrowheads="1"/>
            </p:cNvSpPr>
            <p:nvPr/>
          </p:nvSpPr>
          <p:spPr bwMode="auto">
            <a:xfrm>
              <a:off x="3501"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699" name="Line 52"/>
            <p:cNvSpPr>
              <a:spLocks noChangeShapeType="1"/>
            </p:cNvSpPr>
            <p:nvPr/>
          </p:nvSpPr>
          <p:spPr bwMode="auto">
            <a:xfrm flipH="1">
              <a:off x="4341" y="1571"/>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700" name="Line 53"/>
            <p:cNvSpPr>
              <a:spLocks noChangeShapeType="1"/>
            </p:cNvSpPr>
            <p:nvPr/>
          </p:nvSpPr>
          <p:spPr bwMode="auto">
            <a:xfrm>
              <a:off x="4721" y="1570"/>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701" name="Text Box 54"/>
            <p:cNvSpPr txBox="1">
              <a:spLocks noChangeArrowheads="1"/>
            </p:cNvSpPr>
            <p:nvPr/>
          </p:nvSpPr>
          <p:spPr bwMode="auto">
            <a:xfrm>
              <a:off x="4045"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02" name="Line 55"/>
            <p:cNvSpPr>
              <a:spLocks noChangeShapeType="1"/>
            </p:cNvSpPr>
            <p:nvPr/>
          </p:nvSpPr>
          <p:spPr bwMode="auto">
            <a:xfrm>
              <a:off x="4721" y="1571"/>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703" name="Text Box 56"/>
            <p:cNvSpPr txBox="1">
              <a:spLocks noChangeArrowheads="1"/>
            </p:cNvSpPr>
            <p:nvPr/>
          </p:nvSpPr>
          <p:spPr bwMode="auto">
            <a:xfrm>
              <a:off x="4604" y="1842"/>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04" name="Text Box 57"/>
            <p:cNvSpPr txBox="1">
              <a:spLocks noChangeArrowheads="1"/>
            </p:cNvSpPr>
            <p:nvPr/>
          </p:nvSpPr>
          <p:spPr bwMode="auto">
            <a:xfrm>
              <a:off x="5148" y="1833"/>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05" name="Line 58"/>
            <p:cNvSpPr>
              <a:spLocks noChangeShapeType="1"/>
            </p:cNvSpPr>
            <p:nvPr/>
          </p:nvSpPr>
          <p:spPr bwMode="auto">
            <a:xfrm flipH="1">
              <a:off x="3106" y="1086"/>
              <a:ext cx="1" cy="182"/>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706" name="Text Box 59"/>
            <p:cNvSpPr txBox="1">
              <a:spLocks noChangeArrowheads="1"/>
            </p:cNvSpPr>
            <p:nvPr/>
          </p:nvSpPr>
          <p:spPr bwMode="auto">
            <a:xfrm>
              <a:off x="2984" y="1245"/>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07" name="Text Box 60"/>
            <p:cNvSpPr txBox="1">
              <a:spLocks noChangeArrowheads="1"/>
            </p:cNvSpPr>
            <p:nvPr/>
          </p:nvSpPr>
          <p:spPr bwMode="auto">
            <a:xfrm>
              <a:off x="4635" y="1245"/>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08" name="Line 61"/>
            <p:cNvSpPr>
              <a:spLocks noChangeShapeType="1"/>
            </p:cNvSpPr>
            <p:nvPr/>
          </p:nvSpPr>
          <p:spPr bwMode="auto">
            <a:xfrm>
              <a:off x="3107" y="1086"/>
              <a:ext cx="1496" cy="25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27709" name="Text Box 62"/>
            <p:cNvSpPr txBox="1">
              <a:spLocks noChangeArrowheads="1"/>
            </p:cNvSpPr>
            <p:nvPr/>
          </p:nvSpPr>
          <p:spPr bwMode="auto">
            <a:xfrm>
              <a:off x="1138"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10" name="Text Box 63"/>
            <p:cNvSpPr txBox="1">
              <a:spLocks noChangeArrowheads="1"/>
            </p:cNvSpPr>
            <p:nvPr/>
          </p:nvSpPr>
          <p:spPr bwMode="auto">
            <a:xfrm>
              <a:off x="1311"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11" name="Text Box 64"/>
            <p:cNvSpPr txBox="1">
              <a:spLocks noChangeArrowheads="1"/>
            </p:cNvSpPr>
            <p:nvPr/>
          </p:nvSpPr>
          <p:spPr bwMode="auto">
            <a:xfrm>
              <a:off x="1501"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12" name="Text Box 65"/>
            <p:cNvSpPr txBox="1">
              <a:spLocks noChangeArrowheads="1"/>
            </p:cNvSpPr>
            <p:nvPr/>
          </p:nvSpPr>
          <p:spPr bwMode="auto">
            <a:xfrm>
              <a:off x="1686"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13" name="Text Box 66"/>
            <p:cNvSpPr txBox="1">
              <a:spLocks noChangeArrowheads="1"/>
            </p:cNvSpPr>
            <p:nvPr/>
          </p:nvSpPr>
          <p:spPr bwMode="auto">
            <a:xfrm>
              <a:off x="1859"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14" name="Text Box 67"/>
            <p:cNvSpPr txBox="1">
              <a:spLocks noChangeArrowheads="1"/>
            </p:cNvSpPr>
            <p:nvPr/>
          </p:nvSpPr>
          <p:spPr bwMode="auto">
            <a:xfrm>
              <a:off x="2049"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15" name="Text Box 68"/>
            <p:cNvSpPr txBox="1">
              <a:spLocks noChangeArrowheads="1"/>
            </p:cNvSpPr>
            <p:nvPr/>
          </p:nvSpPr>
          <p:spPr bwMode="auto">
            <a:xfrm>
              <a:off x="2231"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16" name="Text Box 69"/>
            <p:cNvSpPr txBox="1">
              <a:spLocks noChangeArrowheads="1"/>
            </p:cNvSpPr>
            <p:nvPr/>
          </p:nvSpPr>
          <p:spPr bwMode="auto">
            <a:xfrm>
              <a:off x="2404"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17" name="Text Box 70"/>
            <p:cNvSpPr txBox="1">
              <a:spLocks noChangeArrowheads="1"/>
            </p:cNvSpPr>
            <p:nvPr/>
          </p:nvSpPr>
          <p:spPr bwMode="auto">
            <a:xfrm>
              <a:off x="2594"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18" name="Text Box 71"/>
            <p:cNvSpPr txBox="1">
              <a:spLocks noChangeArrowheads="1"/>
            </p:cNvSpPr>
            <p:nvPr/>
          </p:nvSpPr>
          <p:spPr bwMode="auto">
            <a:xfrm>
              <a:off x="2775"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19" name="Text Box 72"/>
            <p:cNvSpPr txBox="1">
              <a:spLocks noChangeArrowheads="1"/>
            </p:cNvSpPr>
            <p:nvPr/>
          </p:nvSpPr>
          <p:spPr bwMode="auto">
            <a:xfrm>
              <a:off x="2948"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20" name="Text Box 73"/>
            <p:cNvSpPr txBox="1">
              <a:spLocks noChangeArrowheads="1"/>
            </p:cNvSpPr>
            <p:nvPr/>
          </p:nvSpPr>
          <p:spPr bwMode="auto">
            <a:xfrm>
              <a:off x="3138"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21" name="Text Box 74"/>
            <p:cNvSpPr txBox="1">
              <a:spLocks noChangeArrowheads="1"/>
            </p:cNvSpPr>
            <p:nvPr/>
          </p:nvSpPr>
          <p:spPr bwMode="auto">
            <a:xfrm>
              <a:off x="3319"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22" name="Text Box 75"/>
            <p:cNvSpPr txBox="1">
              <a:spLocks noChangeArrowheads="1"/>
            </p:cNvSpPr>
            <p:nvPr/>
          </p:nvSpPr>
          <p:spPr bwMode="auto">
            <a:xfrm>
              <a:off x="3492"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23" name="Text Box 76"/>
            <p:cNvSpPr txBox="1">
              <a:spLocks noChangeArrowheads="1"/>
            </p:cNvSpPr>
            <p:nvPr/>
          </p:nvSpPr>
          <p:spPr bwMode="auto">
            <a:xfrm>
              <a:off x="3682"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24" name="Text Box 77"/>
            <p:cNvSpPr txBox="1">
              <a:spLocks noChangeArrowheads="1"/>
            </p:cNvSpPr>
            <p:nvPr/>
          </p:nvSpPr>
          <p:spPr bwMode="auto">
            <a:xfrm>
              <a:off x="3864"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25" name="Text Box 78"/>
            <p:cNvSpPr txBox="1">
              <a:spLocks noChangeArrowheads="1"/>
            </p:cNvSpPr>
            <p:nvPr/>
          </p:nvSpPr>
          <p:spPr bwMode="auto">
            <a:xfrm>
              <a:off x="4037"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26" name="Text Box 79"/>
            <p:cNvSpPr txBox="1">
              <a:spLocks noChangeArrowheads="1"/>
            </p:cNvSpPr>
            <p:nvPr/>
          </p:nvSpPr>
          <p:spPr bwMode="auto">
            <a:xfrm>
              <a:off x="4227"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27" name="Text Box 80"/>
            <p:cNvSpPr txBox="1">
              <a:spLocks noChangeArrowheads="1"/>
            </p:cNvSpPr>
            <p:nvPr/>
          </p:nvSpPr>
          <p:spPr bwMode="auto">
            <a:xfrm>
              <a:off x="4408"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28" name="Text Box 81"/>
            <p:cNvSpPr txBox="1">
              <a:spLocks noChangeArrowheads="1"/>
            </p:cNvSpPr>
            <p:nvPr/>
          </p:nvSpPr>
          <p:spPr bwMode="auto">
            <a:xfrm>
              <a:off x="4581"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29" name="Text Box 82"/>
            <p:cNvSpPr txBox="1">
              <a:spLocks noChangeArrowheads="1"/>
            </p:cNvSpPr>
            <p:nvPr/>
          </p:nvSpPr>
          <p:spPr bwMode="auto">
            <a:xfrm>
              <a:off x="4771"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sp>
          <p:nvSpPr>
            <p:cNvPr id="27730" name="Text Box 83"/>
            <p:cNvSpPr txBox="1">
              <a:spLocks noChangeArrowheads="1"/>
            </p:cNvSpPr>
            <p:nvPr/>
          </p:nvSpPr>
          <p:spPr bwMode="auto">
            <a:xfrm>
              <a:off x="4952"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800000"/>
                  </a:solidFill>
                  <a:ea typeface="华文新魏" panose="02010800040101010101" pitchFamily="2" charset="-122"/>
                </a:rPr>
                <a:t>1</a:t>
              </a:r>
            </a:p>
          </p:txBody>
        </p:sp>
        <p:sp>
          <p:nvSpPr>
            <p:cNvPr id="27731" name="Text Box 84"/>
            <p:cNvSpPr txBox="1">
              <a:spLocks noChangeArrowheads="1"/>
            </p:cNvSpPr>
            <p:nvPr/>
          </p:nvSpPr>
          <p:spPr bwMode="auto">
            <a:xfrm>
              <a:off x="5125" y="2377"/>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rgbClr val="FF00FF"/>
                  </a:solidFill>
                  <a:ea typeface="华文新魏" panose="02010800040101010101" pitchFamily="2" charset="-122"/>
                </a:rPr>
                <a:t>2</a:t>
              </a:r>
            </a:p>
          </p:txBody>
        </p:sp>
        <p:sp>
          <p:nvSpPr>
            <p:cNvPr id="27732" name="Text Box 85"/>
            <p:cNvSpPr txBox="1">
              <a:spLocks noChangeArrowheads="1"/>
            </p:cNvSpPr>
            <p:nvPr/>
          </p:nvSpPr>
          <p:spPr bwMode="auto">
            <a:xfrm>
              <a:off x="5315" y="2370"/>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accent2"/>
                  </a:solidFill>
                  <a:ea typeface="华文新魏" panose="02010800040101010101" pitchFamily="2" charset="-122"/>
                </a:rPr>
                <a:t>3</a:t>
              </a:r>
            </a:p>
          </p:txBody>
        </p:sp>
      </p:grpSp>
      <p:sp>
        <p:nvSpPr>
          <p:cNvPr id="34902" name="Text Box 86"/>
          <p:cNvSpPr txBox="1">
            <a:spLocks noChangeArrowheads="1"/>
          </p:cNvSpPr>
          <p:nvPr/>
        </p:nvSpPr>
        <p:spPr bwMode="auto">
          <a:xfrm>
            <a:off x="304800" y="1573139"/>
            <a:ext cx="719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latin typeface="华文新魏" panose="02010800040101010101" pitchFamily="2" charset="-122"/>
                <a:ea typeface="华文新魏" panose="02010800040101010101" pitchFamily="2" charset="-122"/>
              </a:rPr>
              <a:t>解</a:t>
            </a:r>
            <a:r>
              <a:rPr lang="en-US" altLang="zh-CN" sz="2800" b="1">
                <a:latin typeface="华文新魏" panose="02010800040101010101" pitchFamily="2" charset="-122"/>
                <a:ea typeface="华文新魏" panose="02010800040101010101" pitchFamily="2" charset="-122"/>
              </a:rPr>
              <a:t>:  </a:t>
            </a:r>
          </a:p>
        </p:txBody>
      </p:sp>
      <p:sp>
        <p:nvSpPr>
          <p:cNvPr id="34903" name="Rectangle 87"/>
          <p:cNvSpPr>
            <a:spLocks noChangeArrowheads="1"/>
          </p:cNvSpPr>
          <p:nvPr/>
        </p:nvSpPr>
        <p:spPr bwMode="auto">
          <a:xfrm>
            <a:off x="664369" y="4516364"/>
            <a:ext cx="807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dirty="0">
                <a:solidFill>
                  <a:srgbClr val="0000FF"/>
                </a:solidFill>
                <a:ea typeface="华文新魏" panose="02010800040101010101" pitchFamily="2" charset="-122"/>
              </a:rPr>
              <a:t>由树形图可以看出</a:t>
            </a:r>
            <a:r>
              <a:rPr lang="en-US" altLang="zh-CN" b="1" dirty="0">
                <a:solidFill>
                  <a:srgbClr val="0000FF"/>
                </a:solidFill>
                <a:ea typeface="华文新魏" panose="02010800040101010101" pitchFamily="2" charset="-122"/>
              </a:rPr>
              <a:t>,</a:t>
            </a:r>
            <a:r>
              <a:rPr lang="zh-CN" altLang="en-US" b="1" dirty="0">
                <a:solidFill>
                  <a:srgbClr val="0000FF"/>
                </a:solidFill>
                <a:ea typeface="华文新魏" panose="02010800040101010101" pitchFamily="2" charset="-122"/>
              </a:rPr>
              <a:t>所有可能的结果有</a:t>
            </a:r>
            <a:r>
              <a:rPr lang="en-US" altLang="zh-CN" b="1" dirty="0">
                <a:solidFill>
                  <a:srgbClr val="0000FF"/>
                </a:solidFill>
                <a:ea typeface="华文新魏" panose="02010800040101010101" pitchFamily="2" charset="-122"/>
              </a:rPr>
              <a:t>27</a:t>
            </a:r>
            <a:r>
              <a:rPr lang="zh-CN" altLang="en-US" b="1" dirty="0">
                <a:solidFill>
                  <a:srgbClr val="0000FF"/>
                </a:solidFill>
                <a:ea typeface="华文新魏" panose="02010800040101010101" pitchFamily="2" charset="-122"/>
              </a:rPr>
              <a:t>种</a:t>
            </a:r>
            <a:r>
              <a:rPr lang="en-US" altLang="zh-CN" b="1" dirty="0">
                <a:solidFill>
                  <a:srgbClr val="0000FF"/>
                </a:solidFill>
                <a:ea typeface="华文新魏" panose="02010800040101010101" pitchFamily="2" charset="-122"/>
              </a:rPr>
              <a:t>,</a:t>
            </a:r>
            <a:r>
              <a:rPr lang="zh-CN" altLang="en-US" b="1" dirty="0">
                <a:solidFill>
                  <a:srgbClr val="0000FF"/>
                </a:solidFill>
                <a:ea typeface="华文新魏" panose="02010800040101010101" pitchFamily="2" charset="-122"/>
              </a:rPr>
              <a:t>它们出现的可     能性相等</a:t>
            </a:r>
            <a:r>
              <a:rPr lang="en-US" altLang="zh-CN" b="1" dirty="0">
                <a:solidFill>
                  <a:srgbClr val="0000FF"/>
                </a:solidFill>
                <a:ea typeface="华文新魏" panose="02010800040101010101" pitchFamily="2" charset="-122"/>
              </a:rPr>
              <a:t>.</a:t>
            </a:r>
            <a:r>
              <a:rPr lang="zh-CN" altLang="en-US" b="1" dirty="0">
                <a:solidFill>
                  <a:srgbClr val="0000FF"/>
                </a:solidFill>
              </a:rPr>
              <a:t>其中恰有</a:t>
            </a:r>
            <a:r>
              <a:rPr lang="en-US" altLang="zh-CN" b="1" dirty="0">
                <a:solidFill>
                  <a:srgbClr val="0000FF"/>
                </a:solidFill>
              </a:rPr>
              <a:t>2</a:t>
            </a:r>
            <a:r>
              <a:rPr lang="zh-CN" altLang="en-US" b="1" dirty="0">
                <a:solidFill>
                  <a:srgbClr val="0000FF"/>
                </a:solidFill>
              </a:rPr>
              <a:t>个数字相同的结果有</a:t>
            </a:r>
            <a:r>
              <a:rPr lang="en-US" altLang="zh-CN" b="1" dirty="0">
                <a:solidFill>
                  <a:srgbClr val="0000FF"/>
                </a:solidFill>
              </a:rPr>
              <a:t>18</a:t>
            </a:r>
            <a:r>
              <a:rPr lang="zh-CN" altLang="en-US" b="1" dirty="0">
                <a:solidFill>
                  <a:srgbClr val="0000FF"/>
                </a:solidFill>
              </a:rPr>
              <a:t>个</a:t>
            </a:r>
            <a:r>
              <a:rPr lang="en-US" altLang="zh-CN" b="1" dirty="0" smtClean="0">
                <a:solidFill>
                  <a:srgbClr val="0000FF"/>
                </a:solidFill>
              </a:rPr>
              <a:t>.</a:t>
            </a:r>
            <a:endParaRPr lang="en-US" altLang="zh-CN" b="1" dirty="0">
              <a:solidFill>
                <a:srgbClr val="0000FF"/>
              </a:solidFill>
            </a:endParaRPr>
          </a:p>
        </p:txBody>
      </p:sp>
      <p:graphicFrame>
        <p:nvGraphicFramePr>
          <p:cNvPr id="27735" name="Object 88"/>
          <p:cNvGraphicFramePr>
            <a:graphicFrameLocks noGrp="1" noChangeAspect="1"/>
          </p:cNvGraphicFramePr>
          <p:nvPr>
            <p:ph idx="4294967295"/>
          </p:nvPr>
        </p:nvGraphicFramePr>
        <p:xfrm>
          <a:off x="826294" y="5368851"/>
          <a:ext cx="4648200" cy="879475"/>
        </p:xfrm>
        <a:graphic>
          <a:graphicData uri="http://schemas.openxmlformats.org/presentationml/2006/ole">
            <mc:AlternateContent xmlns:mc="http://schemas.openxmlformats.org/markup-compatibility/2006">
              <mc:Choice xmlns:v="urn:schemas-microsoft-com:vml" Requires="v">
                <p:oleObj spid="_x0000_s27742" r:id="rId4" imgW="3695700" imgH="673100" progId="Equation.3">
                  <p:embed/>
                </p:oleObj>
              </mc:Choice>
              <mc:Fallback>
                <p:oleObj r:id="rId4" imgW="3695700" imgH="673100" progId="Equation.3">
                  <p:embed/>
                  <p:pic>
                    <p:nvPicPr>
                      <p:cNvPr id="0" name="Object 88"/>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6294" y="5368851"/>
                        <a:ext cx="4648200" cy="87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902"/>
                                        </p:tgtEl>
                                        <p:attrNameLst>
                                          <p:attrName>style.visibility</p:attrName>
                                        </p:attrNameLst>
                                      </p:cBhvr>
                                      <p:to>
                                        <p:strVal val="visible"/>
                                      </p:to>
                                    </p:set>
                                    <p:anim calcmode="discrete" valueType="clr">
                                      <p:cBhvr override="childStyle">
                                        <p:cTn id="7" dur="80"/>
                                        <p:tgtEl>
                                          <p:spTgt spid="3490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902"/>
                                        </p:tgtEl>
                                        <p:attrNameLst>
                                          <p:attrName>fillcolor</p:attrName>
                                        </p:attrNameLst>
                                      </p:cBhvr>
                                      <p:tavLst>
                                        <p:tav tm="0">
                                          <p:val>
                                            <p:clrVal>
                                              <a:schemeClr val="accent2"/>
                                            </p:clrVal>
                                          </p:val>
                                        </p:tav>
                                        <p:tav tm="50000">
                                          <p:val>
                                            <p:clrVal>
                                              <a:schemeClr val="hlink"/>
                                            </p:clrVal>
                                          </p:val>
                                        </p:tav>
                                      </p:tavLst>
                                    </p:anim>
                                    <p:set>
                                      <p:cBhvr>
                                        <p:cTn id="9" dur="80"/>
                                        <p:tgtEl>
                                          <p:spTgt spid="3490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4903"/>
                                        </p:tgtEl>
                                        <p:attrNameLst>
                                          <p:attrName>style.visibility</p:attrName>
                                        </p:attrNameLst>
                                      </p:cBhvr>
                                      <p:to>
                                        <p:strVal val="visible"/>
                                      </p:to>
                                    </p:set>
                                    <p:anim calcmode="discrete" valueType="clr">
                                      <p:cBhvr override="childStyle">
                                        <p:cTn id="19" dur="80"/>
                                        <p:tgtEl>
                                          <p:spTgt spid="3490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4903"/>
                                        </p:tgtEl>
                                        <p:attrNameLst>
                                          <p:attrName>fillcolor</p:attrName>
                                        </p:attrNameLst>
                                      </p:cBhvr>
                                      <p:tavLst>
                                        <p:tav tm="0">
                                          <p:val>
                                            <p:clrVal>
                                              <a:schemeClr val="accent2"/>
                                            </p:clrVal>
                                          </p:val>
                                        </p:tav>
                                        <p:tav tm="50000">
                                          <p:val>
                                            <p:clrVal>
                                              <a:schemeClr val="hlink"/>
                                            </p:clrVal>
                                          </p:val>
                                        </p:tav>
                                      </p:tavLst>
                                    </p:anim>
                                    <p:set>
                                      <p:cBhvr>
                                        <p:cTn id="21" dur="80"/>
                                        <p:tgtEl>
                                          <p:spTgt spid="34903"/>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27735"/>
                                        </p:tgtEl>
                                        <p:attrNameLst>
                                          <p:attrName>style.visibility</p:attrName>
                                        </p:attrNameLst>
                                      </p:cBhvr>
                                      <p:to>
                                        <p:strVal val="visible"/>
                                      </p:to>
                                    </p:set>
                                    <p:anim calcmode="lin" valueType="num">
                                      <p:cBhvr>
                                        <p:cTn id="26" dur="500" fill="hold"/>
                                        <p:tgtEl>
                                          <p:spTgt spid="27735"/>
                                        </p:tgtEl>
                                        <p:attrNameLst>
                                          <p:attrName>ppt_w</p:attrName>
                                        </p:attrNameLst>
                                      </p:cBhvr>
                                      <p:tavLst>
                                        <p:tav tm="0">
                                          <p:val>
                                            <p:fltVal val="0"/>
                                          </p:val>
                                        </p:tav>
                                        <p:tav tm="100000">
                                          <p:val>
                                            <p:strVal val="#ppt_w"/>
                                          </p:val>
                                        </p:tav>
                                      </p:tavLst>
                                    </p:anim>
                                    <p:anim calcmode="lin" valueType="num">
                                      <p:cBhvr>
                                        <p:cTn id="27" dur="500" fill="hold"/>
                                        <p:tgtEl>
                                          <p:spTgt spid="27735"/>
                                        </p:tgtEl>
                                        <p:attrNameLst>
                                          <p:attrName>ppt_h</p:attrName>
                                        </p:attrNameLst>
                                      </p:cBhvr>
                                      <p:tavLst>
                                        <p:tav tm="0">
                                          <p:val>
                                            <p:fltVal val="0"/>
                                          </p:val>
                                        </p:tav>
                                        <p:tav tm="100000">
                                          <p:val>
                                            <p:strVal val="#ppt_h"/>
                                          </p:val>
                                        </p:tav>
                                      </p:tavLst>
                                    </p:anim>
                                    <p:anim calcmode="lin" valueType="num">
                                      <p:cBhvr>
                                        <p:cTn id="28" dur="500" fill="hold"/>
                                        <p:tgtEl>
                                          <p:spTgt spid="27735"/>
                                        </p:tgtEl>
                                        <p:attrNameLst>
                                          <p:attrName>style.rotation</p:attrName>
                                        </p:attrNameLst>
                                      </p:cBhvr>
                                      <p:tavLst>
                                        <p:tav tm="0">
                                          <p:val>
                                            <p:fltVal val="360"/>
                                          </p:val>
                                        </p:tav>
                                        <p:tav tm="100000">
                                          <p:val>
                                            <p:fltVal val="0"/>
                                          </p:val>
                                        </p:tav>
                                      </p:tavLst>
                                    </p:anim>
                                    <p:animEffect transition="in" filter="fade">
                                      <p:cBhvr>
                                        <p:cTn id="29" dur="500"/>
                                        <p:tgtEl>
                                          <p:spTgt spid="27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02" grpId="0"/>
      <p:bldP spid="3490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ChangeArrowheads="1"/>
          </p:cNvSpPr>
          <p:nvPr/>
        </p:nvSpPr>
        <p:spPr bwMode="auto">
          <a:xfrm>
            <a:off x="304912" y="1081088"/>
            <a:ext cx="8382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b="1" dirty="0"/>
              <a:t> 4.</a:t>
            </a:r>
            <a:r>
              <a:rPr lang="zh-CN" altLang="en-US" b="1" dirty="0"/>
              <a:t>甲、乙、丙三人打乒乓球</a:t>
            </a:r>
            <a:r>
              <a:rPr lang="en-US" altLang="zh-CN" b="1" dirty="0">
                <a:latin typeface="宋体" panose="02010600030101010101" pitchFamily="2" charset="-122"/>
              </a:rPr>
              <a:t>.</a:t>
            </a:r>
            <a:r>
              <a:rPr lang="zh-CN" altLang="en-US" b="1" dirty="0"/>
              <a:t>由哪两人先打呢</a:t>
            </a:r>
            <a:r>
              <a:rPr lang="en-US" altLang="zh-CN" b="1" dirty="0"/>
              <a:t>?</a:t>
            </a:r>
            <a:r>
              <a:rPr lang="zh-CN" altLang="en-US" b="1" dirty="0"/>
              <a:t>他们决定用 “石头、剪刀、布”的游戏来决定</a:t>
            </a:r>
            <a:r>
              <a:rPr lang="en-US" altLang="zh-CN" b="1" dirty="0"/>
              <a:t>,</a:t>
            </a:r>
            <a:r>
              <a:rPr lang="zh-CN" altLang="en-US" b="1" dirty="0"/>
              <a:t>游戏时三人每次做“石头” “剪刀”“布”三种手势中的一种</a:t>
            </a:r>
            <a:r>
              <a:rPr lang="en-US" altLang="zh-CN" b="1" dirty="0"/>
              <a:t>,</a:t>
            </a:r>
            <a:r>
              <a:rPr lang="zh-CN" altLang="en-US" b="1" dirty="0"/>
              <a:t>规定“石头” 胜“剪刀”</a:t>
            </a:r>
            <a:r>
              <a:rPr lang="en-US" altLang="zh-CN" b="1" dirty="0"/>
              <a:t>,       “</a:t>
            </a:r>
            <a:r>
              <a:rPr lang="zh-CN" altLang="en-US" b="1" dirty="0"/>
              <a:t>剪刀”胜“布”</a:t>
            </a:r>
            <a:r>
              <a:rPr lang="en-US" altLang="zh-CN" b="1" dirty="0"/>
              <a:t>, “</a:t>
            </a:r>
            <a:r>
              <a:rPr lang="zh-CN" altLang="en-US" b="1" dirty="0"/>
              <a:t>布”胜“石头”</a:t>
            </a:r>
            <a:r>
              <a:rPr lang="en-US" altLang="zh-CN" b="1" dirty="0"/>
              <a:t>. </a:t>
            </a:r>
            <a:r>
              <a:rPr lang="zh-CN" altLang="en-US" b="1" dirty="0"/>
              <a:t>问一次比赛能淘汰一人的概率是多少</a:t>
            </a:r>
            <a:r>
              <a:rPr lang="en-US" altLang="zh-CN" b="1"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60" name="Text Box 88"/>
          <p:cNvSpPr txBox="1">
            <a:spLocks noChangeArrowheads="1"/>
          </p:cNvSpPr>
          <p:nvPr/>
        </p:nvSpPr>
        <p:spPr bwMode="auto">
          <a:xfrm>
            <a:off x="287338" y="4114800"/>
            <a:ext cx="88566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dirty="0">
                <a:solidFill>
                  <a:srgbClr val="0000FF"/>
                </a:solidFill>
                <a:latin typeface="华文新魏" panose="02010800040101010101" pitchFamily="2" charset="-122"/>
                <a:ea typeface="华文新魏" panose="02010800040101010101" pitchFamily="2" charset="-122"/>
              </a:rPr>
              <a:t>由规则可知</a:t>
            </a:r>
            <a:r>
              <a:rPr lang="en-US" altLang="zh-CN" b="1" dirty="0">
                <a:solidFill>
                  <a:srgbClr val="0000FF"/>
                </a:solidFill>
                <a:latin typeface="华文新魏" panose="02010800040101010101" pitchFamily="2" charset="-122"/>
                <a:ea typeface="华文新魏" panose="02010800040101010101" pitchFamily="2" charset="-122"/>
              </a:rPr>
              <a:t>,</a:t>
            </a:r>
            <a:r>
              <a:rPr lang="zh-CN" altLang="en-US" b="1" dirty="0">
                <a:solidFill>
                  <a:srgbClr val="0000FF"/>
                </a:solidFill>
                <a:latin typeface="华文新魏" panose="02010800040101010101" pitchFamily="2" charset="-122"/>
                <a:ea typeface="华文新魏" panose="02010800040101010101" pitchFamily="2" charset="-122"/>
              </a:rPr>
              <a:t>一次能淘汰一人的结果应是</a:t>
            </a:r>
            <a:r>
              <a:rPr lang="en-US" altLang="zh-CN" b="1" dirty="0">
                <a:solidFill>
                  <a:srgbClr val="0000FF"/>
                </a:solidFill>
                <a:latin typeface="华文新魏" panose="02010800040101010101" pitchFamily="2" charset="-122"/>
                <a:ea typeface="华文新魏" panose="02010800040101010101" pitchFamily="2" charset="-122"/>
              </a:rPr>
              <a:t>:</a:t>
            </a:r>
            <a:r>
              <a:rPr lang="en-US" altLang="zh-CN" b="1" dirty="0">
                <a:solidFill>
                  <a:srgbClr val="0000FF"/>
                </a:solidFill>
                <a:ea typeface="华文新魏" panose="02010800040101010101" pitchFamily="2" charset="-122"/>
              </a:rPr>
              <a:t>“</a:t>
            </a:r>
            <a:r>
              <a:rPr lang="zh-CN" altLang="en-US" b="1" dirty="0">
                <a:solidFill>
                  <a:srgbClr val="0000FF"/>
                </a:solidFill>
                <a:latin typeface="华文新魏" panose="02010800040101010101" pitchFamily="2" charset="-122"/>
                <a:ea typeface="华文新魏" panose="02010800040101010101" pitchFamily="2" charset="-122"/>
              </a:rPr>
              <a:t>石石剪</a:t>
            </a:r>
            <a:r>
              <a:rPr lang="zh-CN" altLang="en-US" b="1" dirty="0">
                <a:solidFill>
                  <a:srgbClr val="0000FF"/>
                </a:solidFill>
                <a:ea typeface="华文新魏" panose="02010800040101010101" pitchFamily="2" charset="-122"/>
              </a:rPr>
              <a:t>”</a:t>
            </a:r>
            <a:r>
              <a:rPr lang="zh-CN" altLang="en-US" b="1" dirty="0">
                <a:solidFill>
                  <a:srgbClr val="0000FF"/>
                </a:solidFill>
                <a:latin typeface="华文新魏" panose="02010800040101010101" pitchFamily="2" charset="-122"/>
                <a:ea typeface="华文新魏" panose="02010800040101010101" pitchFamily="2" charset="-122"/>
              </a:rPr>
              <a:t> </a:t>
            </a:r>
            <a:r>
              <a:rPr lang="zh-CN" altLang="en-US" b="1" dirty="0">
                <a:solidFill>
                  <a:srgbClr val="0000FF"/>
                </a:solidFill>
                <a:ea typeface="华文新魏" panose="02010800040101010101" pitchFamily="2" charset="-122"/>
              </a:rPr>
              <a:t>“</a:t>
            </a:r>
            <a:r>
              <a:rPr lang="zh-CN" altLang="en-US" b="1" dirty="0">
                <a:solidFill>
                  <a:srgbClr val="0000FF"/>
                </a:solidFill>
                <a:latin typeface="华文新魏" panose="02010800040101010101" pitchFamily="2" charset="-122"/>
                <a:ea typeface="华文新魏" panose="02010800040101010101" pitchFamily="2" charset="-122"/>
              </a:rPr>
              <a:t>剪剪布</a:t>
            </a:r>
            <a:r>
              <a:rPr lang="zh-CN" altLang="en-US" b="1" dirty="0">
                <a:solidFill>
                  <a:srgbClr val="0000FF"/>
                </a:solidFill>
                <a:ea typeface="华文新魏" panose="02010800040101010101" pitchFamily="2" charset="-122"/>
              </a:rPr>
              <a:t>”</a:t>
            </a:r>
            <a:r>
              <a:rPr lang="zh-CN" altLang="en-US" b="1" dirty="0">
                <a:solidFill>
                  <a:srgbClr val="0000FF"/>
                </a:solidFill>
                <a:latin typeface="华文新魏" panose="02010800040101010101" pitchFamily="2" charset="-122"/>
                <a:ea typeface="华文新魏" panose="02010800040101010101" pitchFamily="2" charset="-122"/>
              </a:rPr>
              <a:t> </a:t>
            </a:r>
            <a:r>
              <a:rPr lang="zh-CN" altLang="en-US" b="1" dirty="0">
                <a:solidFill>
                  <a:srgbClr val="0000FF"/>
                </a:solidFill>
                <a:ea typeface="华文新魏" panose="02010800040101010101" pitchFamily="2" charset="-122"/>
              </a:rPr>
              <a:t>“</a:t>
            </a:r>
            <a:r>
              <a:rPr lang="zh-CN" altLang="en-US" b="1" dirty="0">
                <a:solidFill>
                  <a:srgbClr val="0000FF"/>
                </a:solidFill>
                <a:latin typeface="华文新魏" panose="02010800040101010101" pitchFamily="2" charset="-122"/>
                <a:ea typeface="华文新魏" panose="02010800040101010101" pitchFamily="2" charset="-122"/>
              </a:rPr>
              <a:t>布布石</a:t>
            </a:r>
            <a:r>
              <a:rPr lang="zh-CN" altLang="en-US" b="1" dirty="0">
                <a:solidFill>
                  <a:srgbClr val="0000FF"/>
                </a:solidFill>
                <a:ea typeface="华文新魏" panose="02010800040101010101" pitchFamily="2" charset="-122"/>
              </a:rPr>
              <a:t>”</a:t>
            </a:r>
            <a:r>
              <a:rPr lang="zh-CN" altLang="en-US" b="1" dirty="0">
                <a:solidFill>
                  <a:srgbClr val="0000FF"/>
                </a:solidFill>
                <a:latin typeface="华文新魏" panose="02010800040101010101" pitchFamily="2" charset="-122"/>
                <a:ea typeface="华文新魏" panose="02010800040101010101" pitchFamily="2" charset="-122"/>
              </a:rPr>
              <a:t>三类</a:t>
            </a:r>
            <a:r>
              <a:rPr lang="en-US" altLang="zh-CN" b="1" dirty="0">
                <a:solidFill>
                  <a:srgbClr val="0000FF"/>
                </a:solidFill>
                <a:latin typeface="华文新魏" panose="02010800040101010101" pitchFamily="2" charset="-122"/>
                <a:ea typeface="华文新魏" panose="02010800040101010101" pitchFamily="2" charset="-122"/>
              </a:rPr>
              <a:t>. </a:t>
            </a:r>
            <a:r>
              <a:rPr lang="zh-CN" altLang="en-US" b="1" dirty="0">
                <a:solidFill>
                  <a:srgbClr val="0000FF"/>
                </a:solidFill>
              </a:rPr>
              <a:t>由树形图可以看出</a:t>
            </a:r>
            <a:r>
              <a:rPr lang="en-US" altLang="zh-CN" b="1" dirty="0">
                <a:solidFill>
                  <a:srgbClr val="0000FF"/>
                </a:solidFill>
              </a:rPr>
              <a:t>,</a:t>
            </a:r>
            <a:r>
              <a:rPr lang="zh-CN" altLang="en-US" b="1" dirty="0">
                <a:solidFill>
                  <a:srgbClr val="0000FF"/>
                </a:solidFill>
              </a:rPr>
              <a:t>游戏的结果有</a:t>
            </a:r>
            <a:r>
              <a:rPr lang="en-US" altLang="zh-CN" b="1" dirty="0">
                <a:solidFill>
                  <a:srgbClr val="0000FF"/>
                </a:solidFill>
              </a:rPr>
              <a:t>27</a:t>
            </a:r>
            <a:r>
              <a:rPr lang="zh-CN" altLang="en-US" b="1" dirty="0">
                <a:solidFill>
                  <a:srgbClr val="0000FF"/>
                </a:solidFill>
              </a:rPr>
              <a:t>种</a:t>
            </a:r>
            <a:r>
              <a:rPr lang="en-US" altLang="zh-CN" b="1" dirty="0">
                <a:solidFill>
                  <a:srgbClr val="0000FF"/>
                </a:solidFill>
              </a:rPr>
              <a:t>,</a:t>
            </a:r>
            <a:r>
              <a:rPr lang="zh-CN" altLang="en-US" b="1" dirty="0">
                <a:solidFill>
                  <a:srgbClr val="0000FF"/>
                </a:solidFill>
              </a:rPr>
              <a:t>它们出</a:t>
            </a:r>
          </a:p>
          <a:p>
            <a:r>
              <a:rPr lang="zh-CN" altLang="en-US" b="1" dirty="0">
                <a:solidFill>
                  <a:srgbClr val="0000FF"/>
                </a:solidFill>
              </a:rPr>
              <a:t>现的可能性相等</a:t>
            </a:r>
            <a:r>
              <a:rPr lang="en-US" altLang="zh-CN" b="1" dirty="0">
                <a:solidFill>
                  <a:srgbClr val="0000FF"/>
                </a:solidFill>
              </a:rPr>
              <a:t>. </a:t>
            </a:r>
            <a:r>
              <a:rPr lang="zh-CN" altLang="en-US" b="1" dirty="0">
                <a:solidFill>
                  <a:srgbClr val="0000FF"/>
                </a:solidFill>
              </a:rPr>
              <a:t>而满足条件</a:t>
            </a:r>
            <a:r>
              <a:rPr lang="en-US" altLang="zh-CN" b="1" dirty="0">
                <a:solidFill>
                  <a:srgbClr val="0000FF"/>
                </a:solidFill>
              </a:rPr>
              <a:t>(</a:t>
            </a:r>
            <a:r>
              <a:rPr lang="zh-CN" altLang="en-US" b="1" dirty="0">
                <a:solidFill>
                  <a:srgbClr val="0000FF"/>
                </a:solidFill>
              </a:rPr>
              <a:t>记为事件</a:t>
            </a:r>
            <a:r>
              <a:rPr lang="en-US" altLang="zh-CN" b="1" dirty="0">
                <a:solidFill>
                  <a:srgbClr val="0000FF"/>
                </a:solidFill>
              </a:rPr>
              <a:t>A)</a:t>
            </a:r>
            <a:r>
              <a:rPr lang="zh-CN" altLang="en-US" b="1" dirty="0">
                <a:solidFill>
                  <a:srgbClr val="0000FF"/>
                </a:solidFill>
              </a:rPr>
              <a:t>的结果有</a:t>
            </a:r>
            <a:r>
              <a:rPr lang="en-US" altLang="zh-CN" b="1" dirty="0">
                <a:solidFill>
                  <a:srgbClr val="0000FF"/>
                </a:solidFill>
              </a:rPr>
              <a:t>9</a:t>
            </a:r>
            <a:r>
              <a:rPr lang="zh-CN" altLang="en-US" b="1" dirty="0" smtClean="0">
                <a:solidFill>
                  <a:srgbClr val="0000FF"/>
                </a:solidFill>
              </a:rPr>
              <a:t>种</a:t>
            </a:r>
            <a:endParaRPr lang="zh-CN" altLang="en-US" b="1" dirty="0">
              <a:solidFill>
                <a:srgbClr val="0000FF"/>
              </a:solidFill>
            </a:endParaRPr>
          </a:p>
        </p:txBody>
      </p:sp>
      <p:graphicFrame>
        <p:nvGraphicFramePr>
          <p:cNvPr id="28773" name="Object 101"/>
          <p:cNvGraphicFramePr>
            <a:graphicFrameLocks noChangeAspect="1"/>
          </p:cNvGraphicFramePr>
          <p:nvPr/>
        </p:nvGraphicFramePr>
        <p:xfrm>
          <a:off x="1298575" y="5487988"/>
          <a:ext cx="2972036" cy="938212"/>
        </p:xfrm>
        <a:graphic>
          <a:graphicData uri="http://schemas.openxmlformats.org/presentationml/2006/ole">
            <mc:AlternateContent xmlns:mc="http://schemas.openxmlformats.org/markup-compatibility/2006">
              <mc:Choice xmlns:v="urn:schemas-microsoft-com:vml" Requires="v">
                <p:oleObj spid="_x0000_s31837" r:id="rId4" imgW="1892300" imgH="673100" progId="Equation.3">
                  <p:embed/>
                </p:oleObj>
              </mc:Choice>
              <mc:Fallback>
                <p:oleObj r:id="rId4" imgW="1892300" imgH="673100" progId="Equation.3">
                  <p:embed/>
                  <p:pic>
                    <p:nvPicPr>
                      <p:cNvPr id="0" name="Object 1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8575" y="5487988"/>
                        <a:ext cx="2972036" cy="938212"/>
                      </a:xfrm>
                      <a:prstGeom prst="rect">
                        <a:avLst/>
                      </a:prstGeom>
                      <a:noFill/>
                      <a:ln>
                        <a:noFill/>
                      </a:ln>
                    </p:spPr>
                  </p:pic>
                </p:oleObj>
              </mc:Fallback>
            </mc:AlternateContent>
          </a:graphicData>
        </a:graphic>
      </p:graphicFrame>
      <p:grpSp>
        <p:nvGrpSpPr>
          <p:cNvPr id="2" name="Group 102"/>
          <p:cNvGrpSpPr/>
          <p:nvPr/>
        </p:nvGrpSpPr>
        <p:grpSpPr bwMode="auto">
          <a:xfrm>
            <a:off x="685800" y="1017588"/>
            <a:ext cx="8035925" cy="2741612"/>
            <a:chOff x="340" y="1246"/>
            <a:chExt cx="5241" cy="1940"/>
          </a:xfrm>
        </p:grpSpPr>
        <p:sp>
          <p:nvSpPr>
            <p:cNvPr id="31748" name="Text Box 103"/>
            <p:cNvSpPr txBox="1">
              <a:spLocks noChangeArrowheads="1"/>
            </p:cNvSpPr>
            <p:nvPr/>
          </p:nvSpPr>
          <p:spPr bwMode="auto">
            <a:xfrm>
              <a:off x="567"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749" name="Text Box 104"/>
            <p:cNvSpPr txBox="1">
              <a:spLocks noChangeArrowheads="1"/>
            </p:cNvSpPr>
            <p:nvPr/>
          </p:nvSpPr>
          <p:spPr bwMode="auto">
            <a:xfrm>
              <a:off x="749"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750" name="Text Box 105"/>
            <p:cNvSpPr txBox="1">
              <a:spLocks noChangeArrowheads="1"/>
            </p:cNvSpPr>
            <p:nvPr/>
          </p:nvSpPr>
          <p:spPr bwMode="auto">
            <a:xfrm>
              <a:off x="929"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751" name="Text Box 106"/>
            <p:cNvSpPr txBox="1">
              <a:spLocks noChangeArrowheads="1"/>
            </p:cNvSpPr>
            <p:nvPr/>
          </p:nvSpPr>
          <p:spPr bwMode="auto">
            <a:xfrm>
              <a:off x="1291" y="1737"/>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752" name="Line 107"/>
            <p:cNvSpPr>
              <a:spLocks noChangeShapeType="1"/>
            </p:cNvSpPr>
            <p:nvPr/>
          </p:nvSpPr>
          <p:spPr bwMode="auto">
            <a:xfrm flipH="1">
              <a:off x="1084" y="2018"/>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53" name="Line 108"/>
            <p:cNvSpPr>
              <a:spLocks noChangeShapeType="1"/>
            </p:cNvSpPr>
            <p:nvPr/>
          </p:nvSpPr>
          <p:spPr bwMode="auto">
            <a:xfrm>
              <a:off x="1464" y="2017"/>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54" name="Line 109"/>
            <p:cNvSpPr>
              <a:spLocks noChangeShapeType="1"/>
            </p:cNvSpPr>
            <p:nvPr/>
          </p:nvSpPr>
          <p:spPr bwMode="auto">
            <a:xfrm flipH="1">
              <a:off x="1609" y="1534"/>
              <a:ext cx="1498" cy="25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55" name="Text Box 110"/>
            <p:cNvSpPr txBox="1">
              <a:spLocks noChangeArrowheads="1"/>
            </p:cNvSpPr>
            <p:nvPr/>
          </p:nvSpPr>
          <p:spPr bwMode="auto">
            <a:xfrm>
              <a:off x="2624" y="1246"/>
              <a:ext cx="9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ea typeface="华文新魏" panose="02010800040101010101" pitchFamily="2" charset="-122"/>
                </a:rPr>
                <a:t>游戏开始</a:t>
              </a:r>
            </a:p>
          </p:txBody>
        </p:sp>
        <p:sp>
          <p:nvSpPr>
            <p:cNvPr id="31756" name="Text Box 111"/>
            <p:cNvSpPr txBox="1">
              <a:spLocks noChangeArrowheads="1"/>
            </p:cNvSpPr>
            <p:nvPr/>
          </p:nvSpPr>
          <p:spPr bwMode="auto">
            <a:xfrm>
              <a:off x="340" y="1698"/>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latin typeface="宋体" panose="02010600030101010101" pitchFamily="2" charset="-122"/>
                </a:rPr>
                <a:t>甲</a:t>
              </a:r>
            </a:p>
          </p:txBody>
        </p:sp>
        <p:sp>
          <p:nvSpPr>
            <p:cNvPr id="31757" name="Text Box 112"/>
            <p:cNvSpPr txBox="1">
              <a:spLocks noChangeArrowheads="1"/>
            </p:cNvSpPr>
            <p:nvPr/>
          </p:nvSpPr>
          <p:spPr bwMode="auto">
            <a:xfrm>
              <a:off x="340" y="2832"/>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latin typeface="宋体" panose="02010600030101010101" pitchFamily="2" charset="-122"/>
                </a:rPr>
                <a:t>丙</a:t>
              </a:r>
            </a:p>
          </p:txBody>
        </p:sp>
        <p:sp>
          <p:nvSpPr>
            <p:cNvPr id="31758" name="Text Box 113"/>
            <p:cNvSpPr txBox="1">
              <a:spLocks noChangeArrowheads="1"/>
            </p:cNvSpPr>
            <p:nvPr/>
          </p:nvSpPr>
          <p:spPr bwMode="auto">
            <a:xfrm>
              <a:off x="340" y="2272"/>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0000FF"/>
                  </a:solidFill>
                  <a:latin typeface="宋体" panose="02010600030101010101" pitchFamily="2" charset="-122"/>
                </a:rPr>
                <a:t>乙</a:t>
              </a:r>
            </a:p>
          </p:txBody>
        </p:sp>
        <p:sp>
          <p:nvSpPr>
            <p:cNvPr id="31759" name="Line 114"/>
            <p:cNvSpPr>
              <a:spLocks noChangeShapeType="1"/>
            </p:cNvSpPr>
            <p:nvPr/>
          </p:nvSpPr>
          <p:spPr bwMode="auto">
            <a:xfrm>
              <a:off x="929"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60" name="Line 115"/>
            <p:cNvSpPr>
              <a:spLocks noChangeShapeType="1"/>
            </p:cNvSpPr>
            <p:nvPr/>
          </p:nvSpPr>
          <p:spPr bwMode="auto">
            <a:xfrm flipH="1">
              <a:off x="748"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61" name="Text Box 116"/>
            <p:cNvSpPr txBox="1">
              <a:spLocks noChangeArrowheads="1"/>
            </p:cNvSpPr>
            <p:nvPr/>
          </p:nvSpPr>
          <p:spPr bwMode="auto">
            <a:xfrm>
              <a:off x="749"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762" name="Line 117"/>
            <p:cNvSpPr>
              <a:spLocks noChangeShapeType="1"/>
            </p:cNvSpPr>
            <p:nvPr/>
          </p:nvSpPr>
          <p:spPr bwMode="auto">
            <a:xfrm>
              <a:off x="929"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63" name="Text Box 118"/>
            <p:cNvSpPr txBox="1">
              <a:spLocks noChangeArrowheads="1"/>
            </p:cNvSpPr>
            <p:nvPr/>
          </p:nvSpPr>
          <p:spPr bwMode="auto">
            <a:xfrm>
              <a:off x="1086"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764" name="Text Box 119"/>
            <p:cNvSpPr txBox="1">
              <a:spLocks noChangeArrowheads="1"/>
            </p:cNvSpPr>
            <p:nvPr/>
          </p:nvSpPr>
          <p:spPr bwMode="auto">
            <a:xfrm>
              <a:off x="1270"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765" name="Text Box 120"/>
            <p:cNvSpPr txBox="1">
              <a:spLocks noChangeArrowheads="1"/>
            </p:cNvSpPr>
            <p:nvPr/>
          </p:nvSpPr>
          <p:spPr bwMode="auto">
            <a:xfrm>
              <a:off x="1450"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766" name="Line 121"/>
            <p:cNvSpPr>
              <a:spLocks noChangeShapeType="1"/>
            </p:cNvSpPr>
            <p:nvPr/>
          </p:nvSpPr>
          <p:spPr bwMode="auto">
            <a:xfrm>
              <a:off x="1451"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67" name="Line 122"/>
            <p:cNvSpPr>
              <a:spLocks noChangeShapeType="1"/>
            </p:cNvSpPr>
            <p:nvPr/>
          </p:nvSpPr>
          <p:spPr bwMode="auto">
            <a:xfrm flipH="1">
              <a:off x="1270"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68" name="Line 123"/>
            <p:cNvSpPr>
              <a:spLocks noChangeShapeType="1"/>
            </p:cNvSpPr>
            <p:nvPr/>
          </p:nvSpPr>
          <p:spPr bwMode="auto">
            <a:xfrm>
              <a:off x="1451"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69" name="Text Box 124"/>
            <p:cNvSpPr txBox="1">
              <a:spLocks noChangeArrowheads="1"/>
            </p:cNvSpPr>
            <p:nvPr/>
          </p:nvSpPr>
          <p:spPr bwMode="auto">
            <a:xfrm>
              <a:off x="1632"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770" name="Text Box 125"/>
            <p:cNvSpPr txBox="1">
              <a:spLocks noChangeArrowheads="1"/>
            </p:cNvSpPr>
            <p:nvPr/>
          </p:nvSpPr>
          <p:spPr bwMode="auto">
            <a:xfrm>
              <a:off x="1814"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771" name="Text Box 126"/>
            <p:cNvSpPr txBox="1">
              <a:spLocks noChangeArrowheads="1"/>
            </p:cNvSpPr>
            <p:nvPr/>
          </p:nvSpPr>
          <p:spPr bwMode="auto">
            <a:xfrm>
              <a:off x="1995" y="2863"/>
              <a:ext cx="319"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772" name="Line 127"/>
            <p:cNvSpPr>
              <a:spLocks noChangeShapeType="1"/>
            </p:cNvSpPr>
            <p:nvPr/>
          </p:nvSpPr>
          <p:spPr bwMode="auto">
            <a:xfrm>
              <a:off x="1995"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73" name="Line 128"/>
            <p:cNvSpPr>
              <a:spLocks noChangeShapeType="1"/>
            </p:cNvSpPr>
            <p:nvPr/>
          </p:nvSpPr>
          <p:spPr bwMode="auto">
            <a:xfrm flipH="1">
              <a:off x="1814"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74" name="Line 129"/>
            <p:cNvSpPr>
              <a:spLocks noChangeShapeType="1"/>
            </p:cNvSpPr>
            <p:nvPr/>
          </p:nvSpPr>
          <p:spPr bwMode="auto">
            <a:xfrm>
              <a:off x="1995"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75" name="Text Box 130"/>
            <p:cNvSpPr txBox="1">
              <a:spLocks noChangeArrowheads="1"/>
            </p:cNvSpPr>
            <p:nvPr/>
          </p:nvSpPr>
          <p:spPr bwMode="auto">
            <a:xfrm>
              <a:off x="2176"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776" name="Text Box 131"/>
            <p:cNvSpPr txBox="1">
              <a:spLocks noChangeArrowheads="1"/>
            </p:cNvSpPr>
            <p:nvPr/>
          </p:nvSpPr>
          <p:spPr bwMode="auto">
            <a:xfrm>
              <a:off x="2358"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777" name="Text Box 132"/>
            <p:cNvSpPr txBox="1">
              <a:spLocks noChangeArrowheads="1"/>
            </p:cNvSpPr>
            <p:nvPr/>
          </p:nvSpPr>
          <p:spPr bwMode="auto">
            <a:xfrm>
              <a:off x="2539"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778" name="Line 133"/>
            <p:cNvSpPr>
              <a:spLocks noChangeShapeType="1"/>
            </p:cNvSpPr>
            <p:nvPr/>
          </p:nvSpPr>
          <p:spPr bwMode="auto">
            <a:xfrm>
              <a:off x="2539"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79" name="Line 134"/>
            <p:cNvSpPr>
              <a:spLocks noChangeShapeType="1"/>
            </p:cNvSpPr>
            <p:nvPr/>
          </p:nvSpPr>
          <p:spPr bwMode="auto">
            <a:xfrm flipH="1">
              <a:off x="2358"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80" name="Line 135"/>
            <p:cNvSpPr>
              <a:spLocks noChangeShapeType="1"/>
            </p:cNvSpPr>
            <p:nvPr/>
          </p:nvSpPr>
          <p:spPr bwMode="auto">
            <a:xfrm>
              <a:off x="2539"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81" name="Text Box 136"/>
            <p:cNvSpPr txBox="1">
              <a:spLocks noChangeArrowheads="1"/>
            </p:cNvSpPr>
            <p:nvPr/>
          </p:nvSpPr>
          <p:spPr bwMode="auto">
            <a:xfrm>
              <a:off x="272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782" name="Text Box 137"/>
            <p:cNvSpPr txBox="1">
              <a:spLocks noChangeArrowheads="1"/>
            </p:cNvSpPr>
            <p:nvPr/>
          </p:nvSpPr>
          <p:spPr bwMode="auto">
            <a:xfrm>
              <a:off x="290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783" name="Text Box 138"/>
            <p:cNvSpPr txBox="1">
              <a:spLocks noChangeArrowheads="1"/>
            </p:cNvSpPr>
            <p:nvPr/>
          </p:nvSpPr>
          <p:spPr bwMode="auto">
            <a:xfrm>
              <a:off x="3084"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784" name="Line 139"/>
            <p:cNvSpPr>
              <a:spLocks noChangeShapeType="1"/>
            </p:cNvSpPr>
            <p:nvPr/>
          </p:nvSpPr>
          <p:spPr bwMode="auto">
            <a:xfrm>
              <a:off x="3084"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85" name="Line 140"/>
            <p:cNvSpPr>
              <a:spLocks noChangeShapeType="1"/>
            </p:cNvSpPr>
            <p:nvPr/>
          </p:nvSpPr>
          <p:spPr bwMode="auto">
            <a:xfrm flipH="1">
              <a:off x="2903"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86" name="Line 141"/>
            <p:cNvSpPr>
              <a:spLocks noChangeShapeType="1"/>
            </p:cNvSpPr>
            <p:nvPr/>
          </p:nvSpPr>
          <p:spPr bwMode="auto">
            <a:xfrm>
              <a:off x="3084"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87" name="Text Box 142"/>
            <p:cNvSpPr txBox="1">
              <a:spLocks noChangeArrowheads="1"/>
            </p:cNvSpPr>
            <p:nvPr/>
          </p:nvSpPr>
          <p:spPr bwMode="auto">
            <a:xfrm>
              <a:off x="3265"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788" name="Text Box 143"/>
            <p:cNvSpPr txBox="1">
              <a:spLocks noChangeArrowheads="1"/>
            </p:cNvSpPr>
            <p:nvPr/>
          </p:nvSpPr>
          <p:spPr bwMode="auto">
            <a:xfrm>
              <a:off x="3446"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789" name="Text Box 144"/>
            <p:cNvSpPr txBox="1">
              <a:spLocks noChangeArrowheads="1"/>
            </p:cNvSpPr>
            <p:nvPr/>
          </p:nvSpPr>
          <p:spPr bwMode="auto">
            <a:xfrm>
              <a:off x="3628"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790" name="Line 145"/>
            <p:cNvSpPr>
              <a:spLocks noChangeShapeType="1"/>
            </p:cNvSpPr>
            <p:nvPr/>
          </p:nvSpPr>
          <p:spPr bwMode="auto">
            <a:xfrm>
              <a:off x="3628"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91" name="Line 146"/>
            <p:cNvSpPr>
              <a:spLocks noChangeShapeType="1"/>
            </p:cNvSpPr>
            <p:nvPr/>
          </p:nvSpPr>
          <p:spPr bwMode="auto">
            <a:xfrm flipH="1">
              <a:off x="3447"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92" name="Line 147"/>
            <p:cNvSpPr>
              <a:spLocks noChangeShapeType="1"/>
            </p:cNvSpPr>
            <p:nvPr/>
          </p:nvSpPr>
          <p:spPr bwMode="auto">
            <a:xfrm>
              <a:off x="3628"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93" name="Text Box 148"/>
            <p:cNvSpPr txBox="1">
              <a:spLocks noChangeArrowheads="1"/>
            </p:cNvSpPr>
            <p:nvPr/>
          </p:nvSpPr>
          <p:spPr bwMode="auto">
            <a:xfrm>
              <a:off x="3809" y="2862"/>
              <a:ext cx="249"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rgbClr val="FF0000"/>
                  </a:solidFill>
                </a:rPr>
                <a:t>石</a:t>
              </a:r>
            </a:p>
          </p:txBody>
        </p:sp>
        <p:sp>
          <p:nvSpPr>
            <p:cNvPr id="31794" name="Text Box 149"/>
            <p:cNvSpPr txBox="1">
              <a:spLocks noChangeArrowheads="1"/>
            </p:cNvSpPr>
            <p:nvPr/>
          </p:nvSpPr>
          <p:spPr bwMode="auto">
            <a:xfrm>
              <a:off x="399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795" name="Text Box 150"/>
            <p:cNvSpPr txBox="1">
              <a:spLocks noChangeArrowheads="1"/>
            </p:cNvSpPr>
            <p:nvPr/>
          </p:nvSpPr>
          <p:spPr bwMode="auto">
            <a:xfrm>
              <a:off x="4173"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796" name="Line 151"/>
            <p:cNvSpPr>
              <a:spLocks noChangeShapeType="1"/>
            </p:cNvSpPr>
            <p:nvPr/>
          </p:nvSpPr>
          <p:spPr bwMode="auto">
            <a:xfrm>
              <a:off x="4172"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97" name="Line 152"/>
            <p:cNvSpPr>
              <a:spLocks noChangeShapeType="1"/>
            </p:cNvSpPr>
            <p:nvPr/>
          </p:nvSpPr>
          <p:spPr bwMode="auto">
            <a:xfrm flipH="1">
              <a:off x="3991"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98" name="Line 153"/>
            <p:cNvSpPr>
              <a:spLocks noChangeShapeType="1"/>
            </p:cNvSpPr>
            <p:nvPr/>
          </p:nvSpPr>
          <p:spPr bwMode="auto">
            <a:xfrm>
              <a:off x="4172"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799" name="Text Box 154"/>
            <p:cNvSpPr txBox="1">
              <a:spLocks noChangeArrowheads="1"/>
            </p:cNvSpPr>
            <p:nvPr/>
          </p:nvSpPr>
          <p:spPr bwMode="auto">
            <a:xfrm>
              <a:off x="4356"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800" name="Text Box 155"/>
            <p:cNvSpPr txBox="1">
              <a:spLocks noChangeArrowheads="1"/>
            </p:cNvSpPr>
            <p:nvPr/>
          </p:nvSpPr>
          <p:spPr bwMode="auto">
            <a:xfrm>
              <a:off x="4535"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801" name="Text Box 156"/>
            <p:cNvSpPr txBox="1">
              <a:spLocks noChangeArrowheads="1"/>
            </p:cNvSpPr>
            <p:nvPr/>
          </p:nvSpPr>
          <p:spPr bwMode="auto">
            <a:xfrm>
              <a:off x="4718" y="2863"/>
              <a:ext cx="319"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802" name="Line 157"/>
            <p:cNvSpPr>
              <a:spLocks noChangeShapeType="1"/>
            </p:cNvSpPr>
            <p:nvPr/>
          </p:nvSpPr>
          <p:spPr bwMode="auto">
            <a:xfrm>
              <a:off x="4717"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03" name="Line 158"/>
            <p:cNvSpPr>
              <a:spLocks noChangeShapeType="1"/>
            </p:cNvSpPr>
            <p:nvPr/>
          </p:nvSpPr>
          <p:spPr bwMode="auto">
            <a:xfrm flipH="1">
              <a:off x="4536"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04" name="Line 159"/>
            <p:cNvSpPr>
              <a:spLocks noChangeShapeType="1"/>
            </p:cNvSpPr>
            <p:nvPr/>
          </p:nvSpPr>
          <p:spPr bwMode="auto">
            <a:xfrm>
              <a:off x="4717"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05" name="Text Box 160"/>
            <p:cNvSpPr txBox="1">
              <a:spLocks noChangeArrowheads="1"/>
            </p:cNvSpPr>
            <p:nvPr/>
          </p:nvSpPr>
          <p:spPr bwMode="auto">
            <a:xfrm>
              <a:off x="4898"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806" name="Text Box 161"/>
            <p:cNvSpPr txBox="1">
              <a:spLocks noChangeArrowheads="1"/>
            </p:cNvSpPr>
            <p:nvPr/>
          </p:nvSpPr>
          <p:spPr bwMode="auto">
            <a:xfrm>
              <a:off x="508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807" name="Text Box 162"/>
            <p:cNvSpPr txBox="1">
              <a:spLocks noChangeArrowheads="1"/>
            </p:cNvSpPr>
            <p:nvPr/>
          </p:nvSpPr>
          <p:spPr bwMode="auto">
            <a:xfrm>
              <a:off x="5261" y="286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808" name="Line 163"/>
            <p:cNvSpPr>
              <a:spLocks noChangeShapeType="1"/>
            </p:cNvSpPr>
            <p:nvPr/>
          </p:nvSpPr>
          <p:spPr bwMode="auto">
            <a:xfrm>
              <a:off x="5261" y="2562"/>
              <a:ext cx="0" cy="299"/>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09" name="Line 164"/>
            <p:cNvSpPr>
              <a:spLocks noChangeShapeType="1"/>
            </p:cNvSpPr>
            <p:nvPr/>
          </p:nvSpPr>
          <p:spPr bwMode="auto">
            <a:xfrm flipH="1">
              <a:off x="5080"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10" name="Line 165"/>
            <p:cNvSpPr>
              <a:spLocks noChangeShapeType="1"/>
            </p:cNvSpPr>
            <p:nvPr/>
          </p:nvSpPr>
          <p:spPr bwMode="auto">
            <a:xfrm>
              <a:off x="5261" y="2562"/>
              <a:ext cx="181" cy="31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11" name="Line 166"/>
            <p:cNvSpPr>
              <a:spLocks noChangeShapeType="1"/>
            </p:cNvSpPr>
            <p:nvPr/>
          </p:nvSpPr>
          <p:spPr bwMode="auto">
            <a:xfrm>
              <a:off x="1464" y="2018"/>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12" name="Text Box 167"/>
            <p:cNvSpPr txBox="1">
              <a:spLocks noChangeArrowheads="1"/>
            </p:cNvSpPr>
            <p:nvPr/>
          </p:nvSpPr>
          <p:spPr bwMode="auto">
            <a:xfrm>
              <a:off x="1292" y="2283"/>
              <a:ext cx="319"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813" name="Text Box 168"/>
            <p:cNvSpPr txBox="1">
              <a:spLocks noChangeArrowheads="1"/>
            </p:cNvSpPr>
            <p:nvPr/>
          </p:nvSpPr>
          <p:spPr bwMode="auto">
            <a:xfrm>
              <a:off x="1824"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814" name="Line 169"/>
            <p:cNvSpPr>
              <a:spLocks noChangeShapeType="1"/>
            </p:cNvSpPr>
            <p:nvPr/>
          </p:nvSpPr>
          <p:spPr bwMode="auto">
            <a:xfrm flipH="1">
              <a:off x="2708" y="2019"/>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15" name="Line 170"/>
            <p:cNvSpPr>
              <a:spLocks noChangeShapeType="1"/>
            </p:cNvSpPr>
            <p:nvPr/>
          </p:nvSpPr>
          <p:spPr bwMode="auto">
            <a:xfrm>
              <a:off x="3088" y="2018"/>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16" name="Text Box 171"/>
            <p:cNvSpPr txBox="1">
              <a:spLocks noChangeArrowheads="1"/>
            </p:cNvSpPr>
            <p:nvPr/>
          </p:nvSpPr>
          <p:spPr bwMode="auto">
            <a:xfrm>
              <a:off x="2372"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817" name="Line 172"/>
            <p:cNvSpPr>
              <a:spLocks noChangeShapeType="1"/>
            </p:cNvSpPr>
            <p:nvPr/>
          </p:nvSpPr>
          <p:spPr bwMode="auto">
            <a:xfrm>
              <a:off x="3088" y="2019"/>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18" name="Text Box 173"/>
            <p:cNvSpPr txBox="1">
              <a:spLocks noChangeArrowheads="1"/>
            </p:cNvSpPr>
            <p:nvPr/>
          </p:nvSpPr>
          <p:spPr bwMode="auto">
            <a:xfrm>
              <a:off x="2917" y="2247"/>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rgbClr val="FF00FF"/>
                  </a:solidFill>
                  <a:ea typeface="华文新魏" panose="02010800040101010101" pitchFamily="2" charset="-122"/>
                </a:rPr>
                <a:t>剪</a:t>
              </a:r>
            </a:p>
          </p:txBody>
        </p:sp>
        <p:sp>
          <p:nvSpPr>
            <p:cNvPr id="31819" name="Text Box 174"/>
            <p:cNvSpPr txBox="1">
              <a:spLocks noChangeArrowheads="1"/>
            </p:cNvSpPr>
            <p:nvPr/>
          </p:nvSpPr>
          <p:spPr bwMode="auto">
            <a:xfrm>
              <a:off x="3447"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820" name="Line 175"/>
            <p:cNvSpPr>
              <a:spLocks noChangeShapeType="1"/>
            </p:cNvSpPr>
            <p:nvPr/>
          </p:nvSpPr>
          <p:spPr bwMode="auto">
            <a:xfrm flipH="1">
              <a:off x="4341" y="2019"/>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21" name="Line 176"/>
            <p:cNvSpPr>
              <a:spLocks noChangeShapeType="1"/>
            </p:cNvSpPr>
            <p:nvPr/>
          </p:nvSpPr>
          <p:spPr bwMode="auto">
            <a:xfrm>
              <a:off x="4721" y="2018"/>
              <a:ext cx="0" cy="31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22" name="Text Box 177"/>
            <p:cNvSpPr txBox="1">
              <a:spLocks noChangeArrowheads="1"/>
            </p:cNvSpPr>
            <p:nvPr/>
          </p:nvSpPr>
          <p:spPr bwMode="auto">
            <a:xfrm>
              <a:off x="4005"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00"/>
                  </a:solidFill>
                </a:rPr>
                <a:t>石</a:t>
              </a:r>
            </a:p>
          </p:txBody>
        </p:sp>
        <p:sp>
          <p:nvSpPr>
            <p:cNvPr id="31823" name="Line 178"/>
            <p:cNvSpPr>
              <a:spLocks noChangeShapeType="1"/>
            </p:cNvSpPr>
            <p:nvPr/>
          </p:nvSpPr>
          <p:spPr bwMode="auto">
            <a:xfrm>
              <a:off x="4721" y="2019"/>
              <a:ext cx="380" cy="308"/>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24" name="Text Box 179"/>
            <p:cNvSpPr txBox="1">
              <a:spLocks noChangeArrowheads="1"/>
            </p:cNvSpPr>
            <p:nvPr/>
          </p:nvSpPr>
          <p:spPr bwMode="auto">
            <a:xfrm>
              <a:off x="4549"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825" name="Text Box 180"/>
            <p:cNvSpPr txBox="1">
              <a:spLocks noChangeArrowheads="1"/>
            </p:cNvSpPr>
            <p:nvPr/>
          </p:nvSpPr>
          <p:spPr bwMode="auto">
            <a:xfrm>
              <a:off x="5080" y="2283"/>
              <a:ext cx="32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826" name="Line 181"/>
            <p:cNvSpPr>
              <a:spLocks noChangeShapeType="1"/>
            </p:cNvSpPr>
            <p:nvPr/>
          </p:nvSpPr>
          <p:spPr bwMode="auto">
            <a:xfrm flipH="1">
              <a:off x="3106" y="1534"/>
              <a:ext cx="1" cy="182"/>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31827" name="Text Box 182"/>
            <p:cNvSpPr txBox="1">
              <a:spLocks noChangeArrowheads="1"/>
            </p:cNvSpPr>
            <p:nvPr/>
          </p:nvSpPr>
          <p:spPr bwMode="auto">
            <a:xfrm>
              <a:off x="2926" y="1737"/>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FF00FF"/>
                  </a:solidFill>
                  <a:ea typeface="华文新魏" panose="02010800040101010101" pitchFamily="2" charset="-122"/>
                </a:rPr>
                <a:t>剪</a:t>
              </a:r>
            </a:p>
          </p:txBody>
        </p:sp>
        <p:sp>
          <p:nvSpPr>
            <p:cNvPr id="31828" name="Text Box 183"/>
            <p:cNvSpPr txBox="1">
              <a:spLocks noChangeArrowheads="1"/>
            </p:cNvSpPr>
            <p:nvPr/>
          </p:nvSpPr>
          <p:spPr bwMode="auto">
            <a:xfrm>
              <a:off x="4536" y="1737"/>
              <a:ext cx="32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chemeClr val="accent2"/>
                  </a:solidFill>
                  <a:ea typeface="华文新魏" panose="02010800040101010101" pitchFamily="2" charset="-122"/>
                </a:rPr>
                <a:t>布</a:t>
              </a:r>
            </a:p>
          </p:txBody>
        </p:sp>
        <p:sp>
          <p:nvSpPr>
            <p:cNvPr id="31829" name="Line 184"/>
            <p:cNvSpPr>
              <a:spLocks noChangeShapeType="1"/>
            </p:cNvSpPr>
            <p:nvPr/>
          </p:nvSpPr>
          <p:spPr bwMode="auto">
            <a:xfrm>
              <a:off x="3107" y="1534"/>
              <a:ext cx="1496" cy="257"/>
            </a:xfrm>
            <a:prstGeom prst="line">
              <a:avLst/>
            </a:prstGeom>
            <a:noFill/>
            <a:ln w="28575">
              <a:solidFill>
                <a:schemeClr val="hlink"/>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grpSp>
      <p:sp>
        <p:nvSpPr>
          <p:cNvPr id="28857" name="Text Box 185"/>
          <p:cNvSpPr txBox="1">
            <a:spLocks noChangeArrowheads="1"/>
          </p:cNvSpPr>
          <p:nvPr/>
        </p:nvSpPr>
        <p:spPr bwMode="auto">
          <a:xfrm>
            <a:off x="652463" y="928688"/>
            <a:ext cx="719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latin typeface="华文新魏" panose="02010800040101010101" pitchFamily="2" charset="-122"/>
                <a:ea typeface="华文新魏" panose="02010800040101010101" pitchFamily="2" charset="-122"/>
              </a:rPr>
              <a:t>解</a:t>
            </a:r>
            <a:r>
              <a:rPr lang="en-US" altLang="zh-CN" sz="2800" b="1">
                <a:latin typeface="华文新魏" panose="02010800040101010101" pitchFamily="2" charset="-122"/>
                <a:ea typeface="华文新魏" panose="02010800040101010101" pitchFamily="2"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857"/>
                                        </p:tgtEl>
                                        <p:attrNameLst>
                                          <p:attrName>style.visibility</p:attrName>
                                        </p:attrNameLst>
                                      </p:cBhvr>
                                      <p:to>
                                        <p:strVal val="visible"/>
                                      </p:to>
                                    </p:set>
                                    <p:anim calcmode="discrete" valueType="clr">
                                      <p:cBhvr override="childStyle">
                                        <p:cTn id="7" dur="80"/>
                                        <p:tgtEl>
                                          <p:spTgt spid="2885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857"/>
                                        </p:tgtEl>
                                        <p:attrNameLst>
                                          <p:attrName>fillcolor</p:attrName>
                                        </p:attrNameLst>
                                      </p:cBhvr>
                                      <p:tavLst>
                                        <p:tav tm="0">
                                          <p:val>
                                            <p:clrVal>
                                              <a:schemeClr val="accent2"/>
                                            </p:clrVal>
                                          </p:val>
                                        </p:tav>
                                        <p:tav tm="50000">
                                          <p:val>
                                            <p:clrVal>
                                              <a:schemeClr val="hlink"/>
                                            </p:clrVal>
                                          </p:val>
                                        </p:tav>
                                      </p:tavLst>
                                    </p:anim>
                                    <p:set>
                                      <p:cBhvr>
                                        <p:cTn id="9" dur="80"/>
                                        <p:tgtEl>
                                          <p:spTgt spid="2885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5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8760"/>
                                        </p:tgtEl>
                                        <p:attrNameLst>
                                          <p:attrName>style.visibility</p:attrName>
                                        </p:attrNameLst>
                                      </p:cBhvr>
                                      <p:to>
                                        <p:strVal val="visible"/>
                                      </p:to>
                                    </p:set>
                                    <p:anim calcmode="discrete" valueType="clr">
                                      <p:cBhvr override="childStyle">
                                        <p:cTn id="19" dur="80"/>
                                        <p:tgtEl>
                                          <p:spTgt spid="28760"/>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8760"/>
                                        </p:tgtEl>
                                        <p:attrNameLst>
                                          <p:attrName>fillcolor</p:attrName>
                                        </p:attrNameLst>
                                      </p:cBhvr>
                                      <p:tavLst>
                                        <p:tav tm="0">
                                          <p:val>
                                            <p:clrVal>
                                              <a:schemeClr val="accent2"/>
                                            </p:clrVal>
                                          </p:val>
                                        </p:tav>
                                        <p:tav tm="50000">
                                          <p:val>
                                            <p:clrVal>
                                              <a:schemeClr val="hlink"/>
                                            </p:clrVal>
                                          </p:val>
                                        </p:tav>
                                      </p:tavLst>
                                    </p:anim>
                                    <p:set>
                                      <p:cBhvr>
                                        <p:cTn id="21" dur="80"/>
                                        <p:tgtEl>
                                          <p:spTgt spid="28760"/>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28773"/>
                                        </p:tgtEl>
                                        <p:attrNameLst>
                                          <p:attrName>style.visibility</p:attrName>
                                        </p:attrNameLst>
                                      </p:cBhvr>
                                      <p:to>
                                        <p:strVal val="visible"/>
                                      </p:to>
                                    </p:set>
                                    <p:anim calcmode="lin" valueType="num">
                                      <p:cBhvr>
                                        <p:cTn id="26" dur="500" fill="hold"/>
                                        <p:tgtEl>
                                          <p:spTgt spid="28773"/>
                                        </p:tgtEl>
                                        <p:attrNameLst>
                                          <p:attrName>ppt_w</p:attrName>
                                        </p:attrNameLst>
                                      </p:cBhvr>
                                      <p:tavLst>
                                        <p:tav tm="0">
                                          <p:val>
                                            <p:fltVal val="0"/>
                                          </p:val>
                                        </p:tav>
                                        <p:tav tm="100000">
                                          <p:val>
                                            <p:strVal val="#ppt_w"/>
                                          </p:val>
                                        </p:tav>
                                      </p:tavLst>
                                    </p:anim>
                                    <p:anim calcmode="lin" valueType="num">
                                      <p:cBhvr>
                                        <p:cTn id="27" dur="500" fill="hold"/>
                                        <p:tgtEl>
                                          <p:spTgt spid="28773"/>
                                        </p:tgtEl>
                                        <p:attrNameLst>
                                          <p:attrName>ppt_h</p:attrName>
                                        </p:attrNameLst>
                                      </p:cBhvr>
                                      <p:tavLst>
                                        <p:tav tm="0">
                                          <p:val>
                                            <p:fltVal val="0"/>
                                          </p:val>
                                        </p:tav>
                                        <p:tav tm="100000">
                                          <p:val>
                                            <p:strVal val="#ppt_h"/>
                                          </p:val>
                                        </p:tav>
                                      </p:tavLst>
                                    </p:anim>
                                    <p:anim calcmode="lin" valueType="num">
                                      <p:cBhvr>
                                        <p:cTn id="28" dur="500" fill="hold"/>
                                        <p:tgtEl>
                                          <p:spTgt spid="28773"/>
                                        </p:tgtEl>
                                        <p:attrNameLst>
                                          <p:attrName>style.rotation</p:attrName>
                                        </p:attrNameLst>
                                      </p:cBhvr>
                                      <p:tavLst>
                                        <p:tav tm="0">
                                          <p:val>
                                            <p:fltVal val="360"/>
                                          </p:val>
                                        </p:tav>
                                        <p:tav tm="100000">
                                          <p:val>
                                            <p:fltVal val="0"/>
                                          </p:val>
                                        </p:tav>
                                      </p:tavLst>
                                    </p:anim>
                                    <p:animEffect transition="in" filter="fade">
                                      <p:cBhvr>
                                        <p:cTn id="29" dur="500"/>
                                        <p:tgtEl>
                                          <p:spTgt spid="28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60" grpId="0"/>
      <p:bldP spid="2885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609600" y="2057400"/>
            <a:ext cx="8137525" cy="319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buClr>
                <a:schemeClr val="tx2"/>
              </a:buClr>
              <a:buFont typeface="Wingdings" panose="05000000000000000000" pitchFamily="2" charset="2"/>
              <a:buNone/>
            </a:pPr>
            <a:r>
              <a:rPr lang="zh-CN" altLang="en-US" sz="2800" b="1" dirty="0">
                <a:solidFill>
                  <a:srgbClr val="0033CC"/>
                </a:solidFill>
              </a:rPr>
              <a:t>     </a:t>
            </a:r>
            <a:r>
              <a:rPr lang="zh-CN" altLang="en-US" sz="2800" b="1" dirty="0"/>
              <a:t>利用树状图或表格可以清晰地表示出某个事件发生的所有可能出现的结果，从而较方便地求出某些事件发生的概率</a:t>
            </a:r>
            <a:r>
              <a:rPr lang="en-US" altLang="zh-CN" sz="2800" b="1" dirty="0">
                <a:latin typeface="宋体" panose="02010600030101010101" pitchFamily="2" charset="-122"/>
              </a:rPr>
              <a:t>.</a:t>
            </a:r>
          </a:p>
          <a:p>
            <a:pPr>
              <a:lnSpc>
                <a:spcPct val="120000"/>
              </a:lnSpc>
              <a:buClr>
                <a:schemeClr val="tx2"/>
              </a:buClr>
              <a:buFont typeface="Wingdings" panose="05000000000000000000" pitchFamily="2" charset="2"/>
              <a:buNone/>
            </a:pPr>
            <a:r>
              <a:rPr lang="zh-CN" altLang="en-US" sz="2800" b="1" dirty="0"/>
              <a:t>     当试验包含两步时</a:t>
            </a:r>
            <a:r>
              <a:rPr lang="en-US" altLang="zh-CN" sz="2800" b="1" dirty="0"/>
              <a:t>,</a:t>
            </a:r>
            <a:r>
              <a:rPr lang="zh-CN" altLang="en-US" sz="2800" b="1" dirty="0">
                <a:solidFill>
                  <a:srgbClr val="FF3300"/>
                </a:solidFill>
              </a:rPr>
              <a:t>列表</a:t>
            </a:r>
            <a:r>
              <a:rPr lang="zh-CN" altLang="en-US" sz="2800" b="1" dirty="0"/>
              <a:t>法比较方便</a:t>
            </a:r>
            <a:r>
              <a:rPr lang="en-US" altLang="zh-CN" sz="2800" b="1" dirty="0"/>
              <a:t>,</a:t>
            </a:r>
            <a:r>
              <a:rPr lang="zh-CN" altLang="en-US" sz="2800" b="1" dirty="0"/>
              <a:t>当然</a:t>
            </a:r>
            <a:r>
              <a:rPr lang="en-US" altLang="zh-CN" sz="2800" b="1" dirty="0"/>
              <a:t>,</a:t>
            </a:r>
            <a:r>
              <a:rPr lang="zh-CN" altLang="en-US" sz="2800" b="1" dirty="0"/>
              <a:t>此时也可以用树状图法</a:t>
            </a:r>
            <a:r>
              <a:rPr lang="en-US" altLang="zh-CN" sz="2800" b="1" dirty="0"/>
              <a:t>,</a:t>
            </a:r>
            <a:r>
              <a:rPr lang="zh-CN" altLang="en-US" sz="2800" b="1" dirty="0"/>
              <a:t>当试验在三步或三步以上时</a:t>
            </a:r>
            <a:r>
              <a:rPr lang="en-US" altLang="zh-CN" sz="2800" b="1" dirty="0"/>
              <a:t>,</a:t>
            </a:r>
            <a:r>
              <a:rPr lang="zh-CN" altLang="en-US" sz="2800" b="1" dirty="0"/>
              <a:t>用</a:t>
            </a:r>
            <a:r>
              <a:rPr lang="zh-CN" altLang="en-US" sz="2800" b="1" dirty="0">
                <a:solidFill>
                  <a:srgbClr val="FF3300"/>
                </a:solidFill>
              </a:rPr>
              <a:t>画树状图</a:t>
            </a:r>
            <a:r>
              <a:rPr lang="zh-CN" altLang="en-US" sz="2800" b="1" dirty="0"/>
              <a:t>法方便</a:t>
            </a:r>
            <a:r>
              <a:rPr lang="en-US" altLang="zh-CN" sz="2800" b="1" dirty="0" smtClean="0">
                <a:latin typeface="宋体" panose="02010600030101010101" pitchFamily="2" charset="-122"/>
              </a:rPr>
              <a:t>. </a:t>
            </a:r>
            <a:endParaRPr lang="en-US" altLang="zh-CN" sz="2800" b="1" dirty="0">
              <a:latin typeface="宋体" panose="02010600030101010101" pitchFamily="2" charset="-122"/>
            </a:endParaRPr>
          </a:p>
        </p:txBody>
      </p:sp>
      <p:pic>
        <p:nvPicPr>
          <p:cNvPr id="33794" name="Picture 3" descr="图片3"/>
          <p:cNvPicPr>
            <a:picLocks noChangeAspect="1" noChangeArrowheads="1"/>
          </p:cNvPicPr>
          <p:nvPr/>
        </p:nvPicPr>
        <p:blipFill>
          <a:blip r:embed="rId3" cstate="email"/>
          <a:srcRect/>
          <a:stretch>
            <a:fillRect/>
          </a:stretch>
        </p:blipFill>
        <p:spPr bwMode="auto">
          <a:xfrm>
            <a:off x="381000" y="762000"/>
            <a:ext cx="35814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935038" y="2590800"/>
            <a:ext cx="8208962"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dirty="0">
                <a:solidFill>
                  <a:srgbClr val="0000FF"/>
                </a:solidFill>
              </a:rPr>
              <a:t>1.</a:t>
            </a:r>
            <a:r>
              <a:rPr lang="zh-CN" altLang="en-US" sz="2800" b="1" dirty="0">
                <a:solidFill>
                  <a:srgbClr val="0000FF"/>
                </a:solidFill>
              </a:rPr>
              <a:t>会用画树状图的方法求简单事件的概率；</a:t>
            </a:r>
          </a:p>
          <a:p>
            <a:pPr>
              <a:spcBef>
                <a:spcPct val="50000"/>
              </a:spcBef>
            </a:pPr>
            <a:r>
              <a:rPr lang="en-US" altLang="zh-CN" sz="2800" b="1" dirty="0">
                <a:solidFill>
                  <a:srgbClr val="0000FF"/>
                </a:solidFill>
              </a:rPr>
              <a:t>2.</a:t>
            </a:r>
            <a:r>
              <a:rPr lang="zh-CN" altLang="en-US" sz="2800" b="1" dirty="0">
                <a:solidFill>
                  <a:srgbClr val="0000FF"/>
                </a:solidFill>
              </a:rPr>
              <a:t>会用列表的方法求简单事件的概率</a:t>
            </a:r>
            <a:r>
              <a:rPr lang="en-US" altLang="zh-CN" sz="2800" b="1" dirty="0">
                <a:solidFill>
                  <a:srgbClr val="0000FF"/>
                </a:solidFill>
                <a:latin typeface="宋体" panose="02010600030101010101" pitchFamily="2" charset="-122"/>
              </a:rPr>
              <a:t>.</a:t>
            </a:r>
          </a:p>
        </p:txBody>
      </p:sp>
      <p:pic>
        <p:nvPicPr>
          <p:cNvPr id="5122" name="Picture 4" descr="童趣"/>
          <p:cNvPicPr>
            <a:picLocks noChangeAspect="1" noChangeArrowheads="1"/>
          </p:cNvPicPr>
          <p:nvPr/>
        </p:nvPicPr>
        <p:blipFill>
          <a:blip r:embed="rId3"/>
          <a:srcRect/>
          <a:stretch>
            <a:fillRect/>
          </a:stretch>
        </p:blipFill>
        <p:spPr bwMode="auto">
          <a:xfrm>
            <a:off x="609704" y="1277970"/>
            <a:ext cx="3544888" cy="106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381000" y="11811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dirty="0">
                <a:solidFill>
                  <a:srgbClr val="0000FF"/>
                </a:solidFill>
                <a:latin typeface="宋体" panose="02010600030101010101" pitchFamily="2" charset="-122"/>
              </a:rPr>
              <a:t> 1.</a:t>
            </a:r>
            <a:r>
              <a:rPr lang="zh-CN" altLang="en-US" b="1" dirty="0">
                <a:solidFill>
                  <a:srgbClr val="0000FF"/>
                </a:solidFill>
                <a:latin typeface="宋体" panose="02010600030101010101" pitchFamily="2" charset="-122"/>
              </a:rPr>
              <a:t>三种事件发生的概率及表示：</a:t>
            </a:r>
          </a:p>
        </p:txBody>
      </p:sp>
      <p:grpSp>
        <p:nvGrpSpPr>
          <p:cNvPr id="2" name="Group 3"/>
          <p:cNvGrpSpPr/>
          <p:nvPr/>
        </p:nvGrpSpPr>
        <p:grpSpPr bwMode="auto">
          <a:xfrm>
            <a:off x="468313" y="1757363"/>
            <a:ext cx="8675687" cy="1582737"/>
            <a:chOff x="295" y="1315"/>
            <a:chExt cx="5465" cy="997"/>
          </a:xfrm>
        </p:grpSpPr>
        <p:sp>
          <p:nvSpPr>
            <p:cNvPr id="7171" name="Text Box 4"/>
            <p:cNvSpPr txBox="1">
              <a:spLocks noChangeArrowheads="1"/>
            </p:cNvSpPr>
            <p:nvPr/>
          </p:nvSpPr>
          <p:spPr bwMode="auto">
            <a:xfrm>
              <a:off x="295" y="1315"/>
              <a:ext cx="244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dirty="0">
                  <a:latin typeface="宋体" panose="02010600030101010101" pitchFamily="2" charset="-122"/>
                </a:rPr>
                <a:t>①</a:t>
              </a:r>
              <a:r>
                <a:rPr lang="zh-CN" altLang="en-US" b="1" dirty="0">
                  <a:latin typeface="宋体" panose="02010600030101010101" pitchFamily="2" charset="-122"/>
                </a:rPr>
                <a:t>必然事件发生的概率为</a:t>
              </a:r>
              <a:r>
                <a:rPr lang="en-US" altLang="zh-CN" b="1" dirty="0">
                  <a:latin typeface="宋体" panose="02010600030101010101" pitchFamily="2" charset="-122"/>
                </a:rPr>
                <a:t>1</a:t>
              </a:r>
            </a:p>
          </p:txBody>
        </p:sp>
        <p:sp>
          <p:nvSpPr>
            <p:cNvPr id="7172" name="Text Box 5"/>
            <p:cNvSpPr txBox="1">
              <a:spLocks noChangeArrowheads="1"/>
            </p:cNvSpPr>
            <p:nvPr/>
          </p:nvSpPr>
          <p:spPr bwMode="auto">
            <a:xfrm>
              <a:off x="2925" y="1315"/>
              <a:ext cx="283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dirty="0">
                  <a:latin typeface="宋体" panose="02010600030101010101" pitchFamily="2" charset="-122"/>
                </a:rPr>
                <a:t>记作 </a:t>
              </a:r>
              <a:r>
                <a:rPr lang="en-US" altLang="zh-CN" b="1" dirty="0">
                  <a:latin typeface="EU-BX" pitchFamily="65" charset="-122"/>
                  <a:ea typeface="EU-BX" pitchFamily="65" charset="-122"/>
                </a:rPr>
                <a:t>P</a:t>
              </a:r>
              <a:r>
                <a:rPr lang="zh-CN" altLang="en-US" b="1" dirty="0">
                  <a:latin typeface="宋体" panose="02010600030101010101" pitchFamily="2" charset="-122"/>
                </a:rPr>
                <a:t>（必然事件）</a:t>
              </a:r>
              <a:r>
                <a:rPr lang="en-US" altLang="zh-CN" b="1" dirty="0">
                  <a:latin typeface="宋体" panose="02010600030101010101" pitchFamily="2" charset="-122"/>
                </a:rPr>
                <a:t>=</a:t>
              </a:r>
              <a:r>
                <a:rPr lang="en-US" altLang="zh-CN" b="1" dirty="0">
                  <a:solidFill>
                    <a:srgbClr val="FF0066"/>
                  </a:solidFill>
                  <a:latin typeface="宋体" panose="02010600030101010101" pitchFamily="2" charset="-122"/>
                </a:rPr>
                <a:t>1</a:t>
              </a:r>
              <a:r>
                <a:rPr lang="zh-CN" altLang="en-US" b="1" dirty="0">
                  <a:latin typeface="宋体" panose="02010600030101010101" pitchFamily="2" charset="-122"/>
                </a:rPr>
                <a:t>；</a:t>
              </a:r>
            </a:p>
          </p:txBody>
        </p:sp>
        <p:sp>
          <p:nvSpPr>
            <p:cNvPr id="7173" name="Text Box 6"/>
            <p:cNvSpPr txBox="1">
              <a:spLocks noChangeArrowheads="1"/>
            </p:cNvSpPr>
            <p:nvPr/>
          </p:nvSpPr>
          <p:spPr bwMode="auto">
            <a:xfrm>
              <a:off x="295" y="1661"/>
              <a:ext cx="26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dirty="0">
                  <a:latin typeface="宋体" panose="02010600030101010101" pitchFamily="2" charset="-122"/>
                </a:rPr>
                <a:t>②</a:t>
              </a:r>
              <a:r>
                <a:rPr lang="zh-CN" altLang="en-US" b="1" dirty="0">
                  <a:latin typeface="宋体" panose="02010600030101010101" pitchFamily="2" charset="-122"/>
                </a:rPr>
                <a:t>不可能事件发生的概率为</a:t>
              </a:r>
              <a:r>
                <a:rPr lang="en-US" altLang="zh-CN" b="1" dirty="0">
                  <a:latin typeface="宋体" panose="02010600030101010101" pitchFamily="2" charset="-122"/>
                </a:rPr>
                <a:t>0</a:t>
              </a:r>
            </a:p>
          </p:txBody>
        </p:sp>
        <p:sp>
          <p:nvSpPr>
            <p:cNvPr id="7174" name="Text Box 7"/>
            <p:cNvSpPr txBox="1">
              <a:spLocks noChangeArrowheads="1"/>
            </p:cNvSpPr>
            <p:nvPr/>
          </p:nvSpPr>
          <p:spPr bwMode="auto">
            <a:xfrm>
              <a:off x="2925" y="1661"/>
              <a:ext cx="263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dirty="0">
                  <a:latin typeface="宋体" panose="02010600030101010101" pitchFamily="2" charset="-122"/>
                </a:rPr>
                <a:t>记作 </a:t>
              </a:r>
              <a:r>
                <a:rPr lang="en-US" altLang="zh-CN" b="1" dirty="0">
                  <a:latin typeface="EU-BX" pitchFamily="65" charset="-122"/>
                  <a:ea typeface="EU-BX" pitchFamily="65" charset="-122"/>
                </a:rPr>
                <a:t>P</a:t>
              </a:r>
              <a:r>
                <a:rPr lang="zh-CN" altLang="en-US" b="1" dirty="0">
                  <a:latin typeface="宋体" panose="02010600030101010101" pitchFamily="2" charset="-122"/>
                </a:rPr>
                <a:t>（不可能事件）</a:t>
              </a:r>
              <a:r>
                <a:rPr lang="en-US" altLang="zh-CN" b="1" dirty="0">
                  <a:latin typeface="宋体" panose="02010600030101010101" pitchFamily="2" charset="-122"/>
                </a:rPr>
                <a:t>=</a:t>
              </a:r>
              <a:r>
                <a:rPr lang="en-US" altLang="zh-CN" b="1" dirty="0">
                  <a:solidFill>
                    <a:srgbClr val="FF0066"/>
                  </a:solidFill>
                  <a:latin typeface="宋体" panose="02010600030101010101" pitchFamily="2" charset="-122"/>
                </a:rPr>
                <a:t>0</a:t>
              </a:r>
              <a:r>
                <a:rPr lang="zh-CN" altLang="en-US" b="1" dirty="0">
                  <a:latin typeface="宋体" panose="02010600030101010101" pitchFamily="2" charset="-122"/>
                </a:rPr>
                <a:t>；</a:t>
              </a:r>
            </a:p>
          </p:txBody>
        </p:sp>
        <p:sp>
          <p:nvSpPr>
            <p:cNvPr id="7175" name="Text Box 8"/>
            <p:cNvSpPr txBox="1">
              <a:spLocks noChangeArrowheads="1"/>
            </p:cNvSpPr>
            <p:nvPr/>
          </p:nvSpPr>
          <p:spPr bwMode="auto">
            <a:xfrm>
              <a:off x="295" y="2024"/>
              <a:ext cx="21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dirty="0">
                  <a:latin typeface="宋体" panose="02010600030101010101" pitchFamily="2" charset="-122"/>
                </a:rPr>
                <a:t>③</a:t>
              </a:r>
              <a:r>
                <a:rPr lang="zh-CN" altLang="en-US" b="1" dirty="0">
                  <a:latin typeface="宋体" panose="02010600030101010101" pitchFamily="2" charset="-122"/>
                </a:rPr>
                <a:t>若</a:t>
              </a:r>
              <a:r>
                <a:rPr lang="en-US" altLang="zh-CN" b="1" dirty="0">
                  <a:latin typeface="EU-BX" pitchFamily="65" charset="-122"/>
                  <a:ea typeface="EU-BX" pitchFamily="65" charset="-122"/>
                </a:rPr>
                <a:t>A</a:t>
              </a:r>
              <a:r>
                <a:rPr lang="zh-CN" altLang="en-US" b="1" dirty="0">
                  <a:latin typeface="宋体" panose="02010600030101010101" pitchFamily="2" charset="-122"/>
                </a:rPr>
                <a:t>为不确定事件</a:t>
              </a:r>
            </a:p>
          </p:txBody>
        </p:sp>
        <p:sp>
          <p:nvSpPr>
            <p:cNvPr id="7176" name="Text Box 9"/>
            <p:cNvSpPr txBox="1">
              <a:spLocks noChangeArrowheads="1"/>
            </p:cNvSpPr>
            <p:nvPr/>
          </p:nvSpPr>
          <p:spPr bwMode="auto">
            <a:xfrm>
              <a:off x="2973" y="2024"/>
              <a:ext cx="211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dirty="0">
                  <a:latin typeface="宋体" panose="02010600030101010101" pitchFamily="2" charset="-122"/>
                </a:rPr>
                <a:t>则     </a:t>
              </a:r>
              <a:r>
                <a:rPr lang="en-US" altLang="zh-CN" b="1" dirty="0">
                  <a:solidFill>
                    <a:srgbClr val="FF3399"/>
                  </a:solidFill>
                  <a:latin typeface="宋体" panose="02010600030101010101" pitchFamily="2" charset="-122"/>
                </a:rPr>
                <a:t>0</a:t>
              </a:r>
              <a:r>
                <a:rPr lang="zh-CN" altLang="en-US" b="1" dirty="0">
                  <a:latin typeface="宋体" panose="02010600030101010101" pitchFamily="2" charset="-122"/>
                </a:rPr>
                <a:t>＜</a:t>
              </a:r>
              <a:r>
                <a:rPr lang="en-US" altLang="zh-CN" b="1" dirty="0">
                  <a:latin typeface="EU-BX" pitchFamily="65" charset="-122"/>
                  <a:ea typeface="EU-BX" pitchFamily="65" charset="-122"/>
                </a:rPr>
                <a:t>P</a:t>
              </a:r>
              <a:r>
                <a:rPr lang="zh-CN" altLang="en-US" b="1" dirty="0">
                  <a:latin typeface="宋体" panose="02010600030101010101" pitchFamily="2" charset="-122"/>
                </a:rPr>
                <a:t>（</a:t>
              </a:r>
              <a:r>
                <a:rPr lang="en-US" altLang="zh-CN" b="1" dirty="0">
                  <a:latin typeface="EU-BX" pitchFamily="65" charset="-122"/>
                  <a:ea typeface="EU-BX" pitchFamily="65" charset="-122"/>
                </a:rPr>
                <a:t>A</a:t>
              </a:r>
              <a:r>
                <a:rPr lang="zh-CN" altLang="en-US" b="1" dirty="0">
                  <a:latin typeface="宋体" panose="02010600030101010101" pitchFamily="2" charset="-122"/>
                </a:rPr>
                <a:t>）＜</a:t>
              </a:r>
              <a:r>
                <a:rPr lang="en-US" altLang="zh-CN" b="1" dirty="0">
                  <a:solidFill>
                    <a:srgbClr val="FF3399"/>
                  </a:solidFill>
                  <a:latin typeface="宋体" panose="02010600030101010101" pitchFamily="2" charset="-122"/>
                </a:rPr>
                <a:t>1</a:t>
              </a:r>
            </a:p>
          </p:txBody>
        </p:sp>
      </p:grpSp>
      <p:sp>
        <p:nvSpPr>
          <p:cNvPr id="36874" name="Text Box 10"/>
          <p:cNvSpPr txBox="1">
            <a:spLocks noChangeArrowheads="1"/>
          </p:cNvSpPr>
          <p:nvPr/>
        </p:nvSpPr>
        <p:spPr bwMode="auto">
          <a:xfrm>
            <a:off x="381000" y="3429000"/>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dirty="0">
                <a:solidFill>
                  <a:srgbClr val="0000FF"/>
                </a:solidFill>
                <a:latin typeface="宋体" panose="02010600030101010101" pitchFamily="2" charset="-122"/>
              </a:rPr>
              <a:t>2.</a:t>
            </a:r>
            <a:r>
              <a:rPr lang="zh-CN" altLang="en-US" b="1" dirty="0">
                <a:solidFill>
                  <a:srgbClr val="0000FF"/>
                </a:solidFill>
                <a:latin typeface="宋体" panose="02010600030101010101" pitchFamily="2" charset="-122"/>
              </a:rPr>
              <a:t>等可能性事件的两个特征：</a:t>
            </a:r>
          </a:p>
        </p:txBody>
      </p:sp>
      <p:sp>
        <p:nvSpPr>
          <p:cNvPr id="36875" name="Rectangle 11"/>
          <p:cNvSpPr>
            <a:spLocks noChangeArrowheads="1"/>
          </p:cNvSpPr>
          <p:nvPr/>
        </p:nvSpPr>
        <p:spPr bwMode="auto">
          <a:xfrm>
            <a:off x="228600" y="4038600"/>
            <a:ext cx="66960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pPr>
            <a:r>
              <a:rPr lang="zh-CN" altLang="en-US" b="1" dirty="0">
                <a:latin typeface="宋体" panose="02010600030101010101" pitchFamily="2" charset="-122"/>
              </a:rPr>
              <a:t>（</a:t>
            </a:r>
            <a:r>
              <a:rPr lang="en-US" altLang="zh-CN" b="1" dirty="0">
                <a:latin typeface="宋体" panose="02010600030101010101" pitchFamily="2" charset="-122"/>
              </a:rPr>
              <a:t>1</a:t>
            </a:r>
            <a:r>
              <a:rPr lang="zh-CN" altLang="en-US" b="1" dirty="0">
                <a:latin typeface="宋体" panose="02010600030101010101" pitchFamily="2" charset="-122"/>
              </a:rPr>
              <a:t>）出现的结果有限多个</a:t>
            </a:r>
            <a:r>
              <a:rPr lang="zh-CN" altLang="en-US" b="1" dirty="0"/>
              <a:t>；</a:t>
            </a:r>
            <a:endParaRPr lang="zh-CN" altLang="en-US" b="1" dirty="0">
              <a:latin typeface="宋体" panose="02010600030101010101" pitchFamily="2" charset="-122"/>
            </a:endParaRPr>
          </a:p>
          <a:p>
            <a:pPr marL="342900" indent="-342900">
              <a:spcBef>
                <a:spcPct val="20000"/>
              </a:spcBef>
            </a:pPr>
            <a:r>
              <a:rPr lang="zh-CN" altLang="en-US" b="1" dirty="0">
                <a:latin typeface="宋体" panose="02010600030101010101" pitchFamily="2" charset="-122"/>
              </a:rPr>
              <a:t>（</a:t>
            </a:r>
            <a:r>
              <a:rPr lang="en-US" altLang="zh-CN" b="1" dirty="0">
                <a:latin typeface="宋体" panose="02010600030101010101" pitchFamily="2" charset="-122"/>
              </a:rPr>
              <a:t>2</a:t>
            </a:r>
            <a:r>
              <a:rPr lang="zh-CN" altLang="en-US" b="1" dirty="0">
                <a:latin typeface="宋体" panose="02010600030101010101" pitchFamily="2" charset="-122"/>
              </a:rPr>
              <a:t>）各结果发生的可能性相等</a:t>
            </a:r>
            <a:r>
              <a:rPr lang="en-US" altLang="zh-CN" b="1" dirty="0">
                <a:latin typeface="宋体" panose="02010600030101010101" pitchFamily="2" charset="-122"/>
              </a:rPr>
              <a:t>.</a:t>
            </a:r>
          </a:p>
        </p:txBody>
      </p:sp>
      <p:grpSp>
        <p:nvGrpSpPr>
          <p:cNvPr id="3" name="Group 19"/>
          <p:cNvGrpSpPr/>
          <p:nvPr/>
        </p:nvGrpSpPr>
        <p:grpSpPr bwMode="auto">
          <a:xfrm>
            <a:off x="381000" y="4724400"/>
            <a:ext cx="7823200" cy="1398588"/>
            <a:chOff x="204" y="2928"/>
            <a:chExt cx="4928" cy="881"/>
          </a:xfrm>
        </p:grpSpPr>
        <p:sp>
          <p:nvSpPr>
            <p:cNvPr id="36876" name="Text Box 12"/>
            <p:cNvSpPr txBox="1">
              <a:spLocks noChangeArrowheads="1"/>
            </p:cNvSpPr>
            <p:nvPr/>
          </p:nvSpPr>
          <p:spPr bwMode="auto">
            <a:xfrm>
              <a:off x="204" y="3148"/>
              <a:ext cx="4672" cy="327"/>
            </a:xfrm>
            <a:prstGeom prst="rect">
              <a:avLst/>
            </a:prstGeom>
            <a:noFill/>
            <a:ln w="9525">
              <a:noFill/>
              <a:miter lim="800000"/>
            </a:ln>
            <a:effectLst/>
          </p:spPr>
          <p:txBody>
            <a:bodyPr>
              <a:spAutoFit/>
            </a:bodyPr>
            <a:lstStyle/>
            <a:p>
              <a:r>
                <a:rPr lang="zh-CN" altLang="en-US" b="1" dirty="0">
                  <a:solidFill>
                    <a:srgbClr val="0000FF"/>
                  </a:solidFill>
                  <a:latin typeface="宋体" panose="02010600030101010101" pitchFamily="2" charset="-122"/>
                </a:rPr>
                <a:t>如何求等可能性事件的概率</a:t>
              </a:r>
              <a:r>
                <a:rPr lang="en-US" altLang="zh-CN" b="1" dirty="0">
                  <a:solidFill>
                    <a:srgbClr val="0000FF"/>
                  </a:solidFill>
                  <a:effectLst>
                    <a:outerShdw blurRad="38100" dist="38100" dir="2700000" algn="tl">
                      <a:srgbClr val="C0C0C0"/>
                    </a:outerShdw>
                  </a:effectLst>
                  <a:latin typeface="宋体" panose="02010600030101010101" pitchFamily="2" charset="-122"/>
                </a:rPr>
                <a:t>-------</a:t>
              </a:r>
              <a:r>
                <a:rPr lang="zh-CN" altLang="en-US" sz="2800" b="1" dirty="0">
                  <a:solidFill>
                    <a:srgbClr val="0033CC"/>
                  </a:solidFill>
                  <a:effectLst>
                    <a:outerShdw blurRad="38100" dist="38100" dir="2700000" algn="tl">
                      <a:srgbClr val="C0C0C0"/>
                    </a:outerShdw>
                  </a:effectLst>
                  <a:latin typeface="楷体_GB2312" pitchFamily="49" charset="-122"/>
                  <a:ea typeface="楷体_GB2312" pitchFamily="49" charset="-122"/>
                </a:rPr>
                <a:t>　</a:t>
              </a:r>
            </a:p>
          </p:txBody>
        </p:sp>
        <p:grpSp>
          <p:nvGrpSpPr>
            <p:cNvPr id="7181" name="Group 18"/>
            <p:cNvGrpSpPr/>
            <p:nvPr/>
          </p:nvGrpSpPr>
          <p:grpSpPr bwMode="auto">
            <a:xfrm>
              <a:off x="3408" y="2928"/>
              <a:ext cx="1724" cy="881"/>
              <a:chOff x="3787" y="2867"/>
              <a:chExt cx="1724" cy="881"/>
            </a:xfrm>
          </p:grpSpPr>
          <p:sp>
            <p:nvSpPr>
              <p:cNvPr id="7182" name="AutoShape 13"/>
              <p:cNvSpPr/>
              <p:nvPr/>
            </p:nvSpPr>
            <p:spPr bwMode="auto">
              <a:xfrm>
                <a:off x="3787" y="2913"/>
                <a:ext cx="46" cy="825"/>
              </a:xfrm>
              <a:prstGeom prst="leftBrace">
                <a:avLst>
                  <a:gd name="adj1" fmla="val 149373"/>
                  <a:gd name="adj2" fmla="val 50000"/>
                </a:avLst>
              </a:prstGeom>
              <a:noFill/>
              <a:ln w="381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p>
            </p:txBody>
          </p:sp>
          <p:sp>
            <p:nvSpPr>
              <p:cNvPr id="7183" name="Text Box 14"/>
              <p:cNvSpPr txBox="1">
                <a:spLocks noChangeArrowheads="1"/>
              </p:cNvSpPr>
              <p:nvPr/>
            </p:nvSpPr>
            <p:spPr bwMode="auto">
              <a:xfrm>
                <a:off x="3923" y="2867"/>
                <a:ext cx="95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dirty="0">
                    <a:solidFill>
                      <a:srgbClr val="0000FF"/>
                    </a:solidFill>
                    <a:latin typeface="楷体_GB2312" pitchFamily="49" charset="-122"/>
                    <a:ea typeface="楷体_GB2312" pitchFamily="49" charset="-122"/>
                  </a:rPr>
                  <a:t>树状图</a:t>
                </a:r>
              </a:p>
            </p:txBody>
          </p:sp>
          <p:sp>
            <p:nvSpPr>
              <p:cNvPr id="7184" name="Text Box 15"/>
              <p:cNvSpPr txBox="1">
                <a:spLocks noChangeArrowheads="1"/>
              </p:cNvSpPr>
              <p:nvPr/>
            </p:nvSpPr>
            <p:spPr bwMode="auto">
              <a:xfrm>
                <a:off x="3923" y="3421"/>
                <a:ext cx="15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dirty="0">
                    <a:solidFill>
                      <a:srgbClr val="0000FF"/>
                    </a:solidFill>
                    <a:latin typeface="楷体_GB2312" pitchFamily="49" charset="-122"/>
                    <a:ea typeface="楷体_GB2312" pitchFamily="49" charset="-122"/>
                  </a:rPr>
                  <a:t>列表法</a:t>
                </a:r>
              </a:p>
            </p:txBody>
          </p:sp>
        </p:grpSp>
      </p:grpSp>
      <p:pic>
        <p:nvPicPr>
          <p:cNvPr id="7185" name="Picture 17" descr="图片2"/>
          <p:cNvPicPr>
            <a:picLocks noChangeAspect="1" noChangeArrowheads="1"/>
          </p:cNvPicPr>
          <p:nvPr/>
        </p:nvPicPr>
        <p:blipFill>
          <a:blip r:embed="rId3" cstate="email"/>
          <a:srcRect/>
          <a:stretch>
            <a:fillRect/>
          </a:stretch>
        </p:blipFill>
        <p:spPr bwMode="auto">
          <a:xfrm>
            <a:off x="473075" y="533400"/>
            <a:ext cx="3108325"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wipe(left)">
                                      <p:cBhvr>
                                        <p:cTn id="7" dur="10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74"/>
                                        </p:tgtEl>
                                        <p:attrNameLst>
                                          <p:attrName>style.visibility</p:attrName>
                                        </p:attrNameLst>
                                      </p:cBhvr>
                                      <p:to>
                                        <p:strVal val="visible"/>
                                      </p:to>
                                    </p:set>
                                    <p:animEffect transition="in" filter="wipe(left)">
                                      <p:cBhvr>
                                        <p:cTn id="17" dur="1000"/>
                                        <p:tgtEl>
                                          <p:spTgt spid="3687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75"/>
                                        </p:tgtEl>
                                        <p:attrNameLst>
                                          <p:attrName>style.visibility</p:attrName>
                                        </p:attrNameLst>
                                      </p:cBhvr>
                                      <p:to>
                                        <p:strVal val="visible"/>
                                      </p:to>
                                    </p:set>
                                    <p:animEffect transition="in" filter="wipe(left)">
                                      <p:cBhvr>
                                        <p:cTn id="22" dur="2000"/>
                                        <p:tgtEl>
                                          <p:spTgt spid="36875"/>
                                        </p:tgtEl>
                                      </p:cBhvr>
                                    </p:animEffect>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 calcmode="lin" valueType="num">
                                      <p:cBhvr>
                                        <p:cTn id="29" dur="500" fill="hold"/>
                                        <p:tgtEl>
                                          <p:spTgt spid="3"/>
                                        </p:tgtEl>
                                        <p:attrNameLst>
                                          <p:attrName>style.rotation</p:attrName>
                                        </p:attrNameLst>
                                      </p:cBhvr>
                                      <p:tavLst>
                                        <p:tav tm="0">
                                          <p:val>
                                            <p:fltVal val="360"/>
                                          </p:val>
                                        </p:tav>
                                        <p:tav tm="100000">
                                          <p:val>
                                            <p:fltVal val="0"/>
                                          </p:val>
                                        </p:tav>
                                      </p:tavLst>
                                    </p:anim>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74" grpId="0"/>
      <p:bldP spid="368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17" name="Rectangle 113"/>
          <p:cNvSpPr>
            <a:spLocks noChangeArrowheads="1"/>
          </p:cNvSpPr>
          <p:nvPr/>
        </p:nvSpPr>
        <p:spPr bwMode="auto">
          <a:xfrm>
            <a:off x="533400" y="2286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20000"/>
              </a:lnSpc>
              <a:buClr>
                <a:schemeClr val="tx2"/>
              </a:buClr>
              <a:buFont typeface="Wingdings" panose="05000000000000000000" pitchFamily="2" charset="2"/>
              <a:buNone/>
            </a:pPr>
            <a:r>
              <a:rPr lang="en-US" altLang="zh-CN" b="1" dirty="0">
                <a:solidFill>
                  <a:srgbClr val="0000FF"/>
                </a:solidFill>
                <a:latin typeface="宋体" panose="02010600030101010101" pitchFamily="2" charset="-122"/>
              </a:rPr>
              <a:t>  </a:t>
            </a:r>
            <a:r>
              <a:rPr lang="zh-CN" altLang="en-US" b="1" dirty="0">
                <a:solidFill>
                  <a:srgbClr val="0000FF"/>
                </a:solidFill>
                <a:latin typeface="宋体" panose="02010600030101010101" pitchFamily="2" charset="-122"/>
              </a:rPr>
              <a:t>利用树状图或表格可以清晰地表示出某个事件发生的所有可能出现的结果，从而较方便地求出某些事件发生的概率</a:t>
            </a:r>
            <a:r>
              <a:rPr lang="en-US" altLang="zh-CN" b="1" dirty="0">
                <a:solidFill>
                  <a:srgbClr val="0000FF"/>
                </a:solidFill>
                <a:latin typeface="宋体" panose="02010600030101010101" pitchFamily="2" charset="-122"/>
              </a:rPr>
              <a:t>.</a:t>
            </a:r>
          </a:p>
        </p:txBody>
      </p:sp>
      <p:sp>
        <p:nvSpPr>
          <p:cNvPr id="21618" name="Text Box 114"/>
          <p:cNvSpPr txBox="1">
            <a:spLocks noChangeArrowheads="1"/>
          </p:cNvSpPr>
          <p:nvPr/>
        </p:nvSpPr>
        <p:spPr bwMode="auto">
          <a:xfrm>
            <a:off x="838200" y="1447800"/>
            <a:ext cx="80645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dirty="0">
                <a:latin typeface="宋体" panose="02010600030101010101" pitchFamily="2" charset="-122"/>
              </a:rPr>
              <a:t>用列表法和树状图法求概率有什么优点？</a:t>
            </a:r>
          </a:p>
        </p:txBody>
      </p:sp>
      <p:sp>
        <p:nvSpPr>
          <p:cNvPr id="6152" name="Rectangle 8"/>
          <p:cNvSpPr>
            <a:spLocks noGrp="1" noChangeArrowheads="1"/>
          </p:cNvSpPr>
          <p:nvPr/>
        </p:nvSpPr>
        <p:spPr bwMode="auto">
          <a:xfrm>
            <a:off x="762000" y="3581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90000"/>
              </a:lnSpc>
              <a:buClr>
                <a:schemeClr val="tx2"/>
              </a:buClr>
              <a:buFont typeface="Wingdings" panose="05000000000000000000" pitchFamily="2" charset="2"/>
              <a:buNone/>
            </a:pPr>
            <a:r>
              <a:rPr lang="zh-CN" altLang="en-US" sz="2800" b="1" dirty="0">
                <a:latin typeface="宋体" panose="02010600030101010101" pitchFamily="2" charset="-122"/>
              </a:rPr>
              <a:t>用树状图和列表的方法求概率时应注意些什么</a:t>
            </a:r>
            <a:r>
              <a:rPr lang="en-US" altLang="zh-CN" sz="2800" b="1" dirty="0">
                <a:latin typeface="宋体" panose="02010600030101010101" pitchFamily="2" charset="-122"/>
              </a:rPr>
              <a:t>?</a:t>
            </a:r>
          </a:p>
        </p:txBody>
      </p:sp>
      <p:sp>
        <p:nvSpPr>
          <p:cNvPr id="6153" name="Rectangle 9"/>
          <p:cNvSpPr>
            <a:spLocks noGrp="1" noChangeArrowheads="1"/>
          </p:cNvSpPr>
          <p:nvPr/>
        </p:nvSpPr>
        <p:spPr bwMode="auto">
          <a:xfrm>
            <a:off x="762000" y="4572000"/>
            <a:ext cx="7467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90000"/>
              </a:lnSpc>
              <a:buClr>
                <a:schemeClr val="tx2"/>
              </a:buClr>
              <a:buFont typeface="Wingdings" panose="05000000000000000000" pitchFamily="2" charset="2"/>
              <a:buNone/>
            </a:pPr>
            <a:r>
              <a:rPr lang="zh-CN" altLang="en-US" b="1" dirty="0">
                <a:solidFill>
                  <a:srgbClr val="0000FF"/>
                </a:solidFill>
                <a:latin typeface="宋体" panose="02010600030101010101" pitchFamily="2" charset="-122"/>
              </a:rPr>
              <a:t>用树状图和列表的方法求概率时应注意各种结果出现的可能性务必相同</a:t>
            </a:r>
            <a:r>
              <a:rPr lang="en-US" altLang="zh-CN" b="1" dirty="0">
                <a:solidFill>
                  <a:srgbClr val="0000FF"/>
                </a:solidFill>
                <a:latin typeface="宋体" panose="02010600030101010101" pitchFamily="2" charset="-122"/>
              </a:rPr>
              <a:t>.</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618"/>
                                        </p:tgtEl>
                                        <p:attrNameLst>
                                          <p:attrName>style.visibility</p:attrName>
                                        </p:attrNameLst>
                                      </p:cBhvr>
                                      <p:to>
                                        <p:strVal val="visible"/>
                                      </p:to>
                                    </p:set>
                                    <p:animEffect transition="in" filter="wipe(left)">
                                      <p:cBhvr>
                                        <p:cTn id="7" dur="500"/>
                                        <p:tgtEl>
                                          <p:spTgt spid="216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617">
                                            <p:txEl>
                                              <p:pRg st="0" end="0"/>
                                            </p:txEl>
                                          </p:spTgt>
                                        </p:tgtEl>
                                        <p:attrNameLst>
                                          <p:attrName>style.visibility</p:attrName>
                                        </p:attrNameLst>
                                      </p:cBhvr>
                                      <p:to>
                                        <p:strVal val="visible"/>
                                      </p:to>
                                    </p:set>
                                    <p:animEffect transition="in" filter="blinds(horizontal)">
                                      <p:cBhvr>
                                        <p:cTn id="12" dur="500"/>
                                        <p:tgtEl>
                                          <p:spTgt spid="216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52"/>
                                        </p:tgtEl>
                                        <p:attrNameLst>
                                          <p:attrName>style.visibility</p:attrName>
                                        </p:attrNameLst>
                                      </p:cBhvr>
                                      <p:to>
                                        <p:strVal val="visible"/>
                                      </p:to>
                                    </p:set>
                                    <p:animEffect transition="in" filter="blinds(horizontal)">
                                      <p:cBhvr>
                                        <p:cTn id="17" dur="500"/>
                                        <p:tgtEl>
                                          <p:spTgt spid="61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53"/>
                                        </p:tgtEl>
                                        <p:attrNameLst>
                                          <p:attrName>style.visibility</p:attrName>
                                        </p:attrNameLst>
                                      </p:cBhvr>
                                      <p:to>
                                        <p:strVal val="visible"/>
                                      </p:to>
                                    </p:set>
                                    <p:animEffect transition="in" filter="blinds(horizontal)">
                                      <p:cBhvr>
                                        <p:cTn id="22"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17" grpId="0" build="p"/>
      <p:bldP spid="21618" grpId="0"/>
      <p:bldP spid="6152" grpId="0"/>
      <p:bldP spid="615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2"/>
          <p:cNvSpPr txBox="1">
            <a:spLocks noChangeArrowheads="1"/>
          </p:cNvSpPr>
          <p:nvPr/>
        </p:nvSpPr>
        <p:spPr bwMode="auto">
          <a:xfrm>
            <a:off x="457200" y="1600200"/>
            <a:ext cx="80645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dirty="0"/>
              <a:t>甲乙两只不透明的袋子里装有除颜色之外都相同的球，甲袋装有红、蓝、黄色球各一个，乙袋装有红、蓝色球各一个，从每个袋子里分别随机地摸出一个球，两个球恰为同色的概率是多少？</a:t>
            </a:r>
          </a:p>
        </p:txBody>
      </p:sp>
      <p:sp>
        <p:nvSpPr>
          <p:cNvPr id="9247" name="Rectangle 31"/>
          <p:cNvSpPr>
            <a:spLocks noChangeArrowheads="1"/>
          </p:cNvSpPr>
          <p:nvPr/>
        </p:nvSpPr>
        <p:spPr bwMode="auto">
          <a:xfrm>
            <a:off x="5638800" y="3962400"/>
            <a:ext cx="2663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b="1">
                <a:solidFill>
                  <a:srgbClr val="0033CC"/>
                </a:solidFill>
              </a:rPr>
              <a:t>共有</a:t>
            </a:r>
            <a:r>
              <a:rPr lang="en-US" altLang="zh-CN" b="1">
                <a:solidFill>
                  <a:srgbClr val="0033CC"/>
                </a:solidFill>
              </a:rPr>
              <a:t>6</a:t>
            </a:r>
            <a:r>
              <a:rPr lang="zh-CN" altLang="en-US" b="1">
                <a:solidFill>
                  <a:srgbClr val="0033CC"/>
                </a:solidFill>
              </a:rPr>
              <a:t>个等可能结果</a:t>
            </a:r>
            <a:r>
              <a:rPr lang="en-US" altLang="zh-CN" b="1">
                <a:solidFill>
                  <a:srgbClr val="0033CC"/>
                </a:solidFill>
              </a:rPr>
              <a:t>.</a:t>
            </a:r>
            <a:r>
              <a:rPr lang="zh-CN" altLang="en-US" b="1">
                <a:solidFill>
                  <a:srgbClr val="0033CC"/>
                </a:solidFill>
              </a:rPr>
              <a:t>同色的有两个</a:t>
            </a:r>
          </a:p>
        </p:txBody>
      </p:sp>
      <p:grpSp>
        <p:nvGrpSpPr>
          <p:cNvPr id="2" name="Group 38"/>
          <p:cNvGrpSpPr/>
          <p:nvPr/>
        </p:nvGrpSpPr>
        <p:grpSpPr bwMode="auto">
          <a:xfrm>
            <a:off x="685800" y="3048000"/>
            <a:ext cx="4121150" cy="3216275"/>
            <a:chOff x="624" y="2016"/>
            <a:chExt cx="2596" cy="2026"/>
          </a:xfrm>
        </p:grpSpPr>
        <p:sp>
          <p:nvSpPr>
            <p:cNvPr id="11268" name="Rectangle 25"/>
            <p:cNvSpPr>
              <a:spLocks noChangeArrowheads="1"/>
            </p:cNvSpPr>
            <p:nvPr/>
          </p:nvSpPr>
          <p:spPr bwMode="auto">
            <a:xfrm>
              <a:off x="2640" y="2016"/>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3300"/>
                  </a:solidFill>
                </a:rPr>
                <a:t>红红</a:t>
              </a:r>
            </a:p>
          </p:txBody>
        </p:sp>
        <p:grpSp>
          <p:nvGrpSpPr>
            <p:cNvPr id="11269" name="Group 3"/>
            <p:cNvGrpSpPr/>
            <p:nvPr/>
          </p:nvGrpSpPr>
          <p:grpSpPr bwMode="auto">
            <a:xfrm>
              <a:off x="705" y="2680"/>
              <a:ext cx="928" cy="1076"/>
              <a:chOff x="881" y="2286"/>
              <a:chExt cx="955" cy="1099"/>
            </a:xfrm>
          </p:grpSpPr>
          <p:sp>
            <p:nvSpPr>
              <p:cNvPr id="11270" name="Line 4"/>
              <p:cNvSpPr>
                <a:spLocks noChangeShapeType="1"/>
              </p:cNvSpPr>
              <p:nvPr/>
            </p:nvSpPr>
            <p:spPr bwMode="auto">
              <a:xfrm rot="15737285" flipH="1">
                <a:off x="998" y="2727"/>
                <a:ext cx="590" cy="726"/>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1271" name="Line 5"/>
              <p:cNvSpPr>
                <a:spLocks noChangeShapeType="1"/>
              </p:cNvSpPr>
              <p:nvPr/>
            </p:nvSpPr>
            <p:spPr bwMode="auto">
              <a:xfrm rot="-5862715">
                <a:off x="1011" y="2154"/>
                <a:ext cx="505" cy="768"/>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1272" name="Line 6"/>
              <p:cNvSpPr>
                <a:spLocks noChangeShapeType="1"/>
              </p:cNvSpPr>
              <p:nvPr/>
            </p:nvSpPr>
            <p:spPr bwMode="auto">
              <a:xfrm rot="15737285" flipH="1">
                <a:off x="1337" y="2342"/>
                <a:ext cx="46" cy="952"/>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grpSp>
        <p:sp>
          <p:nvSpPr>
            <p:cNvPr id="11273" name="Line 8"/>
            <p:cNvSpPr>
              <a:spLocks noChangeShapeType="1"/>
            </p:cNvSpPr>
            <p:nvPr/>
          </p:nvSpPr>
          <p:spPr bwMode="auto">
            <a:xfrm rot="15394120" flipH="1">
              <a:off x="1943" y="1981"/>
              <a:ext cx="250" cy="1246"/>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1274" name="Line 9"/>
            <p:cNvSpPr>
              <a:spLocks noChangeShapeType="1"/>
            </p:cNvSpPr>
            <p:nvPr/>
          </p:nvSpPr>
          <p:spPr bwMode="auto">
            <a:xfrm rot="-6205880">
              <a:off x="2020" y="1774"/>
              <a:ext cx="91" cy="1340"/>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1275" name="Line 11"/>
            <p:cNvSpPr>
              <a:spLocks noChangeShapeType="1"/>
            </p:cNvSpPr>
            <p:nvPr/>
          </p:nvSpPr>
          <p:spPr bwMode="auto">
            <a:xfrm rot="15737285" flipH="1">
              <a:off x="2075" y="2653"/>
              <a:ext cx="188" cy="1037"/>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1276" name="Line 12"/>
            <p:cNvSpPr>
              <a:spLocks noChangeShapeType="1"/>
            </p:cNvSpPr>
            <p:nvPr/>
          </p:nvSpPr>
          <p:spPr bwMode="auto">
            <a:xfrm rot="-5862715">
              <a:off x="2087" y="2428"/>
              <a:ext cx="162" cy="1147"/>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1277" name="Line 14"/>
            <p:cNvSpPr>
              <a:spLocks noChangeShapeType="1"/>
            </p:cNvSpPr>
            <p:nvPr/>
          </p:nvSpPr>
          <p:spPr bwMode="auto">
            <a:xfrm rot="16419082" flipH="1">
              <a:off x="2037" y="3143"/>
              <a:ext cx="144" cy="1252"/>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1278" name="Line 15"/>
            <p:cNvSpPr>
              <a:spLocks noChangeShapeType="1"/>
            </p:cNvSpPr>
            <p:nvPr/>
          </p:nvSpPr>
          <p:spPr bwMode="auto">
            <a:xfrm rot="-5180918">
              <a:off x="1959" y="2983"/>
              <a:ext cx="253" cy="1200"/>
            </a:xfrm>
            <a:prstGeom prst="line">
              <a:avLst/>
            </a:prstGeom>
            <a:noFill/>
            <a:ln w="57150">
              <a:solidFill>
                <a:srgbClr val="0000FF"/>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1279" name="Rectangle 16"/>
            <p:cNvSpPr>
              <a:spLocks noChangeArrowheads="1"/>
            </p:cNvSpPr>
            <p:nvPr/>
          </p:nvSpPr>
          <p:spPr bwMode="auto">
            <a:xfrm rot="-2333699">
              <a:off x="624" y="2736"/>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3300"/>
                  </a:solidFill>
                </a:rPr>
                <a:t>红球</a:t>
              </a:r>
            </a:p>
          </p:txBody>
        </p:sp>
        <p:sp>
          <p:nvSpPr>
            <p:cNvPr id="11280" name="Rectangle 17"/>
            <p:cNvSpPr>
              <a:spLocks noChangeArrowheads="1"/>
            </p:cNvSpPr>
            <p:nvPr/>
          </p:nvSpPr>
          <p:spPr bwMode="auto">
            <a:xfrm rot="-1228965">
              <a:off x="1584" y="2208"/>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3300"/>
                  </a:solidFill>
                </a:rPr>
                <a:t>红球</a:t>
              </a:r>
            </a:p>
          </p:txBody>
        </p:sp>
        <p:sp>
          <p:nvSpPr>
            <p:cNvPr id="11281" name="Rectangle 18"/>
            <p:cNvSpPr>
              <a:spLocks noChangeArrowheads="1"/>
            </p:cNvSpPr>
            <p:nvPr/>
          </p:nvSpPr>
          <p:spPr bwMode="auto">
            <a:xfrm rot="-1087255">
              <a:off x="1680" y="2784"/>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3300"/>
                  </a:solidFill>
                </a:rPr>
                <a:t>红球</a:t>
              </a:r>
            </a:p>
          </p:txBody>
        </p:sp>
        <p:sp>
          <p:nvSpPr>
            <p:cNvPr id="11282" name="Rectangle 19"/>
            <p:cNvSpPr>
              <a:spLocks noChangeArrowheads="1"/>
            </p:cNvSpPr>
            <p:nvPr/>
          </p:nvSpPr>
          <p:spPr bwMode="auto">
            <a:xfrm rot="-855422">
              <a:off x="1680" y="3360"/>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3300"/>
                  </a:solidFill>
                </a:rPr>
                <a:t>红球</a:t>
              </a:r>
            </a:p>
          </p:txBody>
        </p:sp>
        <p:sp>
          <p:nvSpPr>
            <p:cNvPr id="11283" name="Rectangle 20"/>
            <p:cNvSpPr>
              <a:spLocks noChangeArrowheads="1"/>
            </p:cNvSpPr>
            <p:nvPr/>
          </p:nvSpPr>
          <p:spPr bwMode="auto">
            <a:xfrm>
              <a:off x="972" y="2956"/>
              <a:ext cx="57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0033CC"/>
                  </a:solidFill>
                </a:rPr>
                <a:t>蓝球</a:t>
              </a:r>
            </a:p>
          </p:txBody>
        </p:sp>
        <p:sp>
          <p:nvSpPr>
            <p:cNvPr id="11284" name="Rectangle 21"/>
            <p:cNvSpPr>
              <a:spLocks noChangeArrowheads="1"/>
            </p:cNvSpPr>
            <p:nvPr/>
          </p:nvSpPr>
          <p:spPr bwMode="auto">
            <a:xfrm>
              <a:off x="1678" y="2601"/>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0033CC"/>
                  </a:solidFill>
                </a:rPr>
                <a:t>蓝球</a:t>
              </a:r>
            </a:p>
          </p:txBody>
        </p:sp>
        <p:sp>
          <p:nvSpPr>
            <p:cNvPr id="11285" name="Rectangle 22"/>
            <p:cNvSpPr>
              <a:spLocks noChangeArrowheads="1"/>
            </p:cNvSpPr>
            <p:nvPr/>
          </p:nvSpPr>
          <p:spPr bwMode="auto">
            <a:xfrm>
              <a:off x="1678" y="3178"/>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0033CC"/>
                  </a:solidFill>
                </a:rPr>
                <a:t>蓝球</a:t>
              </a:r>
            </a:p>
          </p:txBody>
        </p:sp>
        <p:sp>
          <p:nvSpPr>
            <p:cNvPr id="11286" name="Rectangle 23"/>
            <p:cNvSpPr>
              <a:spLocks noChangeArrowheads="1"/>
            </p:cNvSpPr>
            <p:nvPr/>
          </p:nvSpPr>
          <p:spPr bwMode="auto">
            <a:xfrm rot="689958">
              <a:off x="1728" y="3744"/>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0033CC"/>
                  </a:solidFill>
                </a:rPr>
                <a:t>蓝球</a:t>
              </a:r>
            </a:p>
          </p:txBody>
        </p:sp>
        <p:sp>
          <p:nvSpPr>
            <p:cNvPr id="11287" name="Rectangle 24"/>
            <p:cNvSpPr>
              <a:spLocks noChangeArrowheads="1"/>
            </p:cNvSpPr>
            <p:nvPr/>
          </p:nvSpPr>
          <p:spPr bwMode="auto">
            <a:xfrm rot="1744129">
              <a:off x="720" y="3456"/>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FF00"/>
                  </a:solidFill>
                </a:rPr>
                <a:t>黄球</a:t>
              </a:r>
            </a:p>
          </p:txBody>
        </p:sp>
        <p:sp>
          <p:nvSpPr>
            <p:cNvPr id="11288" name="Rectangle 26"/>
            <p:cNvSpPr>
              <a:spLocks noChangeArrowheads="1"/>
            </p:cNvSpPr>
            <p:nvPr/>
          </p:nvSpPr>
          <p:spPr bwMode="auto">
            <a:xfrm>
              <a:off x="2640" y="2400"/>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0000"/>
                  </a:solidFill>
                </a:rPr>
                <a:t>红</a:t>
              </a:r>
              <a:r>
                <a:rPr lang="zh-CN" altLang="en-US" sz="2000" b="1">
                  <a:solidFill>
                    <a:srgbClr val="0000FF"/>
                  </a:solidFill>
                </a:rPr>
                <a:t>蓝</a:t>
              </a:r>
            </a:p>
          </p:txBody>
        </p:sp>
        <p:sp>
          <p:nvSpPr>
            <p:cNvPr id="11289" name="Rectangle 27"/>
            <p:cNvSpPr>
              <a:spLocks noChangeArrowheads="1"/>
            </p:cNvSpPr>
            <p:nvPr/>
          </p:nvSpPr>
          <p:spPr bwMode="auto">
            <a:xfrm>
              <a:off x="2647" y="2646"/>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0033CC"/>
                  </a:solidFill>
                </a:rPr>
                <a:t>蓝</a:t>
              </a:r>
              <a:r>
                <a:rPr lang="zh-CN" altLang="en-US" sz="2000" b="1">
                  <a:solidFill>
                    <a:srgbClr val="FF0000"/>
                  </a:solidFill>
                </a:rPr>
                <a:t>红</a:t>
              </a:r>
            </a:p>
          </p:txBody>
        </p:sp>
        <p:sp>
          <p:nvSpPr>
            <p:cNvPr id="11290" name="Rectangle 28"/>
            <p:cNvSpPr>
              <a:spLocks noChangeArrowheads="1"/>
            </p:cNvSpPr>
            <p:nvPr/>
          </p:nvSpPr>
          <p:spPr bwMode="auto">
            <a:xfrm>
              <a:off x="2640" y="307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0033CC"/>
                  </a:solidFill>
                </a:rPr>
                <a:t>蓝蓝</a:t>
              </a:r>
            </a:p>
          </p:txBody>
        </p:sp>
        <p:sp>
          <p:nvSpPr>
            <p:cNvPr id="11291" name="Rectangle 29"/>
            <p:cNvSpPr>
              <a:spLocks noChangeArrowheads="1"/>
            </p:cNvSpPr>
            <p:nvPr/>
          </p:nvSpPr>
          <p:spPr bwMode="auto">
            <a:xfrm>
              <a:off x="2640" y="3360"/>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FF00"/>
                  </a:solidFill>
                </a:rPr>
                <a:t>黄</a:t>
              </a:r>
              <a:r>
                <a:rPr lang="zh-CN" altLang="en-US" sz="2000" b="1">
                  <a:solidFill>
                    <a:srgbClr val="0033CC"/>
                  </a:solidFill>
                </a:rPr>
                <a:t>红</a:t>
              </a:r>
            </a:p>
          </p:txBody>
        </p:sp>
        <p:sp>
          <p:nvSpPr>
            <p:cNvPr id="11292" name="Rectangle 30"/>
            <p:cNvSpPr>
              <a:spLocks noChangeArrowheads="1"/>
            </p:cNvSpPr>
            <p:nvPr/>
          </p:nvSpPr>
          <p:spPr bwMode="auto">
            <a:xfrm>
              <a:off x="2640" y="379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zh-CN" altLang="en-US" sz="2000" b="1">
                  <a:solidFill>
                    <a:srgbClr val="FFFF00"/>
                  </a:solidFill>
                </a:rPr>
                <a:t>黄</a:t>
              </a:r>
              <a:r>
                <a:rPr lang="zh-CN" altLang="en-US" sz="2000" b="1">
                  <a:solidFill>
                    <a:srgbClr val="0033CC"/>
                  </a:solidFill>
                </a:rPr>
                <a:t>蓝 </a:t>
              </a:r>
            </a:p>
          </p:txBody>
        </p:sp>
        <p:graphicFrame>
          <p:nvGraphicFramePr>
            <p:cNvPr id="11293" name="Object 32"/>
            <p:cNvGraphicFramePr>
              <a:graphicFrameLocks noChangeAspect="1"/>
            </p:cNvGraphicFramePr>
            <p:nvPr/>
          </p:nvGraphicFramePr>
          <p:xfrm>
            <a:off x="2612" y="2490"/>
            <a:ext cx="70" cy="133"/>
          </p:xfrm>
          <a:graphic>
            <a:graphicData uri="http://schemas.openxmlformats.org/presentationml/2006/ole">
              <mc:AlternateContent xmlns:mc="http://schemas.openxmlformats.org/markup-compatibility/2006">
                <mc:Choice xmlns:v="urn:schemas-microsoft-com:vml" Requires="v">
                  <p:oleObj spid="_x0000_s11306" r:id="rId4" imgW="114300" imgH="215900" progId="Equation.3">
                    <p:embed/>
                  </p:oleObj>
                </mc:Choice>
                <mc:Fallback>
                  <p:oleObj r:id="rId4" imgW="114300" imgH="215900" progId="Equation.3">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2" y="2490"/>
                          <a:ext cx="70"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graphicFrame>
        <p:nvGraphicFramePr>
          <p:cNvPr id="9249" name="Object 33"/>
          <p:cNvGraphicFramePr>
            <a:graphicFrameLocks noChangeAspect="1"/>
          </p:cNvGraphicFramePr>
          <p:nvPr/>
        </p:nvGraphicFramePr>
        <p:xfrm>
          <a:off x="5562600" y="4876800"/>
          <a:ext cx="2603500" cy="868363"/>
        </p:xfrm>
        <a:graphic>
          <a:graphicData uri="http://schemas.openxmlformats.org/presentationml/2006/ole">
            <mc:AlternateContent xmlns:mc="http://schemas.openxmlformats.org/markup-compatibility/2006">
              <mc:Choice xmlns:v="urn:schemas-microsoft-com:vml" Requires="v">
                <p:oleObj spid="_x0000_s11307" r:id="rId6" imgW="2082800" imgH="673100" progId="Equation.3">
                  <p:embed/>
                </p:oleObj>
              </mc:Choice>
              <mc:Fallback>
                <p:oleObj r:id="rId6" imgW="2082800" imgH="673100" progId="Equation.3">
                  <p:embed/>
                  <p:pic>
                    <p:nvPicPr>
                      <p:cNvPr id="0" name="Object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62600" y="4876800"/>
                        <a:ext cx="26035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9250" name="Text Box 34"/>
          <p:cNvSpPr txBox="1">
            <a:spLocks noChangeArrowheads="1"/>
          </p:cNvSpPr>
          <p:nvPr/>
        </p:nvSpPr>
        <p:spPr bwMode="auto">
          <a:xfrm>
            <a:off x="228600" y="3048000"/>
            <a:ext cx="898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50000"/>
              </a:spcBef>
            </a:pPr>
            <a:r>
              <a:rPr lang="zh-CN" altLang="en-US" sz="2800" b="1">
                <a:solidFill>
                  <a:srgbClr val="FF0000"/>
                </a:solidFill>
              </a:rPr>
              <a:t>解：</a:t>
            </a:r>
          </a:p>
        </p:txBody>
      </p:sp>
      <p:pic>
        <p:nvPicPr>
          <p:cNvPr id="11296" name="Picture 37" descr="典例透析"/>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3124200" y="533400"/>
            <a:ext cx="3048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50"/>
                                        </p:tgtEl>
                                        <p:attrNameLst>
                                          <p:attrName>style.visibility</p:attrName>
                                        </p:attrNameLst>
                                      </p:cBhvr>
                                      <p:to>
                                        <p:strVal val="visible"/>
                                      </p:to>
                                    </p:set>
                                    <p:animEffect transition="in" filter="blinds(horizontal)">
                                      <p:cBhvr>
                                        <p:cTn id="7" dur="500"/>
                                        <p:tgtEl>
                                          <p:spTgt spid="92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47"/>
                                        </p:tgtEl>
                                        <p:attrNameLst>
                                          <p:attrName>style.visibility</p:attrName>
                                        </p:attrNameLst>
                                      </p:cBhvr>
                                      <p:to>
                                        <p:strVal val="visible"/>
                                      </p:to>
                                    </p:set>
                                    <p:animEffect transition="in" filter="blinds(horizontal)">
                                      <p:cBhvr>
                                        <p:cTn id="17" dur="500"/>
                                        <p:tgtEl>
                                          <p:spTgt spid="9247"/>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9249"/>
                                        </p:tgtEl>
                                        <p:attrNameLst>
                                          <p:attrName>style.visibility</p:attrName>
                                        </p:attrNameLst>
                                      </p:cBhvr>
                                      <p:to>
                                        <p:strVal val="visible"/>
                                      </p:to>
                                    </p:set>
                                    <p:anim calcmode="lin" valueType="num">
                                      <p:cBhvr>
                                        <p:cTn id="22" dur="500" fill="hold"/>
                                        <p:tgtEl>
                                          <p:spTgt spid="9249"/>
                                        </p:tgtEl>
                                        <p:attrNameLst>
                                          <p:attrName>ppt_w</p:attrName>
                                        </p:attrNameLst>
                                      </p:cBhvr>
                                      <p:tavLst>
                                        <p:tav tm="0">
                                          <p:val>
                                            <p:fltVal val="0"/>
                                          </p:val>
                                        </p:tav>
                                        <p:tav tm="100000">
                                          <p:val>
                                            <p:strVal val="#ppt_w"/>
                                          </p:val>
                                        </p:tav>
                                      </p:tavLst>
                                    </p:anim>
                                    <p:anim calcmode="lin" valueType="num">
                                      <p:cBhvr>
                                        <p:cTn id="23" dur="500" fill="hold"/>
                                        <p:tgtEl>
                                          <p:spTgt spid="9249"/>
                                        </p:tgtEl>
                                        <p:attrNameLst>
                                          <p:attrName>ppt_h</p:attrName>
                                        </p:attrNameLst>
                                      </p:cBhvr>
                                      <p:tavLst>
                                        <p:tav tm="0">
                                          <p:val>
                                            <p:fltVal val="0"/>
                                          </p:val>
                                        </p:tav>
                                        <p:tav tm="100000">
                                          <p:val>
                                            <p:strVal val="#ppt_h"/>
                                          </p:val>
                                        </p:tav>
                                      </p:tavLst>
                                    </p:anim>
                                    <p:anim calcmode="lin" valueType="num">
                                      <p:cBhvr>
                                        <p:cTn id="24" dur="500" fill="hold"/>
                                        <p:tgtEl>
                                          <p:spTgt spid="9249"/>
                                        </p:tgtEl>
                                        <p:attrNameLst>
                                          <p:attrName>style.rotation</p:attrName>
                                        </p:attrNameLst>
                                      </p:cBhvr>
                                      <p:tavLst>
                                        <p:tav tm="0">
                                          <p:val>
                                            <p:fltVal val="360"/>
                                          </p:val>
                                        </p:tav>
                                        <p:tav tm="100000">
                                          <p:val>
                                            <p:fltVal val="0"/>
                                          </p:val>
                                        </p:tav>
                                      </p:tavLst>
                                    </p:anim>
                                    <p:animEffect transition="in" filter="fade">
                                      <p:cBhvr>
                                        <p:cTn id="25" dur="500"/>
                                        <p:tgtEl>
                                          <p:spTgt spid="9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7" grpId="0"/>
      <p:bldP spid="92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2"/>
          <p:cNvSpPr txBox="1">
            <a:spLocks noChangeArrowheads="1"/>
          </p:cNvSpPr>
          <p:nvPr/>
        </p:nvSpPr>
        <p:spPr bwMode="auto">
          <a:xfrm>
            <a:off x="304800" y="1524000"/>
            <a:ext cx="8458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dirty="0">
                <a:latin typeface="宋体" panose="02010600030101010101" pitchFamily="2" charset="-122"/>
              </a:rPr>
              <a:t>小明是个小马虎</a:t>
            </a:r>
            <a:r>
              <a:rPr lang="en-US" altLang="zh-CN" b="1" dirty="0">
                <a:latin typeface="宋体" panose="02010600030101010101" pitchFamily="2" charset="-122"/>
              </a:rPr>
              <a:t>,</a:t>
            </a:r>
            <a:r>
              <a:rPr lang="zh-CN" altLang="en-US" b="1" dirty="0">
                <a:latin typeface="宋体" panose="02010600030101010101" pitchFamily="2" charset="-122"/>
              </a:rPr>
              <a:t>晚上睡觉时将两双不同的袜子放在床头，早上起床没看清随便穿了两只就去上学，问小明正好穿的是相同的一双袜子的概率是多少？</a:t>
            </a:r>
          </a:p>
        </p:txBody>
      </p:sp>
      <p:sp>
        <p:nvSpPr>
          <p:cNvPr id="26630" name="Text Box 6"/>
          <p:cNvSpPr txBox="1">
            <a:spLocks noChangeArrowheads="1"/>
          </p:cNvSpPr>
          <p:nvPr/>
        </p:nvSpPr>
        <p:spPr bwMode="auto">
          <a:xfrm>
            <a:off x="457200" y="2971800"/>
            <a:ext cx="815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a:solidFill>
                  <a:srgbClr val="0000FF"/>
                </a:solidFill>
                <a:latin typeface="宋体" panose="02010600030101010101" pitchFamily="2" charset="-122"/>
              </a:rPr>
              <a:t>解：设两双袜子分别为</a:t>
            </a:r>
            <a:r>
              <a:rPr lang="en-US" altLang="zh-CN" b="1">
                <a:solidFill>
                  <a:srgbClr val="0000FF"/>
                </a:solidFill>
                <a:latin typeface="EU-BX" pitchFamily="65" charset="-122"/>
                <a:ea typeface="EU-BX" pitchFamily="65" charset="-122"/>
              </a:rPr>
              <a:t>A</a:t>
            </a:r>
            <a:r>
              <a:rPr lang="en-US" altLang="zh-CN" b="1" baseline="-25000">
                <a:solidFill>
                  <a:srgbClr val="0000FF"/>
                </a:solidFill>
                <a:latin typeface="宋体" panose="02010600030101010101" pitchFamily="2" charset="-122"/>
              </a:rPr>
              <a:t>1</a:t>
            </a:r>
            <a:r>
              <a:rPr lang="zh-CN" altLang="en-US" b="1">
                <a:solidFill>
                  <a:srgbClr val="0000FF"/>
                </a:solidFill>
                <a:latin typeface="宋体" panose="02010600030101010101" pitchFamily="2" charset="-122"/>
              </a:rPr>
              <a:t>，</a:t>
            </a:r>
            <a:r>
              <a:rPr lang="en-US" altLang="zh-CN" b="1">
                <a:solidFill>
                  <a:srgbClr val="0000FF"/>
                </a:solidFill>
                <a:latin typeface="EU-BX" pitchFamily="65" charset="-122"/>
                <a:ea typeface="EU-BX" pitchFamily="65" charset="-122"/>
              </a:rPr>
              <a:t>A</a:t>
            </a:r>
            <a:r>
              <a:rPr lang="en-US" altLang="zh-CN" b="1" baseline="-25000">
                <a:solidFill>
                  <a:srgbClr val="0000FF"/>
                </a:solidFill>
                <a:latin typeface="宋体" panose="02010600030101010101" pitchFamily="2" charset="-122"/>
              </a:rPr>
              <a:t>2</a:t>
            </a:r>
            <a:r>
              <a:rPr lang="zh-CN" altLang="en-US" b="1">
                <a:solidFill>
                  <a:srgbClr val="0000FF"/>
                </a:solidFill>
                <a:latin typeface="宋体" panose="02010600030101010101" pitchFamily="2" charset="-122"/>
              </a:rPr>
              <a:t>，</a:t>
            </a:r>
            <a:r>
              <a:rPr lang="en-US" altLang="zh-CN" b="1">
                <a:solidFill>
                  <a:srgbClr val="0000FF"/>
                </a:solidFill>
                <a:latin typeface="EU-BX" pitchFamily="65" charset="-122"/>
                <a:ea typeface="EU-BX" pitchFamily="65" charset="-122"/>
              </a:rPr>
              <a:t>B</a:t>
            </a:r>
            <a:r>
              <a:rPr lang="en-US" altLang="zh-CN" b="1" baseline="-25000">
                <a:solidFill>
                  <a:srgbClr val="0000FF"/>
                </a:solidFill>
                <a:latin typeface="宋体" panose="02010600030101010101" pitchFamily="2" charset="-122"/>
              </a:rPr>
              <a:t>1</a:t>
            </a:r>
            <a:r>
              <a:rPr lang="zh-CN" altLang="en-US" b="1">
                <a:solidFill>
                  <a:srgbClr val="0000FF"/>
                </a:solidFill>
                <a:latin typeface="宋体" panose="02010600030101010101" pitchFamily="2" charset="-122"/>
              </a:rPr>
              <a:t>，</a:t>
            </a:r>
            <a:r>
              <a:rPr lang="en-US" altLang="zh-CN" b="1">
                <a:solidFill>
                  <a:srgbClr val="0000FF"/>
                </a:solidFill>
                <a:latin typeface="EU-BX" pitchFamily="65" charset="-122"/>
                <a:ea typeface="EU-BX" pitchFamily="65" charset="-122"/>
              </a:rPr>
              <a:t>B</a:t>
            </a:r>
            <a:r>
              <a:rPr lang="en-US" altLang="zh-CN" b="1" baseline="-25000">
                <a:solidFill>
                  <a:srgbClr val="0000FF"/>
                </a:solidFill>
                <a:latin typeface="宋体" panose="02010600030101010101" pitchFamily="2" charset="-122"/>
              </a:rPr>
              <a:t>2</a:t>
            </a:r>
            <a:r>
              <a:rPr lang="zh-CN" altLang="en-US" b="1">
                <a:solidFill>
                  <a:srgbClr val="0000FF"/>
                </a:solidFill>
                <a:latin typeface="宋体" panose="02010600030101010101" pitchFamily="2" charset="-122"/>
              </a:rPr>
              <a:t>，则</a:t>
            </a:r>
          </a:p>
        </p:txBody>
      </p:sp>
      <p:grpSp>
        <p:nvGrpSpPr>
          <p:cNvPr id="2" name="Group 7"/>
          <p:cNvGrpSpPr/>
          <p:nvPr/>
        </p:nvGrpSpPr>
        <p:grpSpPr bwMode="auto">
          <a:xfrm>
            <a:off x="228600" y="3581400"/>
            <a:ext cx="7620000" cy="2019300"/>
            <a:chOff x="-23" y="1867"/>
            <a:chExt cx="5534" cy="1670"/>
          </a:xfrm>
        </p:grpSpPr>
        <p:sp>
          <p:nvSpPr>
            <p:cNvPr id="13316" name="Line 8"/>
            <p:cNvSpPr>
              <a:spLocks noChangeShapeType="1"/>
            </p:cNvSpPr>
            <p:nvPr/>
          </p:nvSpPr>
          <p:spPr bwMode="auto">
            <a:xfrm flipH="1">
              <a:off x="839" y="2205"/>
              <a:ext cx="1361" cy="36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17" name="Line 9"/>
            <p:cNvSpPr>
              <a:spLocks noChangeShapeType="1"/>
            </p:cNvSpPr>
            <p:nvPr/>
          </p:nvSpPr>
          <p:spPr bwMode="auto">
            <a:xfrm>
              <a:off x="2789" y="2160"/>
              <a:ext cx="227" cy="318"/>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18" name="Line 10"/>
            <p:cNvSpPr>
              <a:spLocks noChangeShapeType="1"/>
            </p:cNvSpPr>
            <p:nvPr/>
          </p:nvSpPr>
          <p:spPr bwMode="auto">
            <a:xfrm rot="3600000">
              <a:off x="2268" y="2218"/>
              <a:ext cx="136" cy="25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19" name="Line 11"/>
            <p:cNvSpPr>
              <a:spLocks noChangeShapeType="1"/>
            </p:cNvSpPr>
            <p:nvPr/>
          </p:nvSpPr>
          <p:spPr bwMode="auto">
            <a:xfrm rot="3600000" flipV="1">
              <a:off x="3033" y="1852"/>
              <a:ext cx="881" cy="909"/>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20" name="Text Box 12"/>
            <p:cNvSpPr txBox="1">
              <a:spLocks noChangeArrowheads="1"/>
            </p:cNvSpPr>
            <p:nvPr/>
          </p:nvSpPr>
          <p:spPr bwMode="auto">
            <a:xfrm>
              <a:off x="2880" y="2432"/>
              <a:ext cx="1452"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1</a:t>
              </a:r>
            </a:p>
          </p:txBody>
        </p:sp>
        <p:sp>
          <p:nvSpPr>
            <p:cNvPr id="13321" name="Text Box 13"/>
            <p:cNvSpPr txBox="1">
              <a:spLocks noChangeArrowheads="1"/>
            </p:cNvSpPr>
            <p:nvPr/>
          </p:nvSpPr>
          <p:spPr bwMode="auto">
            <a:xfrm>
              <a:off x="521" y="2527"/>
              <a:ext cx="1451"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13322" name="Text Box 14"/>
            <p:cNvSpPr txBox="1">
              <a:spLocks noChangeArrowheads="1"/>
            </p:cNvSpPr>
            <p:nvPr/>
          </p:nvSpPr>
          <p:spPr bwMode="auto">
            <a:xfrm>
              <a:off x="4059" y="2477"/>
              <a:ext cx="1180" cy="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2</a:t>
              </a:r>
            </a:p>
          </p:txBody>
        </p:sp>
        <p:sp>
          <p:nvSpPr>
            <p:cNvPr id="13323" name="Text Box 15"/>
            <p:cNvSpPr txBox="1">
              <a:spLocks noChangeArrowheads="1"/>
            </p:cNvSpPr>
            <p:nvPr/>
          </p:nvSpPr>
          <p:spPr bwMode="auto">
            <a:xfrm>
              <a:off x="1927" y="2432"/>
              <a:ext cx="117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2</a:t>
              </a:r>
            </a:p>
          </p:txBody>
        </p:sp>
        <p:sp>
          <p:nvSpPr>
            <p:cNvPr id="13324" name="Text Box 16"/>
            <p:cNvSpPr txBox="1">
              <a:spLocks noChangeArrowheads="1"/>
            </p:cNvSpPr>
            <p:nvPr/>
          </p:nvSpPr>
          <p:spPr bwMode="auto">
            <a:xfrm>
              <a:off x="2200" y="1979"/>
              <a:ext cx="107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a:solidFill>
                    <a:srgbClr val="FF3300"/>
                  </a:solidFill>
                  <a:latin typeface="宋体" panose="02010600030101010101" pitchFamily="2" charset="-122"/>
                </a:rPr>
                <a:t>开始</a:t>
              </a:r>
            </a:p>
          </p:txBody>
        </p:sp>
        <p:sp>
          <p:nvSpPr>
            <p:cNvPr id="13325" name="Line 17"/>
            <p:cNvSpPr>
              <a:spLocks noChangeShapeType="1"/>
            </p:cNvSpPr>
            <p:nvPr/>
          </p:nvSpPr>
          <p:spPr bwMode="auto">
            <a:xfrm flipH="1">
              <a:off x="249" y="2931"/>
              <a:ext cx="250"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26" name="Line 18"/>
            <p:cNvSpPr>
              <a:spLocks noChangeShapeType="1"/>
            </p:cNvSpPr>
            <p:nvPr/>
          </p:nvSpPr>
          <p:spPr bwMode="auto">
            <a:xfrm flipH="1">
              <a:off x="612" y="2931"/>
              <a:ext cx="91"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27" name="Line 19"/>
            <p:cNvSpPr>
              <a:spLocks noChangeShapeType="1"/>
            </p:cNvSpPr>
            <p:nvPr/>
          </p:nvSpPr>
          <p:spPr bwMode="auto">
            <a:xfrm>
              <a:off x="839" y="2931"/>
              <a:ext cx="137" cy="226"/>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28" name="Text Box 20"/>
            <p:cNvSpPr txBox="1">
              <a:spLocks noChangeArrowheads="1"/>
            </p:cNvSpPr>
            <p:nvPr/>
          </p:nvSpPr>
          <p:spPr bwMode="auto">
            <a:xfrm>
              <a:off x="-23" y="3158"/>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2</a:t>
              </a:r>
            </a:p>
          </p:txBody>
        </p:sp>
        <p:sp>
          <p:nvSpPr>
            <p:cNvPr id="13329" name="Text Box 21"/>
            <p:cNvSpPr txBox="1">
              <a:spLocks noChangeArrowheads="1"/>
            </p:cNvSpPr>
            <p:nvPr/>
          </p:nvSpPr>
          <p:spPr bwMode="auto">
            <a:xfrm>
              <a:off x="431" y="3159"/>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1</a:t>
              </a:r>
            </a:p>
          </p:txBody>
        </p:sp>
        <p:sp>
          <p:nvSpPr>
            <p:cNvPr id="13330" name="Text Box 22"/>
            <p:cNvSpPr txBox="1">
              <a:spLocks noChangeArrowheads="1"/>
            </p:cNvSpPr>
            <p:nvPr/>
          </p:nvSpPr>
          <p:spPr bwMode="auto">
            <a:xfrm>
              <a:off x="839" y="3150"/>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2</a:t>
              </a:r>
            </a:p>
          </p:txBody>
        </p:sp>
        <p:sp>
          <p:nvSpPr>
            <p:cNvPr id="13331" name="Text Box 23"/>
            <p:cNvSpPr txBox="1">
              <a:spLocks noChangeArrowheads="1"/>
            </p:cNvSpPr>
            <p:nvPr/>
          </p:nvSpPr>
          <p:spPr bwMode="auto">
            <a:xfrm>
              <a:off x="1384" y="3122"/>
              <a:ext cx="40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13332" name="Text Box 24"/>
            <p:cNvSpPr txBox="1">
              <a:spLocks noChangeArrowheads="1"/>
            </p:cNvSpPr>
            <p:nvPr/>
          </p:nvSpPr>
          <p:spPr bwMode="auto">
            <a:xfrm>
              <a:off x="1836" y="3122"/>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1</a:t>
              </a:r>
            </a:p>
          </p:txBody>
        </p:sp>
        <p:sp>
          <p:nvSpPr>
            <p:cNvPr id="13333" name="Text Box 25"/>
            <p:cNvSpPr txBox="1">
              <a:spLocks noChangeArrowheads="1"/>
            </p:cNvSpPr>
            <p:nvPr/>
          </p:nvSpPr>
          <p:spPr bwMode="auto">
            <a:xfrm>
              <a:off x="2245" y="3113"/>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宋体" panose="02010600030101010101" pitchFamily="2" charset="-122"/>
                </a:rPr>
                <a:t>B</a:t>
              </a:r>
              <a:r>
                <a:rPr lang="en-US" altLang="zh-CN" b="1" baseline="-25000">
                  <a:solidFill>
                    <a:srgbClr val="FF3300"/>
                  </a:solidFill>
                  <a:latin typeface="EU-BX" pitchFamily="65" charset="-122"/>
                  <a:ea typeface="EU-BX" pitchFamily="65" charset="-122"/>
                </a:rPr>
                <a:t>2</a:t>
              </a:r>
            </a:p>
          </p:txBody>
        </p:sp>
        <p:sp>
          <p:nvSpPr>
            <p:cNvPr id="13334" name="Text Box 26"/>
            <p:cNvSpPr txBox="1">
              <a:spLocks noChangeArrowheads="1"/>
            </p:cNvSpPr>
            <p:nvPr/>
          </p:nvSpPr>
          <p:spPr bwMode="auto">
            <a:xfrm>
              <a:off x="2835" y="3122"/>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13335" name="Text Box 27"/>
            <p:cNvSpPr txBox="1">
              <a:spLocks noChangeArrowheads="1"/>
            </p:cNvSpPr>
            <p:nvPr/>
          </p:nvSpPr>
          <p:spPr bwMode="auto">
            <a:xfrm>
              <a:off x="3289" y="3122"/>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13336" name="Text Box 28"/>
            <p:cNvSpPr txBox="1">
              <a:spLocks noChangeArrowheads="1"/>
            </p:cNvSpPr>
            <p:nvPr/>
          </p:nvSpPr>
          <p:spPr bwMode="auto">
            <a:xfrm>
              <a:off x="3697" y="3114"/>
              <a:ext cx="407"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2</a:t>
              </a:r>
            </a:p>
          </p:txBody>
        </p:sp>
        <p:sp>
          <p:nvSpPr>
            <p:cNvPr id="13337" name="Text Box 29"/>
            <p:cNvSpPr txBox="1">
              <a:spLocks noChangeArrowheads="1"/>
            </p:cNvSpPr>
            <p:nvPr/>
          </p:nvSpPr>
          <p:spPr bwMode="auto">
            <a:xfrm>
              <a:off x="4240" y="3078"/>
              <a:ext cx="409"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1</a:t>
              </a:r>
            </a:p>
          </p:txBody>
        </p:sp>
        <p:sp>
          <p:nvSpPr>
            <p:cNvPr id="13338" name="Text Box 30"/>
            <p:cNvSpPr txBox="1">
              <a:spLocks noChangeArrowheads="1"/>
            </p:cNvSpPr>
            <p:nvPr/>
          </p:nvSpPr>
          <p:spPr bwMode="auto">
            <a:xfrm>
              <a:off x="4695" y="3078"/>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A</a:t>
              </a:r>
              <a:r>
                <a:rPr lang="en-US" altLang="zh-CN" b="1" baseline="-25000">
                  <a:solidFill>
                    <a:srgbClr val="FF3300"/>
                  </a:solidFill>
                  <a:latin typeface="EU-BX" pitchFamily="65" charset="-122"/>
                  <a:ea typeface="EU-BX" pitchFamily="65" charset="-122"/>
                </a:rPr>
                <a:t>2</a:t>
              </a:r>
            </a:p>
          </p:txBody>
        </p:sp>
        <p:sp>
          <p:nvSpPr>
            <p:cNvPr id="13339" name="Text Box 31"/>
            <p:cNvSpPr txBox="1">
              <a:spLocks noChangeArrowheads="1"/>
            </p:cNvSpPr>
            <p:nvPr/>
          </p:nvSpPr>
          <p:spPr bwMode="auto">
            <a:xfrm>
              <a:off x="5103" y="3066"/>
              <a:ext cx="408" cy="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b="1">
                  <a:solidFill>
                    <a:srgbClr val="FF3300"/>
                  </a:solidFill>
                  <a:latin typeface="EU-BX" pitchFamily="65" charset="-122"/>
                  <a:ea typeface="EU-BX" pitchFamily="65" charset="-122"/>
                </a:rPr>
                <a:t>B</a:t>
              </a:r>
              <a:r>
                <a:rPr lang="en-US" altLang="zh-CN" b="1" baseline="-25000">
                  <a:solidFill>
                    <a:srgbClr val="FF3300"/>
                  </a:solidFill>
                  <a:latin typeface="EU-BX" pitchFamily="65" charset="-122"/>
                  <a:ea typeface="EU-BX" pitchFamily="65" charset="-122"/>
                </a:rPr>
                <a:t>1</a:t>
              </a:r>
            </a:p>
          </p:txBody>
        </p:sp>
        <p:sp>
          <p:nvSpPr>
            <p:cNvPr id="13340" name="Line 32"/>
            <p:cNvSpPr>
              <a:spLocks noChangeShapeType="1"/>
            </p:cNvSpPr>
            <p:nvPr/>
          </p:nvSpPr>
          <p:spPr bwMode="auto">
            <a:xfrm flipH="1">
              <a:off x="1654" y="2795"/>
              <a:ext cx="250"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41" name="Line 33"/>
            <p:cNvSpPr>
              <a:spLocks noChangeShapeType="1"/>
            </p:cNvSpPr>
            <p:nvPr/>
          </p:nvSpPr>
          <p:spPr bwMode="auto">
            <a:xfrm flipH="1">
              <a:off x="2017" y="2795"/>
              <a:ext cx="91" cy="22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42" name="Line 34"/>
            <p:cNvSpPr>
              <a:spLocks noChangeShapeType="1"/>
            </p:cNvSpPr>
            <p:nvPr/>
          </p:nvSpPr>
          <p:spPr bwMode="auto">
            <a:xfrm>
              <a:off x="2244" y="2795"/>
              <a:ext cx="137" cy="226"/>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43" name="Line 35"/>
            <p:cNvSpPr>
              <a:spLocks noChangeShapeType="1"/>
            </p:cNvSpPr>
            <p:nvPr/>
          </p:nvSpPr>
          <p:spPr bwMode="auto">
            <a:xfrm flipH="1">
              <a:off x="3016" y="2886"/>
              <a:ext cx="45" cy="272"/>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44" name="Line 36"/>
            <p:cNvSpPr>
              <a:spLocks noChangeShapeType="1"/>
            </p:cNvSpPr>
            <p:nvPr/>
          </p:nvSpPr>
          <p:spPr bwMode="auto">
            <a:xfrm>
              <a:off x="3243" y="2886"/>
              <a:ext cx="181" cy="272"/>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45" name="Line 37"/>
            <p:cNvSpPr>
              <a:spLocks noChangeShapeType="1"/>
            </p:cNvSpPr>
            <p:nvPr/>
          </p:nvSpPr>
          <p:spPr bwMode="auto">
            <a:xfrm>
              <a:off x="3334" y="2840"/>
              <a:ext cx="453" cy="273"/>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46" name="Line 38"/>
            <p:cNvSpPr>
              <a:spLocks noChangeShapeType="1"/>
            </p:cNvSpPr>
            <p:nvPr/>
          </p:nvSpPr>
          <p:spPr bwMode="auto">
            <a:xfrm>
              <a:off x="4241" y="2795"/>
              <a:ext cx="181" cy="318"/>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47" name="Line 39"/>
            <p:cNvSpPr>
              <a:spLocks noChangeShapeType="1"/>
            </p:cNvSpPr>
            <p:nvPr/>
          </p:nvSpPr>
          <p:spPr bwMode="auto">
            <a:xfrm>
              <a:off x="4377" y="2750"/>
              <a:ext cx="408" cy="31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3348" name="Line 40"/>
            <p:cNvSpPr>
              <a:spLocks noChangeShapeType="1"/>
            </p:cNvSpPr>
            <p:nvPr/>
          </p:nvSpPr>
          <p:spPr bwMode="auto">
            <a:xfrm>
              <a:off x="4422" y="2704"/>
              <a:ext cx="772" cy="317"/>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grpSp>
      <p:graphicFrame>
        <p:nvGraphicFramePr>
          <p:cNvPr id="13349" name="Object 42"/>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3363" r:id="rId4" imgW="114300" imgH="215900" progId="Equation.3">
                  <p:embed/>
                </p:oleObj>
              </mc:Choice>
              <mc:Fallback>
                <p:oleObj r:id="rId4" imgW="114300" imgH="215900" progId="Equation.3">
                  <p:embed/>
                  <p:pic>
                    <p:nvPicPr>
                      <p:cNvPr id="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3" name="Group 44"/>
          <p:cNvGrpSpPr/>
          <p:nvPr/>
        </p:nvGrpSpPr>
        <p:grpSpPr bwMode="auto">
          <a:xfrm>
            <a:off x="381000" y="5638800"/>
            <a:ext cx="9144000" cy="682625"/>
            <a:chOff x="158" y="3648"/>
            <a:chExt cx="5760" cy="430"/>
          </a:xfrm>
        </p:grpSpPr>
        <p:sp>
          <p:nvSpPr>
            <p:cNvPr id="13351" name="Text Box 41"/>
            <p:cNvSpPr txBox="1">
              <a:spLocks noChangeArrowheads="1"/>
            </p:cNvSpPr>
            <p:nvPr/>
          </p:nvSpPr>
          <p:spPr bwMode="auto">
            <a:xfrm>
              <a:off x="158" y="3706"/>
              <a:ext cx="57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a:solidFill>
                    <a:srgbClr val="0000FF"/>
                  </a:solidFill>
                  <a:latin typeface="宋体" panose="02010600030101010101" pitchFamily="2" charset="-122"/>
                </a:rPr>
                <a:t>所以穿相同一双袜子的概率为</a:t>
              </a:r>
            </a:p>
          </p:txBody>
        </p:sp>
        <p:graphicFrame>
          <p:nvGraphicFramePr>
            <p:cNvPr id="13352" name="Object 43"/>
            <p:cNvGraphicFramePr>
              <a:graphicFrameLocks noChangeAspect="1"/>
            </p:cNvGraphicFramePr>
            <p:nvPr/>
          </p:nvGraphicFramePr>
          <p:xfrm>
            <a:off x="2832" y="3648"/>
            <a:ext cx="912" cy="430"/>
          </p:xfrm>
          <a:graphic>
            <a:graphicData uri="http://schemas.openxmlformats.org/presentationml/2006/ole">
              <mc:AlternateContent xmlns:mc="http://schemas.openxmlformats.org/markup-compatibility/2006">
                <mc:Choice xmlns:v="urn:schemas-microsoft-com:vml" Requires="v">
                  <p:oleObj spid="_x0000_s13364" r:id="rId6" imgW="800100" imgH="673100" progId="Equation.3">
                    <p:embed/>
                  </p:oleObj>
                </mc:Choice>
                <mc:Fallback>
                  <p:oleObj r:id="rId6" imgW="800100" imgH="673100" progId="Equation.3">
                    <p:embed/>
                    <p:pic>
                      <p:nvPicPr>
                        <p:cNvPr id="0" name="Object 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2" y="3648"/>
                          <a:ext cx="912" cy="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pic>
        <p:nvPicPr>
          <p:cNvPr id="13353" name="Picture 46" descr="图片1"/>
          <p:cNvPicPr>
            <a:picLocks noChangeAspect="1" noChangeArrowheads="1"/>
          </p:cNvPicPr>
          <p:nvPr/>
        </p:nvPicPr>
        <p:blipFill>
          <a:blip r:embed="rId8" cstate="email">
            <a:clrChange>
              <a:clrFrom>
                <a:srgbClr val="FFFFFF"/>
              </a:clrFrom>
              <a:clrTo>
                <a:srgbClr val="FFFFFF">
                  <a:alpha val="0"/>
                </a:srgbClr>
              </a:clrTo>
            </a:clrChange>
          </a:blip>
          <a:srcRect/>
          <a:stretch>
            <a:fillRect/>
          </a:stretch>
        </p:blipFill>
        <p:spPr bwMode="auto">
          <a:xfrm>
            <a:off x="762000" y="685800"/>
            <a:ext cx="28194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slide(fromBottom)">
                                      <p:cBhvr>
                                        <p:cTn id="7" dur="500"/>
                                        <p:tgtEl>
                                          <p:spTgt spid="2663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p:cNvSpPr txBox="1">
            <a:spLocks noChangeArrowheads="1"/>
          </p:cNvSpPr>
          <p:nvPr/>
        </p:nvSpPr>
        <p:spPr bwMode="auto">
          <a:xfrm>
            <a:off x="228600" y="1600200"/>
            <a:ext cx="85709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dirty="0"/>
              <a:t>同时掷两枚骰子，落定后，两枚骰子朝上一面的点数之和可能是哪些数？其中概率最大的是什么数？概率最小的是什么数？</a:t>
            </a:r>
          </a:p>
        </p:txBody>
      </p:sp>
      <p:sp>
        <p:nvSpPr>
          <p:cNvPr id="10243" name="Rectangle 3"/>
          <p:cNvSpPr>
            <a:spLocks noChangeArrowheads="1"/>
          </p:cNvSpPr>
          <p:nvPr/>
        </p:nvSpPr>
        <p:spPr bwMode="auto">
          <a:xfrm>
            <a:off x="290513" y="2636838"/>
            <a:ext cx="12557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50000"/>
              </a:spcBef>
            </a:pPr>
            <a:r>
              <a:rPr lang="zh-CN" altLang="en-US" sz="2800" b="1" dirty="0">
                <a:solidFill>
                  <a:srgbClr val="FF66CC"/>
                </a:solidFill>
              </a:rPr>
              <a:t>解析：</a:t>
            </a:r>
          </a:p>
        </p:txBody>
      </p:sp>
      <p:sp>
        <p:nvSpPr>
          <p:cNvPr id="10244" name="Rectangle 4"/>
          <p:cNvSpPr>
            <a:spLocks noChangeArrowheads="1"/>
          </p:cNvSpPr>
          <p:nvPr/>
        </p:nvSpPr>
        <p:spPr bwMode="auto">
          <a:xfrm>
            <a:off x="498475" y="3268663"/>
            <a:ext cx="27368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dirty="0">
                <a:solidFill>
                  <a:srgbClr val="FF66CC"/>
                </a:solidFill>
              </a:rPr>
              <a:t>如果画树状图，需要</a:t>
            </a:r>
            <a:r>
              <a:rPr lang="en-US" altLang="zh-CN" sz="2800" b="1" dirty="0">
                <a:solidFill>
                  <a:srgbClr val="FF66CC"/>
                </a:solidFill>
              </a:rPr>
              <a:t>42</a:t>
            </a:r>
            <a:r>
              <a:rPr lang="zh-CN" altLang="en-US" sz="2800" b="1" dirty="0">
                <a:solidFill>
                  <a:srgbClr val="FF66CC"/>
                </a:solidFill>
              </a:rPr>
              <a:t>个箭头，太麻烦，故用列表法较简单</a:t>
            </a:r>
          </a:p>
        </p:txBody>
      </p:sp>
      <p:graphicFrame>
        <p:nvGraphicFramePr>
          <p:cNvPr id="10654" name="Group 414"/>
          <p:cNvGraphicFramePr>
            <a:graphicFrameLocks noGrp="1"/>
          </p:cNvGraphicFramePr>
          <p:nvPr/>
        </p:nvGraphicFramePr>
        <p:xfrm>
          <a:off x="3733800" y="2743200"/>
          <a:ext cx="4127500" cy="3721534"/>
        </p:xfrm>
        <a:graphic>
          <a:graphicData uri="http://schemas.openxmlformats.org/drawingml/2006/table">
            <a:tbl>
              <a:tblPr/>
              <a:tblGrid>
                <a:gridCol w="590550">
                  <a:extLst>
                    <a:ext uri="{9D8B030D-6E8A-4147-A177-3AD203B41FA5}">
                      <a16:colId xmlns:a16="http://schemas.microsoft.com/office/drawing/2014/main" val="20000"/>
                    </a:ext>
                  </a:extLst>
                </a:gridCol>
                <a:gridCol w="587375">
                  <a:extLst>
                    <a:ext uri="{9D8B030D-6E8A-4147-A177-3AD203B41FA5}">
                      <a16:colId xmlns:a16="http://schemas.microsoft.com/office/drawing/2014/main" val="20001"/>
                    </a:ext>
                  </a:extLst>
                </a:gridCol>
                <a:gridCol w="590550">
                  <a:extLst>
                    <a:ext uri="{9D8B030D-6E8A-4147-A177-3AD203B41FA5}">
                      <a16:colId xmlns:a16="http://schemas.microsoft.com/office/drawing/2014/main" val="20002"/>
                    </a:ext>
                  </a:extLst>
                </a:gridCol>
                <a:gridCol w="590550">
                  <a:extLst>
                    <a:ext uri="{9D8B030D-6E8A-4147-A177-3AD203B41FA5}">
                      <a16:colId xmlns:a16="http://schemas.microsoft.com/office/drawing/2014/main" val="20003"/>
                    </a:ext>
                  </a:extLst>
                </a:gridCol>
                <a:gridCol w="590550">
                  <a:extLst>
                    <a:ext uri="{9D8B030D-6E8A-4147-A177-3AD203B41FA5}">
                      <a16:colId xmlns:a16="http://schemas.microsoft.com/office/drawing/2014/main" val="20004"/>
                    </a:ext>
                  </a:extLst>
                </a:gridCol>
                <a:gridCol w="587375">
                  <a:extLst>
                    <a:ext uri="{9D8B030D-6E8A-4147-A177-3AD203B41FA5}">
                      <a16:colId xmlns:a16="http://schemas.microsoft.com/office/drawing/2014/main" val="20005"/>
                    </a:ext>
                  </a:extLst>
                </a:gridCol>
                <a:gridCol w="590550">
                  <a:extLst>
                    <a:ext uri="{9D8B030D-6E8A-4147-A177-3AD203B41FA5}">
                      <a16:colId xmlns:a16="http://schemas.microsoft.com/office/drawing/2014/main" val="20006"/>
                    </a:ext>
                  </a:extLst>
                </a:gridCol>
              </a:tblGrid>
              <a:tr h="518072">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9</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11</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12</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072">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9</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11</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72">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9</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10</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72">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9</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72">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3</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8</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12670">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2</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3</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7</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072">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a:t>
                      </a:r>
                    </a:p>
                  </a:txBody>
                  <a:tcPr marT="45712" marB="457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6</a:t>
                      </a:r>
                    </a:p>
                  </a:txBody>
                  <a:tcPr marT="45712" marB="457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0327" name="Rectangle 87"/>
          <p:cNvSpPr>
            <a:spLocks noChangeArrowheads="1"/>
          </p:cNvSpPr>
          <p:nvPr/>
        </p:nvSpPr>
        <p:spPr bwMode="auto">
          <a:xfrm>
            <a:off x="3124200" y="2743200"/>
            <a:ext cx="660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50000"/>
              </a:spcBef>
            </a:pPr>
            <a:r>
              <a:rPr lang="zh-CN" altLang="en-US" sz="2800" b="1">
                <a:solidFill>
                  <a:srgbClr val="FF3300"/>
                </a:solidFill>
              </a:rPr>
              <a:t>解</a:t>
            </a:r>
            <a:r>
              <a:rPr lang="en-US" altLang="zh-CN" sz="2800" b="1">
                <a:solidFill>
                  <a:srgbClr val="FF3300"/>
                </a:solidFill>
              </a:rPr>
              <a:t>:</a:t>
            </a:r>
          </a:p>
        </p:txBody>
      </p:sp>
      <p:pic>
        <p:nvPicPr>
          <p:cNvPr id="15431" name="Picture 88" descr="典例透析"/>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81000" y="533400"/>
            <a:ext cx="2971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4"/>
                                        </p:tgtEl>
                                        <p:attrNameLst>
                                          <p:attrName>style.visibility</p:attrName>
                                        </p:attrNameLst>
                                      </p:cBhvr>
                                      <p:to>
                                        <p:strVal val="visible"/>
                                      </p:to>
                                    </p:set>
                                    <p:anim calcmode="lin" valueType="num">
                                      <p:cBhvr additive="base">
                                        <p:cTn id="13" dur="500" fill="hold"/>
                                        <p:tgtEl>
                                          <p:spTgt spid="10244"/>
                                        </p:tgtEl>
                                        <p:attrNameLst>
                                          <p:attrName>ppt_x</p:attrName>
                                        </p:attrNameLst>
                                      </p:cBhvr>
                                      <p:tavLst>
                                        <p:tav tm="0">
                                          <p:val>
                                            <p:strVal val="#ppt_x"/>
                                          </p:val>
                                        </p:tav>
                                        <p:tav tm="100000">
                                          <p:val>
                                            <p:strVal val="#ppt_x"/>
                                          </p:val>
                                        </p:tav>
                                      </p:tavLst>
                                    </p:anim>
                                    <p:anim calcmode="lin" valueType="num">
                                      <p:cBhvr additive="base">
                                        <p:cTn id="14"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327"/>
                                        </p:tgtEl>
                                        <p:attrNameLst>
                                          <p:attrName>style.visibility</p:attrName>
                                        </p:attrNameLst>
                                      </p:cBhvr>
                                      <p:to>
                                        <p:strVal val="visible"/>
                                      </p:to>
                                    </p:set>
                                    <p:anim calcmode="lin" valueType="num">
                                      <p:cBhvr additive="base">
                                        <p:cTn id="19" dur="500" fill="hold"/>
                                        <p:tgtEl>
                                          <p:spTgt spid="10327"/>
                                        </p:tgtEl>
                                        <p:attrNameLst>
                                          <p:attrName>ppt_x</p:attrName>
                                        </p:attrNameLst>
                                      </p:cBhvr>
                                      <p:tavLst>
                                        <p:tav tm="0">
                                          <p:val>
                                            <p:strVal val="#ppt_x"/>
                                          </p:val>
                                        </p:tav>
                                        <p:tav tm="100000">
                                          <p:val>
                                            <p:strVal val="#ppt_x"/>
                                          </p:val>
                                        </p:tav>
                                      </p:tavLst>
                                    </p:anim>
                                    <p:anim calcmode="lin" valueType="num">
                                      <p:cBhvr additive="base">
                                        <p:cTn id="20" dur="500" fill="hold"/>
                                        <p:tgtEl>
                                          <p:spTgt spid="1032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654"/>
                                        </p:tgtEl>
                                        <p:attrNameLst>
                                          <p:attrName>style.visibility</p:attrName>
                                        </p:attrNameLst>
                                      </p:cBhvr>
                                      <p:to>
                                        <p:strVal val="visible"/>
                                      </p:to>
                                    </p:set>
                                    <p:anim calcmode="lin" valueType="num">
                                      <p:cBhvr additive="base">
                                        <p:cTn id="25" dur="500" fill="hold"/>
                                        <p:tgtEl>
                                          <p:spTgt spid="10654"/>
                                        </p:tgtEl>
                                        <p:attrNameLst>
                                          <p:attrName>ppt_x</p:attrName>
                                        </p:attrNameLst>
                                      </p:cBhvr>
                                      <p:tavLst>
                                        <p:tav tm="0">
                                          <p:val>
                                            <p:strVal val="#ppt_x"/>
                                          </p:val>
                                        </p:tav>
                                        <p:tav tm="100000">
                                          <p:val>
                                            <p:strVal val="#ppt_x"/>
                                          </p:val>
                                        </p:tav>
                                      </p:tavLst>
                                    </p:anim>
                                    <p:anim calcmode="lin" valueType="num">
                                      <p:cBhvr additive="base">
                                        <p:cTn id="26" dur="500" fill="hold"/>
                                        <p:tgtEl>
                                          <p:spTgt spid="106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3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Group 2"/>
          <p:cNvGraphicFramePr>
            <a:graphicFrameLocks noGrp="1"/>
          </p:cNvGraphicFramePr>
          <p:nvPr/>
        </p:nvGraphicFramePr>
        <p:xfrm>
          <a:off x="395288" y="1196975"/>
          <a:ext cx="8496300" cy="1095375"/>
        </p:xfrm>
        <a:graphic>
          <a:graphicData uri="http://schemas.openxmlformats.org/drawingml/2006/table">
            <a:tbl>
              <a:tblPr/>
              <a:tblGrid>
                <a:gridCol w="1800225">
                  <a:extLst>
                    <a:ext uri="{9D8B030D-6E8A-4147-A177-3AD203B41FA5}">
                      <a16:colId xmlns:a16="http://schemas.microsoft.com/office/drawing/2014/main" val="20000"/>
                    </a:ext>
                  </a:extLst>
                </a:gridCol>
                <a:gridCol w="627062">
                  <a:extLst>
                    <a:ext uri="{9D8B030D-6E8A-4147-A177-3AD203B41FA5}">
                      <a16:colId xmlns:a16="http://schemas.microsoft.com/office/drawing/2014/main" val="20001"/>
                    </a:ext>
                  </a:extLst>
                </a:gridCol>
                <a:gridCol w="606425">
                  <a:extLst>
                    <a:ext uri="{9D8B030D-6E8A-4147-A177-3AD203B41FA5}">
                      <a16:colId xmlns:a16="http://schemas.microsoft.com/office/drawing/2014/main" val="20002"/>
                    </a:ext>
                  </a:extLst>
                </a:gridCol>
                <a:gridCol w="608013">
                  <a:extLst>
                    <a:ext uri="{9D8B030D-6E8A-4147-A177-3AD203B41FA5}">
                      <a16:colId xmlns:a16="http://schemas.microsoft.com/office/drawing/2014/main" val="20003"/>
                    </a:ext>
                  </a:extLst>
                </a:gridCol>
                <a:gridCol w="606425">
                  <a:extLst>
                    <a:ext uri="{9D8B030D-6E8A-4147-A177-3AD203B41FA5}">
                      <a16:colId xmlns:a16="http://schemas.microsoft.com/office/drawing/2014/main" val="20004"/>
                    </a:ext>
                  </a:extLst>
                </a:gridCol>
                <a:gridCol w="606425">
                  <a:extLst>
                    <a:ext uri="{9D8B030D-6E8A-4147-A177-3AD203B41FA5}">
                      <a16:colId xmlns:a16="http://schemas.microsoft.com/office/drawing/2014/main" val="20005"/>
                    </a:ext>
                  </a:extLst>
                </a:gridCol>
                <a:gridCol w="606425">
                  <a:extLst>
                    <a:ext uri="{9D8B030D-6E8A-4147-A177-3AD203B41FA5}">
                      <a16:colId xmlns:a16="http://schemas.microsoft.com/office/drawing/2014/main" val="20006"/>
                    </a:ext>
                  </a:extLst>
                </a:gridCol>
                <a:gridCol w="608012">
                  <a:extLst>
                    <a:ext uri="{9D8B030D-6E8A-4147-A177-3AD203B41FA5}">
                      <a16:colId xmlns:a16="http://schemas.microsoft.com/office/drawing/2014/main" val="20007"/>
                    </a:ext>
                  </a:extLst>
                </a:gridCol>
                <a:gridCol w="604838">
                  <a:extLst>
                    <a:ext uri="{9D8B030D-6E8A-4147-A177-3AD203B41FA5}">
                      <a16:colId xmlns:a16="http://schemas.microsoft.com/office/drawing/2014/main" val="20008"/>
                    </a:ext>
                  </a:extLst>
                </a:gridCol>
                <a:gridCol w="608012">
                  <a:extLst>
                    <a:ext uri="{9D8B030D-6E8A-4147-A177-3AD203B41FA5}">
                      <a16:colId xmlns:a16="http://schemas.microsoft.com/office/drawing/2014/main" val="20009"/>
                    </a:ext>
                  </a:extLst>
                </a:gridCol>
                <a:gridCol w="606425">
                  <a:extLst>
                    <a:ext uri="{9D8B030D-6E8A-4147-A177-3AD203B41FA5}">
                      <a16:colId xmlns:a16="http://schemas.microsoft.com/office/drawing/2014/main" val="20010"/>
                    </a:ext>
                  </a:extLst>
                </a:gridCol>
                <a:gridCol w="608013">
                  <a:extLst>
                    <a:ext uri="{9D8B030D-6E8A-4147-A177-3AD203B41FA5}">
                      <a16:colId xmlns:a16="http://schemas.microsoft.com/office/drawing/2014/main" val="20011"/>
                    </a:ext>
                  </a:extLst>
                </a:gridCol>
              </a:tblGrid>
              <a:tr h="576764">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点数之和</a:t>
                      </a:r>
                    </a:p>
                  </a:txBody>
                  <a:tcPr marT="45760" marB="457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6</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7</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9</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10</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11</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12</a:t>
                      </a:r>
                    </a:p>
                  </a:txBody>
                  <a:tcPr marT="45760" marB="4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611">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spcBef>
                          <a:spcPct val="20000"/>
                        </a:spcBef>
                        <a:spcAft>
                          <a:spcPct val="0"/>
                        </a:spcAft>
                        <a:buClrTx/>
                        <a:buSzTx/>
                        <a:buFontTx/>
                        <a:buNone/>
                      </a:pPr>
                      <a:r>
                        <a:rPr kumimoji="0" lang="zh-CN" altLang="en-US" sz="2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小方格数</a:t>
                      </a:r>
                    </a:p>
                  </a:txBody>
                  <a:tcPr marT="45760" marB="457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1</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2</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3</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6</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5</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4</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3</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smtClean="0">
                          <a:ln>
                            <a:noFill/>
                          </a:ln>
                          <a:solidFill>
                            <a:srgbClr val="0033CC"/>
                          </a:solidFill>
                          <a:effectLst/>
                          <a:latin typeface="宋体" panose="02010600030101010101" pitchFamily="2" charset="-122"/>
                          <a:ea typeface="宋体" panose="02010600030101010101" pitchFamily="2" charset="-122"/>
                        </a:rPr>
                        <a:t>2</a:t>
                      </a:r>
                    </a:p>
                  </a:txBody>
                  <a:tcPr marT="45760" marB="457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spcBef>
                          <a:spcPct val="20000"/>
                        </a:spcBef>
                        <a:spcAft>
                          <a:spcPct val="0"/>
                        </a:spcAft>
                        <a:buClrTx/>
                        <a:buSzTx/>
                        <a:buFontTx/>
                        <a:buNone/>
                      </a:pPr>
                      <a:r>
                        <a:rPr kumimoji="0" lang="en-US" altLang="zh-CN" sz="2800" b="1" i="0" u="none" strike="noStrike" cap="none" normalizeH="0" baseline="0" dirty="0" smtClean="0">
                          <a:ln>
                            <a:noFill/>
                          </a:ln>
                          <a:solidFill>
                            <a:srgbClr val="0033CC"/>
                          </a:solidFill>
                          <a:effectLst/>
                          <a:latin typeface="宋体" panose="02010600030101010101" pitchFamily="2" charset="-122"/>
                          <a:ea typeface="宋体" panose="02010600030101010101" pitchFamily="2" charset="-122"/>
                        </a:rPr>
                        <a:t>1</a:t>
                      </a:r>
                    </a:p>
                  </a:txBody>
                  <a:tcPr marT="45760" marB="457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307" name="Rectangle 43"/>
          <p:cNvSpPr>
            <a:spLocks noChangeArrowheads="1"/>
          </p:cNvSpPr>
          <p:nvPr/>
        </p:nvSpPr>
        <p:spPr bwMode="auto">
          <a:xfrm>
            <a:off x="611188" y="2781300"/>
            <a:ext cx="75612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b="1" dirty="0">
                <a:solidFill>
                  <a:srgbClr val="0000FF"/>
                </a:solidFill>
                <a:latin typeface="宋体" panose="02010600030101010101" pitchFamily="2" charset="-122"/>
              </a:rPr>
              <a:t>由图表看出，点数之和为</a:t>
            </a:r>
            <a:r>
              <a:rPr lang="en-US" altLang="zh-CN" b="1" dirty="0">
                <a:solidFill>
                  <a:srgbClr val="0000FF"/>
                </a:solidFill>
                <a:latin typeface="宋体" panose="02010600030101010101" pitchFamily="2" charset="-122"/>
              </a:rPr>
              <a:t>7</a:t>
            </a:r>
            <a:r>
              <a:rPr lang="zh-CN" altLang="en-US" b="1" dirty="0">
                <a:solidFill>
                  <a:srgbClr val="0000FF"/>
                </a:solidFill>
                <a:latin typeface="宋体" panose="02010600030101010101" pitchFamily="2" charset="-122"/>
              </a:rPr>
              <a:t>的情况最多，有</a:t>
            </a:r>
            <a:r>
              <a:rPr lang="en-US" altLang="zh-CN" b="1" dirty="0">
                <a:solidFill>
                  <a:srgbClr val="0000FF"/>
                </a:solidFill>
                <a:latin typeface="宋体" panose="02010600030101010101" pitchFamily="2" charset="-122"/>
              </a:rPr>
              <a:t>6</a:t>
            </a:r>
            <a:r>
              <a:rPr lang="zh-CN" altLang="en-US" b="1" dirty="0">
                <a:solidFill>
                  <a:srgbClr val="0000FF"/>
                </a:solidFill>
                <a:latin typeface="宋体" panose="02010600030101010101" pitchFamily="2" charset="-122"/>
              </a:rPr>
              <a:t>种，概率最大</a:t>
            </a:r>
            <a:r>
              <a:rPr lang="en-US" altLang="zh-CN" b="1" dirty="0">
                <a:solidFill>
                  <a:srgbClr val="0000FF"/>
                </a:solidFill>
                <a:latin typeface="宋体" panose="02010600030101010101" pitchFamily="2" charset="-122"/>
              </a:rPr>
              <a:t>.</a:t>
            </a:r>
            <a:r>
              <a:rPr lang="zh-CN" altLang="en-US" b="1" dirty="0">
                <a:solidFill>
                  <a:srgbClr val="0000FF"/>
                </a:solidFill>
                <a:latin typeface="宋体" panose="02010600030101010101" pitchFamily="2" charset="-122"/>
              </a:rPr>
              <a:t>点数之和为</a:t>
            </a:r>
            <a:r>
              <a:rPr lang="en-US" altLang="zh-CN" b="1" dirty="0">
                <a:solidFill>
                  <a:srgbClr val="0000FF"/>
                </a:solidFill>
                <a:latin typeface="宋体" panose="02010600030101010101" pitchFamily="2" charset="-122"/>
              </a:rPr>
              <a:t>2</a:t>
            </a:r>
            <a:r>
              <a:rPr lang="zh-CN" altLang="en-US" b="1" dirty="0">
                <a:solidFill>
                  <a:srgbClr val="0000FF"/>
                </a:solidFill>
                <a:latin typeface="宋体" panose="02010600030101010101" pitchFamily="2" charset="-122"/>
              </a:rPr>
              <a:t>和</a:t>
            </a:r>
            <a:r>
              <a:rPr lang="en-US" altLang="zh-CN" b="1" dirty="0">
                <a:solidFill>
                  <a:srgbClr val="0000FF"/>
                </a:solidFill>
                <a:latin typeface="宋体" panose="02010600030101010101" pitchFamily="2" charset="-122"/>
              </a:rPr>
              <a:t>12</a:t>
            </a:r>
            <a:r>
              <a:rPr lang="zh-CN" altLang="en-US" b="1" dirty="0">
                <a:solidFill>
                  <a:srgbClr val="0000FF"/>
                </a:solidFill>
                <a:latin typeface="宋体" panose="02010600030101010101" pitchFamily="2" charset="-122"/>
              </a:rPr>
              <a:t>的情况最少，各</a:t>
            </a:r>
            <a:r>
              <a:rPr lang="en-US" altLang="zh-CN" b="1" dirty="0">
                <a:solidFill>
                  <a:srgbClr val="0000FF"/>
                </a:solidFill>
                <a:latin typeface="宋体" panose="02010600030101010101" pitchFamily="2" charset="-122"/>
              </a:rPr>
              <a:t>1</a:t>
            </a:r>
            <a:r>
              <a:rPr lang="zh-CN" altLang="en-US" b="1" dirty="0">
                <a:solidFill>
                  <a:srgbClr val="0000FF"/>
                </a:solidFill>
                <a:latin typeface="宋体" panose="02010600030101010101" pitchFamily="2" charset="-122"/>
              </a:rPr>
              <a:t>种，概率最小</a:t>
            </a:r>
            <a:r>
              <a:rPr lang="en-US" altLang="zh-CN" b="1" dirty="0">
                <a:solidFill>
                  <a:srgbClr val="0000FF"/>
                </a:solidFill>
                <a:latin typeface="宋体" panose="02010600030101010101" pitchFamily="2" charset="-122"/>
              </a:rPr>
              <a:t>.</a:t>
            </a:r>
          </a:p>
        </p:txBody>
      </p:sp>
      <p:graphicFrame>
        <p:nvGraphicFramePr>
          <p:cNvPr id="11308" name="Object 44"/>
          <p:cNvGraphicFramePr>
            <a:graphicFrameLocks noChangeAspect="1"/>
          </p:cNvGraphicFramePr>
          <p:nvPr/>
        </p:nvGraphicFramePr>
        <p:xfrm>
          <a:off x="1835150" y="3840163"/>
          <a:ext cx="4032250" cy="962025"/>
        </p:xfrm>
        <a:graphic>
          <a:graphicData uri="http://schemas.openxmlformats.org/presentationml/2006/ole">
            <mc:AlternateContent xmlns:mc="http://schemas.openxmlformats.org/markup-compatibility/2006">
              <mc:Choice xmlns:v="urn:schemas-microsoft-com:vml" Requires="v">
                <p:oleObj spid="_x0000_s17466" r:id="rId4" imgW="2908300" imgH="673100" progId="Equation.3">
                  <p:embed/>
                </p:oleObj>
              </mc:Choice>
              <mc:Fallback>
                <p:oleObj r:id="rId4" imgW="2908300" imgH="673100" progId="Equation.3">
                  <p:embed/>
                  <p:pic>
                    <p:nvPicPr>
                      <p:cNvPr id="0" name="Object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150" y="3840163"/>
                        <a:ext cx="40322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1309" name="Object 45"/>
          <p:cNvGraphicFramePr>
            <a:graphicFrameLocks noChangeAspect="1"/>
          </p:cNvGraphicFramePr>
          <p:nvPr/>
        </p:nvGraphicFramePr>
        <p:xfrm>
          <a:off x="1763713" y="5589588"/>
          <a:ext cx="3527425" cy="950912"/>
        </p:xfrm>
        <a:graphic>
          <a:graphicData uri="http://schemas.openxmlformats.org/presentationml/2006/ole">
            <mc:AlternateContent xmlns:mc="http://schemas.openxmlformats.org/markup-compatibility/2006">
              <mc:Choice xmlns:v="urn:schemas-microsoft-com:vml" Requires="v">
                <p:oleObj spid="_x0000_s17467" r:id="rId6" imgW="2578100" imgH="673100" progId="Equation.3">
                  <p:embed/>
                </p:oleObj>
              </mc:Choice>
              <mc:Fallback>
                <p:oleObj r:id="rId6" imgW="2578100" imgH="673100" progId="Equation.3">
                  <p:embed/>
                  <p:pic>
                    <p:nvPicPr>
                      <p:cNvPr id="0" name="Object 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63713" y="5589588"/>
                        <a:ext cx="3527425"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1310" name="Object 46"/>
          <p:cNvGraphicFramePr>
            <a:graphicFrameLocks noChangeAspect="1"/>
          </p:cNvGraphicFramePr>
          <p:nvPr/>
        </p:nvGraphicFramePr>
        <p:xfrm>
          <a:off x="1835150" y="4724400"/>
          <a:ext cx="3529013" cy="984250"/>
        </p:xfrm>
        <a:graphic>
          <a:graphicData uri="http://schemas.openxmlformats.org/presentationml/2006/ole">
            <mc:AlternateContent xmlns:mc="http://schemas.openxmlformats.org/markup-compatibility/2006">
              <mc:Choice xmlns:v="urn:schemas-microsoft-com:vml" Requires="v">
                <p:oleObj spid="_x0000_s17468" r:id="rId8" imgW="2489200" imgH="673100" progId="Equation.3">
                  <p:embed/>
                </p:oleObj>
              </mc:Choice>
              <mc:Fallback>
                <p:oleObj r:id="rId8" imgW="2489200" imgH="673100" progId="Equation.3">
                  <p:embed/>
                  <p:pic>
                    <p:nvPicPr>
                      <p:cNvPr id="0" name="Object 4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5150" y="4724400"/>
                        <a:ext cx="3529013"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307"/>
                                        </p:tgtEl>
                                        <p:attrNameLst>
                                          <p:attrName>style.visibility</p:attrName>
                                        </p:attrNameLst>
                                      </p:cBhvr>
                                      <p:to>
                                        <p:strVal val="visible"/>
                                      </p:to>
                                    </p:set>
                                    <p:anim calcmode="lin" valueType="num">
                                      <p:cBhvr additive="base">
                                        <p:cTn id="7" dur="500" fill="hold"/>
                                        <p:tgtEl>
                                          <p:spTgt spid="11307"/>
                                        </p:tgtEl>
                                        <p:attrNameLst>
                                          <p:attrName>ppt_x</p:attrName>
                                        </p:attrNameLst>
                                      </p:cBhvr>
                                      <p:tavLst>
                                        <p:tav tm="0">
                                          <p:val>
                                            <p:strVal val="#ppt_x"/>
                                          </p:val>
                                        </p:tav>
                                        <p:tav tm="100000">
                                          <p:val>
                                            <p:strVal val="#ppt_x"/>
                                          </p:val>
                                        </p:tav>
                                      </p:tavLst>
                                    </p:anim>
                                    <p:anim calcmode="lin" valueType="num">
                                      <p:cBhvr additive="base">
                                        <p:cTn id="8" dur="500" fill="hold"/>
                                        <p:tgtEl>
                                          <p:spTgt spid="1130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308"/>
                                        </p:tgtEl>
                                        <p:attrNameLst>
                                          <p:attrName>style.visibility</p:attrName>
                                        </p:attrNameLst>
                                      </p:cBhvr>
                                      <p:to>
                                        <p:strVal val="visible"/>
                                      </p:to>
                                    </p:set>
                                    <p:anim calcmode="lin" valueType="num">
                                      <p:cBhvr additive="base">
                                        <p:cTn id="13" dur="500" fill="hold"/>
                                        <p:tgtEl>
                                          <p:spTgt spid="11308"/>
                                        </p:tgtEl>
                                        <p:attrNameLst>
                                          <p:attrName>ppt_x</p:attrName>
                                        </p:attrNameLst>
                                      </p:cBhvr>
                                      <p:tavLst>
                                        <p:tav tm="0">
                                          <p:val>
                                            <p:strVal val="#ppt_x"/>
                                          </p:val>
                                        </p:tav>
                                        <p:tav tm="100000">
                                          <p:val>
                                            <p:strVal val="#ppt_x"/>
                                          </p:val>
                                        </p:tav>
                                      </p:tavLst>
                                    </p:anim>
                                    <p:anim calcmode="lin" valueType="num">
                                      <p:cBhvr additive="base">
                                        <p:cTn id="14" dur="500" fill="hold"/>
                                        <p:tgtEl>
                                          <p:spTgt spid="1130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310"/>
                                        </p:tgtEl>
                                        <p:attrNameLst>
                                          <p:attrName>style.visibility</p:attrName>
                                        </p:attrNameLst>
                                      </p:cBhvr>
                                      <p:to>
                                        <p:strVal val="visible"/>
                                      </p:to>
                                    </p:set>
                                    <p:anim calcmode="lin" valueType="num">
                                      <p:cBhvr additive="base">
                                        <p:cTn id="19" dur="500" fill="hold"/>
                                        <p:tgtEl>
                                          <p:spTgt spid="11310"/>
                                        </p:tgtEl>
                                        <p:attrNameLst>
                                          <p:attrName>ppt_x</p:attrName>
                                        </p:attrNameLst>
                                      </p:cBhvr>
                                      <p:tavLst>
                                        <p:tav tm="0">
                                          <p:val>
                                            <p:strVal val="#ppt_x"/>
                                          </p:val>
                                        </p:tav>
                                        <p:tav tm="100000">
                                          <p:val>
                                            <p:strVal val="#ppt_x"/>
                                          </p:val>
                                        </p:tav>
                                      </p:tavLst>
                                    </p:anim>
                                    <p:anim calcmode="lin" valueType="num">
                                      <p:cBhvr additive="base">
                                        <p:cTn id="20" dur="500" fill="hold"/>
                                        <p:tgtEl>
                                          <p:spTgt spid="113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309"/>
                                        </p:tgtEl>
                                        <p:attrNameLst>
                                          <p:attrName>style.visibility</p:attrName>
                                        </p:attrNameLst>
                                      </p:cBhvr>
                                      <p:to>
                                        <p:strVal val="visible"/>
                                      </p:to>
                                    </p:set>
                                    <p:anim calcmode="lin" valueType="num">
                                      <p:cBhvr additive="base">
                                        <p:cTn id="25" dur="500" fill="hold"/>
                                        <p:tgtEl>
                                          <p:spTgt spid="11309"/>
                                        </p:tgtEl>
                                        <p:attrNameLst>
                                          <p:attrName>ppt_x</p:attrName>
                                        </p:attrNameLst>
                                      </p:cBhvr>
                                      <p:tavLst>
                                        <p:tav tm="0">
                                          <p:val>
                                            <p:strVal val="#ppt_x"/>
                                          </p:val>
                                        </p:tav>
                                        <p:tav tm="100000">
                                          <p:val>
                                            <p:strVal val="#ppt_x"/>
                                          </p:val>
                                        </p:tav>
                                      </p:tavLst>
                                    </p:anim>
                                    <p:anim calcmode="lin" valueType="num">
                                      <p:cBhvr additive="base">
                                        <p:cTn id="26" dur="500" fill="hold"/>
                                        <p:tgtEl>
                                          <p:spTgt spid="113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1"/>
          <p:cNvSpPr>
            <a:spLocks noGrp="1" noChangeArrowheads="1"/>
          </p:cNvSpPr>
          <p:nvPr/>
        </p:nvSpPr>
        <p:spPr bwMode="auto">
          <a:xfrm>
            <a:off x="304800" y="1295400"/>
            <a:ext cx="8610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90000"/>
              </a:lnSpc>
              <a:buClr>
                <a:schemeClr val="tx2"/>
              </a:buClr>
              <a:buFont typeface="Wingdings" panose="05000000000000000000" pitchFamily="2" charset="2"/>
              <a:buNone/>
            </a:pPr>
            <a:r>
              <a:rPr lang="zh-CN" altLang="en-US" b="1" dirty="0">
                <a:latin typeface="宋体" panose="02010600030101010101" pitchFamily="2" charset="-122"/>
              </a:rPr>
              <a:t>如图</a:t>
            </a:r>
            <a:r>
              <a:rPr lang="en-US" altLang="zh-CN" b="1" dirty="0">
                <a:latin typeface="宋体" panose="02010600030101010101" pitchFamily="2" charset="-122"/>
              </a:rPr>
              <a:t>,</a:t>
            </a:r>
            <a:r>
              <a:rPr lang="zh-CN" altLang="en-US" b="1" dirty="0">
                <a:latin typeface="宋体" panose="02010600030101010101" pitchFamily="2" charset="-122"/>
              </a:rPr>
              <a:t>袋中装有两个完全相同的球</a:t>
            </a:r>
            <a:r>
              <a:rPr lang="en-US" altLang="zh-CN" b="1" dirty="0">
                <a:latin typeface="宋体" panose="02010600030101010101" pitchFamily="2" charset="-122"/>
              </a:rPr>
              <a:t>,</a:t>
            </a:r>
            <a:r>
              <a:rPr lang="zh-CN" altLang="en-US" b="1" dirty="0">
                <a:latin typeface="宋体" panose="02010600030101010101" pitchFamily="2" charset="-122"/>
              </a:rPr>
              <a:t>分别标有数字“</a:t>
            </a:r>
            <a:r>
              <a:rPr lang="en-US" altLang="zh-CN" b="1" dirty="0">
                <a:latin typeface="宋体" panose="02010600030101010101" pitchFamily="2" charset="-122"/>
              </a:rPr>
              <a:t>1”</a:t>
            </a:r>
            <a:r>
              <a:rPr lang="zh-CN" altLang="en-US" b="1" dirty="0">
                <a:latin typeface="宋体" panose="02010600030101010101" pitchFamily="2" charset="-122"/>
              </a:rPr>
              <a:t>和“</a:t>
            </a:r>
            <a:r>
              <a:rPr lang="en-US" altLang="zh-CN" b="1" dirty="0">
                <a:latin typeface="宋体" panose="02010600030101010101" pitchFamily="2" charset="-122"/>
              </a:rPr>
              <a:t>2”.</a:t>
            </a:r>
            <a:r>
              <a:rPr lang="zh-CN" altLang="en-US" b="1" dirty="0">
                <a:latin typeface="宋体" panose="02010600030101010101" pitchFamily="2" charset="-122"/>
              </a:rPr>
              <a:t>小明设计了一个游戏</a:t>
            </a:r>
            <a:r>
              <a:rPr lang="en-US" altLang="zh-CN" b="1" dirty="0">
                <a:latin typeface="宋体" panose="02010600030101010101" pitchFamily="2" charset="-122"/>
              </a:rPr>
              <a:t>:</a:t>
            </a:r>
            <a:r>
              <a:rPr lang="zh-CN" altLang="en-US" b="1" dirty="0">
                <a:latin typeface="宋体" panose="02010600030101010101" pitchFamily="2" charset="-122"/>
              </a:rPr>
              <a:t>游戏者每次从袋中随机摸出一个球</a:t>
            </a:r>
            <a:r>
              <a:rPr lang="en-US" altLang="zh-CN" b="1" dirty="0">
                <a:latin typeface="宋体" panose="02010600030101010101" pitchFamily="2" charset="-122"/>
              </a:rPr>
              <a:t>,</a:t>
            </a:r>
            <a:r>
              <a:rPr lang="zh-CN" altLang="en-US" b="1" dirty="0">
                <a:latin typeface="宋体" panose="02010600030101010101" pitchFamily="2" charset="-122"/>
              </a:rPr>
              <a:t>并自由转动图中的转盘</a:t>
            </a:r>
            <a:r>
              <a:rPr lang="en-US" altLang="zh-CN" b="1" dirty="0">
                <a:latin typeface="宋体" panose="02010600030101010101" pitchFamily="2" charset="-122"/>
              </a:rPr>
              <a:t>(</a:t>
            </a:r>
            <a:r>
              <a:rPr lang="zh-CN" altLang="en-US" b="1" dirty="0">
                <a:latin typeface="宋体" panose="02010600030101010101" pitchFamily="2" charset="-122"/>
              </a:rPr>
              <a:t>转盘被分成相等的三个扇形</a:t>
            </a:r>
            <a:r>
              <a:rPr lang="en-US" altLang="zh-CN" b="1" dirty="0">
                <a:latin typeface="宋体" panose="02010600030101010101" pitchFamily="2" charset="-122"/>
              </a:rPr>
              <a:t>).</a:t>
            </a:r>
          </a:p>
        </p:txBody>
      </p:sp>
      <p:sp>
        <p:nvSpPr>
          <p:cNvPr id="19458" name="Rectangle 12"/>
          <p:cNvSpPr>
            <a:spLocks noGrp="1" noChangeArrowheads="1"/>
          </p:cNvSpPr>
          <p:nvPr/>
        </p:nvSpPr>
        <p:spPr bwMode="auto">
          <a:xfrm>
            <a:off x="304800" y="2514600"/>
            <a:ext cx="8382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nSpc>
                <a:spcPct val="90000"/>
              </a:lnSpc>
              <a:buClr>
                <a:schemeClr val="tx2"/>
              </a:buClr>
              <a:buFont typeface="Wingdings" panose="05000000000000000000" pitchFamily="2" charset="2"/>
              <a:buNone/>
            </a:pPr>
            <a:r>
              <a:rPr lang="zh-CN" altLang="en-US" b="1">
                <a:latin typeface="宋体" panose="02010600030101010101" pitchFamily="2" charset="-122"/>
              </a:rPr>
              <a:t>游戏规则是</a:t>
            </a:r>
            <a:r>
              <a:rPr lang="en-US" altLang="zh-CN" b="1">
                <a:latin typeface="宋体" panose="02010600030101010101" pitchFamily="2" charset="-122"/>
              </a:rPr>
              <a:t>:</a:t>
            </a:r>
          </a:p>
          <a:p>
            <a:pPr>
              <a:lnSpc>
                <a:spcPct val="90000"/>
              </a:lnSpc>
              <a:buClr>
                <a:schemeClr val="tx2"/>
              </a:buClr>
              <a:buFont typeface="Wingdings" panose="05000000000000000000" pitchFamily="2" charset="2"/>
              <a:buNone/>
            </a:pPr>
            <a:r>
              <a:rPr lang="zh-CN" altLang="en-US" b="1">
                <a:latin typeface="宋体" panose="02010600030101010101" pitchFamily="2" charset="-122"/>
              </a:rPr>
              <a:t>如果所摸球上的数字与转盘转出的数字之和为</a:t>
            </a:r>
            <a:r>
              <a:rPr lang="en-US" altLang="zh-CN" b="1">
                <a:latin typeface="宋体" panose="02010600030101010101" pitchFamily="2" charset="-122"/>
              </a:rPr>
              <a:t>2,</a:t>
            </a:r>
            <a:r>
              <a:rPr lang="zh-CN" altLang="en-US" b="1">
                <a:latin typeface="宋体" panose="02010600030101010101" pitchFamily="2" charset="-122"/>
              </a:rPr>
              <a:t>那么游戏者获胜</a:t>
            </a:r>
            <a:r>
              <a:rPr lang="en-US" altLang="zh-CN" b="1">
                <a:latin typeface="宋体" panose="02010600030101010101" pitchFamily="2" charset="-122"/>
              </a:rPr>
              <a:t>.</a:t>
            </a:r>
            <a:r>
              <a:rPr lang="zh-CN" altLang="en-US" b="1">
                <a:latin typeface="宋体" panose="02010600030101010101" pitchFamily="2" charset="-122"/>
              </a:rPr>
              <a:t>求游戏者获胜的概率</a:t>
            </a:r>
            <a:r>
              <a:rPr lang="en-US" altLang="zh-CN" b="1">
                <a:latin typeface="宋体" panose="02010600030101010101" pitchFamily="2" charset="-122"/>
              </a:rPr>
              <a:t>.</a:t>
            </a:r>
          </a:p>
        </p:txBody>
      </p:sp>
      <p:grpSp>
        <p:nvGrpSpPr>
          <p:cNvPr id="19459" name="Group 28"/>
          <p:cNvGrpSpPr/>
          <p:nvPr/>
        </p:nvGrpSpPr>
        <p:grpSpPr bwMode="auto">
          <a:xfrm>
            <a:off x="2362200" y="3733800"/>
            <a:ext cx="3648075" cy="1608138"/>
            <a:chOff x="1440" y="1632"/>
            <a:chExt cx="2298" cy="1013"/>
          </a:xfrm>
        </p:grpSpPr>
        <p:pic>
          <p:nvPicPr>
            <p:cNvPr id="19460" name="Picture 19" descr="口袋1"/>
            <p:cNvPicPr>
              <a:picLocks noChangeAspect="1" noChangeArrowheads="1"/>
            </p:cNvPicPr>
            <p:nvPr/>
          </p:nvPicPr>
          <p:blipFill>
            <a:blip r:embed="rId4" cstate="email"/>
            <a:srcRect/>
            <a:stretch>
              <a:fillRect/>
            </a:stretch>
          </p:blipFill>
          <p:spPr bwMode="auto">
            <a:xfrm>
              <a:off x="1440" y="1632"/>
              <a:ext cx="1008"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461" name="Group 25"/>
            <p:cNvGrpSpPr/>
            <p:nvPr/>
          </p:nvGrpSpPr>
          <p:grpSpPr bwMode="auto">
            <a:xfrm>
              <a:off x="2688" y="1632"/>
              <a:ext cx="1050" cy="1013"/>
              <a:chOff x="2646" y="2404"/>
              <a:chExt cx="1050" cy="1013"/>
            </a:xfrm>
          </p:grpSpPr>
          <p:graphicFrame>
            <p:nvGraphicFramePr>
              <p:cNvPr id="19462" name="Object 18"/>
              <p:cNvGraphicFramePr>
                <a:graphicFrameLocks noChangeAspect="1"/>
              </p:cNvGraphicFramePr>
              <p:nvPr/>
            </p:nvGraphicFramePr>
            <p:xfrm>
              <a:off x="2646" y="2404"/>
              <a:ext cx="1050" cy="1013"/>
            </p:xfrm>
            <a:graphic>
              <a:graphicData uri="http://schemas.openxmlformats.org/presentationml/2006/ole">
                <mc:AlternateContent xmlns:mc="http://schemas.openxmlformats.org/markup-compatibility/2006">
                  <mc:Choice xmlns:v="urn:schemas-microsoft-com:vml" Requires="v">
                    <p:oleObj spid="_x0000_s19475" r:id="rId5" imgW="1362075" imgH="1314450" progId="Paint.Picture">
                      <p:embed/>
                    </p:oleObj>
                  </mc:Choice>
                  <mc:Fallback>
                    <p:oleObj r:id="rId5" imgW="1362075" imgH="1314450" progId="Paint.Picture">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6" y="2404"/>
                            <a:ext cx="1050" cy="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9463" name="Oval 20"/>
              <p:cNvSpPr>
                <a:spLocks noChangeArrowheads="1"/>
              </p:cNvSpPr>
              <p:nvPr/>
            </p:nvSpPr>
            <p:spPr bwMode="auto">
              <a:xfrm>
                <a:off x="3096" y="2812"/>
                <a:ext cx="96" cy="96"/>
              </a:xfrm>
              <a:prstGeom prst="ellipse">
                <a:avLst/>
              </a:prstGeom>
              <a:solidFill>
                <a:srgbClr val="66FFFF"/>
              </a:solidFill>
              <a:ln w="9525">
                <a:solidFill>
                  <a:schemeClr val="tx1"/>
                </a:solidFill>
                <a:miter lim="800000"/>
              </a:ln>
            </p:spPr>
            <p:txBody>
              <a:bodyPr wrap="none" anchor="ctr"/>
              <a:lstStyle/>
              <a:p>
                <a:pPr algn="ctr" eaLnBrk="0" hangingPunct="0"/>
                <a:endParaRPr lang="zh-CN" altLang="en-US"/>
              </a:p>
            </p:txBody>
          </p:sp>
          <p:sp>
            <p:nvSpPr>
              <p:cNvPr id="19464" name="Line 21"/>
              <p:cNvSpPr>
                <a:spLocks noChangeShapeType="1"/>
              </p:cNvSpPr>
              <p:nvPr/>
            </p:nvSpPr>
            <p:spPr bwMode="auto">
              <a:xfrm flipH="1" flipV="1">
                <a:off x="2857" y="2800"/>
                <a:ext cx="239" cy="60"/>
              </a:xfrm>
              <a:prstGeom prst="line">
                <a:avLst/>
              </a:prstGeom>
              <a:noFill/>
              <a:ln w="38100">
                <a:solidFill>
                  <a:schemeClr val="tx1"/>
                </a:solidFill>
                <a:miter lim="800000"/>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9465" name="Text Box 22"/>
              <p:cNvSpPr txBox="1">
                <a:spLocks noChangeArrowheads="1"/>
              </p:cNvSpPr>
              <p:nvPr/>
            </p:nvSpPr>
            <p:spPr bwMode="auto">
              <a:xfrm>
                <a:off x="2880" y="24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a:solidFill>
                      <a:srgbClr val="66FFFF"/>
                    </a:solidFill>
                    <a:latin typeface="Tahoma" panose="020B0604030504040204" pitchFamily="34" charset="0"/>
                  </a:rPr>
                  <a:t>1</a:t>
                </a:r>
              </a:p>
            </p:txBody>
          </p:sp>
          <p:sp>
            <p:nvSpPr>
              <p:cNvPr id="19466" name="Text Box 23"/>
              <p:cNvSpPr txBox="1">
                <a:spLocks noChangeArrowheads="1"/>
              </p:cNvSpPr>
              <p:nvPr/>
            </p:nvSpPr>
            <p:spPr bwMode="auto">
              <a:xfrm>
                <a:off x="3072" y="3028"/>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a:latin typeface="Tahoma" panose="020B0604030504040204" pitchFamily="34" charset="0"/>
                  </a:rPr>
                  <a:t>2</a:t>
                </a:r>
              </a:p>
            </p:txBody>
          </p:sp>
          <p:sp>
            <p:nvSpPr>
              <p:cNvPr id="19467" name="Text Box 24"/>
              <p:cNvSpPr txBox="1">
                <a:spLocks noChangeArrowheads="1"/>
              </p:cNvSpPr>
              <p:nvPr/>
            </p:nvSpPr>
            <p:spPr bwMode="auto">
              <a:xfrm>
                <a:off x="3264" y="25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a:solidFill>
                      <a:srgbClr val="66FFFF"/>
                    </a:solidFill>
                    <a:latin typeface="Tahoma" panose="020B0604030504040204" pitchFamily="34" charset="0"/>
                  </a:rPr>
                  <a:t>3</a:t>
                </a:r>
              </a:p>
            </p:txBody>
          </p:sp>
        </p:grpSp>
      </p:grpSp>
      <p:pic>
        <p:nvPicPr>
          <p:cNvPr id="19468" name="Picture 27" descr="图片1"/>
          <p:cNvPicPr>
            <a:picLocks noChangeAspect="1" noChangeArrowheads="1"/>
          </p:cNvPicPr>
          <p:nvPr/>
        </p:nvPicPr>
        <p:blipFill>
          <a:blip r:embed="rId7" cstate="email">
            <a:clrChange>
              <a:clrFrom>
                <a:srgbClr val="FFFFFF"/>
              </a:clrFrom>
              <a:clrTo>
                <a:srgbClr val="FFFFFF">
                  <a:alpha val="0"/>
                </a:srgbClr>
              </a:clrTo>
            </a:clrChange>
          </a:blip>
          <a:srcRect/>
          <a:stretch>
            <a:fillRect/>
          </a:stretch>
        </p:blipFill>
        <p:spPr bwMode="auto">
          <a:xfrm>
            <a:off x="457200" y="603250"/>
            <a:ext cx="223678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WWW.2PPT.COM&#10;">
  <a:themeElements>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0" fontAlgn="base" latinLnBrk="0" hangingPunct="0">
          <a:spcBef>
            <a:spcPct val="0"/>
          </a:spcBef>
          <a:spcAft>
            <a:spcPct val="0"/>
          </a:spcAft>
          <a:buClrTx/>
          <a:buSzTx/>
          <a:buFontTx/>
          <a:buNone/>
          <a:def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ctr" defTabSz="914400" rtl="0" eaLnBrk="0" fontAlgn="base" latinLnBrk="0" hangingPunct="0">
          <a:spcBef>
            <a:spcPct val="0"/>
          </a:spcBef>
          <a:spcAft>
            <a:spcPct val="0"/>
          </a:spcAft>
          <a:buClrTx/>
          <a:buSzTx/>
          <a:buFontTx/>
          <a:buNone/>
          <a:def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1374</Words>
  <Application>Microsoft Office PowerPoint</Application>
  <PresentationFormat>全屏显示(4:3)</PresentationFormat>
  <Paragraphs>338</Paragraphs>
  <Slides>16</Slides>
  <Notes>16</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2</vt:i4>
      </vt:variant>
      <vt:variant>
        <vt:lpstr>幻灯片标题</vt:lpstr>
      </vt:variant>
      <vt:variant>
        <vt:i4>16</vt:i4>
      </vt:variant>
    </vt:vector>
  </HeadingPairs>
  <TitlesOfParts>
    <vt:vector size="31" baseType="lpstr">
      <vt:lpstr>EU-BX</vt:lpstr>
      <vt:lpstr>汉仪大黑简</vt:lpstr>
      <vt:lpstr>华文新魏</vt:lpstr>
      <vt:lpstr>楷体_GB2312</vt:lpstr>
      <vt:lpstr>隶书</vt:lpstr>
      <vt:lpstr>宋体</vt:lpstr>
      <vt:lpstr>微软雅黑</vt:lpstr>
      <vt:lpstr>Arial</vt:lpstr>
      <vt:lpstr>Symbol</vt:lpstr>
      <vt:lpstr>Tahoma</vt:lpstr>
      <vt:lpstr>Times New Roman</vt:lpstr>
      <vt:lpstr>Wingdings</vt:lpstr>
      <vt:lpstr>WWW.2PPT.COM
</vt:lpstr>
      <vt:lpstr>Equation.3</vt:lpstr>
      <vt:lpstr>Bitmap Image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2015-01-21T09:52:00Z</dcterms:created>
  <dcterms:modified xsi:type="dcterms:W3CDTF">2023-01-17T01:55:42Z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67BE43BBF006469FA255B5E2478E39D0</vt:lpwstr>
  </property>
  <property fmtid="{A09F084E-AD41-489F-8076-AA5BE3082BCA}" pid="100">
    <vt:ui4>5</vt:ui4>
  </property>
  <property fmtid="{64440492-4C8B-11D1-8B70-080036B11A03}" pid="11">
    <vt:lpwstr>www.2ppt.com-爱PPT提供资源下载</vt:lpwstr>
  </property>
</Properties>
</file>