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07" r:id="rId2"/>
    <p:sldId id="264" r:id="rId3"/>
    <p:sldId id="308" r:id="rId4"/>
    <p:sldId id="309" r:id="rId5"/>
    <p:sldId id="310" r:id="rId6"/>
    <p:sldId id="311" r:id="rId7"/>
    <p:sldId id="306" r:id="rId8"/>
    <p:sldId id="312" r:id="rId9"/>
    <p:sldId id="313" r:id="rId10"/>
    <p:sldId id="314" r:id="rId11"/>
    <p:sldId id="315" r:id="rId12"/>
    <p:sldId id="316" r:id="rId13"/>
    <p:sldId id="260" r:id="rId14"/>
    <p:sldId id="317" r:id="rId15"/>
    <p:sldId id="318" r:id="rId16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33" autoAdjust="0"/>
  </p:normalViewPr>
  <p:slideViewPr>
    <p:cSldViewPr snapToGrid="0">
      <p:cViewPr varScale="1">
        <p:scale>
          <a:sx n="106" d="100"/>
          <a:sy n="106" d="100"/>
        </p:scale>
        <p:origin x="-102" y="-672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1790700"/>
            <a:ext cx="9144000" cy="13811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1790700"/>
            <a:ext cx="9144000" cy="1381125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>
              <a:defRPr sz="33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131471" y="352409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4233767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rId2" action="ppaction://hlinksldjump" tooltip="点击进入"/>
          </p:cNvPr>
          <p:cNvSpPr/>
          <p:nvPr userDrawn="1"/>
        </p:nvSpPr>
        <p:spPr>
          <a:xfrm>
            <a:off x="6259666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49058" y="0"/>
            <a:ext cx="6829425" cy="350535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52551"/>
            <a:ext cx="7886700" cy="3280172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1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49058" y="350535"/>
            <a:ext cx="6272543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/>
          </a:p>
        </p:txBody>
      </p:sp>
      <p:sp>
        <p:nvSpPr>
          <p:cNvPr id="8" name="矩形 7"/>
          <p:cNvSpPr/>
          <p:nvPr/>
        </p:nvSpPr>
        <p:spPr>
          <a:xfrm>
            <a:off x="0" y="5053785"/>
            <a:ext cx="9157036" cy="9619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8172400" y="350535"/>
            <a:ext cx="971600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1817694" cy="6815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400" b="1" dirty="0">
                <a:latin typeface="黑体" panose="02010609060101010101" pitchFamily="2" charset="-122"/>
                <a:ea typeface="黑体" panose="02010609060101010101" pitchFamily="2" charset="-122"/>
              </a:rPr>
              <a:t>第四章</a:t>
            </a: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124980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8226106" y="368538"/>
            <a:ext cx="917895" cy="300755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4231894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同侧圆角矩形 18">
            <a:hlinkClick r:id="rId15" action="ppaction://hlinksldjump" tooltip="点击进入"/>
          </p:cNvPr>
          <p:cNvSpPr/>
          <p:nvPr/>
        </p:nvSpPr>
        <p:spPr>
          <a:xfrm>
            <a:off x="6256921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1855628" y="-23213"/>
            <a:ext cx="6829425" cy="350535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第</a:t>
            </a:r>
            <a:r>
              <a:rPr lang="en-US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4</a:t>
            </a:r>
            <a:r>
              <a:rPr lang="zh-CN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课时　黄金分割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zh-CN" altLang="zh-CN" sz="15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2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jpeg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3.docx"/><Relationship Id="rId7" Type="http://schemas.openxmlformats.org/officeDocument/2006/relationships/image" Target="../media/image13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package" Target="../embeddings/Microsoft_Word___4.docx"/><Relationship Id="rId5" Type="http://schemas.openxmlformats.org/officeDocument/2006/relationships/image" Target="../media/image14.jpeg"/><Relationship Id="rId4" Type="http://schemas.openxmlformats.org/officeDocument/2006/relationships/image" Target="../media/image1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5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5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6.emf"/><Relationship Id="rId4" Type="http://schemas.openxmlformats.org/officeDocument/2006/relationships/package" Target="../embeddings/Microsoft_Word___6.docx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7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8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zh-CN" dirty="0" smtClean="0"/>
              <a:t>探索</a:t>
            </a:r>
            <a:r>
              <a:rPr lang="zh-CN" altLang="zh-CN" dirty="0"/>
              <a:t>三角形相似的条件</a:t>
            </a:r>
            <a:endParaRPr lang="zh-CN" altLang="en-US" dirty="0"/>
          </a:p>
        </p:txBody>
      </p:sp>
      <p:sp>
        <p:nvSpPr>
          <p:cNvPr id="3" name="标题 1"/>
          <p:cNvSpPr txBox="1"/>
          <p:nvPr/>
        </p:nvSpPr>
        <p:spPr>
          <a:xfrm>
            <a:off x="0" y="837211"/>
            <a:ext cx="9144000" cy="934811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4400" b="1" i="0" kern="1200">
                <a:solidFill>
                  <a:schemeClr val="bg1"/>
                </a:solidFill>
                <a:effectLst/>
                <a:latin typeface="Adobe 黑体 Std R" panose="020B0400000000000000" pitchFamily="34" charset="-122"/>
                <a:ea typeface="Adobe 黑体 Std R" panose="020B0400000000000000" pitchFamily="34" charset="-122"/>
                <a:cs typeface="+mj-cs"/>
              </a:defRPr>
            </a:lvl1pPr>
          </a:lstStyle>
          <a:p>
            <a:r>
              <a:rPr lang="zh-CN" altLang="en-US" sz="2400">
                <a:solidFill>
                  <a:schemeClr val="tx1"/>
                </a:solidFill>
              </a:rPr>
              <a:t>第四章  图形的相似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4326145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191435"/>
            <a:ext cx="914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 smtClean="0"/>
              <a:t>第</a:t>
            </a:r>
            <a:r>
              <a:rPr lang="en-US" altLang="zh-CN" sz="2800" dirty="0" smtClean="0"/>
              <a:t>4</a:t>
            </a:r>
            <a:r>
              <a:rPr lang="zh-CN" altLang="en-US" sz="2800" dirty="0" smtClean="0"/>
              <a:t>课时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524000" y="936311"/>
          <a:ext cx="6096000" cy="2242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Document" r:id="rId3" imgW="3839210" imgH="1414145" progId="Word.Document.12">
                  <p:embed/>
                </p:oleObj>
              </mc:Choice>
              <mc:Fallback>
                <p:oleObj name="Document" r:id="rId3" imgW="3839210" imgH="1414145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936311"/>
                        <a:ext cx="6096000" cy="22421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18ZKSJ240.EPS" descr="id:2147497367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4745037" y="2831306"/>
            <a:ext cx="2620497" cy="1180307"/>
          </a:xfrm>
          <a:prstGeom prst="rect">
            <a:avLst/>
          </a:prstGeom>
        </p:spPr>
      </p:pic>
      <p:sp>
        <p:nvSpPr>
          <p:cNvPr id="5" name="矩形 4"/>
          <p:cNvSpPr>
            <a:spLocks noChangeAspect="1"/>
          </p:cNvSpPr>
          <p:nvPr/>
        </p:nvSpPr>
        <p:spPr>
          <a:xfrm>
            <a:off x="1524000" y="4011613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矩形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ABFE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矩形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EFCD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矩形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EFGH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矩形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DCGH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821255" y="2199610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9ZKSJ25.EPS" descr="id:2147497374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6564947" y="1079239"/>
            <a:ext cx="1766252" cy="1492511"/>
          </a:xfrm>
          <a:prstGeom prst="rect">
            <a:avLst/>
          </a:prstGeom>
        </p:spPr>
      </p:pic>
      <p:sp>
        <p:nvSpPr>
          <p:cNvPr id="3" name="矩形 2"/>
          <p:cNvSpPr>
            <a:spLocks noChangeAspect="1"/>
          </p:cNvSpPr>
          <p:nvPr/>
        </p:nvSpPr>
        <p:spPr>
          <a:xfrm>
            <a:off x="285750" y="2695467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电视节目主持人在主持节目时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站在舞台的黄金分割点处最自然得体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若舞台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m,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主持人应走到离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点至少多远处才最自然得体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结果精确到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黄金比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≈0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618  )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>
            <a:spLocks noChangeAspect="1"/>
          </p:cNvSpPr>
          <p:nvPr/>
        </p:nvSpPr>
        <p:spPr>
          <a:xfrm>
            <a:off x="412750" y="3349733"/>
            <a:ext cx="8572500" cy="163891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设主持人应走到离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点至少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处才最自然得体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根据黄金比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得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1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618  )≈7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黄金分割点有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应取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答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主持人应走到离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点至少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m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处才最自然得体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638300" y="1201606"/>
          <a:ext cx="6096000" cy="1281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Document" r:id="rId3" imgW="3839210" imgH="810895" progId="Word.Document.12">
                  <p:embed/>
                </p:oleObj>
              </mc:Choice>
              <mc:Fallback>
                <p:oleObj name="Document" r:id="rId3" imgW="3839210" imgH="810895" progId="Word.Document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300" y="1201606"/>
                        <a:ext cx="6096000" cy="12812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18ZKSJ241.EPS" descr="id:2147497381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4011374" y="2482851"/>
            <a:ext cx="2352275" cy="312976"/>
          </a:xfrm>
          <a:prstGeom prst="rect">
            <a:avLst/>
          </a:prstGeom>
        </p:spPr>
      </p:pic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1638300" y="3244544"/>
          <a:ext cx="6096000" cy="1601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Document" r:id="rId6" imgW="3839210" imgH="1013460" progId="Word.Document.12">
                  <p:embed/>
                </p:oleObj>
              </mc:Choice>
              <mc:Fallback>
                <p:oleObj name="Document" r:id="rId6" imgW="3839210" imgH="1013460" progId="Word.Document.12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300" y="3244544"/>
                        <a:ext cx="6096000" cy="16015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/>
          <p:nvPr/>
        </p:nvSpPr>
        <p:spPr>
          <a:xfrm>
            <a:off x="4147629" y="1490870"/>
            <a:ext cx="1368589" cy="2785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6" name="直接连接符 5"/>
          <p:cNvCxnSpPr/>
          <p:nvPr/>
        </p:nvCxnSpPr>
        <p:spPr>
          <a:xfrm>
            <a:off x="4151570" y="1763068"/>
            <a:ext cx="13317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524000" y="765175"/>
          <a:ext cx="6096000" cy="512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文档" r:id="rId3" imgW="3839210" imgH="3232150" progId="Word.Document.12">
                  <p:embed/>
                </p:oleObj>
              </mc:Choice>
              <mc:Fallback>
                <p:oleObj name="文档" r:id="rId3" imgW="3839210" imgH="3232150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765175"/>
                        <a:ext cx="6096000" cy="5124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9ZKSJ26.EPS" descr="id:2147497395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2695019" y="1044747"/>
            <a:ext cx="4112182" cy="1123937"/>
          </a:xfrm>
          <a:prstGeom prst="rect">
            <a:avLst/>
          </a:prstGeom>
        </p:spPr>
      </p:pic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703109" y="2373544"/>
          <a:ext cx="6096000" cy="320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Document" r:id="rId4" imgW="3839210" imgH="2023745" progId="Word.Document.12">
                  <p:embed/>
                </p:oleObj>
              </mc:Choice>
              <mc:Fallback>
                <p:oleObj name="Document" r:id="rId4" imgW="3839210" imgH="2023745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109" y="2373544"/>
                        <a:ext cx="6096000" cy="3203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594861" y="787400"/>
          <a:ext cx="6509115" cy="6156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Document" r:id="rId3" imgW="3839210" imgH="3642360" progId="Word.Document.12">
                  <p:embed/>
                </p:oleObj>
              </mc:Choice>
              <mc:Fallback>
                <p:oleObj name="Document" r:id="rId3" imgW="3839210" imgH="3642360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4861" y="787400"/>
                        <a:ext cx="6509115" cy="61563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71500" y="1093999"/>
            <a:ext cx="8572500" cy="132497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对黄金分割的理解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是线段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的黄金分割点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AC&gt;BC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则下列等式中成立的是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=BC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=AC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=AC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571500" y="2571750"/>
          <a:ext cx="6096000" cy="1601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ocument" r:id="rId3" imgW="3839210" imgH="1010285" progId="Word.Document.12">
                  <p:embed/>
                </p:oleObj>
              </mc:Choice>
              <mc:Fallback>
                <p:oleObj name="Document" r:id="rId3" imgW="3839210" imgH="1010285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2571750"/>
                        <a:ext cx="6096000" cy="16015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/>
          <p:nvPr/>
        </p:nvSpPr>
        <p:spPr>
          <a:xfrm>
            <a:off x="6890829" y="1497022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6" name="矩形 5"/>
          <p:cNvSpPr/>
          <p:nvPr/>
        </p:nvSpPr>
        <p:spPr>
          <a:xfrm>
            <a:off x="857777" y="2848744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71500" y="1514368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是线段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的黄金分割点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BC&gt;AC.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表示以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为边的正方形面积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表示长为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、宽为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的矩形面积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的大小关系为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J238.EPS" descr="id:2147497318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5833903" y="2401984"/>
            <a:ext cx="1054217" cy="1197055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571500" y="2411429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.S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&gt;S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.S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=S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.S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&lt;S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不能确定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201176" y="1914427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>
                <a:spLocks noChangeAspect="1"/>
              </p:cNvSpPr>
              <p:nvPr/>
            </p:nvSpPr>
            <p:spPr>
              <a:xfrm>
                <a:off x="285750" y="1517238"/>
                <a:ext cx="8572500" cy="2397836"/>
              </a:xfrm>
              <a:prstGeom prst="rect">
                <a:avLst/>
              </a:prstGeom>
            </p:spPr>
            <p:txBody>
              <a:bodyPr lIns="68580" tIns="34290" rIns="68580" bIns="34290">
                <a:spAutoFit/>
              </a:bodyPr>
              <a:lstStyle/>
              <a:p>
                <a:pPr>
                  <a:lnSpc>
                    <a:spcPct val="120000"/>
                  </a:lnSpc>
                  <a:tabLst>
                    <a:tab pos="771525" algn="l"/>
                    <a:tab pos="1387475" algn="l"/>
                    <a:tab pos="1903095" algn="l"/>
                    <a:tab pos="2416175" algn="l"/>
                  </a:tabLst>
                </a:pPr>
                <a:r>
                  <a:rPr lang="zh-CN" altLang="zh-CN" sz="1700" dirty="0">
                    <a:solidFill>
                      <a:srgbClr val="FF00FF"/>
                    </a:solidFill>
                    <a:latin typeface="Arial" panose="020B0604020202020204" pitchFamily="34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知识点</a:t>
                </a:r>
                <a:r>
                  <a:rPr lang="en-US" altLang="zh-CN" sz="17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zh-CN" altLang="zh-CN" sz="1700" i="1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　</a:t>
                </a:r>
                <a:r>
                  <a:rPr lang="zh-CN" altLang="zh-CN" sz="1700" dirty="0">
                    <a:solidFill>
                      <a:srgbClr val="FF00FF"/>
                    </a:solidFill>
                    <a:latin typeface="Arial" panose="020B0604020202020204" pitchFamily="34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黄金分割的应用</a:t>
                </a:r>
                <a:endParaRPr lang="zh-CN" altLang="zh-CN" sz="1700" dirty="0">
                  <a:solidFill>
                    <a:srgbClr val="000000"/>
                  </a:solidFill>
                  <a:latin typeface="NEU-BZ-S92"/>
                  <a:ea typeface="方正书宋_GBK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  <a:tabLst>
                    <a:tab pos="771525" algn="l"/>
                    <a:tab pos="1387475" algn="l"/>
                    <a:tab pos="1903095" algn="l"/>
                    <a:tab pos="2416175" algn="l"/>
                  </a:tabLst>
                </a:pP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altLang="zh-CN" sz="17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  </a:t>
                </a:r>
                <a:r>
                  <a:rPr lang="zh-CN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楷体" panose="02010609060101010101" pitchFamily="49" charset="-122"/>
                    <a:cs typeface="Times New Roman" panose="02020603050405020304" pitchFamily="18" charset="0"/>
                  </a:rPr>
                  <a:t>教材母题变式</a:t>
                </a: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)</a:t>
                </a:r>
                <a:r>
                  <a:rPr lang="zh-CN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乐器上的一根琴弦</a:t>
                </a:r>
                <a:r>
                  <a:rPr lang="en-US" altLang="zh-CN" sz="17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AB=</a:t>
                </a: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60</a:t>
                </a:r>
                <a:r>
                  <a:rPr lang="zh-CN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厘米</a:t>
                </a: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zh-CN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两个端点</a:t>
                </a:r>
                <a:r>
                  <a:rPr lang="en-US" altLang="zh-CN" sz="17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altLang="zh-CN" sz="17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zh-CN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固定在乐器板面上</a:t>
                </a: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zh-CN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支撑点</a:t>
                </a:r>
                <a:r>
                  <a:rPr lang="en-US" altLang="zh-CN" sz="17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zh-CN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是</a:t>
                </a:r>
                <a:r>
                  <a:rPr lang="en-US" altLang="zh-CN" sz="17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</a:t>
                </a:r>
                <a:r>
                  <a:rPr lang="zh-CN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的黄金分割点</a:t>
                </a: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  </a:t>
                </a:r>
                <a:r>
                  <a:rPr lang="en-US" altLang="zh-CN" sz="17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AC&gt;BC</a:t>
                </a: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),</a:t>
                </a:r>
                <a:r>
                  <a:rPr lang="zh-CN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则</a:t>
                </a:r>
                <a:r>
                  <a:rPr lang="en-US" altLang="zh-CN" sz="17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</a:t>
                </a:r>
                <a:r>
                  <a:rPr lang="zh-CN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的长为</a:t>
                </a: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  </a:t>
                </a:r>
                <a:r>
                  <a:rPr lang="en-US" altLang="zh-CN" sz="17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)</a:t>
                </a:r>
                <a:endParaRPr lang="zh-CN" altLang="zh-CN" sz="1700" dirty="0">
                  <a:solidFill>
                    <a:srgbClr val="000000"/>
                  </a:solidFill>
                  <a:latin typeface="NEU-BZ-S92"/>
                  <a:ea typeface="方正书宋_GBK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  <a:tabLst>
                    <a:tab pos="771525" algn="l"/>
                    <a:tab pos="1387475" algn="l"/>
                    <a:tab pos="1903095" algn="l"/>
                    <a:tab pos="2416175" algn="l"/>
                  </a:tabLst>
                </a:pP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altLang="zh-CN" sz="17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  90</a:t>
                </a:r>
                <a:r>
                  <a:rPr lang="en-US" altLang="zh-CN" sz="17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30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sz="1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7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)</a:t>
                </a:r>
                <a:r>
                  <a:rPr lang="zh-CN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厘米</a:t>
                </a:r>
                <a:endParaRPr lang="zh-CN" altLang="zh-CN" sz="1700" dirty="0">
                  <a:solidFill>
                    <a:srgbClr val="000000"/>
                  </a:solidFill>
                  <a:latin typeface="NEU-BZ-S92"/>
                  <a:ea typeface="方正书宋_GBK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  <a:tabLst>
                    <a:tab pos="771525" algn="l"/>
                    <a:tab pos="1387475" algn="l"/>
                    <a:tab pos="1903095" algn="l"/>
                    <a:tab pos="2416175" algn="l"/>
                  </a:tabLst>
                </a:pP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altLang="zh-CN" sz="17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  30</a:t>
                </a:r>
                <a:r>
                  <a:rPr lang="en-US" altLang="zh-CN" sz="17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30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sz="1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7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)</a:t>
                </a:r>
                <a:r>
                  <a:rPr lang="zh-CN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厘米</a:t>
                </a:r>
                <a:endParaRPr lang="zh-CN" altLang="zh-CN" sz="1700" dirty="0">
                  <a:solidFill>
                    <a:srgbClr val="000000"/>
                  </a:solidFill>
                  <a:latin typeface="NEU-BZ-S92"/>
                  <a:ea typeface="方正书宋_GBK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  <a:tabLst>
                    <a:tab pos="771525" algn="l"/>
                    <a:tab pos="1387475" algn="l"/>
                    <a:tab pos="1903095" algn="l"/>
                    <a:tab pos="2416175" algn="l"/>
                  </a:tabLst>
                </a:pP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altLang="zh-CN" sz="17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  30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sz="1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7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US" altLang="zh-CN" sz="17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30  )</a:t>
                </a:r>
                <a:r>
                  <a:rPr lang="zh-CN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厘米</a:t>
                </a:r>
                <a:endParaRPr lang="zh-CN" altLang="zh-CN" sz="1700" dirty="0">
                  <a:solidFill>
                    <a:srgbClr val="000000"/>
                  </a:solidFill>
                  <a:latin typeface="NEU-BZ-S92"/>
                  <a:ea typeface="方正书宋_GBK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  <a:tabLst>
                    <a:tab pos="771525" algn="l"/>
                    <a:tab pos="1387475" algn="l"/>
                    <a:tab pos="1903095" algn="l"/>
                    <a:tab pos="2416175" algn="l"/>
                  </a:tabLst>
                </a:pP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altLang="zh-CN" sz="17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  30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sz="1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7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US" altLang="zh-CN" sz="17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60  )</a:t>
                </a:r>
                <a:r>
                  <a:rPr lang="zh-CN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厘米</a:t>
                </a:r>
                <a:endParaRPr lang="zh-CN" altLang="zh-CN" sz="1700" dirty="0">
                  <a:solidFill>
                    <a:srgbClr val="000000"/>
                  </a:solidFill>
                  <a:latin typeface="NEU-BZ-S92"/>
                  <a:ea typeface="方正书宋_GBK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50" y="1517238"/>
                <a:ext cx="8572500" cy="2397836"/>
              </a:xfrm>
              <a:prstGeom prst="rect">
                <a:avLst/>
              </a:prstGeom>
              <a:blipFill rotWithShape="1">
                <a:blip r:embed="rId2"/>
                <a:stretch>
                  <a:fillRect t="-9" b="1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矩形 2"/>
          <p:cNvSpPr/>
          <p:nvPr/>
        </p:nvSpPr>
        <p:spPr>
          <a:xfrm>
            <a:off x="4157568" y="2222578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552468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如图所示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扇子的圆心角为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α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余下扇形的圆心角为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β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α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β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的比通常按黄金比来设计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这样的扇子比较美观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若取黄金比为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α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J22.EPS" descr="id:2147497332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6535340" y="2206733"/>
            <a:ext cx="925910" cy="925910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285750" y="2342555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A.216°	B.135°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C.120°	D.108°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660611" y="1936894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9ZKSJ24.EPS" descr="id:2147497339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6839823" y="1134189"/>
            <a:ext cx="1251991" cy="1342311"/>
          </a:xfrm>
          <a:prstGeom prst="rect">
            <a:avLst/>
          </a:prstGeom>
        </p:spPr>
      </p:pic>
      <p:sp>
        <p:nvSpPr>
          <p:cNvPr id="3" name="矩形 2"/>
          <p:cNvSpPr>
            <a:spLocks noChangeAspect="1"/>
          </p:cNvSpPr>
          <p:nvPr/>
        </p:nvSpPr>
        <p:spPr>
          <a:xfrm>
            <a:off x="285750" y="2667001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自然是美的设计师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即使是一片小小的树叶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也蕴含着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黄金分割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的黄金分割点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AP&gt;PB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的长度为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cm,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黄金比为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618,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那么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的长度为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82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结果精确到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 cm  )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693241" y="3041374"/>
            <a:ext cx="542446" cy="281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5" name="直接连接符 4"/>
          <p:cNvCxnSpPr/>
          <p:nvPr/>
        </p:nvCxnSpPr>
        <p:spPr>
          <a:xfrm>
            <a:off x="6697183" y="3316054"/>
            <a:ext cx="5278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524000" y="1866222"/>
          <a:ext cx="6096000" cy="1601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Document" r:id="rId3" imgW="3839210" imgH="1010285" progId="Word.Document.12">
                  <p:embed/>
                </p:oleObj>
              </mc:Choice>
              <mc:Fallback>
                <p:oleObj name="Document" r:id="rId3" imgW="3839210" imgH="1010285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866222"/>
                        <a:ext cx="6096000" cy="16015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/>
          <p:nvPr/>
        </p:nvSpPr>
        <p:spPr>
          <a:xfrm>
            <a:off x="6910708" y="1866222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9ZKSJ23.EPS" descr="id:2147497353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6866891" y="1832791"/>
            <a:ext cx="1057910" cy="1804735"/>
          </a:xfrm>
          <a:prstGeom prst="rect">
            <a:avLst/>
          </a:prstGeom>
        </p:spPr>
      </p:pic>
      <p:sp>
        <p:nvSpPr>
          <p:cNvPr id="3" name="矩形 2"/>
          <p:cNvSpPr>
            <a:spLocks noChangeAspect="1"/>
          </p:cNvSpPr>
          <p:nvPr/>
        </p:nvSpPr>
        <p:spPr>
          <a:xfrm>
            <a:off x="285750" y="1144848"/>
            <a:ext cx="8572500" cy="163891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美是一种感觉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当人体下半身长与身高的比值越接近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618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越给人一种美感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某女士的身高为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160 cm,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下半身长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与身高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的比值是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为尽可能达到好的视觉效果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她应穿的高跟鞋的高度大约为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A.6 cm	B.10 cm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C.4 cm	D.8 cm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>
            <a:spLocks noChangeAspect="1"/>
          </p:cNvSpPr>
          <p:nvPr/>
        </p:nvSpPr>
        <p:spPr>
          <a:xfrm>
            <a:off x="285750" y="3692266"/>
            <a:ext cx="8572500" cy="132497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【变式拓展】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人以肚脐为界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下身与身高比例符合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黄金分割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比例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在人的视觉里看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是最完美的比例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身高为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170 cm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的人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满足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黄金分割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比例的腿长约为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C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cm	B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104 cm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105 cm	D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112 cm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523698" y="1832791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9" name="矩形 8"/>
          <p:cNvSpPr/>
          <p:nvPr/>
        </p:nvSpPr>
        <p:spPr>
          <a:xfrm>
            <a:off x="5757768" y="4081195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9ZKSL276.EPS" descr="id:2147497360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6649323" y="1003388"/>
            <a:ext cx="1631078" cy="1222995"/>
          </a:xfrm>
          <a:prstGeom prst="rect">
            <a:avLst/>
          </a:prstGeom>
        </p:spPr>
      </p:pic>
      <p:sp>
        <p:nvSpPr>
          <p:cNvPr id="3" name="矩形 2"/>
          <p:cNvSpPr>
            <a:spLocks noChangeAspect="1"/>
          </p:cNvSpPr>
          <p:nvPr/>
        </p:nvSpPr>
        <p:spPr>
          <a:xfrm>
            <a:off x="285750" y="2571750"/>
            <a:ext cx="8572500" cy="163891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黄金分割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是一条举世公认的美学定律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例如在摄影中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人们常依据黄金分割进行构图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使画面整体和谐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目前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照相机和手机自带的九宫格就是黄金分割的简化版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要拍摄草坪上的小狗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按照黄金分割的原则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应该使小狗置于图中的位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③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④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482547" y="3289853"/>
            <a:ext cx="236033" cy="2213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496</Words>
  <Application>Microsoft Office PowerPoint</Application>
  <PresentationFormat>全屏显示(16:9)</PresentationFormat>
  <Paragraphs>38</Paragraphs>
  <Slides>15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31" baseType="lpstr">
      <vt:lpstr>Adobe 黑体 Std R</vt:lpstr>
      <vt:lpstr>NEU-BZ-S92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Calibri Light</vt:lpstr>
      <vt:lpstr>Cambria Math</vt:lpstr>
      <vt:lpstr>Microsoft Yi Baiti</vt:lpstr>
      <vt:lpstr>Times New Roman</vt:lpstr>
      <vt:lpstr>WWW.2PPT.COM
</vt:lpstr>
      <vt:lpstr>Document</vt:lpstr>
      <vt:lpstr>文档</vt:lpstr>
      <vt:lpstr>探索三角形相似的条件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2019-05-05T03:44:00Z</dcterms:created>
  <dcterms:modified xsi:type="dcterms:W3CDTF">2023-01-17T01:55:47Z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A9C0D76BF1C34F109A539C61E4D2334D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