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97" r:id="rId2"/>
    <p:sldId id="298" r:id="rId3"/>
    <p:sldId id="299" r:id="rId4"/>
    <p:sldId id="300" r:id="rId5"/>
    <p:sldId id="301" r:id="rId6"/>
    <p:sldId id="310" r:id="rId7"/>
    <p:sldId id="309" r:id="rId8"/>
    <p:sldId id="311" r:id="rId9"/>
    <p:sldId id="312" r:id="rId10"/>
    <p:sldId id="313" r:id="rId11"/>
    <p:sldId id="328" r:id="rId12"/>
    <p:sldId id="303" r:id="rId13"/>
    <p:sldId id="304" r:id="rId14"/>
    <p:sldId id="305" r:id="rId15"/>
    <p:sldId id="327" r:id="rId16"/>
    <p:sldId id="325" r:id="rId17"/>
    <p:sldId id="329" r:id="rId18"/>
    <p:sldId id="330" r:id="rId19"/>
    <p:sldId id="308" r:id="rId20"/>
    <p:sldId id="331" r:id="rId21"/>
    <p:sldId id="332" r:id="rId22"/>
    <p:sldId id="314" r:id="rId23"/>
    <p:sldId id="315" r:id="rId24"/>
    <p:sldId id="317" r:id="rId25"/>
    <p:sldId id="318" r:id="rId26"/>
    <p:sldId id="321" r:id="rId27"/>
    <p:sldId id="322" r:id="rId28"/>
    <p:sldId id="323" r:id="rId29"/>
    <p:sldId id="324" r:id="rId30"/>
    <p:sldId id="316" r:id="rId31"/>
    <p:sldId id="296"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C3DF0EAB-327D-4E28-8B42-13601A455DB8}"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DF0EAB-327D-4E28-8B42-13601A455DB8}" type="slidenum">
              <a:rPr lang="en-US" altLang="zh-CN" smtClean="0"/>
              <a:t>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EEC2B89-88A6-47B6-A647-E0F8A9DC3E48}" type="slidenum">
              <a:rPr lang="en-US" altLang="zh-CN"/>
              <a:t>24</a:t>
            </a:fld>
            <a:endParaRPr lang="en-US" altLang="zh-CN"/>
          </a:p>
        </p:txBody>
      </p:sp>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lvl1pPr>
          </a:lstStyle>
          <a:p>
            <a:pPr>
              <a:defRPr/>
            </a:pPr>
            <a:fld id="{294CF3AB-A744-46C3-AD6E-D28CAC228FE3}"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lvl1pPr>
          </a:lstStyle>
          <a:p>
            <a:pPr>
              <a:defRPr/>
            </a:pPr>
            <a:fld id="{E0F45006-4B57-49C8-9E59-DBF4567599B6}"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lvl1pPr>
          </a:lstStyle>
          <a:p>
            <a:pPr>
              <a:defRPr/>
            </a:pPr>
            <a:fld id="{BBB36B04-1AEB-497B-8FEA-6A7197DF8361}"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smtClean="0"/>
            </a:lvl1pPr>
          </a:lstStyle>
          <a:p>
            <a:pPr>
              <a:defRPr/>
            </a:pPr>
            <a:fld id="{05249C8B-2285-4754-8A41-FDF51ADA9084}"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lvl1pPr>
          </a:lstStyle>
          <a:p>
            <a:pPr>
              <a:defRPr/>
            </a:pPr>
            <a:fld id="{BBAAD419-E8D1-4F00-9517-827075F8F5CE}"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lvl1pPr>
          </a:lstStyle>
          <a:p>
            <a:pPr>
              <a:defRPr/>
            </a:pPr>
            <a:fld id="{7E9480AF-B5E4-44E9-9C60-78DF3DB3354C}"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smtClean="0"/>
            </a:lvl1pPr>
          </a:lstStyle>
          <a:p>
            <a:pPr>
              <a:defRPr/>
            </a:pPr>
            <a:fld id="{A342C8F3-8510-46AA-BACB-A85DB9825888}"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endParaRPr lang="en-US" altLang="zh-CN"/>
          </a:p>
        </p:txBody>
      </p:sp>
      <p:sp>
        <p:nvSpPr>
          <p:cNvPr id="8" name="页脚占位符 7"/>
          <p:cNvSpPr>
            <a:spLocks noGrp="1"/>
          </p:cNvSpPr>
          <p:nvPr>
            <p:ph type="ftr" sz="quarter" idx="11"/>
          </p:nvPr>
        </p:nvSpPr>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p:txBody>
          <a:bodyPr/>
          <a:lstStyle>
            <a:lvl1pPr>
              <a:defRPr smtClean="0"/>
            </a:lvl1pPr>
          </a:lstStyle>
          <a:p>
            <a:pPr>
              <a:defRPr/>
            </a:pPr>
            <a:fld id="{188E219E-B33C-4724-A718-25612E913789}"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en-US" altLang="zh-CN"/>
          </a:p>
        </p:txBody>
      </p:sp>
      <p:sp>
        <p:nvSpPr>
          <p:cNvPr id="4" name="页脚占位符 3"/>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smtClean="0"/>
            </a:lvl1pPr>
          </a:lstStyle>
          <a:p>
            <a:pPr>
              <a:defRPr/>
            </a:pPr>
            <a:fld id="{34917C63-4C9B-458B-A6C9-BC73F92D6B35}"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smtClean="0"/>
            </a:lvl1pPr>
          </a:lstStyle>
          <a:p>
            <a:pPr>
              <a:defRPr/>
            </a:pPr>
            <a:fld id="{1D0D5018-4B5A-49AC-B3F5-45904EBC4C37}"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smtClean="0"/>
            </a:lvl1pPr>
          </a:lstStyle>
          <a:p>
            <a:pPr>
              <a:defRPr/>
            </a:pPr>
            <a:fld id="{356199BD-7D1D-4ABB-8F71-11019BD813C5}"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smtClean="0"/>
            </a:lvl1pPr>
          </a:lstStyle>
          <a:p>
            <a:pPr>
              <a:defRPr/>
            </a:pPr>
            <a:fld id="{9D0E57BC-4BCB-4401-843F-2F515768E0C8}"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mn-lt"/>
              </a:defRPr>
            </a:lvl1pPr>
          </a:lstStyle>
          <a:p>
            <a:pPr>
              <a:defRPr/>
            </a:pPr>
            <a:fld id="{F99415B5-2F32-4FAF-91EA-EA2E4ED34C9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38142;&#25509;&#36164;&#28304;/U1T2D-1a.mp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381000" y="1066801"/>
            <a:ext cx="8229600" cy="3581400"/>
          </a:xfrm>
        </p:spPr>
        <p:txBody>
          <a:bodyPr/>
          <a:lstStyle/>
          <a:p>
            <a:pPr algn="ctr">
              <a:lnSpc>
                <a:spcPct val="140000"/>
              </a:lnSpc>
              <a:buFontTx/>
              <a:buNone/>
            </a:pPr>
            <a:r>
              <a:rPr lang="en-US" altLang="zh-CN" sz="5400" b="1" dirty="0">
                <a:solidFill>
                  <a:srgbClr val="333399"/>
                </a:solidFill>
                <a:latin typeface="Times New Roman" panose="02020603050405020304" pitchFamily="18" charset="0"/>
                <a:cs typeface="Times New Roman" panose="02020603050405020304" pitchFamily="18" charset="0"/>
              </a:rPr>
              <a:t>Unit 1  </a:t>
            </a:r>
            <a:r>
              <a:rPr lang="en-US" altLang="zh-CN" sz="5400" b="1" dirty="0" smtClean="0">
                <a:solidFill>
                  <a:srgbClr val="333399"/>
                </a:solidFill>
                <a:latin typeface="Times New Roman" panose="02020603050405020304" pitchFamily="18" charset="0"/>
                <a:cs typeface="Times New Roman" panose="02020603050405020304" pitchFamily="18" charset="0"/>
              </a:rPr>
              <a:t>Topic </a:t>
            </a:r>
            <a:r>
              <a:rPr lang="en-US" altLang="zh-CN" sz="5400" b="1" dirty="0">
                <a:solidFill>
                  <a:srgbClr val="333399"/>
                </a:solidFill>
                <a:latin typeface="Times New Roman" panose="02020603050405020304" pitchFamily="18" charset="0"/>
                <a:cs typeface="Times New Roman" panose="02020603050405020304" pitchFamily="18" charset="0"/>
              </a:rPr>
              <a:t>2 </a:t>
            </a:r>
          </a:p>
          <a:p>
            <a:pPr algn="ctr">
              <a:lnSpc>
                <a:spcPct val="140000"/>
              </a:lnSpc>
              <a:buFontTx/>
              <a:buNone/>
            </a:pPr>
            <a:r>
              <a:rPr lang="en-US" altLang="zh-CN" sz="4800" b="1" dirty="0">
                <a:solidFill>
                  <a:srgbClr val="333399"/>
                </a:solidFill>
                <a:latin typeface="Times New Roman" panose="02020603050405020304" pitchFamily="18" charset="0"/>
                <a:cs typeface="Times New Roman" panose="02020603050405020304" pitchFamily="18" charset="0"/>
              </a:rPr>
              <a:t>We should learn teamwork.</a:t>
            </a:r>
            <a:endParaRPr lang="en-US" altLang="zh-CN" sz="3600" b="1" dirty="0">
              <a:solidFill>
                <a:srgbClr val="333399"/>
              </a:solidFill>
              <a:latin typeface="Times New Roman" panose="02020603050405020304" pitchFamily="18" charset="0"/>
              <a:cs typeface="Times New Roman" panose="02020603050405020304" pitchFamily="18" charset="0"/>
            </a:endParaRPr>
          </a:p>
          <a:p>
            <a:pPr algn="ctr">
              <a:lnSpc>
                <a:spcPct val="140000"/>
              </a:lnSpc>
              <a:buFontTx/>
              <a:buNone/>
            </a:pPr>
            <a:r>
              <a:rPr lang="en-US" altLang="zh-CN" sz="4000" b="1" dirty="0">
                <a:latin typeface="Times New Roman" panose="02020603050405020304" pitchFamily="18" charset="0"/>
                <a:cs typeface="Times New Roman" panose="02020603050405020304" pitchFamily="18" charset="0"/>
              </a:rPr>
              <a:t>Section D </a:t>
            </a:r>
          </a:p>
        </p:txBody>
      </p:sp>
      <p:sp>
        <p:nvSpPr>
          <p:cNvPr id="5" name="矩形 4"/>
          <p:cNvSpPr/>
          <p:nvPr/>
        </p:nvSpPr>
        <p:spPr>
          <a:xfrm>
            <a:off x="3000739" y="5476875"/>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ChangeArrowheads="1"/>
          </p:cNvSpPr>
          <p:nvPr/>
        </p:nvSpPr>
        <p:spPr bwMode="auto">
          <a:xfrm>
            <a:off x="533400" y="609600"/>
            <a:ext cx="80010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3200" b="1">
                <a:latin typeface="Times New Roman" panose="02020603050405020304" pitchFamily="18" charset="0"/>
              </a:rPr>
              <a:t>Cricket is a national sport in England. It is a very popular summer sport. It is a game played on grass by two teams of eleven players. Players wear white clothes and score points by hitting the ball with a bat. People can sit around the </a:t>
            </a:r>
            <a:r>
              <a:rPr lang="en-US" altLang="zh-CN" sz="3200" b="1" u="sng">
                <a:solidFill>
                  <a:srgbClr val="FF3300"/>
                </a:solidFill>
                <a:latin typeface="Times New Roman" panose="02020603050405020304" pitchFamily="18" charset="0"/>
              </a:rPr>
              <a:t>green</a:t>
            </a:r>
            <a:r>
              <a:rPr lang="en-US" altLang="zh-CN" sz="3200" b="1">
                <a:latin typeface="Times New Roman" panose="02020603050405020304" pitchFamily="18" charset="0"/>
              </a:rPr>
              <a:t>, enjoying the sun, having drinks and watching the team games.</a:t>
            </a:r>
          </a:p>
        </p:txBody>
      </p:sp>
      <p:pic>
        <p:nvPicPr>
          <p:cNvPr id="73734" name="Picture 6" descr="Section D-1a-1"/>
          <p:cNvPicPr>
            <a:picLocks noChangeAspect="1" noChangeArrowheads="1"/>
          </p:cNvPicPr>
          <p:nvPr/>
        </p:nvPicPr>
        <p:blipFill>
          <a:blip r:embed="rId2"/>
          <a:srcRect/>
          <a:stretch>
            <a:fillRect/>
          </a:stretch>
        </p:blipFill>
        <p:spPr bwMode="auto">
          <a:xfrm>
            <a:off x="2133600" y="4800600"/>
            <a:ext cx="2352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Section D-1a-2"/>
          <p:cNvPicPr>
            <a:picLocks noChangeAspect="1" noChangeArrowheads="1"/>
          </p:cNvPicPr>
          <p:nvPr/>
        </p:nvPicPr>
        <p:blipFill>
          <a:blip r:embed="rId3"/>
          <a:srcRect/>
          <a:stretch>
            <a:fillRect/>
          </a:stretch>
        </p:blipFill>
        <p:spPr bwMode="auto">
          <a:xfrm>
            <a:off x="5029200" y="4648200"/>
            <a:ext cx="2571750"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贝克汉姆"/>
          <p:cNvPicPr>
            <a:picLocks noChangeAspect="1" noChangeArrowheads="1"/>
          </p:cNvPicPr>
          <p:nvPr/>
        </p:nvPicPr>
        <p:blipFill>
          <a:blip r:embed="rId2" cstate="email"/>
          <a:srcRect/>
          <a:stretch>
            <a:fillRect/>
          </a:stretch>
        </p:blipFill>
        <p:spPr bwMode="auto">
          <a:xfrm>
            <a:off x="684213" y="260350"/>
            <a:ext cx="2484437" cy="3024188"/>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3"/>
          <p:cNvSpPr>
            <a:spLocks noChangeArrowheads="1"/>
          </p:cNvSpPr>
          <p:nvPr/>
        </p:nvSpPr>
        <p:spPr bwMode="auto">
          <a:xfrm>
            <a:off x="3344863" y="1125538"/>
            <a:ext cx="5799137"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800" b="1">
                <a:solidFill>
                  <a:srgbClr val="660066"/>
                </a:solidFill>
                <a:latin typeface="Times New Roman" panose="02020603050405020304" pitchFamily="18" charset="0"/>
              </a:rPr>
              <a:t>David Beckham</a:t>
            </a:r>
          </a:p>
          <a:p>
            <a:pPr algn="ctr"/>
            <a:r>
              <a:rPr kumimoji="1" lang="en-US" altLang="zh-CN" sz="2800" b="1">
                <a:solidFill>
                  <a:srgbClr val="660066"/>
                </a:solidFill>
                <a:latin typeface="Times New Roman" panose="02020603050405020304" pitchFamily="18" charset="0"/>
              </a:rPr>
              <a:t>A famous football player in England.</a:t>
            </a:r>
          </a:p>
        </p:txBody>
      </p:sp>
      <p:pic>
        <p:nvPicPr>
          <p:cNvPr id="92164" name="Picture 4" descr="p16-1b"/>
          <p:cNvPicPr>
            <a:picLocks noChangeAspect="1" noChangeArrowheads="1"/>
          </p:cNvPicPr>
          <p:nvPr/>
        </p:nvPicPr>
        <p:blipFill>
          <a:blip r:embed="rId3" cstate="email"/>
          <a:srcRect/>
          <a:stretch>
            <a:fillRect/>
          </a:stretch>
        </p:blipFill>
        <p:spPr bwMode="auto">
          <a:xfrm>
            <a:off x="5003800" y="2349500"/>
            <a:ext cx="3816350" cy="3284538"/>
          </a:xfrm>
          <a:prstGeom prst="rect">
            <a:avLst/>
          </a:prstGeom>
          <a:noFill/>
          <a:extLst>
            <a:ext uri="{909E8E84-426E-40DD-AFC4-6F175D3DCCD1}">
              <a14:hiddenFill xmlns:a14="http://schemas.microsoft.com/office/drawing/2010/main">
                <a:solidFill>
                  <a:srgbClr val="FFFFFF"/>
                </a:solidFill>
              </a14:hiddenFill>
            </a:ext>
          </a:extLst>
        </p:spPr>
      </p:pic>
      <p:sp>
        <p:nvSpPr>
          <p:cNvPr id="92165" name="Rectangle 5"/>
          <p:cNvSpPr>
            <a:spLocks noChangeArrowheads="1"/>
          </p:cNvSpPr>
          <p:nvPr/>
        </p:nvSpPr>
        <p:spPr bwMode="auto">
          <a:xfrm>
            <a:off x="684213" y="5661025"/>
            <a:ext cx="56880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2800" b="1">
                <a:solidFill>
                  <a:srgbClr val="660066"/>
                </a:solidFill>
                <a:latin typeface="Times New Roman" panose="02020603050405020304" pitchFamily="18" charset="0"/>
              </a:rPr>
              <a:t>Bobby Charlton</a:t>
            </a:r>
          </a:p>
          <a:p>
            <a:pPr algn="ctr"/>
            <a:r>
              <a:rPr kumimoji="1" lang="en-US" altLang="zh-CN" sz="2800" b="1">
                <a:solidFill>
                  <a:srgbClr val="660066"/>
                </a:solidFill>
                <a:latin typeface="Times New Roman" panose="02020603050405020304" pitchFamily="18" charset="0"/>
              </a:rPr>
              <a:t>A famous </a:t>
            </a:r>
            <a:r>
              <a:rPr kumimoji="1" lang="en-US" altLang="zh-CN" sz="2800" b="1">
                <a:solidFill>
                  <a:srgbClr val="FF0000"/>
                </a:solidFill>
                <a:latin typeface="Times New Roman" panose="02020603050405020304" pitchFamily="18" charset="0"/>
              </a:rPr>
              <a:t>cricket</a:t>
            </a:r>
            <a:r>
              <a:rPr kumimoji="1" lang="en-US" altLang="zh-CN" sz="2800" b="1">
                <a:solidFill>
                  <a:srgbClr val="660066"/>
                </a:solidFill>
                <a:latin typeface="Times New Roman" panose="02020603050405020304" pitchFamily="18" charset="0"/>
              </a:rPr>
              <a:t> player in England.</a:t>
            </a:r>
          </a:p>
        </p:txBody>
      </p:sp>
      <p:sp>
        <p:nvSpPr>
          <p:cNvPr id="92166" name="Line 6"/>
          <p:cNvSpPr>
            <a:spLocks noChangeShapeType="1"/>
          </p:cNvSpPr>
          <p:nvPr/>
        </p:nvSpPr>
        <p:spPr bwMode="auto">
          <a:xfrm>
            <a:off x="1836738" y="3357563"/>
            <a:ext cx="431800" cy="576262"/>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167" name="Line 7"/>
          <p:cNvSpPr>
            <a:spLocks noChangeShapeType="1"/>
          </p:cNvSpPr>
          <p:nvPr/>
        </p:nvSpPr>
        <p:spPr bwMode="auto">
          <a:xfrm flipH="1">
            <a:off x="3348038" y="4076700"/>
            <a:ext cx="1582737" cy="288925"/>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168" name="Oval 8"/>
          <p:cNvSpPr>
            <a:spLocks noChangeArrowheads="1"/>
          </p:cNvSpPr>
          <p:nvPr/>
        </p:nvSpPr>
        <p:spPr bwMode="auto">
          <a:xfrm>
            <a:off x="1835150" y="4005263"/>
            <a:ext cx="1441450" cy="863600"/>
          </a:xfrm>
          <a:prstGeom prst="ellipse">
            <a:avLst/>
          </a:prstGeom>
          <a:solidFill>
            <a:schemeClr val="accent2"/>
          </a:solidFill>
          <a:ln w="381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2800" b="1">
                <a:solidFill>
                  <a:srgbClr val="FFFF65"/>
                </a:solidFill>
                <a:latin typeface="Times New Roman" panose="02020603050405020304" pitchFamily="18" charset="0"/>
              </a:rPr>
              <a:t>heroes</a:t>
            </a:r>
          </a:p>
        </p:txBody>
      </p:sp>
      <p:sp>
        <p:nvSpPr>
          <p:cNvPr id="92169" name="AutoShape 9"/>
          <p:cNvSpPr/>
          <p:nvPr/>
        </p:nvSpPr>
        <p:spPr bwMode="auto">
          <a:xfrm>
            <a:off x="0" y="5586413"/>
            <a:ext cx="1763713" cy="609600"/>
          </a:xfrm>
          <a:prstGeom prst="callout2">
            <a:avLst>
              <a:gd name="adj1" fmla="val 18750"/>
              <a:gd name="adj2" fmla="val 104319"/>
              <a:gd name="adj3" fmla="val 18750"/>
              <a:gd name="adj4" fmla="val 119713"/>
              <a:gd name="adj5" fmla="val 125000"/>
              <a:gd name="adj6" fmla="val 141495"/>
            </a:avLst>
          </a:prstGeom>
          <a:solidFill>
            <a:schemeClr val="bg1"/>
          </a:solid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zh-CN" altLang="en-US" sz="2800" b="1">
                <a:latin typeface="Times New Roman" panose="02020603050405020304" pitchFamily="18" charset="0"/>
              </a:rPr>
              <a:t>板球运动</a:t>
            </a:r>
          </a:p>
        </p:txBody>
      </p:sp>
      <p:sp>
        <p:nvSpPr>
          <p:cNvPr id="92170" name="AutoShape 10"/>
          <p:cNvSpPr>
            <a:spLocks noChangeArrowheads="1"/>
          </p:cNvSpPr>
          <p:nvPr/>
        </p:nvSpPr>
        <p:spPr bwMode="auto">
          <a:xfrm>
            <a:off x="323850" y="4005263"/>
            <a:ext cx="1223963" cy="576262"/>
          </a:xfrm>
          <a:prstGeom prst="wedgeRectCallout">
            <a:avLst>
              <a:gd name="adj1" fmla="val 81000"/>
              <a:gd name="adj2" fmla="val 57162"/>
            </a:avLst>
          </a:prstGeom>
          <a:solidFill>
            <a:schemeClr val="bg1"/>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zh-CN" altLang="en-US" sz="2800" b="1">
                <a:latin typeface="Times New Roman" panose="02020603050405020304" pitchFamily="18" charset="0"/>
              </a:rPr>
              <a:t>英雄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linds(horizontal)">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63"/>
                                        </p:tgtEl>
                                        <p:attrNameLst>
                                          <p:attrName>style.visibility</p:attrName>
                                        </p:attrNameLst>
                                      </p:cBhvr>
                                      <p:to>
                                        <p:strVal val="visible"/>
                                      </p:to>
                                    </p:set>
                                    <p:animEffect transition="in" filter="wipe(down)">
                                      <p:cBhvr>
                                        <p:cTn id="12" dur="500"/>
                                        <p:tgtEl>
                                          <p:spTgt spid="921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64"/>
                                        </p:tgtEl>
                                        <p:attrNameLst>
                                          <p:attrName>style.visibility</p:attrName>
                                        </p:attrNameLst>
                                      </p:cBhvr>
                                      <p:to>
                                        <p:strVal val="visible"/>
                                      </p:to>
                                    </p:set>
                                    <p:animEffect transition="in" filter="blinds(horizontal)">
                                      <p:cBhvr>
                                        <p:cTn id="17" dur="500"/>
                                        <p:tgtEl>
                                          <p:spTgt spid="9216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2165"/>
                                        </p:tgtEl>
                                        <p:attrNameLst>
                                          <p:attrName>style.visibility</p:attrName>
                                        </p:attrNameLst>
                                      </p:cBhvr>
                                      <p:to>
                                        <p:strVal val="visible"/>
                                      </p:to>
                                    </p:set>
                                    <p:animEffect transition="in" filter="diamond(in)">
                                      <p:cBhvr>
                                        <p:cTn id="22" dur="2000"/>
                                        <p:tgtEl>
                                          <p:spTgt spid="9216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2169"/>
                                        </p:tgtEl>
                                        <p:attrNameLst>
                                          <p:attrName>style.visibility</p:attrName>
                                        </p:attrNameLst>
                                      </p:cBhvr>
                                      <p:to>
                                        <p:strVal val="visible"/>
                                      </p:to>
                                    </p:set>
                                    <p:animEffect transition="in" filter="diamond(in)">
                                      <p:cBhvr>
                                        <p:cTn id="27" dur="2000"/>
                                        <p:tgtEl>
                                          <p:spTgt spid="9216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166"/>
                                        </p:tgtEl>
                                        <p:attrNameLst>
                                          <p:attrName>style.visibility</p:attrName>
                                        </p:attrNameLst>
                                      </p:cBhvr>
                                      <p:to>
                                        <p:strVal val="visible"/>
                                      </p:to>
                                    </p:set>
                                    <p:animEffect transition="in" filter="checkerboard(across)">
                                      <p:cBhvr>
                                        <p:cTn id="32" dur="500"/>
                                        <p:tgtEl>
                                          <p:spTgt spid="9216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92167"/>
                                        </p:tgtEl>
                                        <p:attrNameLst>
                                          <p:attrName>style.visibility</p:attrName>
                                        </p:attrNameLst>
                                      </p:cBhvr>
                                      <p:to>
                                        <p:strVal val="visible"/>
                                      </p:to>
                                    </p:set>
                                    <p:animEffect transition="in" filter="checkerboard(across)">
                                      <p:cBhvr>
                                        <p:cTn id="35" dur="500"/>
                                        <p:tgtEl>
                                          <p:spTgt spid="9216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92168"/>
                                        </p:tgtEl>
                                        <p:attrNameLst>
                                          <p:attrName>style.visibility</p:attrName>
                                        </p:attrNameLst>
                                      </p:cBhvr>
                                      <p:to>
                                        <p:strVal val="visible"/>
                                      </p:to>
                                    </p:set>
                                    <p:animEffect transition="in" filter="checkerboard(across)">
                                      <p:cBhvr>
                                        <p:cTn id="38" dur="500"/>
                                        <p:tgtEl>
                                          <p:spTgt spid="92168"/>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92170"/>
                                        </p:tgtEl>
                                        <p:attrNameLst>
                                          <p:attrName>style.visibility</p:attrName>
                                        </p:attrNameLst>
                                      </p:cBhvr>
                                      <p:to>
                                        <p:strVal val="visible"/>
                                      </p:to>
                                    </p:set>
                                    <p:animEffect transition="in" filter="diamond(in)">
                                      <p:cBhvr>
                                        <p:cTn id="43" dur="20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65" grpId="0"/>
      <p:bldP spid="92166" grpId="0" animBg="1"/>
      <p:bldP spid="92167" grpId="0" animBg="1"/>
      <p:bldP spid="92168" grpId="0" animBg="1"/>
      <p:bldP spid="92169" grpId="0" animBg="1"/>
      <p:bldP spid="921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323850" y="333375"/>
            <a:ext cx="684053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latin typeface="Times New Roman" panose="02020603050405020304" pitchFamily="18" charset="0"/>
              </a:rPr>
              <a:t>Listen and mark T</a:t>
            </a:r>
            <a:r>
              <a:rPr kumimoji="1" lang="zh-CN" altLang="en-US" sz="2800" b="1" dirty="0">
                <a:latin typeface="Times New Roman" panose="02020603050405020304" pitchFamily="18" charset="0"/>
              </a:rPr>
              <a:t>（</a:t>
            </a:r>
            <a:r>
              <a:rPr kumimoji="1" lang="en-US" altLang="zh-CN" sz="2800" b="1" dirty="0">
                <a:latin typeface="Times New Roman" panose="02020603050405020304" pitchFamily="18" charset="0"/>
              </a:rPr>
              <a:t>True</a:t>
            </a:r>
            <a:r>
              <a:rPr kumimoji="1" lang="zh-CN" altLang="en-US" sz="2800" b="1" dirty="0">
                <a:latin typeface="Times New Roman" panose="02020603050405020304" pitchFamily="18" charset="0"/>
              </a:rPr>
              <a:t>） </a:t>
            </a:r>
            <a:r>
              <a:rPr kumimoji="1" lang="en-US" altLang="zh-CN" sz="2800" b="1" dirty="0">
                <a:latin typeface="Times New Roman" panose="02020603050405020304" pitchFamily="18" charset="0"/>
              </a:rPr>
              <a:t>or F</a:t>
            </a:r>
            <a:r>
              <a:rPr kumimoji="1" lang="zh-CN" altLang="en-US" sz="2800" b="1" dirty="0">
                <a:latin typeface="Times New Roman" panose="02020603050405020304" pitchFamily="18" charset="0"/>
              </a:rPr>
              <a:t>（</a:t>
            </a:r>
            <a:r>
              <a:rPr kumimoji="1" lang="en-US" altLang="zh-CN" sz="2800" b="1" dirty="0">
                <a:latin typeface="Times New Roman" panose="02020603050405020304" pitchFamily="18" charset="0"/>
              </a:rPr>
              <a:t>False</a:t>
            </a:r>
            <a:r>
              <a:rPr kumimoji="1" lang="zh-CN" altLang="en-US" sz="2800" b="1" dirty="0">
                <a:latin typeface="Times New Roman" panose="02020603050405020304" pitchFamily="18" charset="0"/>
              </a:rPr>
              <a:t>）</a:t>
            </a:r>
            <a:r>
              <a:rPr kumimoji="1" lang="en-US" altLang="zh-CN" sz="2800" b="1" dirty="0">
                <a:latin typeface="Times New Roman" panose="02020603050405020304" pitchFamily="18" charset="0"/>
              </a:rPr>
              <a:t>.</a:t>
            </a:r>
          </a:p>
        </p:txBody>
      </p:sp>
      <p:sp>
        <p:nvSpPr>
          <p:cNvPr id="60420" name="Text Box 4"/>
          <p:cNvSpPr txBox="1">
            <a:spLocks noChangeArrowheads="1"/>
          </p:cNvSpPr>
          <p:nvPr/>
        </p:nvSpPr>
        <p:spPr bwMode="auto">
          <a:xfrm>
            <a:off x="250825" y="1268413"/>
            <a:ext cx="8642350"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solidFill>
                  <a:srgbClr val="6600CC"/>
                </a:solidFill>
                <a:latin typeface="Times New Roman" panose="02020603050405020304" pitchFamily="18" charset="0"/>
              </a:rPr>
              <a:t>1.Most of the English people are sports lovers.         (    )</a:t>
            </a:r>
          </a:p>
          <a:p>
            <a:pPr>
              <a:spcBef>
                <a:spcPct val="50000"/>
              </a:spcBef>
            </a:pPr>
            <a:r>
              <a:rPr kumimoji="1" lang="en-US" altLang="zh-CN" sz="2800" b="1" dirty="0">
                <a:solidFill>
                  <a:srgbClr val="6600CC"/>
                </a:solidFill>
                <a:latin typeface="Times New Roman" panose="02020603050405020304" pitchFamily="18" charset="0"/>
              </a:rPr>
              <a:t>2.Football in England has a history of one hundred  </a:t>
            </a:r>
          </a:p>
          <a:p>
            <a:pPr>
              <a:spcBef>
                <a:spcPct val="50000"/>
              </a:spcBef>
            </a:pPr>
            <a:r>
              <a:rPr kumimoji="1" lang="en-US" altLang="zh-CN" sz="2800" b="1" dirty="0">
                <a:solidFill>
                  <a:srgbClr val="6600CC"/>
                </a:solidFill>
                <a:latin typeface="Times New Roman" panose="02020603050405020304" pitchFamily="18" charset="0"/>
              </a:rPr>
              <a:t>   years.                                                                            (    )</a:t>
            </a:r>
          </a:p>
          <a:p>
            <a:pPr>
              <a:spcBef>
                <a:spcPct val="50000"/>
              </a:spcBef>
            </a:pPr>
            <a:r>
              <a:rPr kumimoji="1" lang="en-US" altLang="zh-CN" sz="2800" b="1" dirty="0">
                <a:solidFill>
                  <a:srgbClr val="6600CC"/>
                </a:solidFill>
                <a:latin typeface="Times New Roman" panose="02020603050405020304" pitchFamily="18" charset="0"/>
              </a:rPr>
              <a:t>3.The most interesting part of the English football year </a:t>
            </a:r>
          </a:p>
          <a:p>
            <a:pPr>
              <a:spcBef>
                <a:spcPct val="50000"/>
              </a:spcBef>
            </a:pPr>
            <a:r>
              <a:rPr kumimoji="1" lang="en-US" altLang="zh-CN" sz="2800" b="1" dirty="0">
                <a:solidFill>
                  <a:srgbClr val="6600CC"/>
                </a:solidFill>
                <a:latin typeface="Times New Roman" panose="02020603050405020304" pitchFamily="18" charset="0"/>
              </a:rPr>
              <a:t>   is the FA Cup Final each year.                                (    )</a:t>
            </a:r>
          </a:p>
          <a:p>
            <a:pPr>
              <a:spcBef>
                <a:spcPct val="50000"/>
              </a:spcBef>
            </a:pPr>
            <a:r>
              <a:rPr kumimoji="1" lang="en-US" altLang="zh-CN" sz="2800" b="1" dirty="0">
                <a:solidFill>
                  <a:srgbClr val="6600CC"/>
                </a:solidFill>
                <a:latin typeface="Times New Roman" panose="02020603050405020304" pitchFamily="18" charset="0"/>
              </a:rPr>
              <a:t>4.Cricket players wear blue clothes and score points by </a:t>
            </a:r>
          </a:p>
          <a:p>
            <a:pPr>
              <a:spcBef>
                <a:spcPct val="50000"/>
              </a:spcBef>
            </a:pPr>
            <a:r>
              <a:rPr kumimoji="1" lang="en-US" altLang="zh-CN" sz="2800" b="1" dirty="0">
                <a:solidFill>
                  <a:srgbClr val="6600CC"/>
                </a:solidFill>
                <a:latin typeface="Times New Roman" panose="02020603050405020304" pitchFamily="18" charset="0"/>
              </a:rPr>
              <a:t>   hitting the ball with a bat.                                       (    )</a:t>
            </a:r>
          </a:p>
        </p:txBody>
      </p:sp>
      <p:sp>
        <p:nvSpPr>
          <p:cNvPr id="60422" name="Text Box 6"/>
          <p:cNvSpPr txBox="1">
            <a:spLocks noChangeArrowheads="1"/>
          </p:cNvSpPr>
          <p:nvPr/>
        </p:nvSpPr>
        <p:spPr bwMode="auto">
          <a:xfrm>
            <a:off x="8172450" y="1268413"/>
            <a:ext cx="503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a:solidFill>
                  <a:srgbClr val="FF0000"/>
                </a:solidFill>
                <a:effectLst>
                  <a:outerShdw blurRad="38100" dist="38100" dir="2700000" algn="tl">
                    <a:srgbClr val="C0C0C0"/>
                  </a:outerShdw>
                </a:effectLst>
                <a:latin typeface="Tahoma" panose="020B0604030504040204" pitchFamily="34" charset="0"/>
              </a:rPr>
              <a:t>T </a:t>
            </a:r>
          </a:p>
        </p:txBody>
      </p:sp>
      <p:sp>
        <p:nvSpPr>
          <p:cNvPr id="60423" name="Text Box 7"/>
          <p:cNvSpPr txBox="1">
            <a:spLocks noChangeArrowheads="1"/>
          </p:cNvSpPr>
          <p:nvPr/>
        </p:nvSpPr>
        <p:spPr bwMode="auto">
          <a:xfrm>
            <a:off x="8316913" y="2565400"/>
            <a:ext cx="5032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a:solidFill>
                  <a:srgbClr val="FF0000"/>
                </a:solidFill>
                <a:effectLst>
                  <a:outerShdw blurRad="38100" dist="38100" dir="2700000" algn="tl">
                    <a:srgbClr val="C0C0C0"/>
                  </a:outerShdw>
                </a:effectLst>
                <a:latin typeface="Tahoma" panose="020B0604030504040204" pitchFamily="34" charset="0"/>
              </a:rPr>
              <a:t>F </a:t>
            </a:r>
          </a:p>
        </p:txBody>
      </p:sp>
      <p:sp>
        <p:nvSpPr>
          <p:cNvPr id="60424" name="Text Box 8"/>
          <p:cNvSpPr txBox="1">
            <a:spLocks noChangeArrowheads="1"/>
          </p:cNvSpPr>
          <p:nvPr/>
        </p:nvSpPr>
        <p:spPr bwMode="auto">
          <a:xfrm>
            <a:off x="8101013" y="3789363"/>
            <a:ext cx="5032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a:solidFill>
                  <a:srgbClr val="FF0000"/>
                </a:solidFill>
                <a:effectLst>
                  <a:outerShdw blurRad="38100" dist="38100" dir="2700000" algn="tl">
                    <a:srgbClr val="C0C0C0"/>
                  </a:outerShdw>
                </a:effectLst>
                <a:latin typeface="Tahoma" panose="020B0604030504040204" pitchFamily="34" charset="0"/>
              </a:rPr>
              <a:t>T </a:t>
            </a:r>
          </a:p>
        </p:txBody>
      </p:sp>
      <p:sp>
        <p:nvSpPr>
          <p:cNvPr id="60425" name="Text Box 9"/>
          <p:cNvSpPr txBox="1">
            <a:spLocks noChangeArrowheads="1"/>
          </p:cNvSpPr>
          <p:nvPr/>
        </p:nvSpPr>
        <p:spPr bwMode="auto">
          <a:xfrm>
            <a:off x="8101013" y="5084763"/>
            <a:ext cx="5032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a:solidFill>
                  <a:srgbClr val="FF0000"/>
                </a:solidFill>
                <a:effectLst>
                  <a:outerShdw blurRad="38100" dist="38100" dir="2700000" algn="tl">
                    <a:srgbClr val="C0C0C0"/>
                  </a:outerShdw>
                </a:effectLst>
                <a:latin typeface="Tahoma" panose="020B0604030504040204" pitchFamily="34" charset="0"/>
              </a:rPr>
              <a:t>F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blinds(horizontal)">
                                      <p:cBhvr>
                                        <p:cTn id="7" dur="5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blinds(horizontal)">
                                      <p:cBhvr>
                                        <p:cTn id="12" dur="500"/>
                                        <p:tgtEl>
                                          <p:spTgt spid="604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4"/>
                                        </p:tgtEl>
                                        <p:attrNameLst>
                                          <p:attrName>style.visibility</p:attrName>
                                        </p:attrNameLst>
                                      </p:cBhvr>
                                      <p:to>
                                        <p:strVal val="visible"/>
                                      </p:to>
                                    </p:set>
                                    <p:animEffect transition="in" filter="blinds(horizontal)">
                                      <p:cBhvr>
                                        <p:cTn id="17" dur="500"/>
                                        <p:tgtEl>
                                          <p:spTgt spid="604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blinds(horizontal)">
                                      <p:cBhvr>
                                        <p:cTn id="22"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3" grpId="0"/>
      <p:bldP spid="60424" grpId="0"/>
      <p:bldP spid="604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381000"/>
            <a:ext cx="8382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dirty="0">
                <a:solidFill>
                  <a:schemeClr val="accent2"/>
                </a:solidFill>
                <a:latin typeface="Times New Roman" panose="02020603050405020304" pitchFamily="18" charset="0"/>
              </a:rPr>
              <a:t>1b Read 1a again and answer the following questions.</a:t>
            </a:r>
          </a:p>
        </p:txBody>
      </p:sp>
      <p:sp>
        <p:nvSpPr>
          <p:cNvPr id="61443" name="Text Box 3"/>
          <p:cNvSpPr txBox="1">
            <a:spLocks noChangeArrowheads="1"/>
          </p:cNvSpPr>
          <p:nvPr/>
        </p:nvSpPr>
        <p:spPr bwMode="auto">
          <a:xfrm>
            <a:off x="0" y="1557338"/>
            <a:ext cx="9144000" cy="4106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50000"/>
              </a:spcBef>
            </a:pPr>
            <a:r>
              <a:rPr kumimoji="1" lang="en-US" altLang="zh-CN" sz="2800" b="1" dirty="0">
                <a:solidFill>
                  <a:schemeClr val="tx2"/>
                </a:solidFill>
                <a:latin typeface="Book Antiqua" panose="02040602050305030304" pitchFamily="18" charset="0"/>
              </a:rPr>
              <a:t>1.What’s the meaning of the underlined word “green”?</a:t>
            </a:r>
          </a:p>
          <a:p>
            <a:pPr>
              <a:lnSpc>
                <a:spcPct val="115000"/>
              </a:lnSpc>
              <a:spcBef>
                <a:spcPct val="50000"/>
              </a:spcBef>
            </a:pPr>
            <a:endParaRPr kumimoji="1" lang="en-US" altLang="zh-CN" sz="2800" b="1" dirty="0">
              <a:solidFill>
                <a:schemeClr val="tx2"/>
              </a:solidFill>
              <a:latin typeface="Book Antiqua" panose="02040602050305030304" pitchFamily="18" charset="0"/>
            </a:endParaRPr>
          </a:p>
          <a:p>
            <a:pPr>
              <a:lnSpc>
                <a:spcPct val="115000"/>
              </a:lnSpc>
              <a:spcBef>
                <a:spcPct val="50000"/>
              </a:spcBef>
            </a:pPr>
            <a:r>
              <a:rPr kumimoji="1" lang="en-US" altLang="zh-CN" sz="2800" b="1" dirty="0">
                <a:solidFill>
                  <a:schemeClr val="tx2"/>
                </a:solidFill>
                <a:latin typeface="Book Antiqua" panose="02040602050305030304" pitchFamily="18" charset="0"/>
              </a:rPr>
              <a:t>2.How many sports are mentioned in the passage? And </a:t>
            </a:r>
          </a:p>
          <a:p>
            <a:pPr>
              <a:lnSpc>
                <a:spcPct val="115000"/>
              </a:lnSpc>
              <a:spcBef>
                <a:spcPct val="50000"/>
              </a:spcBef>
            </a:pPr>
            <a:r>
              <a:rPr kumimoji="1" lang="en-US" altLang="zh-CN" sz="2800" b="1" dirty="0">
                <a:solidFill>
                  <a:schemeClr val="tx2"/>
                </a:solidFill>
                <a:latin typeface="Book Antiqua" panose="02040602050305030304" pitchFamily="18" charset="0"/>
              </a:rPr>
              <a:t>   what are they?</a:t>
            </a:r>
          </a:p>
          <a:p>
            <a:pPr>
              <a:lnSpc>
                <a:spcPct val="115000"/>
              </a:lnSpc>
              <a:spcBef>
                <a:spcPct val="50000"/>
              </a:spcBef>
            </a:pPr>
            <a:endParaRPr kumimoji="1" lang="en-US" altLang="zh-CN" sz="2800" b="1" dirty="0">
              <a:solidFill>
                <a:schemeClr val="tx2"/>
              </a:solidFill>
              <a:latin typeface="Book Antiqua" panose="02040602050305030304" pitchFamily="18" charset="0"/>
            </a:endParaRPr>
          </a:p>
          <a:p>
            <a:pPr>
              <a:lnSpc>
                <a:spcPct val="115000"/>
              </a:lnSpc>
              <a:spcBef>
                <a:spcPct val="50000"/>
              </a:spcBef>
            </a:pPr>
            <a:r>
              <a:rPr kumimoji="1" lang="en-US" altLang="zh-CN" sz="2800" b="1" dirty="0">
                <a:solidFill>
                  <a:schemeClr val="tx2"/>
                </a:solidFill>
                <a:latin typeface="Book Antiqua" panose="02040602050305030304" pitchFamily="18" charset="0"/>
              </a:rPr>
              <a:t>3.What’s the main idea of Paragraph 2 and 3?</a:t>
            </a:r>
          </a:p>
        </p:txBody>
      </p:sp>
      <p:sp>
        <p:nvSpPr>
          <p:cNvPr id="61444" name="Rectangle 4"/>
          <p:cNvSpPr>
            <a:spLocks noChangeArrowheads="1"/>
          </p:cNvSpPr>
          <p:nvPr/>
        </p:nvSpPr>
        <p:spPr bwMode="auto">
          <a:xfrm>
            <a:off x="684213" y="2276475"/>
            <a:ext cx="4464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a:solidFill>
                  <a:srgbClr val="FF0000"/>
                </a:solidFill>
                <a:latin typeface="Times New Roman" panose="02020603050405020304" pitchFamily="18" charset="0"/>
              </a:rPr>
              <a:t>It means the grass.</a:t>
            </a:r>
          </a:p>
        </p:txBody>
      </p:sp>
      <p:sp>
        <p:nvSpPr>
          <p:cNvPr id="61445" name="Rectangle 5"/>
          <p:cNvSpPr>
            <a:spLocks noChangeArrowheads="1"/>
          </p:cNvSpPr>
          <p:nvPr/>
        </p:nvSpPr>
        <p:spPr bwMode="auto">
          <a:xfrm>
            <a:off x="611188" y="4292600"/>
            <a:ext cx="7272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a:solidFill>
                  <a:srgbClr val="FF0000"/>
                </a:solidFill>
                <a:latin typeface="Times New Roman" panose="02020603050405020304" pitchFamily="18" charset="0"/>
              </a:rPr>
              <a:t>Two. They are football and cricket.</a:t>
            </a:r>
          </a:p>
        </p:txBody>
      </p:sp>
      <p:sp>
        <p:nvSpPr>
          <p:cNvPr id="61446" name="Rectangle 6"/>
          <p:cNvSpPr>
            <a:spLocks noChangeArrowheads="1"/>
          </p:cNvSpPr>
          <p:nvPr/>
        </p:nvSpPr>
        <p:spPr bwMode="auto">
          <a:xfrm>
            <a:off x="684213" y="5734050"/>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a:solidFill>
                  <a:srgbClr val="FF0000"/>
                </a:solidFill>
                <a:latin typeface="Times New Roman" panose="02020603050405020304" pitchFamily="18" charset="0"/>
              </a:rPr>
              <a:t>Football and cricket are famous sports in England.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blinds(horizontal)">
                                      <p:cBhvr>
                                        <p:cTn id="12" dur="500"/>
                                        <p:tgtEl>
                                          <p:spTgt spid="614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6"/>
                                        </p:tgtEl>
                                        <p:attrNameLst>
                                          <p:attrName>style.visibility</p:attrName>
                                        </p:attrNameLst>
                                      </p:cBhvr>
                                      <p:to>
                                        <p:strVal val="visible"/>
                                      </p:to>
                                    </p:set>
                                    <p:animEffect transition="in" filter="blinds(horizontal)">
                                      <p:cBhvr>
                                        <p:cTn id="17"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p:bldP spid="614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23850" y="333375"/>
            <a:ext cx="6372225"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a:latin typeface="Times New Roman" panose="02020603050405020304" pitchFamily="18" charset="0"/>
              </a:rPr>
              <a:t>Complete the sentences according to 1a.</a:t>
            </a:r>
          </a:p>
        </p:txBody>
      </p:sp>
      <p:sp>
        <p:nvSpPr>
          <p:cNvPr id="62467" name="Text Box 3"/>
          <p:cNvSpPr txBox="1">
            <a:spLocks noChangeArrowheads="1"/>
          </p:cNvSpPr>
          <p:nvPr/>
        </p:nvSpPr>
        <p:spPr bwMode="auto">
          <a:xfrm>
            <a:off x="250825" y="923925"/>
            <a:ext cx="8353425" cy="5861050"/>
          </a:xfrm>
          <a:prstGeom prst="rect">
            <a:avLst/>
          </a:prstGeom>
          <a:solidFill>
            <a:srgbClr val="FFFFFF">
              <a:alpha val="6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kumimoji="1" lang="en-US" altLang="zh-CN" sz="2800" b="1">
                <a:solidFill>
                  <a:schemeClr val="accent2"/>
                </a:solidFill>
                <a:latin typeface="Times New Roman" panose="02020603050405020304" pitchFamily="18" charset="0"/>
              </a:rPr>
              <a:t>Football is ______________ ( </a:t>
            </a:r>
            <a:r>
              <a:rPr kumimoji="1" lang="zh-CN" altLang="en-US" sz="2800" b="1">
                <a:solidFill>
                  <a:schemeClr val="accent2"/>
                </a:solidFill>
                <a:latin typeface="Times New Roman" panose="02020603050405020304" pitchFamily="18" charset="0"/>
              </a:rPr>
              <a:t>一种快速游戏 </a:t>
            </a:r>
            <a:r>
              <a:rPr kumimoji="1" lang="en-US" altLang="zh-CN" sz="2800" b="1">
                <a:solidFill>
                  <a:schemeClr val="accent2"/>
                </a:solidFill>
                <a:latin typeface="Times New Roman" panose="02020603050405020304" pitchFamily="18" charset="0"/>
              </a:rPr>
              <a:t>) played in winter and early spring.</a:t>
            </a:r>
          </a:p>
          <a:p>
            <a:pPr>
              <a:spcBef>
                <a:spcPct val="50000"/>
              </a:spcBef>
              <a:buFontTx/>
              <a:buAutoNum type="arabicPeriod"/>
            </a:pPr>
            <a:r>
              <a:rPr kumimoji="1" lang="en-US" altLang="zh-CN" sz="2800" b="1">
                <a:solidFill>
                  <a:schemeClr val="accent2"/>
                </a:solidFill>
                <a:latin typeface="Times New Roman" panose="02020603050405020304" pitchFamily="18" charset="0"/>
              </a:rPr>
              <a:t>______________________________ (</a:t>
            </a:r>
            <a:r>
              <a:rPr kumimoji="1" lang="zh-CN" altLang="en-US" sz="2800" b="1">
                <a:solidFill>
                  <a:schemeClr val="accent2"/>
                </a:solidFill>
                <a:latin typeface="Times New Roman" panose="02020603050405020304" pitchFamily="18" charset="0"/>
              </a:rPr>
              <a:t>有着数百年的历史</a:t>
            </a:r>
            <a:r>
              <a:rPr kumimoji="1" lang="en-US" altLang="zh-CN" sz="2800" b="1">
                <a:solidFill>
                  <a:schemeClr val="accent2"/>
                </a:solidFill>
                <a:latin typeface="Times New Roman" panose="02020603050405020304" pitchFamily="18" charset="0"/>
              </a:rPr>
              <a:t>), football is one of the most popular sports in England.</a:t>
            </a:r>
          </a:p>
          <a:p>
            <a:pPr>
              <a:spcBef>
                <a:spcPct val="50000"/>
              </a:spcBef>
              <a:buFontTx/>
              <a:buAutoNum type="arabicPeriod"/>
            </a:pPr>
            <a:r>
              <a:rPr kumimoji="1" lang="en-US" altLang="zh-CN" sz="2800" b="1">
                <a:solidFill>
                  <a:schemeClr val="accent2"/>
                </a:solidFill>
                <a:latin typeface="Times New Roman" panose="02020603050405020304" pitchFamily="18" charset="0"/>
              </a:rPr>
              <a:t>Some of the world’s famous sports began from England ____________ (</a:t>
            </a:r>
            <a:r>
              <a:rPr kumimoji="1" lang="zh-CN" altLang="en-US" sz="2800" b="1">
                <a:solidFill>
                  <a:schemeClr val="accent2"/>
                </a:solidFill>
                <a:latin typeface="Times New Roman" panose="02020603050405020304" pitchFamily="18" charset="0"/>
              </a:rPr>
              <a:t>例如</a:t>
            </a:r>
            <a:r>
              <a:rPr kumimoji="1" lang="en-US" altLang="zh-CN" sz="2800" b="1">
                <a:solidFill>
                  <a:schemeClr val="accent2"/>
                </a:solidFill>
                <a:latin typeface="Times New Roman" panose="02020603050405020304" pitchFamily="18" charset="0"/>
              </a:rPr>
              <a:t>) football and cricket.</a:t>
            </a:r>
          </a:p>
          <a:p>
            <a:pPr>
              <a:spcBef>
                <a:spcPct val="50000"/>
              </a:spcBef>
              <a:buFontTx/>
              <a:buAutoNum type="arabicPeriod"/>
            </a:pPr>
            <a:r>
              <a:rPr kumimoji="1" lang="en-US" altLang="zh-CN" sz="2800" b="1">
                <a:solidFill>
                  <a:schemeClr val="accent2"/>
                </a:solidFill>
                <a:latin typeface="Times New Roman" panose="02020603050405020304" pitchFamily="18" charset="0"/>
              </a:rPr>
              <a:t>The sports lovers _______ most of their main players _______ (</a:t>
            </a:r>
            <a:r>
              <a:rPr kumimoji="1" lang="zh-CN" altLang="en-US" sz="2800" b="1">
                <a:solidFill>
                  <a:schemeClr val="accent2"/>
                </a:solidFill>
                <a:latin typeface="Times New Roman" panose="02020603050405020304" pitchFamily="18" charset="0"/>
              </a:rPr>
              <a:t>把</a:t>
            </a:r>
            <a:r>
              <a:rPr kumimoji="1" lang="zh-CN" altLang="zh-CN" sz="2400" b="1">
                <a:solidFill>
                  <a:srgbClr val="FF33CC"/>
                </a:solidFill>
                <a:latin typeface="Times New Roman" panose="02020603050405020304" pitchFamily="18" charset="0"/>
              </a:rPr>
              <a:t>· · · · · ·</a:t>
            </a:r>
            <a:r>
              <a:rPr kumimoji="1" lang="zh-CN" altLang="en-US" sz="2800" b="1">
                <a:solidFill>
                  <a:schemeClr val="accent2"/>
                </a:solidFill>
                <a:latin typeface="Times New Roman" panose="02020603050405020304" pitchFamily="18" charset="0"/>
              </a:rPr>
              <a:t>变成</a:t>
            </a:r>
            <a:r>
              <a:rPr kumimoji="1" lang="en-US" altLang="zh-CN" sz="2800" b="1">
                <a:solidFill>
                  <a:schemeClr val="accent2"/>
                </a:solidFill>
                <a:latin typeface="Times New Roman" panose="02020603050405020304" pitchFamily="18" charset="0"/>
              </a:rPr>
              <a:t>) famous persons.</a:t>
            </a:r>
          </a:p>
          <a:p>
            <a:pPr>
              <a:spcBef>
                <a:spcPct val="50000"/>
              </a:spcBef>
              <a:buFontTx/>
              <a:buAutoNum type="arabicPeriod"/>
            </a:pPr>
            <a:r>
              <a:rPr kumimoji="1" lang="en-US" altLang="zh-CN" sz="2800" b="1">
                <a:solidFill>
                  <a:schemeClr val="accent2"/>
                </a:solidFill>
                <a:latin typeface="Times New Roman" panose="02020603050405020304" pitchFamily="18" charset="0"/>
              </a:rPr>
              <a:t>Players score points __________________________</a:t>
            </a:r>
          </a:p>
          <a:p>
            <a:pPr>
              <a:spcBef>
                <a:spcPct val="50000"/>
              </a:spcBef>
            </a:pPr>
            <a:r>
              <a:rPr kumimoji="1" lang="en-US" altLang="zh-CN" sz="2800" b="1">
                <a:solidFill>
                  <a:schemeClr val="accent2"/>
                </a:solidFill>
                <a:latin typeface="Times New Roman" panose="02020603050405020304" pitchFamily="18" charset="0"/>
              </a:rPr>
              <a:t>    (</a:t>
            </a:r>
            <a:r>
              <a:rPr kumimoji="1" lang="zh-CN" altLang="en-US" sz="2800" b="1">
                <a:solidFill>
                  <a:schemeClr val="accent2"/>
                </a:solidFill>
                <a:latin typeface="Times New Roman" panose="02020603050405020304" pitchFamily="18" charset="0"/>
              </a:rPr>
              <a:t>通过用板击球</a:t>
            </a:r>
            <a:r>
              <a:rPr kumimoji="1" lang="en-US" altLang="zh-CN" sz="2800" b="1">
                <a:solidFill>
                  <a:schemeClr val="accent2"/>
                </a:solidFill>
                <a:latin typeface="Times New Roman" panose="02020603050405020304" pitchFamily="18" charset="0"/>
              </a:rPr>
              <a:t>).</a:t>
            </a:r>
          </a:p>
        </p:txBody>
      </p:sp>
      <p:sp>
        <p:nvSpPr>
          <p:cNvPr id="62468" name="Rectangle 4"/>
          <p:cNvSpPr>
            <a:spLocks noChangeArrowheads="1"/>
          </p:cNvSpPr>
          <p:nvPr/>
        </p:nvSpPr>
        <p:spPr bwMode="auto">
          <a:xfrm>
            <a:off x="2411413" y="1341438"/>
            <a:ext cx="1584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 such as</a:t>
            </a:r>
          </a:p>
        </p:txBody>
      </p:sp>
      <p:sp>
        <p:nvSpPr>
          <p:cNvPr id="62469" name="Rectangle 5"/>
          <p:cNvSpPr>
            <a:spLocks noChangeArrowheads="1"/>
          </p:cNvSpPr>
          <p:nvPr/>
        </p:nvSpPr>
        <p:spPr bwMode="auto">
          <a:xfrm>
            <a:off x="2484438" y="1989138"/>
            <a:ext cx="2160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 a fast game</a:t>
            </a:r>
          </a:p>
        </p:txBody>
      </p:sp>
      <p:sp>
        <p:nvSpPr>
          <p:cNvPr id="62470" name="Rectangle 6"/>
          <p:cNvSpPr>
            <a:spLocks noChangeArrowheads="1"/>
          </p:cNvSpPr>
          <p:nvPr/>
        </p:nvSpPr>
        <p:spPr bwMode="auto">
          <a:xfrm>
            <a:off x="684213" y="3068638"/>
            <a:ext cx="5329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With hundreds of years’ history</a:t>
            </a:r>
          </a:p>
        </p:txBody>
      </p:sp>
      <p:sp>
        <p:nvSpPr>
          <p:cNvPr id="62471" name="Rectangle 7"/>
          <p:cNvSpPr>
            <a:spLocks noChangeArrowheads="1"/>
          </p:cNvSpPr>
          <p:nvPr/>
        </p:nvSpPr>
        <p:spPr bwMode="auto">
          <a:xfrm>
            <a:off x="3276600" y="4581525"/>
            <a:ext cx="1368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 turned</a:t>
            </a:r>
          </a:p>
        </p:txBody>
      </p:sp>
      <p:sp>
        <p:nvSpPr>
          <p:cNvPr id="62472" name="Rectangle 8"/>
          <p:cNvSpPr>
            <a:spLocks noChangeArrowheads="1"/>
          </p:cNvSpPr>
          <p:nvPr/>
        </p:nvSpPr>
        <p:spPr bwMode="auto">
          <a:xfrm>
            <a:off x="1979613" y="5013325"/>
            <a:ext cx="1008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 into</a:t>
            </a:r>
          </a:p>
        </p:txBody>
      </p:sp>
      <p:sp>
        <p:nvSpPr>
          <p:cNvPr id="62473" name="Rectangle 9"/>
          <p:cNvSpPr>
            <a:spLocks noChangeArrowheads="1"/>
          </p:cNvSpPr>
          <p:nvPr/>
        </p:nvSpPr>
        <p:spPr bwMode="auto">
          <a:xfrm>
            <a:off x="3708400" y="5661025"/>
            <a:ext cx="5040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 by hitting the ball with a bat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blinds(horizontal)">
                                      <p:cBhvr>
                                        <p:cTn id="12" dur="500"/>
                                        <p:tgtEl>
                                          <p:spTgt spid="624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470"/>
                                        </p:tgtEl>
                                        <p:attrNameLst>
                                          <p:attrName>style.visibility</p:attrName>
                                        </p:attrNameLst>
                                      </p:cBhvr>
                                      <p:to>
                                        <p:strVal val="visible"/>
                                      </p:to>
                                    </p:set>
                                    <p:animEffect transition="in" filter="blinds(horizontal)">
                                      <p:cBhvr>
                                        <p:cTn id="17" dur="500"/>
                                        <p:tgtEl>
                                          <p:spTgt spid="624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471"/>
                                        </p:tgtEl>
                                        <p:attrNameLst>
                                          <p:attrName>style.visibility</p:attrName>
                                        </p:attrNameLst>
                                      </p:cBhvr>
                                      <p:to>
                                        <p:strVal val="visible"/>
                                      </p:to>
                                    </p:set>
                                    <p:animEffect transition="in" filter="blinds(horizontal)">
                                      <p:cBhvr>
                                        <p:cTn id="22" dur="500"/>
                                        <p:tgtEl>
                                          <p:spTgt spid="6247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2"/>
                                        </p:tgtEl>
                                        <p:attrNameLst>
                                          <p:attrName>style.visibility</p:attrName>
                                        </p:attrNameLst>
                                      </p:cBhvr>
                                      <p:to>
                                        <p:strVal val="visible"/>
                                      </p:to>
                                    </p:set>
                                    <p:animEffect transition="in" filter="blinds(horizontal)">
                                      <p:cBhvr>
                                        <p:cTn id="27" dur="500"/>
                                        <p:tgtEl>
                                          <p:spTgt spid="624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473"/>
                                        </p:tgtEl>
                                        <p:attrNameLst>
                                          <p:attrName>style.visibility</p:attrName>
                                        </p:attrNameLst>
                                      </p:cBhvr>
                                      <p:to>
                                        <p:strVal val="visible"/>
                                      </p:to>
                                    </p:set>
                                    <p:animEffect transition="in" filter="blinds(horizontal)">
                                      <p:cBhvr>
                                        <p:cTn id="32"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p:bldP spid="62470" grpId="0"/>
      <p:bldP spid="62471" grpId="0"/>
      <p:bldP spid="62472" grpId="0"/>
      <p:bldP spid="624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381000" y="304800"/>
            <a:ext cx="83820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800100" indent="-342900" defTabSz="913130">
              <a:defRPr>
                <a:solidFill>
                  <a:schemeClr val="tx1"/>
                </a:solidFill>
                <a:latin typeface="Arial" panose="020B0604020202020204" pitchFamily="34" charset="0"/>
                <a:ea typeface="宋体" panose="02010600030101010101" pitchFamily="2" charset="-122"/>
              </a:defRPr>
            </a:lvl2pPr>
            <a:lvl3pPr marL="1257300" indent="-344805" defTabSz="913130">
              <a:defRPr>
                <a:solidFill>
                  <a:schemeClr val="tx1"/>
                </a:solidFill>
                <a:latin typeface="Arial" panose="020B0604020202020204" pitchFamily="34" charset="0"/>
                <a:ea typeface="宋体" panose="02010600030101010101" pitchFamily="2" charset="-122"/>
              </a:defRPr>
            </a:lvl3pPr>
            <a:lvl4pPr marL="1714500" indent="-342900" defTabSz="913130">
              <a:defRPr>
                <a:solidFill>
                  <a:schemeClr val="tx1"/>
                </a:solidFill>
                <a:latin typeface="Arial" panose="020B0604020202020204" pitchFamily="34" charset="0"/>
                <a:ea typeface="宋体" panose="02010600030101010101" pitchFamily="2" charset="-122"/>
              </a:defRPr>
            </a:lvl4pPr>
            <a:lvl5pPr marL="2170430" indent="-341630" defTabSz="913130">
              <a:defRPr>
                <a:solidFill>
                  <a:schemeClr val="tx1"/>
                </a:solidFill>
                <a:latin typeface="Arial" panose="020B0604020202020204" pitchFamily="34" charset="0"/>
                <a:ea typeface="宋体" panose="02010600030101010101" pitchFamily="2" charset="-122"/>
              </a:defRPr>
            </a:lvl5pPr>
            <a:lvl6pPr marL="26276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48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20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992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kumimoji="1" lang="en-US" altLang="zh-CN" sz="3200" b="1">
                <a:solidFill>
                  <a:schemeClr val="accent2"/>
                </a:solidFill>
                <a:latin typeface="Times New Roman" panose="02020603050405020304" pitchFamily="18" charset="0"/>
              </a:rPr>
              <a:t>2 Suppose you are interviewing David Beckham about “ famous sports in England”. Write a dialog in your exercise book.</a:t>
            </a:r>
          </a:p>
          <a:p>
            <a:pPr>
              <a:lnSpc>
                <a:spcPct val="130000"/>
              </a:lnSpc>
            </a:pPr>
            <a:endParaRPr kumimoji="1" lang="en-US" altLang="zh-CN" sz="3200" b="1">
              <a:solidFill>
                <a:schemeClr val="accent2"/>
              </a:solidFill>
              <a:latin typeface="Times New Roman" panose="02020603050405020304" pitchFamily="18" charset="0"/>
            </a:endParaRPr>
          </a:p>
        </p:txBody>
      </p:sp>
      <p:pic>
        <p:nvPicPr>
          <p:cNvPr id="90117" name="Picture 5" descr="贝克汉姆"/>
          <p:cNvPicPr>
            <a:picLocks noChangeAspect="1" noChangeArrowheads="1"/>
          </p:cNvPicPr>
          <p:nvPr/>
        </p:nvPicPr>
        <p:blipFill>
          <a:blip r:embed="rId2"/>
          <a:srcRect/>
          <a:stretch>
            <a:fillRect/>
          </a:stretch>
        </p:blipFill>
        <p:spPr bwMode="auto">
          <a:xfrm>
            <a:off x="1371600" y="2514600"/>
            <a:ext cx="60198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blinds(horizontal)">
                                      <p:cBhvr>
                                        <p:cTn id="7"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28600" y="1600200"/>
            <a:ext cx="41275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800100" indent="-342900" defTabSz="913130">
              <a:defRPr>
                <a:solidFill>
                  <a:schemeClr val="tx1"/>
                </a:solidFill>
                <a:latin typeface="Arial" panose="020B0604020202020204" pitchFamily="34" charset="0"/>
                <a:ea typeface="宋体" panose="02010600030101010101" pitchFamily="2" charset="-122"/>
              </a:defRPr>
            </a:lvl2pPr>
            <a:lvl3pPr marL="1257300" indent="-344805" defTabSz="913130">
              <a:defRPr>
                <a:solidFill>
                  <a:schemeClr val="tx1"/>
                </a:solidFill>
                <a:latin typeface="Arial" panose="020B0604020202020204" pitchFamily="34" charset="0"/>
                <a:ea typeface="宋体" panose="02010600030101010101" pitchFamily="2" charset="-122"/>
              </a:defRPr>
            </a:lvl3pPr>
            <a:lvl4pPr marL="1714500" indent="-342900" defTabSz="913130">
              <a:defRPr>
                <a:solidFill>
                  <a:schemeClr val="tx1"/>
                </a:solidFill>
                <a:latin typeface="Arial" panose="020B0604020202020204" pitchFamily="34" charset="0"/>
                <a:ea typeface="宋体" panose="02010600030101010101" pitchFamily="2" charset="-122"/>
              </a:defRPr>
            </a:lvl4pPr>
            <a:lvl5pPr marL="2171700" indent="-342900" defTabSz="913130">
              <a:defRPr>
                <a:solidFill>
                  <a:schemeClr val="tx1"/>
                </a:solidFill>
                <a:latin typeface="Arial" panose="020B0604020202020204" pitchFamily="34" charset="0"/>
                <a:ea typeface="宋体" panose="02010600030101010101" pitchFamily="2" charset="-122"/>
              </a:defRPr>
            </a:lvl5pPr>
            <a:lvl6pPr marL="2628900" indent="-34290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AutoNum type="arabicPeriod"/>
            </a:pPr>
            <a:r>
              <a:rPr kumimoji="1" lang="en-US" altLang="zh-CN" sz="3200" b="1" dirty="0">
                <a:latin typeface="Times New Roman" panose="02020603050405020304" pitchFamily="18" charset="0"/>
              </a:rPr>
              <a:t>Collect information about your favorite sport.</a:t>
            </a:r>
          </a:p>
        </p:txBody>
      </p:sp>
      <p:sp>
        <p:nvSpPr>
          <p:cNvPr id="88067" name="Text Box 3"/>
          <p:cNvSpPr txBox="1">
            <a:spLocks noChangeArrowheads="1"/>
          </p:cNvSpPr>
          <p:nvPr/>
        </p:nvSpPr>
        <p:spPr bwMode="auto">
          <a:xfrm>
            <a:off x="2667000" y="304800"/>
            <a:ext cx="37433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100" b="1" dirty="0">
                <a:solidFill>
                  <a:schemeClr val="accent2"/>
                </a:solidFill>
              </a:rPr>
              <a:t>Project </a:t>
            </a:r>
          </a:p>
        </p:txBody>
      </p:sp>
      <p:pic>
        <p:nvPicPr>
          <p:cNvPr id="88068" name="Picture 4" descr="ben1"/>
          <p:cNvPicPr>
            <a:picLocks noChangeAspect="1" noChangeArrowheads="1"/>
          </p:cNvPicPr>
          <p:nvPr/>
        </p:nvPicPr>
        <p:blipFill>
          <a:blip r:embed="rId2"/>
          <a:srcRect/>
          <a:stretch>
            <a:fillRect/>
          </a:stretch>
        </p:blipFill>
        <p:spPr bwMode="auto">
          <a:xfrm>
            <a:off x="4379913" y="1268413"/>
            <a:ext cx="4445000" cy="5214937"/>
          </a:xfrm>
          <a:prstGeom prst="rect">
            <a:avLst/>
          </a:prstGeom>
          <a:noFill/>
          <a:extLst>
            <a:ext uri="{909E8E84-426E-40DD-AFC4-6F175D3DCCD1}">
              <a14:hiddenFill xmlns:a14="http://schemas.microsoft.com/office/drawing/2010/main">
                <a:solidFill>
                  <a:srgbClr val="FFFFFF"/>
                </a:solidFill>
              </a14:hiddenFill>
            </a:ext>
          </a:extLst>
        </p:spPr>
      </p:pic>
      <p:sp>
        <p:nvSpPr>
          <p:cNvPr id="88069" name="Text Box 5"/>
          <p:cNvSpPr txBox="1">
            <a:spLocks noChangeArrowheads="1"/>
          </p:cNvSpPr>
          <p:nvPr/>
        </p:nvSpPr>
        <p:spPr bwMode="auto">
          <a:xfrm>
            <a:off x="4379913" y="4870450"/>
            <a:ext cx="4476750" cy="154305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dirty="0">
                <a:latin typeface="Times New Roman" panose="02020603050405020304" pitchFamily="18" charset="0"/>
              </a:rPr>
              <a:t>       My favorite sport is … … is my favorite player.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609600" y="798255"/>
            <a:ext cx="7848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25000"/>
              </a:lnSpc>
            </a:pPr>
            <a:r>
              <a:rPr kumimoji="1" lang="en-US" altLang="zh-CN" sz="3200" b="1" dirty="0">
                <a:latin typeface="Times New Roman" panose="02020603050405020304" pitchFamily="18" charset="0"/>
              </a:rPr>
              <a:t>2. Discuss the poster in groups. </a:t>
            </a:r>
          </a:p>
          <a:p>
            <a:pPr marL="342900" indent="-342900">
              <a:lnSpc>
                <a:spcPct val="125000"/>
              </a:lnSpc>
            </a:pPr>
            <a:r>
              <a:rPr kumimoji="1" lang="en-US" altLang="zh-CN" sz="3200" b="1" dirty="0">
                <a:latin typeface="Times New Roman" panose="02020603050405020304" pitchFamily="18" charset="0"/>
              </a:rPr>
              <a:t>1)What do you  know about the sport?</a:t>
            </a:r>
          </a:p>
          <a:p>
            <a:pPr marL="342900" indent="-342900">
              <a:lnSpc>
                <a:spcPct val="125000"/>
              </a:lnSpc>
            </a:pPr>
            <a:r>
              <a:rPr kumimoji="1" lang="en-US" altLang="zh-CN" sz="3200" b="1" dirty="0">
                <a:latin typeface="Times New Roman" panose="02020603050405020304" pitchFamily="18" charset="0"/>
              </a:rPr>
              <a:t>2) How often do you play it?</a:t>
            </a:r>
          </a:p>
          <a:p>
            <a:pPr marL="342900" indent="-342900">
              <a:lnSpc>
                <a:spcPct val="125000"/>
              </a:lnSpc>
            </a:pPr>
            <a:r>
              <a:rPr kumimoji="1" lang="en-US" altLang="zh-CN" sz="3200" b="1" dirty="0">
                <a:latin typeface="Times New Roman" panose="02020603050405020304" pitchFamily="18" charset="0"/>
              </a:rPr>
              <a:t>3)What can you get from playing this sport</a:t>
            </a:r>
            <a:r>
              <a:rPr kumimoji="1" lang="zh-CN" altLang="en-US" sz="3200" b="1" dirty="0" smtClean="0">
                <a:latin typeface="Times New Roman" panose="02020603050405020304" pitchFamily="18" charset="0"/>
              </a:rPr>
              <a:t>？</a:t>
            </a:r>
            <a:endParaRPr kumimoji="1" lang="zh-CN" altLang="en-US" sz="3200" b="1" dirty="0">
              <a:latin typeface="Times New Roman" panose="02020603050405020304" pitchFamily="18" charset="0"/>
            </a:endParaRPr>
          </a:p>
        </p:txBody>
      </p:sp>
      <p:pic>
        <p:nvPicPr>
          <p:cNvPr id="93190" name="Picture 6" descr="Project"/>
          <p:cNvPicPr>
            <a:picLocks noChangeAspect="1" noChangeArrowheads="1"/>
          </p:cNvPicPr>
          <p:nvPr/>
        </p:nvPicPr>
        <p:blipFill>
          <a:blip r:embed="rId2"/>
          <a:srcRect/>
          <a:stretch>
            <a:fillRect/>
          </a:stretch>
        </p:blipFill>
        <p:spPr bwMode="auto">
          <a:xfrm>
            <a:off x="2286000" y="3657600"/>
            <a:ext cx="5181600" cy="295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rot="-679611">
            <a:off x="1541463" y="2230438"/>
            <a:ext cx="4319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endParaRPr kumimoji="1" lang="zh-CN" altLang="zh-CN" sz="2800" b="1">
              <a:solidFill>
                <a:schemeClr val="tx2"/>
              </a:solidFill>
              <a:latin typeface="Franklin Gothic Medium" panose="020B0603020102020204" pitchFamily="34" charset="0"/>
            </a:endParaRPr>
          </a:p>
        </p:txBody>
      </p:sp>
      <p:sp>
        <p:nvSpPr>
          <p:cNvPr id="94212" name="Text Box 4"/>
          <p:cNvSpPr txBox="1">
            <a:spLocks noChangeArrowheads="1"/>
          </p:cNvSpPr>
          <p:nvPr/>
        </p:nvSpPr>
        <p:spPr bwMode="auto">
          <a:xfrm rot="-703790">
            <a:off x="539750" y="908050"/>
            <a:ext cx="532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chemeClr val="bg1"/>
                </a:solidFill>
                <a:latin typeface="Tahoma" panose="020B0604030504040204" pitchFamily="34" charset="0"/>
              </a:rPr>
              <a:t>Talking about your favorite sport</a:t>
            </a:r>
          </a:p>
        </p:txBody>
      </p:sp>
      <p:sp>
        <p:nvSpPr>
          <p:cNvPr id="94213" name="Rectangle 5"/>
          <p:cNvSpPr>
            <a:spLocks noChangeArrowheads="1"/>
          </p:cNvSpPr>
          <p:nvPr/>
        </p:nvSpPr>
        <p:spPr bwMode="auto">
          <a:xfrm>
            <a:off x="388938" y="1676400"/>
            <a:ext cx="875506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kumimoji="1" lang="en-US" altLang="zh-CN" sz="2900" b="1" dirty="0">
                <a:latin typeface="Times New Roman" panose="02020603050405020304" pitchFamily="18" charset="0"/>
              </a:rPr>
              <a:t>3.  Choose one student from your group to make a report to the class. </a:t>
            </a:r>
          </a:p>
        </p:txBody>
      </p:sp>
      <p:pic>
        <p:nvPicPr>
          <p:cNvPr id="94214" name="Picture 6" descr="1224"/>
          <p:cNvPicPr>
            <a:picLocks noChangeAspect="1" noChangeArrowheads="1"/>
          </p:cNvPicPr>
          <p:nvPr/>
        </p:nvPicPr>
        <p:blipFill>
          <a:blip r:embed="rId2" cstate="email"/>
          <a:srcRect/>
          <a:stretch>
            <a:fillRect/>
          </a:stretch>
        </p:blipFill>
        <p:spPr bwMode="auto">
          <a:xfrm>
            <a:off x="5638800" y="2895600"/>
            <a:ext cx="2030413" cy="1524000"/>
          </a:xfrm>
          <a:prstGeom prst="rect">
            <a:avLst/>
          </a:prstGeom>
          <a:noFill/>
          <a:extLst>
            <a:ext uri="{909E8E84-426E-40DD-AFC4-6F175D3DCCD1}">
              <a14:hiddenFill xmlns:a14="http://schemas.microsoft.com/office/drawing/2010/main">
                <a:solidFill>
                  <a:srgbClr val="FFFFFF"/>
                </a:solidFill>
              </a14:hiddenFill>
            </a:ext>
          </a:extLst>
        </p:spPr>
      </p:pic>
      <p:sp>
        <p:nvSpPr>
          <p:cNvPr id="94215" name="Text Box 7"/>
          <p:cNvSpPr txBox="1">
            <a:spLocks noChangeArrowheads="1"/>
          </p:cNvSpPr>
          <p:nvPr/>
        </p:nvSpPr>
        <p:spPr bwMode="auto">
          <a:xfrm>
            <a:off x="685800" y="3048000"/>
            <a:ext cx="50419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dirty="0">
                <a:solidFill>
                  <a:srgbClr val="6600CC"/>
                </a:solidFill>
                <a:latin typeface="Palatino Linotype" panose="02040502050505030304" pitchFamily="18" charset="0"/>
              </a:rPr>
              <a:t>My favorite sport is swimming. </a:t>
            </a:r>
          </a:p>
          <a:p>
            <a:pPr>
              <a:spcBef>
                <a:spcPct val="50000"/>
              </a:spcBef>
            </a:pPr>
            <a:r>
              <a:rPr kumimoji="1" lang="en-US" altLang="zh-CN" sz="3200" b="1" dirty="0">
                <a:solidFill>
                  <a:srgbClr val="6600CC"/>
                </a:solidFill>
                <a:latin typeface="Palatino Linotype" panose="02040502050505030304" pitchFamily="18" charset="0"/>
              </a:rPr>
              <a:t>… is my favorite player…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2"/>
          <p:cNvSpPr>
            <a:spLocks noChangeArrowheads="1" noChangeShapeType="1" noTextEdit="1"/>
          </p:cNvSpPr>
          <p:nvPr/>
        </p:nvSpPr>
        <p:spPr bwMode="auto">
          <a:xfrm>
            <a:off x="611188" y="260350"/>
            <a:ext cx="6610350" cy="504825"/>
          </a:xfrm>
          <a:prstGeom prst="rect">
            <a:avLst/>
          </a:prstGeom>
        </p:spPr>
        <p:txBody>
          <a:bodyPr wrap="none" fromWordArt="1">
            <a:prstTxWarp prst="textPlain">
              <a:avLst>
                <a:gd name="adj" fmla="val 50000"/>
              </a:avLst>
            </a:prstTxWarp>
          </a:bodyPr>
          <a:lstStyle/>
          <a:p>
            <a:pPr algn="ctr"/>
            <a:r>
              <a:rPr lang="en-US" altLang="zh-CN" sz="4000" b="1" kern="10" dirty="0">
                <a:ln w="25400">
                  <a:solidFill>
                    <a:srgbClr val="FF9900"/>
                  </a:solidFill>
                  <a:round/>
                </a:ln>
                <a:solidFill>
                  <a:srgbClr val="FFFF00"/>
                </a:solidFill>
                <a:effectLst>
                  <a:outerShdw dist="35921" dir="2700000" sy="50000" kx="2115830" algn="bl" rotWithShape="0">
                    <a:srgbClr val="C0C0C0">
                      <a:alpha val="80000"/>
                    </a:srgbClr>
                  </a:outerShdw>
                </a:effectLst>
                <a:latin typeface="MS UI Gothic" panose="020B0600070205080204" charset="-128"/>
                <a:ea typeface="MS UI Gothic" panose="020B0600070205080204" charset="-128"/>
              </a:rPr>
              <a:t>Review the phrases of SA-SD</a:t>
            </a:r>
            <a:endParaRPr lang="zh-CN" altLang="en-US" sz="4000" b="1" kern="10" dirty="0">
              <a:ln w="25400">
                <a:solidFill>
                  <a:srgbClr val="FF9900"/>
                </a:solidFill>
                <a:round/>
              </a:ln>
              <a:solidFill>
                <a:srgbClr val="FFFF00"/>
              </a:solidFill>
              <a:effectLst>
                <a:outerShdw dist="35921" dir="2700000" sy="50000" kx="2115830" algn="bl" rotWithShape="0">
                  <a:srgbClr val="C0C0C0">
                    <a:alpha val="80000"/>
                  </a:srgbClr>
                </a:outerShdw>
              </a:effectLst>
              <a:latin typeface="MS UI Gothic" panose="020B0600070205080204" charset="-128"/>
              <a:ea typeface="MS UI Gothic" panose="020B0600070205080204" charset="-128"/>
            </a:endParaRPr>
          </a:p>
        </p:txBody>
      </p:sp>
      <p:sp>
        <p:nvSpPr>
          <p:cNvPr id="65539" name="Text Box 3"/>
          <p:cNvSpPr txBox="1">
            <a:spLocks noChangeArrowheads="1"/>
          </p:cNvSpPr>
          <p:nvPr/>
        </p:nvSpPr>
        <p:spPr bwMode="auto">
          <a:xfrm>
            <a:off x="827088" y="1773238"/>
            <a:ext cx="3455987"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5000"/>
              </a:lnSpc>
              <a:spcBef>
                <a:spcPct val="50000"/>
              </a:spcBef>
              <a:buFontTx/>
              <a:buAutoNum type="arabicPeriod"/>
            </a:pPr>
            <a:r>
              <a:rPr lang="zh-CN" altLang="en-US" sz="2800" b="1" dirty="0"/>
              <a:t>擅长于 </a:t>
            </a:r>
          </a:p>
          <a:p>
            <a:pPr>
              <a:lnSpc>
                <a:spcPct val="85000"/>
              </a:lnSpc>
              <a:spcBef>
                <a:spcPct val="50000"/>
              </a:spcBef>
              <a:buFontTx/>
              <a:buAutoNum type="arabicPeriod"/>
            </a:pPr>
            <a:r>
              <a:rPr lang="zh-CN" altLang="en-US" sz="2800" b="1" dirty="0"/>
              <a:t>对某人道歉</a:t>
            </a:r>
          </a:p>
          <a:p>
            <a:pPr>
              <a:lnSpc>
                <a:spcPct val="85000"/>
              </a:lnSpc>
              <a:spcBef>
                <a:spcPct val="50000"/>
              </a:spcBef>
              <a:buFontTx/>
              <a:buAutoNum type="arabicPeriod"/>
            </a:pPr>
            <a:r>
              <a:rPr lang="zh-CN" altLang="en-US" sz="2800" b="1" dirty="0"/>
              <a:t>谈论</a:t>
            </a:r>
          </a:p>
          <a:p>
            <a:pPr>
              <a:lnSpc>
                <a:spcPct val="85000"/>
              </a:lnSpc>
              <a:spcBef>
                <a:spcPct val="50000"/>
              </a:spcBef>
              <a:buFontTx/>
              <a:buAutoNum type="arabicPeriod"/>
            </a:pPr>
            <a:r>
              <a:rPr lang="zh-CN" altLang="en-US" sz="2800" b="1" dirty="0"/>
              <a:t>对某人大声斥责</a:t>
            </a:r>
          </a:p>
          <a:p>
            <a:pPr>
              <a:lnSpc>
                <a:spcPct val="85000"/>
              </a:lnSpc>
              <a:spcBef>
                <a:spcPct val="50000"/>
              </a:spcBef>
              <a:buFontTx/>
              <a:buAutoNum type="arabicPeriod"/>
            </a:pPr>
            <a:r>
              <a:rPr lang="zh-CN" altLang="en-US" sz="2800" b="1" dirty="0"/>
              <a:t>对某人生气</a:t>
            </a:r>
          </a:p>
          <a:p>
            <a:pPr>
              <a:lnSpc>
                <a:spcPct val="85000"/>
              </a:lnSpc>
              <a:spcBef>
                <a:spcPct val="50000"/>
              </a:spcBef>
              <a:buFontTx/>
              <a:buAutoNum type="arabicPeriod"/>
            </a:pPr>
            <a:r>
              <a:rPr lang="zh-CN" altLang="en-US" sz="2800" b="1" dirty="0"/>
              <a:t>玩得开心</a:t>
            </a:r>
          </a:p>
          <a:p>
            <a:pPr>
              <a:lnSpc>
                <a:spcPct val="85000"/>
              </a:lnSpc>
              <a:spcBef>
                <a:spcPct val="50000"/>
              </a:spcBef>
              <a:buFontTx/>
              <a:buAutoNum type="arabicPeriod"/>
            </a:pPr>
            <a:r>
              <a:rPr lang="zh-CN" altLang="en-US" sz="2800" b="1" dirty="0"/>
              <a:t>尽最大努力</a:t>
            </a:r>
          </a:p>
          <a:p>
            <a:pPr>
              <a:lnSpc>
                <a:spcPct val="85000"/>
              </a:lnSpc>
              <a:spcBef>
                <a:spcPct val="50000"/>
              </a:spcBef>
              <a:buFontTx/>
              <a:buAutoNum type="arabicPeriod"/>
            </a:pPr>
            <a:r>
              <a:rPr lang="zh-CN" altLang="en-US" sz="2800" b="1" dirty="0"/>
              <a:t>使某人不停做某事</a:t>
            </a:r>
          </a:p>
        </p:txBody>
      </p:sp>
      <p:sp>
        <p:nvSpPr>
          <p:cNvPr id="65540" name="Rectangle 4"/>
          <p:cNvSpPr>
            <a:spLocks noChangeArrowheads="1"/>
          </p:cNvSpPr>
          <p:nvPr/>
        </p:nvSpPr>
        <p:spPr bwMode="auto">
          <a:xfrm>
            <a:off x="611188" y="1125538"/>
            <a:ext cx="5468937" cy="5191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a:solidFill>
                  <a:srgbClr val="6600CC"/>
                </a:solidFill>
                <a:latin typeface="Times New Roman" panose="02020603050405020304" pitchFamily="18" charset="0"/>
              </a:rPr>
              <a:t>Translate the phrases into English.</a:t>
            </a:r>
          </a:p>
        </p:txBody>
      </p:sp>
      <p:sp>
        <p:nvSpPr>
          <p:cNvPr id="65541" name="Rectangle 5"/>
          <p:cNvSpPr>
            <a:spLocks noChangeArrowheads="1"/>
          </p:cNvSpPr>
          <p:nvPr/>
        </p:nvSpPr>
        <p:spPr bwMode="auto">
          <a:xfrm>
            <a:off x="4356100" y="1628775"/>
            <a:ext cx="403225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en-US" altLang="zh-CN" sz="2800" b="1" dirty="0">
                <a:solidFill>
                  <a:srgbClr val="FF0000"/>
                </a:solidFill>
                <a:latin typeface="Comic Sans MS" panose="030F0702030302020204" pitchFamily="66" charset="0"/>
              </a:rPr>
              <a:t> do well in</a:t>
            </a:r>
          </a:p>
          <a:p>
            <a:pPr>
              <a:lnSpc>
                <a:spcPct val="130000"/>
              </a:lnSpc>
            </a:pPr>
            <a:r>
              <a:rPr kumimoji="1" lang="en-US" altLang="zh-CN" sz="2800" b="1" dirty="0">
                <a:solidFill>
                  <a:srgbClr val="FF0000"/>
                </a:solidFill>
                <a:latin typeface="Comic Sans MS" panose="030F0702030302020204" pitchFamily="66" charset="0"/>
              </a:rPr>
              <a:t> say sorry to sb.</a:t>
            </a:r>
          </a:p>
          <a:p>
            <a:pPr>
              <a:lnSpc>
                <a:spcPct val="130000"/>
              </a:lnSpc>
            </a:pPr>
            <a:r>
              <a:rPr kumimoji="1" lang="en-US" altLang="zh-CN" sz="2800" b="1" dirty="0">
                <a:solidFill>
                  <a:srgbClr val="FF0000"/>
                </a:solidFill>
                <a:latin typeface="Comic Sans MS" panose="030F0702030302020204" pitchFamily="66" charset="0"/>
              </a:rPr>
              <a:t> talk about</a:t>
            </a:r>
          </a:p>
          <a:p>
            <a:pPr>
              <a:lnSpc>
                <a:spcPct val="130000"/>
              </a:lnSpc>
            </a:pPr>
            <a:r>
              <a:rPr kumimoji="1" lang="en-US" altLang="zh-CN" sz="2800" b="1" dirty="0">
                <a:solidFill>
                  <a:srgbClr val="FF0000"/>
                </a:solidFill>
                <a:latin typeface="Comic Sans MS" panose="030F0702030302020204" pitchFamily="66" charset="0"/>
              </a:rPr>
              <a:t> shout at sb.</a:t>
            </a:r>
          </a:p>
          <a:p>
            <a:pPr>
              <a:lnSpc>
                <a:spcPct val="130000"/>
              </a:lnSpc>
            </a:pPr>
            <a:r>
              <a:rPr kumimoji="1" lang="en-US" altLang="zh-CN" sz="2800" b="1" dirty="0">
                <a:solidFill>
                  <a:srgbClr val="FF0000"/>
                </a:solidFill>
                <a:latin typeface="Comic Sans MS" panose="030F0702030302020204" pitchFamily="66" charset="0"/>
              </a:rPr>
              <a:t> be angry with sb.</a:t>
            </a:r>
          </a:p>
          <a:p>
            <a:pPr>
              <a:lnSpc>
                <a:spcPct val="130000"/>
              </a:lnSpc>
            </a:pPr>
            <a:r>
              <a:rPr kumimoji="1" lang="en-US" altLang="zh-CN" sz="2800" b="1" dirty="0">
                <a:solidFill>
                  <a:srgbClr val="FF0000"/>
                </a:solidFill>
                <a:latin typeface="Comic Sans MS" panose="030F0702030302020204" pitchFamily="66" charset="0"/>
              </a:rPr>
              <a:t> have fun</a:t>
            </a:r>
          </a:p>
          <a:p>
            <a:pPr>
              <a:lnSpc>
                <a:spcPct val="130000"/>
              </a:lnSpc>
            </a:pPr>
            <a:r>
              <a:rPr kumimoji="1" lang="en-US" altLang="zh-CN" sz="2800" b="1" dirty="0">
                <a:solidFill>
                  <a:srgbClr val="FF0000"/>
                </a:solidFill>
                <a:latin typeface="Comic Sans MS" panose="030F0702030302020204" pitchFamily="66" charset="0"/>
              </a:rPr>
              <a:t> try one’s best</a:t>
            </a:r>
          </a:p>
          <a:p>
            <a:pPr>
              <a:lnSpc>
                <a:spcPct val="130000"/>
              </a:lnSpc>
            </a:pPr>
            <a:r>
              <a:rPr kumimoji="1" lang="en-US" altLang="zh-CN" sz="2800" b="1" dirty="0">
                <a:solidFill>
                  <a:srgbClr val="FF0000"/>
                </a:solidFill>
                <a:latin typeface="Comic Sans MS" panose="030F0702030302020204" pitchFamily="66" charset="0"/>
              </a:rPr>
              <a:t> keep sb. doing </a:t>
            </a:r>
            <a:r>
              <a:rPr kumimoji="1" lang="en-US" altLang="zh-CN" sz="2800" b="1" dirty="0" err="1">
                <a:solidFill>
                  <a:srgbClr val="FF0000"/>
                </a:solidFill>
                <a:latin typeface="Comic Sans MS" panose="030F0702030302020204" pitchFamily="66" charset="0"/>
              </a:rPr>
              <a:t>sth</a:t>
            </a:r>
            <a:r>
              <a:rPr kumimoji="1" lang="en-US" altLang="zh-CN" sz="2800" b="1" dirty="0">
                <a:solidFill>
                  <a:srgbClr val="FF0000"/>
                </a:solidFill>
                <a:latin typeface="Comic Sans MS" panose="030F0702030302020204" pitchFamily="66"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animEffect transition="in" filter="blinds(horizontal)">
                                      <p:cBhvr>
                                        <p:cTn id="7" dur="500"/>
                                        <p:tgtEl>
                                          <p:spTgt spid="65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41">
                                            <p:txEl>
                                              <p:pRg st="1" end="1"/>
                                            </p:txEl>
                                          </p:spTgt>
                                        </p:tgtEl>
                                        <p:attrNameLst>
                                          <p:attrName>style.visibility</p:attrName>
                                        </p:attrNameLst>
                                      </p:cBhvr>
                                      <p:to>
                                        <p:strVal val="visible"/>
                                      </p:to>
                                    </p:set>
                                    <p:animEffect transition="in" filter="blinds(horizontal)">
                                      <p:cBhvr>
                                        <p:cTn id="12" dur="500"/>
                                        <p:tgtEl>
                                          <p:spTgt spid="655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41">
                                            <p:txEl>
                                              <p:pRg st="2" end="2"/>
                                            </p:txEl>
                                          </p:spTgt>
                                        </p:tgtEl>
                                        <p:attrNameLst>
                                          <p:attrName>style.visibility</p:attrName>
                                        </p:attrNameLst>
                                      </p:cBhvr>
                                      <p:to>
                                        <p:strVal val="visible"/>
                                      </p:to>
                                    </p:set>
                                    <p:animEffect transition="in" filter="blinds(horizontal)">
                                      <p:cBhvr>
                                        <p:cTn id="17" dur="500"/>
                                        <p:tgtEl>
                                          <p:spTgt spid="655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41">
                                            <p:txEl>
                                              <p:pRg st="3" end="3"/>
                                            </p:txEl>
                                          </p:spTgt>
                                        </p:tgtEl>
                                        <p:attrNameLst>
                                          <p:attrName>style.visibility</p:attrName>
                                        </p:attrNameLst>
                                      </p:cBhvr>
                                      <p:to>
                                        <p:strVal val="visible"/>
                                      </p:to>
                                    </p:set>
                                    <p:animEffect transition="in" filter="blinds(horizontal)">
                                      <p:cBhvr>
                                        <p:cTn id="22" dur="500"/>
                                        <p:tgtEl>
                                          <p:spTgt spid="655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41">
                                            <p:txEl>
                                              <p:pRg st="4" end="4"/>
                                            </p:txEl>
                                          </p:spTgt>
                                        </p:tgtEl>
                                        <p:attrNameLst>
                                          <p:attrName>style.visibility</p:attrName>
                                        </p:attrNameLst>
                                      </p:cBhvr>
                                      <p:to>
                                        <p:strVal val="visible"/>
                                      </p:to>
                                    </p:set>
                                    <p:animEffect transition="in" filter="blinds(horizontal)">
                                      <p:cBhvr>
                                        <p:cTn id="27" dur="500"/>
                                        <p:tgtEl>
                                          <p:spTgt spid="655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541">
                                            <p:txEl>
                                              <p:pRg st="5" end="5"/>
                                            </p:txEl>
                                          </p:spTgt>
                                        </p:tgtEl>
                                        <p:attrNameLst>
                                          <p:attrName>style.visibility</p:attrName>
                                        </p:attrNameLst>
                                      </p:cBhvr>
                                      <p:to>
                                        <p:strVal val="visible"/>
                                      </p:to>
                                    </p:set>
                                    <p:animEffect transition="in" filter="blinds(horizontal)">
                                      <p:cBhvr>
                                        <p:cTn id="32" dur="500"/>
                                        <p:tgtEl>
                                          <p:spTgt spid="655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541">
                                            <p:txEl>
                                              <p:pRg st="6" end="6"/>
                                            </p:txEl>
                                          </p:spTgt>
                                        </p:tgtEl>
                                        <p:attrNameLst>
                                          <p:attrName>style.visibility</p:attrName>
                                        </p:attrNameLst>
                                      </p:cBhvr>
                                      <p:to>
                                        <p:strVal val="visible"/>
                                      </p:to>
                                    </p:set>
                                    <p:animEffect transition="in" filter="blinds(horizontal)">
                                      <p:cBhvr>
                                        <p:cTn id="37" dur="500"/>
                                        <p:tgtEl>
                                          <p:spTgt spid="655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541">
                                            <p:txEl>
                                              <p:pRg st="7" end="7"/>
                                            </p:txEl>
                                          </p:spTgt>
                                        </p:tgtEl>
                                        <p:attrNameLst>
                                          <p:attrName>style.visibility</p:attrName>
                                        </p:attrNameLst>
                                      </p:cBhvr>
                                      <p:to>
                                        <p:strVal val="visible"/>
                                      </p:to>
                                    </p:set>
                                    <p:animEffect transition="in" filter="blinds(horizontal)">
                                      <p:cBhvr>
                                        <p:cTn id="42" dur="500"/>
                                        <p:tgtEl>
                                          <p:spTgt spid="655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9-1a-1"/>
          <p:cNvPicPr>
            <a:picLocks noChangeAspect="1" noChangeArrowheads="1"/>
          </p:cNvPicPr>
          <p:nvPr/>
        </p:nvPicPr>
        <p:blipFill>
          <a:blip r:embed="rId2" cstate="email"/>
          <a:srcRect/>
          <a:stretch>
            <a:fillRect/>
          </a:stretch>
        </p:blipFill>
        <p:spPr bwMode="auto">
          <a:xfrm>
            <a:off x="1774825" y="2617788"/>
            <a:ext cx="3630613" cy="3829050"/>
          </a:xfrm>
          <a:prstGeom prst="rect">
            <a:avLst/>
          </a:prstGeom>
          <a:noFill/>
          <a:extLst>
            <a:ext uri="{909E8E84-426E-40DD-AFC4-6F175D3DCCD1}">
              <a14:hiddenFill xmlns:a14="http://schemas.microsoft.com/office/drawing/2010/main">
                <a:solidFill>
                  <a:srgbClr val="FFFFFF"/>
                </a:solidFill>
              </a14:hiddenFill>
            </a:ext>
          </a:extLst>
        </p:spPr>
      </p:pic>
      <p:sp>
        <p:nvSpPr>
          <p:cNvPr id="55299" name="WordArt 3"/>
          <p:cNvSpPr>
            <a:spLocks noChangeArrowheads="1" noChangeShapeType="1" noTextEdit="1"/>
          </p:cNvSpPr>
          <p:nvPr/>
        </p:nvSpPr>
        <p:spPr bwMode="auto">
          <a:xfrm>
            <a:off x="882650" y="287338"/>
            <a:ext cx="2828925" cy="504825"/>
          </a:xfrm>
          <a:prstGeom prst="rect">
            <a:avLst/>
          </a:prstGeom>
        </p:spPr>
        <p:txBody>
          <a:bodyPr wrap="none" fromWordArt="1">
            <a:prstTxWarp prst="textPlain">
              <a:avLst>
                <a:gd name="adj" fmla="val 50000"/>
              </a:avLst>
            </a:prstTxWarp>
          </a:bodyPr>
          <a:lstStyle/>
          <a:p>
            <a:pPr algn="ctr"/>
            <a:r>
              <a:rPr lang="en-US" altLang="zh-CN" sz="4800" b="1" kern="10" dirty="0">
                <a:ln w="19050">
                  <a:solidFill>
                    <a:srgbClr val="FFCC00"/>
                  </a:solidFill>
                  <a:round/>
                </a:ln>
                <a:solidFill>
                  <a:srgbClr val="FF6600"/>
                </a:solidFill>
                <a:effectLst>
                  <a:outerShdw dist="35921" dir="2700000" algn="ctr" rotWithShape="0">
                    <a:srgbClr val="990000"/>
                  </a:outerShdw>
                </a:effectLst>
                <a:latin typeface="Georgia" panose="02040502050405020303"/>
              </a:rPr>
              <a:t>Let's talk</a:t>
            </a:r>
            <a:endParaRPr lang="zh-CN" altLang="en-US" sz="4800" b="1" kern="10" dirty="0">
              <a:ln w="19050">
                <a:solidFill>
                  <a:srgbClr val="FFCC00"/>
                </a:solidFill>
                <a:round/>
              </a:ln>
              <a:solidFill>
                <a:srgbClr val="FF6600"/>
              </a:solidFill>
              <a:effectLst>
                <a:outerShdw dist="35921" dir="2700000" algn="ctr" rotWithShape="0">
                  <a:srgbClr val="990000"/>
                </a:outerShdw>
              </a:effectLst>
              <a:latin typeface="Georgia" panose="02040502050405020303"/>
            </a:endParaRPr>
          </a:p>
        </p:txBody>
      </p:sp>
      <p:sp>
        <p:nvSpPr>
          <p:cNvPr id="55300" name="AutoShape 4"/>
          <p:cNvSpPr>
            <a:spLocks noChangeArrowheads="1"/>
          </p:cNvSpPr>
          <p:nvPr/>
        </p:nvSpPr>
        <p:spPr bwMode="auto">
          <a:xfrm>
            <a:off x="2971800" y="1295400"/>
            <a:ext cx="2735263" cy="1008063"/>
          </a:xfrm>
          <a:prstGeom prst="wedgeRoundRectCallout">
            <a:avLst>
              <a:gd name="adj1" fmla="val -67181"/>
              <a:gd name="adj2" fmla="val 127167"/>
              <a:gd name="adj3" fmla="val 16667"/>
            </a:avLst>
          </a:prstGeom>
          <a:solidFill>
            <a:schemeClr val="bg1"/>
          </a:solidFill>
          <a:ln w="571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en-US" altLang="zh-CN" sz="2800" b="1" dirty="0">
                <a:solidFill>
                  <a:srgbClr val="660066"/>
                </a:solidFill>
                <a:latin typeface="Times New Roman" panose="02020603050405020304" pitchFamily="18" charset="0"/>
              </a:rPr>
              <a:t>Do you like doing sports?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linds(horizontal)">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7163" y="909638"/>
            <a:ext cx="8986837"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589280"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zh-CN" altLang="en-US" sz="3600" b="1" dirty="0">
                <a:solidFill>
                  <a:srgbClr val="333399"/>
                </a:solidFill>
                <a:ea typeface="黑体" panose="02010609060101010101" pitchFamily="49" charset="-122"/>
              </a:rPr>
              <a:t>根据括号内要求转换下列句子，每空填一词。</a:t>
            </a:r>
          </a:p>
          <a:p>
            <a:pPr algn="ctr">
              <a:spcBef>
                <a:spcPct val="20000"/>
              </a:spcBef>
            </a:pPr>
            <a:endParaRPr lang="zh-CN" altLang="en-US" sz="1000" b="1" dirty="0"/>
          </a:p>
          <a:p>
            <a:pPr>
              <a:spcBef>
                <a:spcPct val="20000"/>
              </a:spcBef>
            </a:pPr>
            <a:r>
              <a:rPr lang="en-US" altLang="zh-CN" sz="3100" b="1" dirty="0">
                <a:solidFill>
                  <a:srgbClr val="000000"/>
                </a:solidFill>
                <a:latin typeface="Times New Roman" panose="02020603050405020304" pitchFamily="18" charset="0"/>
              </a:rPr>
              <a:t>1. Could you help me, please?  (</a:t>
            </a:r>
            <a:r>
              <a:rPr lang="zh-CN" altLang="en-US" sz="3100" b="1" dirty="0">
                <a:solidFill>
                  <a:srgbClr val="000000"/>
                </a:solidFill>
                <a:latin typeface="Times New Roman" panose="02020603050405020304" pitchFamily="18" charset="0"/>
              </a:rPr>
              <a:t>转为同义句</a:t>
            </a:r>
            <a:r>
              <a:rPr lang="en-US" altLang="zh-CN" sz="3100" b="1" dirty="0">
                <a:solidFill>
                  <a:srgbClr val="000000"/>
                </a:solidFill>
                <a:latin typeface="Times New Roman" panose="02020603050405020304" pitchFamily="18" charset="0"/>
              </a:rPr>
              <a:t>)</a:t>
            </a:r>
          </a:p>
          <a:p>
            <a:pPr>
              <a:spcBef>
                <a:spcPct val="20000"/>
              </a:spcBef>
            </a:pPr>
            <a:r>
              <a:rPr lang="en-US" altLang="zh-CN" sz="3100" b="1" dirty="0">
                <a:solidFill>
                  <a:srgbClr val="000000"/>
                </a:solidFill>
                <a:latin typeface="Times New Roman" panose="02020603050405020304" pitchFamily="18" charset="0"/>
              </a:rPr>
              <a:t>    Could you please _______ me  _______ favor?</a:t>
            </a:r>
          </a:p>
          <a:p>
            <a:pPr>
              <a:spcBef>
                <a:spcPct val="20000"/>
              </a:spcBef>
            </a:pPr>
            <a:r>
              <a:rPr lang="en-US" altLang="zh-CN" sz="3100" b="1" dirty="0">
                <a:solidFill>
                  <a:srgbClr val="000000"/>
                </a:solidFill>
                <a:latin typeface="Times New Roman" panose="02020603050405020304" pitchFamily="18" charset="0"/>
              </a:rPr>
              <a:t>2. They’re sure that they will win next time. (</a:t>
            </a:r>
            <a:r>
              <a:rPr lang="zh-CN" altLang="en-US" sz="3100" b="1" dirty="0">
                <a:solidFill>
                  <a:srgbClr val="000000"/>
                </a:solidFill>
                <a:latin typeface="Times New Roman" panose="02020603050405020304" pitchFamily="18" charset="0"/>
              </a:rPr>
              <a:t>同上</a:t>
            </a:r>
            <a:r>
              <a:rPr lang="en-US" altLang="zh-CN" sz="3100" b="1" dirty="0">
                <a:solidFill>
                  <a:srgbClr val="000000"/>
                </a:solidFill>
                <a:latin typeface="Times New Roman" panose="02020603050405020304" pitchFamily="18" charset="0"/>
              </a:rPr>
              <a:t>) </a:t>
            </a:r>
          </a:p>
          <a:p>
            <a:pPr>
              <a:spcBef>
                <a:spcPct val="20000"/>
              </a:spcBef>
            </a:pPr>
            <a:r>
              <a:rPr lang="en-US" altLang="zh-CN" sz="3100" b="1" dirty="0">
                <a:solidFill>
                  <a:srgbClr val="000000"/>
                </a:solidFill>
                <a:latin typeface="Times New Roman" panose="02020603050405020304" pitchFamily="18" charset="0"/>
              </a:rPr>
              <a:t>They’re sure _______ _______ next time.</a:t>
            </a:r>
          </a:p>
          <a:p>
            <a:pPr>
              <a:spcBef>
                <a:spcPct val="20000"/>
              </a:spcBef>
            </a:pPr>
            <a:r>
              <a:rPr lang="en-US" altLang="zh-CN" sz="3100" b="1" dirty="0">
                <a:solidFill>
                  <a:srgbClr val="000000"/>
                </a:solidFill>
                <a:latin typeface="Times New Roman" panose="02020603050405020304" pitchFamily="18" charset="0"/>
              </a:rPr>
              <a:t>3. </a:t>
            </a:r>
            <a:r>
              <a:rPr lang="en-US" altLang="zh-CN" sz="3100" b="1" u="sng" dirty="0">
                <a:solidFill>
                  <a:srgbClr val="000000"/>
                </a:solidFill>
                <a:latin typeface="Times New Roman" panose="02020603050405020304" pitchFamily="18" charset="0"/>
              </a:rPr>
              <a:t>The No 3.</a:t>
            </a:r>
            <a:r>
              <a:rPr lang="en-US" altLang="zh-CN" sz="3100" b="1" dirty="0">
                <a:solidFill>
                  <a:srgbClr val="000000"/>
                </a:solidFill>
                <a:latin typeface="Times New Roman" panose="02020603050405020304" pitchFamily="18" charset="0"/>
              </a:rPr>
              <a:t> bus goes there every day. (</a:t>
            </a:r>
            <a:r>
              <a:rPr lang="zh-CN" altLang="en-US" sz="3100" b="1" dirty="0">
                <a:solidFill>
                  <a:srgbClr val="000000"/>
                </a:solidFill>
                <a:latin typeface="Times New Roman" panose="02020603050405020304" pitchFamily="18" charset="0"/>
              </a:rPr>
              <a:t>就划线部分提问</a:t>
            </a:r>
            <a:r>
              <a:rPr lang="en-US" altLang="zh-CN" sz="3100" b="1" dirty="0">
                <a:solidFill>
                  <a:srgbClr val="000000"/>
                </a:solidFill>
                <a:latin typeface="Times New Roman" panose="02020603050405020304" pitchFamily="18" charset="0"/>
              </a:rPr>
              <a:t>)  </a:t>
            </a:r>
          </a:p>
          <a:p>
            <a:pPr>
              <a:spcBef>
                <a:spcPct val="20000"/>
              </a:spcBef>
            </a:pPr>
            <a:r>
              <a:rPr lang="en-US" altLang="zh-CN" sz="3100" b="1" dirty="0">
                <a:solidFill>
                  <a:srgbClr val="000000"/>
                </a:solidFill>
                <a:latin typeface="Times New Roman" panose="02020603050405020304" pitchFamily="18" charset="0"/>
              </a:rPr>
              <a:t>    _______ bus _______there every day?</a:t>
            </a:r>
          </a:p>
        </p:txBody>
      </p:sp>
      <p:sp>
        <p:nvSpPr>
          <p:cNvPr id="97283" name="Text Box 3"/>
          <p:cNvSpPr txBox="1">
            <a:spLocks noChangeArrowheads="1"/>
          </p:cNvSpPr>
          <p:nvPr/>
        </p:nvSpPr>
        <p:spPr bwMode="auto">
          <a:xfrm>
            <a:off x="3981450" y="2286000"/>
            <a:ext cx="6000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100" b="1">
                <a:solidFill>
                  <a:srgbClr val="FF0000"/>
                </a:solidFill>
                <a:latin typeface="Times New Roman" panose="02020603050405020304" pitchFamily="18" charset="0"/>
              </a:rPr>
              <a:t>do</a:t>
            </a:r>
          </a:p>
        </p:txBody>
      </p:sp>
      <p:sp>
        <p:nvSpPr>
          <p:cNvPr id="97284" name="Text Box 4"/>
          <p:cNvSpPr txBox="1">
            <a:spLocks noChangeArrowheads="1"/>
          </p:cNvSpPr>
          <p:nvPr/>
        </p:nvSpPr>
        <p:spPr bwMode="auto">
          <a:xfrm>
            <a:off x="6477000" y="2286000"/>
            <a:ext cx="3810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100" b="1">
                <a:solidFill>
                  <a:srgbClr val="FF0000"/>
                </a:solidFill>
                <a:latin typeface="Times New Roman" panose="02020603050405020304" pitchFamily="18" charset="0"/>
              </a:rPr>
              <a:t>a</a:t>
            </a:r>
          </a:p>
        </p:txBody>
      </p:sp>
      <p:sp>
        <p:nvSpPr>
          <p:cNvPr id="97285" name="Text Box 5"/>
          <p:cNvSpPr txBox="1">
            <a:spLocks noChangeArrowheads="1"/>
          </p:cNvSpPr>
          <p:nvPr/>
        </p:nvSpPr>
        <p:spPr bwMode="auto">
          <a:xfrm>
            <a:off x="2733675" y="3441700"/>
            <a:ext cx="51276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100" b="1">
                <a:solidFill>
                  <a:srgbClr val="FF0000"/>
                </a:solidFill>
                <a:latin typeface="Times New Roman" panose="02020603050405020304" pitchFamily="18" charset="0"/>
              </a:rPr>
              <a:t>to</a:t>
            </a:r>
          </a:p>
        </p:txBody>
      </p:sp>
      <p:sp>
        <p:nvSpPr>
          <p:cNvPr id="97286" name="Text Box 6"/>
          <p:cNvSpPr txBox="1">
            <a:spLocks noChangeArrowheads="1"/>
          </p:cNvSpPr>
          <p:nvPr/>
        </p:nvSpPr>
        <p:spPr bwMode="auto">
          <a:xfrm>
            <a:off x="4267200" y="3352800"/>
            <a:ext cx="7969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100" b="1">
                <a:solidFill>
                  <a:srgbClr val="FF0000"/>
                </a:solidFill>
                <a:latin typeface="Times New Roman" panose="02020603050405020304" pitchFamily="18" charset="0"/>
              </a:rPr>
              <a:t>win</a:t>
            </a:r>
          </a:p>
        </p:txBody>
      </p:sp>
      <p:sp>
        <p:nvSpPr>
          <p:cNvPr id="97287" name="Text Box 7"/>
          <p:cNvSpPr txBox="1">
            <a:spLocks noChangeArrowheads="1"/>
          </p:cNvSpPr>
          <p:nvPr/>
        </p:nvSpPr>
        <p:spPr bwMode="auto">
          <a:xfrm>
            <a:off x="531813" y="4967288"/>
            <a:ext cx="130016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100" b="1">
                <a:solidFill>
                  <a:srgbClr val="FF0000"/>
                </a:solidFill>
                <a:latin typeface="Times New Roman" panose="02020603050405020304" pitchFamily="18" charset="0"/>
              </a:rPr>
              <a:t>Which</a:t>
            </a:r>
          </a:p>
        </p:txBody>
      </p:sp>
      <p:sp>
        <p:nvSpPr>
          <p:cNvPr id="97288" name="Text Box 8"/>
          <p:cNvSpPr txBox="1">
            <a:spLocks noChangeArrowheads="1"/>
          </p:cNvSpPr>
          <p:nvPr/>
        </p:nvSpPr>
        <p:spPr bwMode="auto">
          <a:xfrm>
            <a:off x="3124200" y="4876800"/>
            <a:ext cx="90646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100" b="1">
                <a:solidFill>
                  <a:srgbClr val="FF0000"/>
                </a:solidFill>
                <a:latin typeface="Times New Roman" panose="02020603050405020304" pitchFamily="18" charset="0"/>
              </a:rPr>
              <a:t>goes</a:t>
            </a:r>
          </a:p>
        </p:txBody>
      </p:sp>
      <p:sp>
        <p:nvSpPr>
          <p:cNvPr id="97289" name="WordArt 9"/>
          <p:cNvSpPr>
            <a:spLocks noChangeArrowheads="1" noChangeShapeType="1" noTextEdit="1"/>
          </p:cNvSpPr>
          <p:nvPr/>
        </p:nvSpPr>
        <p:spPr bwMode="auto">
          <a:xfrm>
            <a:off x="2971800" y="228600"/>
            <a:ext cx="2592388" cy="647700"/>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FF99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panose="030F0702030302020204"/>
              </a:rPr>
              <a:t>Exercises</a:t>
            </a:r>
            <a:endParaRPr lang="zh-CN" altLang="en-US" sz="3600" b="1" kern="10" dirty="0">
              <a:ln w="12700">
                <a:solidFill>
                  <a:srgbClr val="FF9900"/>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panose="030F07020303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p:cTn id="7" dur="1000" fill="hold"/>
                                        <p:tgtEl>
                                          <p:spTgt spid="97283"/>
                                        </p:tgtEl>
                                        <p:attrNameLst>
                                          <p:attrName>ppt_w</p:attrName>
                                        </p:attrNameLst>
                                      </p:cBhvr>
                                      <p:tavLst>
                                        <p:tav tm="0">
                                          <p:val>
                                            <p:strVal val="#ppt_w*0.70"/>
                                          </p:val>
                                        </p:tav>
                                        <p:tav tm="100000">
                                          <p:val>
                                            <p:strVal val="#ppt_w"/>
                                          </p:val>
                                        </p:tav>
                                      </p:tavLst>
                                    </p:anim>
                                    <p:anim calcmode="lin" valueType="num">
                                      <p:cBhvr>
                                        <p:cTn id="8" dur="1000" fill="hold"/>
                                        <p:tgtEl>
                                          <p:spTgt spid="97283"/>
                                        </p:tgtEl>
                                        <p:attrNameLst>
                                          <p:attrName>ppt_h</p:attrName>
                                        </p:attrNameLst>
                                      </p:cBhvr>
                                      <p:tavLst>
                                        <p:tav tm="0">
                                          <p:val>
                                            <p:strVal val="#ppt_h"/>
                                          </p:val>
                                        </p:tav>
                                        <p:tav tm="100000">
                                          <p:val>
                                            <p:strVal val="#ppt_h"/>
                                          </p:val>
                                        </p:tav>
                                      </p:tavLst>
                                    </p:anim>
                                    <p:animEffect transition="in" filter="fade">
                                      <p:cBhvr>
                                        <p:cTn id="9" dur="1000"/>
                                        <p:tgtEl>
                                          <p:spTgt spid="9728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7284"/>
                                        </p:tgtEl>
                                        <p:attrNameLst>
                                          <p:attrName>style.visibility</p:attrName>
                                        </p:attrNameLst>
                                      </p:cBhvr>
                                      <p:to>
                                        <p:strVal val="visible"/>
                                      </p:to>
                                    </p:set>
                                    <p:anim calcmode="lin" valueType="num">
                                      <p:cBhvr>
                                        <p:cTn id="12" dur="1000" fill="hold"/>
                                        <p:tgtEl>
                                          <p:spTgt spid="97284"/>
                                        </p:tgtEl>
                                        <p:attrNameLst>
                                          <p:attrName>ppt_w</p:attrName>
                                        </p:attrNameLst>
                                      </p:cBhvr>
                                      <p:tavLst>
                                        <p:tav tm="0">
                                          <p:val>
                                            <p:strVal val="#ppt_w*0.70"/>
                                          </p:val>
                                        </p:tav>
                                        <p:tav tm="100000">
                                          <p:val>
                                            <p:strVal val="#ppt_w"/>
                                          </p:val>
                                        </p:tav>
                                      </p:tavLst>
                                    </p:anim>
                                    <p:anim calcmode="lin" valueType="num">
                                      <p:cBhvr>
                                        <p:cTn id="13" dur="1000" fill="hold"/>
                                        <p:tgtEl>
                                          <p:spTgt spid="97284"/>
                                        </p:tgtEl>
                                        <p:attrNameLst>
                                          <p:attrName>ppt_h</p:attrName>
                                        </p:attrNameLst>
                                      </p:cBhvr>
                                      <p:tavLst>
                                        <p:tav tm="0">
                                          <p:val>
                                            <p:strVal val="#ppt_h"/>
                                          </p:val>
                                        </p:tav>
                                        <p:tav tm="100000">
                                          <p:val>
                                            <p:strVal val="#ppt_h"/>
                                          </p:val>
                                        </p:tav>
                                      </p:tavLst>
                                    </p:anim>
                                    <p:animEffect transition="in" filter="fade">
                                      <p:cBhvr>
                                        <p:cTn id="14" dur="1000"/>
                                        <p:tgtEl>
                                          <p:spTgt spid="9728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7285"/>
                                        </p:tgtEl>
                                        <p:attrNameLst>
                                          <p:attrName>style.visibility</p:attrName>
                                        </p:attrNameLst>
                                      </p:cBhvr>
                                      <p:to>
                                        <p:strVal val="visible"/>
                                      </p:to>
                                    </p:set>
                                    <p:anim calcmode="lin" valueType="num">
                                      <p:cBhvr>
                                        <p:cTn id="19" dur="1000" fill="hold"/>
                                        <p:tgtEl>
                                          <p:spTgt spid="97285"/>
                                        </p:tgtEl>
                                        <p:attrNameLst>
                                          <p:attrName>ppt_w</p:attrName>
                                        </p:attrNameLst>
                                      </p:cBhvr>
                                      <p:tavLst>
                                        <p:tav tm="0">
                                          <p:val>
                                            <p:strVal val="#ppt_w*0.70"/>
                                          </p:val>
                                        </p:tav>
                                        <p:tav tm="100000">
                                          <p:val>
                                            <p:strVal val="#ppt_w"/>
                                          </p:val>
                                        </p:tav>
                                      </p:tavLst>
                                    </p:anim>
                                    <p:anim calcmode="lin" valueType="num">
                                      <p:cBhvr>
                                        <p:cTn id="20" dur="1000" fill="hold"/>
                                        <p:tgtEl>
                                          <p:spTgt spid="97285"/>
                                        </p:tgtEl>
                                        <p:attrNameLst>
                                          <p:attrName>ppt_h</p:attrName>
                                        </p:attrNameLst>
                                      </p:cBhvr>
                                      <p:tavLst>
                                        <p:tav tm="0">
                                          <p:val>
                                            <p:strVal val="#ppt_h"/>
                                          </p:val>
                                        </p:tav>
                                        <p:tav tm="100000">
                                          <p:val>
                                            <p:strVal val="#ppt_h"/>
                                          </p:val>
                                        </p:tav>
                                      </p:tavLst>
                                    </p:anim>
                                    <p:animEffect transition="in" filter="fade">
                                      <p:cBhvr>
                                        <p:cTn id="21" dur="1000"/>
                                        <p:tgtEl>
                                          <p:spTgt spid="9728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7286"/>
                                        </p:tgtEl>
                                        <p:attrNameLst>
                                          <p:attrName>style.visibility</p:attrName>
                                        </p:attrNameLst>
                                      </p:cBhvr>
                                      <p:to>
                                        <p:strVal val="visible"/>
                                      </p:to>
                                    </p:set>
                                    <p:anim calcmode="lin" valueType="num">
                                      <p:cBhvr>
                                        <p:cTn id="24" dur="1000" fill="hold"/>
                                        <p:tgtEl>
                                          <p:spTgt spid="97286"/>
                                        </p:tgtEl>
                                        <p:attrNameLst>
                                          <p:attrName>ppt_w</p:attrName>
                                        </p:attrNameLst>
                                      </p:cBhvr>
                                      <p:tavLst>
                                        <p:tav tm="0">
                                          <p:val>
                                            <p:strVal val="#ppt_w*0.70"/>
                                          </p:val>
                                        </p:tav>
                                        <p:tav tm="100000">
                                          <p:val>
                                            <p:strVal val="#ppt_w"/>
                                          </p:val>
                                        </p:tav>
                                      </p:tavLst>
                                    </p:anim>
                                    <p:anim calcmode="lin" valueType="num">
                                      <p:cBhvr>
                                        <p:cTn id="25" dur="1000" fill="hold"/>
                                        <p:tgtEl>
                                          <p:spTgt spid="97286"/>
                                        </p:tgtEl>
                                        <p:attrNameLst>
                                          <p:attrName>ppt_h</p:attrName>
                                        </p:attrNameLst>
                                      </p:cBhvr>
                                      <p:tavLst>
                                        <p:tav tm="0">
                                          <p:val>
                                            <p:strVal val="#ppt_h"/>
                                          </p:val>
                                        </p:tav>
                                        <p:tav tm="100000">
                                          <p:val>
                                            <p:strVal val="#ppt_h"/>
                                          </p:val>
                                        </p:tav>
                                      </p:tavLst>
                                    </p:anim>
                                    <p:animEffect transition="in" filter="fade">
                                      <p:cBhvr>
                                        <p:cTn id="26" dur="1000"/>
                                        <p:tgtEl>
                                          <p:spTgt spid="9728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7287">
                                            <p:txEl>
                                              <p:pRg st="0" end="0"/>
                                            </p:txEl>
                                          </p:spTgt>
                                        </p:tgtEl>
                                        <p:attrNameLst>
                                          <p:attrName>style.visibility</p:attrName>
                                        </p:attrNameLst>
                                      </p:cBhvr>
                                      <p:to>
                                        <p:strVal val="visible"/>
                                      </p:to>
                                    </p:set>
                                    <p:anim calcmode="lin" valueType="num">
                                      <p:cBhvr>
                                        <p:cTn id="31" dur="1000" fill="hold"/>
                                        <p:tgtEl>
                                          <p:spTgt spid="97287">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97287">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97287">
                                            <p:txEl>
                                              <p:pRg st="0" end="0"/>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7288"/>
                                        </p:tgtEl>
                                        <p:attrNameLst>
                                          <p:attrName>style.visibility</p:attrName>
                                        </p:attrNameLst>
                                      </p:cBhvr>
                                      <p:to>
                                        <p:strVal val="visible"/>
                                      </p:to>
                                    </p:set>
                                    <p:anim calcmode="lin" valueType="num">
                                      <p:cBhvr>
                                        <p:cTn id="36" dur="1000" fill="hold"/>
                                        <p:tgtEl>
                                          <p:spTgt spid="97288"/>
                                        </p:tgtEl>
                                        <p:attrNameLst>
                                          <p:attrName>ppt_w</p:attrName>
                                        </p:attrNameLst>
                                      </p:cBhvr>
                                      <p:tavLst>
                                        <p:tav tm="0">
                                          <p:val>
                                            <p:strVal val="#ppt_w*0.70"/>
                                          </p:val>
                                        </p:tav>
                                        <p:tav tm="100000">
                                          <p:val>
                                            <p:strVal val="#ppt_w"/>
                                          </p:val>
                                        </p:tav>
                                      </p:tavLst>
                                    </p:anim>
                                    <p:anim calcmode="lin" valueType="num">
                                      <p:cBhvr>
                                        <p:cTn id="37" dur="1000" fill="hold"/>
                                        <p:tgtEl>
                                          <p:spTgt spid="97288"/>
                                        </p:tgtEl>
                                        <p:attrNameLst>
                                          <p:attrName>ppt_h</p:attrName>
                                        </p:attrNameLst>
                                      </p:cBhvr>
                                      <p:tavLst>
                                        <p:tav tm="0">
                                          <p:val>
                                            <p:strVal val="#ppt_h"/>
                                          </p:val>
                                        </p:tav>
                                        <p:tav tm="100000">
                                          <p:val>
                                            <p:strVal val="#ppt_h"/>
                                          </p:val>
                                        </p:tav>
                                      </p:tavLst>
                                    </p:anim>
                                    <p:animEffect transition="in" filter="fade">
                                      <p:cBhvr>
                                        <p:cTn id="38" dur="10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P spid="97284" grpId="0"/>
      <p:bldP spid="97285" grpId="0"/>
      <p:bldP spid="97286" grpId="0"/>
      <p:bldP spid="972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36588" y="639763"/>
            <a:ext cx="78708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p>
            <a:pPr marL="342900" indent="-342900" defTabSz="913130">
              <a:spcBef>
                <a:spcPct val="20000"/>
              </a:spcBef>
            </a:pPr>
            <a:r>
              <a:rPr lang="en-US" altLang="zh-CN" sz="3200" b="1" dirty="0">
                <a:latin typeface="Times New Roman" panose="02020603050405020304" pitchFamily="18" charset="0"/>
              </a:rPr>
              <a:t>4. He will be back</a:t>
            </a:r>
            <a:r>
              <a:rPr lang="en-US" altLang="zh-CN" sz="3200" b="1" u="sng" dirty="0">
                <a:latin typeface="Times New Roman" panose="02020603050405020304" pitchFamily="18" charset="0"/>
              </a:rPr>
              <a:t> in two days.</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就划线部分提问</a:t>
            </a:r>
            <a:r>
              <a:rPr lang="en-US" altLang="zh-CN" sz="3200" b="1" dirty="0">
                <a:latin typeface="Times New Roman" panose="02020603050405020304" pitchFamily="18" charset="0"/>
              </a:rPr>
              <a:t>) </a:t>
            </a:r>
          </a:p>
          <a:p>
            <a:pPr marL="342900" indent="-342900" defTabSz="913130">
              <a:spcBef>
                <a:spcPct val="20000"/>
              </a:spcBef>
            </a:pPr>
            <a:r>
              <a:rPr lang="en-US" altLang="zh-CN" sz="3200" b="1" dirty="0">
                <a:latin typeface="Times New Roman" panose="02020603050405020304" pitchFamily="18" charset="0"/>
              </a:rPr>
              <a:t>    _______ _______ will he be back?</a:t>
            </a:r>
          </a:p>
          <a:p>
            <a:pPr marL="342900" indent="-342900" defTabSz="913130">
              <a:spcBef>
                <a:spcPct val="20000"/>
              </a:spcBef>
            </a:pPr>
            <a:r>
              <a:rPr lang="en-US" altLang="zh-CN" sz="3200" b="1" dirty="0">
                <a:latin typeface="Times New Roman" panose="02020603050405020304" pitchFamily="18" charset="0"/>
              </a:rPr>
              <a:t>5. My classmates will go to have a picnic this Sunday. (</a:t>
            </a:r>
            <a:r>
              <a:rPr lang="zh-CN" altLang="en-US" sz="3200" b="1" dirty="0">
                <a:latin typeface="Times New Roman" panose="02020603050405020304" pitchFamily="18" charset="0"/>
              </a:rPr>
              <a:t>变为否定句</a:t>
            </a:r>
            <a:r>
              <a:rPr lang="en-US" altLang="zh-CN" sz="3200" b="1" dirty="0">
                <a:latin typeface="Times New Roman" panose="02020603050405020304" pitchFamily="18" charset="0"/>
              </a:rPr>
              <a:t>)</a:t>
            </a:r>
          </a:p>
          <a:p>
            <a:pPr marL="342900" indent="-342900" defTabSz="913130">
              <a:spcBef>
                <a:spcPct val="20000"/>
              </a:spcBef>
            </a:pPr>
            <a:r>
              <a:rPr lang="en-US" altLang="zh-CN" sz="3200" b="1" dirty="0">
                <a:latin typeface="Times New Roman" panose="02020603050405020304" pitchFamily="18" charset="0"/>
              </a:rPr>
              <a:t>    My classmates ______   ______ to have a picnic this Sunday.</a:t>
            </a:r>
          </a:p>
        </p:txBody>
      </p:sp>
      <p:sp>
        <p:nvSpPr>
          <p:cNvPr id="98307" name="Text Box 3"/>
          <p:cNvSpPr txBox="1">
            <a:spLocks noChangeArrowheads="1"/>
          </p:cNvSpPr>
          <p:nvPr/>
        </p:nvSpPr>
        <p:spPr bwMode="auto">
          <a:xfrm>
            <a:off x="1308100" y="1628775"/>
            <a:ext cx="1143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How</a:t>
            </a:r>
          </a:p>
        </p:txBody>
      </p:sp>
      <p:sp>
        <p:nvSpPr>
          <p:cNvPr id="98308" name="Text Box 4"/>
          <p:cNvSpPr txBox="1">
            <a:spLocks noChangeArrowheads="1"/>
          </p:cNvSpPr>
          <p:nvPr/>
        </p:nvSpPr>
        <p:spPr bwMode="auto">
          <a:xfrm>
            <a:off x="3036888" y="1628775"/>
            <a:ext cx="1195387"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soon</a:t>
            </a:r>
          </a:p>
        </p:txBody>
      </p:sp>
      <p:sp>
        <p:nvSpPr>
          <p:cNvPr id="98309" name="Text Box 5"/>
          <p:cNvSpPr txBox="1">
            <a:spLocks noChangeArrowheads="1"/>
          </p:cNvSpPr>
          <p:nvPr/>
        </p:nvSpPr>
        <p:spPr bwMode="auto">
          <a:xfrm>
            <a:off x="3995738" y="3340100"/>
            <a:ext cx="1447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won’t</a:t>
            </a:r>
          </a:p>
        </p:txBody>
      </p:sp>
      <p:sp>
        <p:nvSpPr>
          <p:cNvPr id="98310" name="Text Box 6"/>
          <p:cNvSpPr txBox="1">
            <a:spLocks noChangeArrowheads="1"/>
          </p:cNvSpPr>
          <p:nvPr/>
        </p:nvSpPr>
        <p:spPr bwMode="auto">
          <a:xfrm>
            <a:off x="5724525" y="3248025"/>
            <a:ext cx="70167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go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p:cTn id="7" dur="1000" fill="hold"/>
                                        <p:tgtEl>
                                          <p:spTgt spid="98307"/>
                                        </p:tgtEl>
                                        <p:attrNameLst>
                                          <p:attrName>ppt_w</p:attrName>
                                        </p:attrNameLst>
                                      </p:cBhvr>
                                      <p:tavLst>
                                        <p:tav tm="0">
                                          <p:val>
                                            <p:strVal val="#ppt_w*0.70"/>
                                          </p:val>
                                        </p:tav>
                                        <p:tav tm="100000">
                                          <p:val>
                                            <p:strVal val="#ppt_w"/>
                                          </p:val>
                                        </p:tav>
                                      </p:tavLst>
                                    </p:anim>
                                    <p:anim calcmode="lin" valueType="num">
                                      <p:cBhvr>
                                        <p:cTn id="8" dur="1000" fill="hold"/>
                                        <p:tgtEl>
                                          <p:spTgt spid="98307"/>
                                        </p:tgtEl>
                                        <p:attrNameLst>
                                          <p:attrName>ppt_h</p:attrName>
                                        </p:attrNameLst>
                                      </p:cBhvr>
                                      <p:tavLst>
                                        <p:tav tm="0">
                                          <p:val>
                                            <p:strVal val="#ppt_h"/>
                                          </p:val>
                                        </p:tav>
                                        <p:tav tm="100000">
                                          <p:val>
                                            <p:strVal val="#ppt_h"/>
                                          </p:val>
                                        </p:tav>
                                      </p:tavLst>
                                    </p:anim>
                                    <p:animEffect transition="in" filter="fade">
                                      <p:cBhvr>
                                        <p:cTn id="9" dur="1000"/>
                                        <p:tgtEl>
                                          <p:spTgt spid="9830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8308"/>
                                        </p:tgtEl>
                                        <p:attrNameLst>
                                          <p:attrName>style.visibility</p:attrName>
                                        </p:attrNameLst>
                                      </p:cBhvr>
                                      <p:to>
                                        <p:strVal val="visible"/>
                                      </p:to>
                                    </p:set>
                                    <p:anim calcmode="lin" valueType="num">
                                      <p:cBhvr>
                                        <p:cTn id="12" dur="1000" fill="hold"/>
                                        <p:tgtEl>
                                          <p:spTgt spid="98308"/>
                                        </p:tgtEl>
                                        <p:attrNameLst>
                                          <p:attrName>ppt_w</p:attrName>
                                        </p:attrNameLst>
                                      </p:cBhvr>
                                      <p:tavLst>
                                        <p:tav tm="0">
                                          <p:val>
                                            <p:strVal val="#ppt_w*0.70"/>
                                          </p:val>
                                        </p:tav>
                                        <p:tav tm="100000">
                                          <p:val>
                                            <p:strVal val="#ppt_w"/>
                                          </p:val>
                                        </p:tav>
                                      </p:tavLst>
                                    </p:anim>
                                    <p:anim calcmode="lin" valueType="num">
                                      <p:cBhvr>
                                        <p:cTn id="13" dur="1000" fill="hold"/>
                                        <p:tgtEl>
                                          <p:spTgt spid="98308"/>
                                        </p:tgtEl>
                                        <p:attrNameLst>
                                          <p:attrName>ppt_h</p:attrName>
                                        </p:attrNameLst>
                                      </p:cBhvr>
                                      <p:tavLst>
                                        <p:tav tm="0">
                                          <p:val>
                                            <p:strVal val="#ppt_h"/>
                                          </p:val>
                                        </p:tav>
                                        <p:tav tm="100000">
                                          <p:val>
                                            <p:strVal val="#ppt_h"/>
                                          </p:val>
                                        </p:tav>
                                      </p:tavLst>
                                    </p:anim>
                                    <p:animEffect transition="in" filter="fade">
                                      <p:cBhvr>
                                        <p:cTn id="14" dur="1000"/>
                                        <p:tgtEl>
                                          <p:spTgt spid="9830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8309"/>
                                        </p:tgtEl>
                                        <p:attrNameLst>
                                          <p:attrName>style.visibility</p:attrName>
                                        </p:attrNameLst>
                                      </p:cBhvr>
                                      <p:to>
                                        <p:strVal val="visible"/>
                                      </p:to>
                                    </p:set>
                                    <p:anim calcmode="lin" valueType="num">
                                      <p:cBhvr>
                                        <p:cTn id="19" dur="1000" fill="hold"/>
                                        <p:tgtEl>
                                          <p:spTgt spid="98309"/>
                                        </p:tgtEl>
                                        <p:attrNameLst>
                                          <p:attrName>ppt_w</p:attrName>
                                        </p:attrNameLst>
                                      </p:cBhvr>
                                      <p:tavLst>
                                        <p:tav tm="0">
                                          <p:val>
                                            <p:strVal val="#ppt_w*0.70"/>
                                          </p:val>
                                        </p:tav>
                                        <p:tav tm="100000">
                                          <p:val>
                                            <p:strVal val="#ppt_w"/>
                                          </p:val>
                                        </p:tav>
                                      </p:tavLst>
                                    </p:anim>
                                    <p:anim calcmode="lin" valueType="num">
                                      <p:cBhvr>
                                        <p:cTn id="20" dur="1000" fill="hold"/>
                                        <p:tgtEl>
                                          <p:spTgt spid="98309"/>
                                        </p:tgtEl>
                                        <p:attrNameLst>
                                          <p:attrName>ppt_h</p:attrName>
                                        </p:attrNameLst>
                                      </p:cBhvr>
                                      <p:tavLst>
                                        <p:tav tm="0">
                                          <p:val>
                                            <p:strVal val="#ppt_h"/>
                                          </p:val>
                                        </p:tav>
                                        <p:tav tm="100000">
                                          <p:val>
                                            <p:strVal val="#ppt_h"/>
                                          </p:val>
                                        </p:tav>
                                      </p:tavLst>
                                    </p:anim>
                                    <p:animEffect transition="in" filter="fade">
                                      <p:cBhvr>
                                        <p:cTn id="21" dur="1000"/>
                                        <p:tgtEl>
                                          <p:spTgt spid="9830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8310"/>
                                        </p:tgtEl>
                                        <p:attrNameLst>
                                          <p:attrName>style.visibility</p:attrName>
                                        </p:attrNameLst>
                                      </p:cBhvr>
                                      <p:to>
                                        <p:strVal val="visible"/>
                                      </p:to>
                                    </p:set>
                                    <p:anim calcmode="lin" valueType="num">
                                      <p:cBhvr>
                                        <p:cTn id="24" dur="1000" fill="hold"/>
                                        <p:tgtEl>
                                          <p:spTgt spid="98310"/>
                                        </p:tgtEl>
                                        <p:attrNameLst>
                                          <p:attrName>ppt_w</p:attrName>
                                        </p:attrNameLst>
                                      </p:cBhvr>
                                      <p:tavLst>
                                        <p:tav tm="0">
                                          <p:val>
                                            <p:strVal val="#ppt_w*0.70"/>
                                          </p:val>
                                        </p:tav>
                                        <p:tav tm="100000">
                                          <p:val>
                                            <p:strVal val="#ppt_w"/>
                                          </p:val>
                                        </p:tav>
                                      </p:tavLst>
                                    </p:anim>
                                    <p:anim calcmode="lin" valueType="num">
                                      <p:cBhvr>
                                        <p:cTn id="25" dur="1000" fill="hold"/>
                                        <p:tgtEl>
                                          <p:spTgt spid="98310"/>
                                        </p:tgtEl>
                                        <p:attrNameLst>
                                          <p:attrName>ppt_h</p:attrName>
                                        </p:attrNameLst>
                                      </p:cBhvr>
                                      <p:tavLst>
                                        <p:tav tm="0">
                                          <p:val>
                                            <p:strVal val="#ppt_h"/>
                                          </p:val>
                                        </p:tav>
                                        <p:tav tm="100000">
                                          <p:val>
                                            <p:strVal val="#ppt_h"/>
                                          </p:val>
                                        </p:tav>
                                      </p:tavLst>
                                    </p:anim>
                                    <p:animEffect transition="in" filter="fade">
                                      <p:cBhvr>
                                        <p:cTn id="26" dur="10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p:bldP spid="98309" grpId="0"/>
      <p:bldP spid="983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684213" y="1196975"/>
            <a:ext cx="81359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altLang="zh-CN" sz="2400" b="1" dirty="0">
                <a:latin typeface="Palatino Linotype" panose="02040502050505030304" pitchFamily="18" charset="0"/>
              </a:rPr>
              <a:t>1. —Would you mind helping me with my English?</a:t>
            </a:r>
          </a:p>
          <a:p>
            <a:pPr marL="342900" indent="-342900"/>
            <a:r>
              <a:rPr lang="en-US" altLang="zh-CN" sz="2400" b="1" dirty="0">
                <a:latin typeface="Palatino Linotype" panose="02040502050505030304" pitchFamily="18" charset="0"/>
              </a:rPr>
              <a:t>    </a:t>
            </a:r>
            <a:r>
              <a:rPr lang="en-US" altLang="zh-CN" sz="2400" b="1" dirty="0">
                <a:latin typeface="Times New Roman" panose="02020603050405020304" pitchFamily="18" charset="0"/>
              </a:rPr>
              <a:t>—</a:t>
            </a:r>
            <a:r>
              <a:rPr lang="en-US" altLang="zh-CN" sz="2400" b="1" dirty="0">
                <a:latin typeface="Palatino Linotype" panose="02040502050505030304" pitchFamily="18" charset="0"/>
              </a:rPr>
              <a:t> _______ Let’s go and practice.</a:t>
            </a:r>
          </a:p>
          <a:p>
            <a:pPr marL="342900" indent="-342900"/>
            <a:r>
              <a:rPr lang="en-US" altLang="zh-CN" sz="2400" b="1" dirty="0">
                <a:latin typeface="Palatino Linotype" panose="02040502050505030304" pitchFamily="18" charset="0"/>
              </a:rPr>
              <a:t>    A. Not at all.     B. Don’t mind.    C. I’m sorry.    D. Sure.</a:t>
            </a:r>
          </a:p>
          <a:p>
            <a:pPr marL="342900" indent="-342900"/>
            <a:r>
              <a:rPr lang="en-US" altLang="zh-CN" sz="2400" b="1" dirty="0">
                <a:latin typeface="Palatino Linotype" panose="02040502050505030304" pitchFamily="18" charset="0"/>
              </a:rPr>
              <a:t>2. Is it important ________  healthy food.</a:t>
            </a:r>
          </a:p>
          <a:p>
            <a:pPr marL="342900" indent="-342900"/>
            <a:r>
              <a:rPr lang="en-US" altLang="zh-CN" sz="2400" b="1" dirty="0">
                <a:latin typeface="Palatino Linotype" panose="02040502050505030304" pitchFamily="18" charset="0"/>
              </a:rPr>
              <a:t>    A. eat          B. eating            C. to eat            D. eats</a:t>
            </a:r>
          </a:p>
          <a:p>
            <a:pPr marL="342900" indent="-342900"/>
            <a:r>
              <a:rPr lang="en-US" altLang="zh-CN" sz="2400" b="1" dirty="0">
                <a:latin typeface="Palatino Linotype" panose="02040502050505030304" pitchFamily="18" charset="0"/>
              </a:rPr>
              <a:t>3. He ______ yesterday. I hope he’ll be well soon. </a:t>
            </a:r>
          </a:p>
          <a:p>
            <a:pPr marL="342900" indent="-342900"/>
            <a:r>
              <a:rPr lang="en-US" altLang="zh-CN" sz="2400" b="1" dirty="0">
                <a:latin typeface="Palatino Linotype" panose="02040502050505030304" pitchFamily="18" charset="0"/>
              </a:rPr>
              <a:t>    A. fall ill              B. falls ill            </a:t>
            </a:r>
          </a:p>
          <a:p>
            <a:pPr marL="342900" indent="-342900"/>
            <a:r>
              <a:rPr lang="en-US" altLang="zh-CN" sz="2400" b="1" dirty="0">
                <a:latin typeface="Palatino Linotype" panose="02040502050505030304" pitchFamily="18" charset="0"/>
              </a:rPr>
              <a:t>    C. fell ill              D. fell illness</a:t>
            </a:r>
          </a:p>
          <a:p>
            <a:pPr marL="342900" indent="-342900"/>
            <a:r>
              <a:rPr lang="en-US" altLang="zh-CN" sz="2400" b="1" dirty="0">
                <a:latin typeface="Palatino Linotype" panose="02040502050505030304" pitchFamily="18" charset="0"/>
              </a:rPr>
              <a:t>4. He always watches TV for a long time after school. His   </a:t>
            </a:r>
          </a:p>
          <a:p>
            <a:pPr marL="342900" indent="-342900"/>
            <a:r>
              <a:rPr lang="en-US" altLang="zh-CN" sz="2400" b="1" dirty="0">
                <a:latin typeface="Palatino Linotype" panose="02040502050505030304" pitchFamily="18" charset="0"/>
              </a:rPr>
              <a:t>    mother is ____. </a:t>
            </a:r>
          </a:p>
          <a:p>
            <a:pPr marL="342900" indent="-342900"/>
            <a:r>
              <a:rPr lang="en-US" altLang="zh-CN" sz="2400" b="1" dirty="0">
                <a:latin typeface="Palatino Linotype" panose="02040502050505030304" pitchFamily="18" charset="0"/>
              </a:rPr>
              <a:t>    A. so happy                       B. angry with him </a:t>
            </a:r>
          </a:p>
          <a:p>
            <a:pPr marL="342900" indent="-342900"/>
            <a:r>
              <a:rPr lang="en-US" altLang="zh-CN" sz="2400" b="1" dirty="0">
                <a:latin typeface="Palatino Linotype" panose="02040502050505030304" pitchFamily="18" charset="0"/>
              </a:rPr>
              <a:t>    C. kind to him                  D. friendly </a:t>
            </a:r>
          </a:p>
        </p:txBody>
      </p:sp>
      <p:sp>
        <p:nvSpPr>
          <p:cNvPr id="74756" name="Text Box 4"/>
          <p:cNvSpPr txBox="1">
            <a:spLocks noChangeArrowheads="1"/>
          </p:cNvSpPr>
          <p:nvPr/>
        </p:nvSpPr>
        <p:spPr bwMode="auto">
          <a:xfrm>
            <a:off x="323850" y="1196975"/>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FF0000"/>
                </a:solidFill>
                <a:latin typeface="Palatino Linotype" panose="02040502050505030304" pitchFamily="18" charset="0"/>
              </a:rPr>
              <a:t>A</a:t>
            </a:r>
          </a:p>
        </p:txBody>
      </p:sp>
      <p:sp>
        <p:nvSpPr>
          <p:cNvPr id="74757" name="Rectangle 5"/>
          <p:cNvSpPr>
            <a:spLocks noChangeArrowheads="1"/>
          </p:cNvSpPr>
          <p:nvPr/>
        </p:nvSpPr>
        <p:spPr bwMode="auto">
          <a:xfrm>
            <a:off x="395288" y="227647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a:solidFill>
                  <a:srgbClr val="FF0000"/>
                </a:solidFill>
                <a:latin typeface="Palatino Linotype" panose="02040502050505030304" pitchFamily="18" charset="0"/>
              </a:rPr>
              <a:t>C</a:t>
            </a:r>
          </a:p>
        </p:txBody>
      </p:sp>
      <p:sp>
        <p:nvSpPr>
          <p:cNvPr id="74758" name="Rectangle 6"/>
          <p:cNvSpPr>
            <a:spLocks noChangeArrowheads="1"/>
          </p:cNvSpPr>
          <p:nvPr/>
        </p:nvSpPr>
        <p:spPr bwMode="auto">
          <a:xfrm>
            <a:off x="395288" y="29972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FF0000"/>
                </a:solidFill>
                <a:latin typeface="Palatino Linotype" panose="02040502050505030304" pitchFamily="18" charset="0"/>
              </a:rPr>
              <a:t>C</a:t>
            </a:r>
          </a:p>
        </p:txBody>
      </p:sp>
      <p:sp>
        <p:nvSpPr>
          <p:cNvPr id="74759" name="Rectangle 7"/>
          <p:cNvSpPr>
            <a:spLocks noChangeArrowheads="1"/>
          </p:cNvSpPr>
          <p:nvPr/>
        </p:nvSpPr>
        <p:spPr bwMode="auto">
          <a:xfrm>
            <a:off x="395288" y="4149725"/>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a:solidFill>
                  <a:srgbClr val="FF0000"/>
                </a:solidFill>
                <a:latin typeface="Palatino Linotype" panose="0204050205050503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 calcmode="lin" valueType="num">
                                      <p:cBhvr additive="base">
                                        <p:cTn id="7" dur="500" fill="hold"/>
                                        <p:tgtEl>
                                          <p:spTgt spid="747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4757">
                                            <p:txEl>
                                              <p:pRg st="0" end="0"/>
                                            </p:txEl>
                                          </p:spTgt>
                                        </p:tgtEl>
                                        <p:attrNameLst>
                                          <p:attrName>style.visibility</p:attrName>
                                        </p:attrNameLst>
                                      </p:cBhvr>
                                      <p:to>
                                        <p:strVal val="visible"/>
                                      </p:to>
                                    </p:set>
                                    <p:anim calcmode="lin" valueType="num">
                                      <p:cBhvr additive="base">
                                        <p:cTn id="13" dur="500" fill="hold"/>
                                        <p:tgtEl>
                                          <p:spTgt spid="7475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4758">
                                            <p:txEl>
                                              <p:pRg st="0" end="0"/>
                                            </p:txEl>
                                          </p:spTgt>
                                        </p:tgtEl>
                                        <p:attrNameLst>
                                          <p:attrName>style.visibility</p:attrName>
                                        </p:attrNameLst>
                                      </p:cBhvr>
                                      <p:to>
                                        <p:strVal val="visible"/>
                                      </p:to>
                                    </p:set>
                                    <p:anim calcmode="lin" valueType="num">
                                      <p:cBhvr additive="base">
                                        <p:cTn id="19" dur="500" fill="hold"/>
                                        <p:tgtEl>
                                          <p:spTgt spid="7475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4759">
                                            <p:txEl>
                                              <p:pRg st="0" end="0"/>
                                            </p:txEl>
                                          </p:spTgt>
                                        </p:tgtEl>
                                        <p:attrNameLst>
                                          <p:attrName>style.visibility</p:attrName>
                                        </p:attrNameLst>
                                      </p:cBhvr>
                                      <p:to>
                                        <p:strVal val="visible"/>
                                      </p:to>
                                    </p:set>
                                    <p:anim calcmode="lin" valueType="num">
                                      <p:cBhvr additive="base">
                                        <p:cTn id="25" dur="500" fill="hold"/>
                                        <p:tgtEl>
                                          <p:spTgt spid="7475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900113" y="620713"/>
            <a:ext cx="8243887"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latin typeface="Times New Roman" panose="02020603050405020304" pitchFamily="18" charset="0"/>
              </a:rPr>
              <a:t>5. You lied to your mother yesterday. You  must say          </a:t>
            </a:r>
          </a:p>
          <a:p>
            <a:r>
              <a:rPr lang="en-US" altLang="zh-CN" sz="2800" b="1">
                <a:latin typeface="Times New Roman" panose="02020603050405020304" pitchFamily="18" charset="0"/>
              </a:rPr>
              <a:t>     _____  her. </a:t>
            </a:r>
          </a:p>
          <a:p>
            <a:r>
              <a:rPr lang="en-US" altLang="zh-CN" sz="2800" b="1">
                <a:latin typeface="Times New Roman" panose="02020603050405020304" pitchFamily="18" charset="0"/>
              </a:rPr>
              <a:t>     A. hello to               B. sorry for       </a:t>
            </a:r>
          </a:p>
          <a:p>
            <a:r>
              <a:rPr lang="en-US" altLang="zh-CN" sz="2800" b="1">
                <a:latin typeface="Times New Roman" panose="02020603050405020304" pitchFamily="18" charset="0"/>
              </a:rPr>
              <a:t>     C. sorry to              D. sorry</a:t>
            </a:r>
          </a:p>
          <a:p>
            <a:r>
              <a:rPr lang="en-US" altLang="zh-CN" sz="2800" b="1">
                <a:latin typeface="Times New Roman" panose="02020603050405020304" pitchFamily="18" charset="0"/>
              </a:rPr>
              <a:t>6. </a:t>
            </a:r>
            <a:r>
              <a:rPr lang="en-US" altLang="zh-CN" sz="2400" b="1">
                <a:latin typeface="Times New Roman" panose="02020603050405020304" pitchFamily="18" charset="0"/>
              </a:rPr>
              <a:t>—</a:t>
            </a:r>
            <a:r>
              <a:rPr lang="en-US" altLang="zh-CN" sz="2800" b="1">
                <a:latin typeface="Times New Roman" panose="02020603050405020304" pitchFamily="18" charset="0"/>
              </a:rPr>
              <a:t> I’m sorry I broke your pen. </a:t>
            </a:r>
          </a:p>
          <a:p>
            <a:r>
              <a:rPr lang="en-US" altLang="zh-CN" sz="2800" b="1">
                <a:latin typeface="Times New Roman" panose="02020603050405020304" pitchFamily="18" charset="0"/>
              </a:rPr>
              <a:t>    </a:t>
            </a:r>
            <a:r>
              <a:rPr lang="en-US" altLang="zh-CN" sz="2400" b="1">
                <a:latin typeface="Times New Roman" panose="02020603050405020304" pitchFamily="18" charset="0"/>
              </a:rPr>
              <a:t>—</a:t>
            </a:r>
            <a:r>
              <a:rPr lang="en-US" altLang="zh-CN" sz="2800" b="1">
                <a:latin typeface="Times New Roman" panose="02020603050405020304" pitchFamily="18" charset="0"/>
              </a:rPr>
              <a:t> _____ I have another one.</a:t>
            </a:r>
          </a:p>
          <a:p>
            <a:r>
              <a:rPr lang="en-US" altLang="zh-CN" sz="2800" b="1">
                <a:latin typeface="Times New Roman" panose="02020603050405020304" pitchFamily="18" charset="0"/>
              </a:rPr>
              <a:t>     A. You’re welcome.                 B. That’s right.</a:t>
            </a:r>
          </a:p>
          <a:p>
            <a:r>
              <a:rPr lang="en-US" altLang="zh-CN" sz="2800" b="1">
                <a:latin typeface="Times New Roman" panose="02020603050405020304" pitchFamily="18" charset="0"/>
              </a:rPr>
              <a:t>     C. It’s nothing.                         D. Too bad.</a:t>
            </a:r>
          </a:p>
          <a:p>
            <a:r>
              <a:rPr lang="en-US" altLang="zh-CN" sz="2800" b="1">
                <a:latin typeface="Times New Roman" panose="02020603050405020304" pitchFamily="18" charset="0"/>
              </a:rPr>
              <a:t>7. </a:t>
            </a:r>
            <a:r>
              <a:rPr lang="en-US" altLang="zh-CN" sz="2400" b="1">
                <a:latin typeface="Times New Roman" panose="02020603050405020304" pitchFamily="18" charset="0"/>
              </a:rPr>
              <a:t>—</a:t>
            </a:r>
            <a:r>
              <a:rPr lang="en-US" altLang="zh-CN" sz="2800" b="1">
                <a:latin typeface="Times New Roman" panose="02020603050405020304" pitchFamily="18" charset="0"/>
              </a:rPr>
              <a:t> _________ do you play sports?  </a:t>
            </a:r>
          </a:p>
          <a:p>
            <a:r>
              <a:rPr lang="en-US" altLang="zh-CN" sz="2800" b="1">
                <a:latin typeface="Times New Roman" panose="02020603050405020304" pitchFamily="18" charset="0"/>
              </a:rPr>
              <a:t>    </a:t>
            </a:r>
            <a:r>
              <a:rPr lang="en-US" altLang="zh-CN" sz="2400" b="1">
                <a:latin typeface="Times New Roman" panose="02020603050405020304" pitchFamily="18" charset="0"/>
              </a:rPr>
              <a:t>—</a:t>
            </a:r>
            <a:r>
              <a:rPr lang="en-US" altLang="zh-CN" sz="2400">
                <a:solidFill>
                  <a:srgbClr val="FF33CC"/>
                </a:solidFill>
                <a:latin typeface="Times New Roman" panose="02020603050405020304" pitchFamily="18" charset="0"/>
              </a:rPr>
              <a:t> </a:t>
            </a:r>
            <a:r>
              <a:rPr lang="en-US" altLang="zh-CN" sz="2800" b="1">
                <a:latin typeface="Times New Roman" panose="02020603050405020304" pitchFamily="18" charset="0"/>
              </a:rPr>
              <a:t> Once a week.</a:t>
            </a:r>
          </a:p>
          <a:p>
            <a:r>
              <a:rPr lang="en-US" altLang="zh-CN" sz="2800" b="1">
                <a:latin typeface="Times New Roman" panose="02020603050405020304" pitchFamily="18" charset="0"/>
              </a:rPr>
              <a:t>     A. How long                            B. How often   </a:t>
            </a:r>
          </a:p>
          <a:p>
            <a:r>
              <a:rPr lang="en-US" altLang="zh-CN" sz="2800" b="1">
                <a:latin typeface="Times New Roman" panose="02020603050405020304" pitchFamily="18" charset="0"/>
              </a:rPr>
              <a:t>     C. How many                          D. How much</a:t>
            </a:r>
          </a:p>
          <a:p>
            <a:endParaRPr lang="en-US" altLang="zh-CN" sz="2800" b="1">
              <a:latin typeface="Times New Roman" panose="02020603050405020304" pitchFamily="18" charset="0"/>
            </a:endParaRPr>
          </a:p>
        </p:txBody>
      </p:sp>
      <p:sp>
        <p:nvSpPr>
          <p:cNvPr id="75779" name="Rectangle 3"/>
          <p:cNvSpPr>
            <a:spLocks noChangeArrowheads="1"/>
          </p:cNvSpPr>
          <p:nvPr/>
        </p:nvSpPr>
        <p:spPr bwMode="auto">
          <a:xfrm>
            <a:off x="539750" y="620713"/>
            <a:ext cx="44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0000"/>
                </a:solidFill>
                <a:latin typeface="Times New Roman" panose="02020603050405020304" pitchFamily="18" charset="0"/>
              </a:rPr>
              <a:t>C</a:t>
            </a:r>
          </a:p>
        </p:txBody>
      </p:sp>
      <p:sp>
        <p:nvSpPr>
          <p:cNvPr id="75780" name="Rectangle 4"/>
          <p:cNvSpPr>
            <a:spLocks noChangeArrowheads="1"/>
          </p:cNvSpPr>
          <p:nvPr/>
        </p:nvSpPr>
        <p:spPr bwMode="auto">
          <a:xfrm>
            <a:off x="468313" y="2347913"/>
            <a:ext cx="44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b="1">
                <a:solidFill>
                  <a:srgbClr val="FF0000"/>
                </a:solidFill>
                <a:latin typeface="Times New Roman" panose="02020603050405020304" pitchFamily="18" charset="0"/>
              </a:rPr>
              <a:t>C</a:t>
            </a:r>
          </a:p>
        </p:txBody>
      </p:sp>
      <p:sp>
        <p:nvSpPr>
          <p:cNvPr id="75781" name="Rectangle 5"/>
          <p:cNvSpPr>
            <a:spLocks noChangeArrowheads="1"/>
          </p:cNvSpPr>
          <p:nvPr/>
        </p:nvSpPr>
        <p:spPr bwMode="auto">
          <a:xfrm>
            <a:off x="539750" y="4005263"/>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5780">
                                            <p:txEl>
                                              <p:pRg st="0" end="0"/>
                                            </p:txEl>
                                          </p:spTgt>
                                        </p:tgtEl>
                                        <p:attrNameLst>
                                          <p:attrName>style.visibility</p:attrName>
                                        </p:attrNameLst>
                                      </p:cBhvr>
                                      <p:to>
                                        <p:strVal val="visible"/>
                                      </p:to>
                                    </p:set>
                                    <p:anim calcmode="lin" valueType="num">
                                      <p:cBhvr additive="base">
                                        <p:cTn id="13" dur="500" fill="hold"/>
                                        <p:tgtEl>
                                          <p:spTgt spid="7578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5781">
                                            <p:txEl>
                                              <p:pRg st="0" end="0"/>
                                            </p:txEl>
                                          </p:spTgt>
                                        </p:tgtEl>
                                        <p:attrNameLst>
                                          <p:attrName>style.visibility</p:attrName>
                                        </p:attrNameLst>
                                      </p:cBhvr>
                                      <p:to>
                                        <p:strVal val="visible"/>
                                      </p:to>
                                    </p:set>
                                    <p:anim calcmode="lin" valueType="num">
                                      <p:cBhvr additive="base">
                                        <p:cTn id="19" dur="500" fill="hold"/>
                                        <p:tgtEl>
                                          <p:spTgt spid="7578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8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49250" y="1628775"/>
            <a:ext cx="82550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p>
            <a:pPr defTabSz="913130">
              <a:lnSpc>
                <a:spcPct val="110000"/>
              </a:lnSpc>
            </a:pPr>
            <a:r>
              <a:rPr lang="en-US" altLang="zh-CN" sz="3100" b="1">
                <a:latin typeface="Times New Roman" panose="02020603050405020304" pitchFamily="18" charset="0"/>
              </a:rPr>
              <a:t>8. She prefers ____ basketball.</a:t>
            </a:r>
          </a:p>
          <a:p>
            <a:pPr defTabSz="913130">
              <a:lnSpc>
                <a:spcPct val="110000"/>
              </a:lnSpc>
            </a:pPr>
            <a:r>
              <a:rPr lang="en-US" altLang="zh-CN" sz="3100" b="1">
                <a:latin typeface="Times New Roman" panose="02020603050405020304" pitchFamily="18" charset="0"/>
              </a:rPr>
              <a:t>    A. play    B. to play   C.  playing   D.  plays </a:t>
            </a:r>
          </a:p>
          <a:p>
            <a:pPr defTabSz="913130">
              <a:lnSpc>
                <a:spcPct val="110000"/>
              </a:lnSpc>
            </a:pPr>
            <a:r>
              <a:rPr lang="en-US" altLang="zh-CN" sz="3100" b="1">
                <a:latin typeface="Times New Roman" panose="02020603050405020304" pitchFamily="18" charset="0"/>
              </a:rPr>
              <a:t>9. I see Li Lei ____ English almost every morning.</a:t>
            </a:r>
          </a:p>
          <a:p>
            <a:pPr defTabSz="913130">
              <a:lnSpc>
                <a:spcPct val="110000"/>
              </a:lnSpc>
            </a:pPr>
            <a:r>
              <a:rPr lang="en-US" altLang="zh-CN" sz="3100" b="1">
                <a:latin typeface="Times New Roman" panose="02020603050405020304" pitchFamily="18" charset="0"/>
              </a:rPr>
              <a:t>    A. read   B. to read   C. reading    D. reads </a:t>
            </a:r>
          </a:p>
          <a:p>
            <a:pPr defTabSz="913130">
              <a:lnSpc>
                <a:spcPct val="110000"/>
              </a:lnSpc>
            </a:pPr>
            <a:r>
              <a:rPr lang="en-US" altLang="zh-CN" sz="3100" b="1">
                <a:latin typeface="Times New Roman" panose="02020603050405020304" pitchFamily="18" charset="0"/>
              </a:rPr>
              <a:t>10. I hope ____ my letter soon.</a:t>
            </a:r>
          </a:p>
          <a:p>
            <a:pPr defTabSz="913130">
              <a:lnSpc>
                <a:spcPct val="110000"/>
              </a:lnSpc>
            </a:pPr>
            <a:r>
              <a:rPr lang="en-US" altLang="zh-CN" sz="3100" b="1">
                <a:latin typeface="Times New Roman" panose="02020603050405020304" pitchFamily="18" charset="0"/>
              </a:rPr>
              <a:t>    A. her to answer         B. she answers   </a:t>
            </a:r>
          </a:p>
          <a:p>
            <a:pPr defTabSz="913130">
              <a:lnSpc>
                <a:spcPct val="110000"/>
              </a:lnSpc>
            </a:pPr>
            <a:r>
              <a:rPr lang="en-US" altLang="zh-CN" sz="3100" b="1">
                <a:latin typeface="Times New Roman" panose="02020603050405020304" pitchFamily="18" charset="0"/>
              </a:rPr>
              <a:t>    C. she will answer      D. her answering </a:t>
            </a:r>
          </a:p>
        </p:txBody>
      </p:sp>
      <p:sp>
        <p:nvSpPr>
          <p:cNvPr id="77827" name="Text Box 3"/>
          <p:cNvSpPr txBox="1">
            <a:spLocks noChangeArrowheads="1"/>
          </p:cNvSpPr>
          <p:nvPr/>
        </p:nvSpPr>
        <p:spPr bwMode="auto">
          <a:xfrm>
            <a:off x="2940050" y="1628775"/>
            <a:ext cx="4667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B</a:t>
            </a:r>
          </a:p>
        </p:txBody>
      </p:sp>
      <p:sp>
        <p:nvSpPr>
          <p:cNvPr id="77828" name="Text Box 4"/>
          <p:cNvSpPr txBox="1">
            <a:spLocks noChangeArrowheads="1"/>
          </p:cNvSpPr>
          <p:nvPr/>
        </p:nvSpPr>
        <p:spPr bwMode="auto">
          <a:xfrm>
            <a:off x="2940050" y="2708275"/>
            <a:ext cx="49053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A</a:t>
            </a:r>
          </a:p>
        </p:txBody>
      </p:sp>
      <p:sp>
        <p:nvSpPr>
          <p:cNvPr id="77829" name="Text Box 5"/>
          <p:cNvSpPr txBox="1">
            <a:spLocks noChangeArrowheads="1"/>
          </p:cNvSpPr>
          <p:nvPr/>
        </p:nvSpPr>
        <p:spPr bwMode="auto">
          <a:xfrm>
            <a:off x="2076450" y="4149725"/>
            <a:ext cx="49053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1000" fill="hold"/>
                                        <p:tgtEl>
                                          <p:spTgt spid="77827"/>
                                        </p:tgtEl>
                                        <p:attrNameLst>
                                          <p:attrName>ppt_w</p:attrName>
                                        </p:attrNameLst>
                                      </p:cBhvr>
                                      <p:tavLst>
                                        <p:tav tm="0">
                                          <p:val>
                                            <p:strVal val="#ppt_w*0.70"/>
                                          </p:val>
                                        </p:tav>
                                        <p:tav tm="100000">
                                          <p:val>
                                            <p:strVal val="#ppt_w"/>
                                          </p:val>
                                        </p:tav>
                                      </p:tavLst>
                                    </p:anim>
                                    <p:anim calcmode="lin" valueType="num">
                                      <p:cBhvr>
                                        <p:cTn id="8" dur="1000" fill="hold"/>
                                        <p:tgtEl>
                                          <p:spTgt spid="77827"/>
                                        </p:tgtEl>
                                        <p:attrNameLst>
                                          <p:attrName>ppt_h</p:attrName>
                                        </p:attrNameLst>
                                      </p:cBhvr>
                                      <p:tavLst>
                                        <p:tav tm="0">
                                          <p:val>
                                            <p:strVal val="#ppt_h"/>
                                          </p:val>
                                        </p:tav>
                                        <p:tav tm="100000">
                                          <p:val>
                                            <p:strVal val="#ppt_h"/>
                                          </p:val>
                                        </p:tav>
                                      </p:tavLst>
                                    </p:anim>
                                    <p:animEffect transition="in" filter="fade">
                                      <p:cBhvr>
                                        <p:cTn id="9" dur="1000"/>
                                        <p:tgtEl>
                                          <p:spTgt spid="7782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7828"/>
                                        </p:tgtEl>
                                        <p:attrNameLst>
                                          <p:attrName>style.visibility</p:attrName>
                                        </p:attrNameLst>
                                      </p:cBhvr>
                                      <p:to>
                                        <p:strVal val="visible"/>
                                      </p:to>
                                    </p:set>
                                    <p:anim calcmode="lin" valueType="num">
                                      <p:cBhvr>
                                        <p:cTn id="14" dur="1000" fill="hold"/>
                                        <p:tgtEl>
                                          <p:spTgt spid="77828"/>
                                        </p:tgtEl>
                                        <p:attrNameLst>
                                          <p:attrName>ppt_w</p:attrName>
                                        </p:attrNameLst>
                                      </p:cBhvr>
                                      <p:tavLst>
                                        <p:tav tm="0">
                                          <p:val>
                                            <p:strVal val="#ppt_w*0.70"/>
                                          </p:val>
                                        </p:tav>
                                        <p:tav tm="100000">
                                          <p:val>
                                            <p:strVal val="#ppt_w"/>
                                          </p:val>
                                        </p:tav>
                                      </p:tavLst>
                                    </p:anim>
                                    <p:anim calcmode="lin" valueType="num">
                                      <p:cBhvr>
                                        <p:cTn id="15" dur="1000" fill="hold"/>
                                        <p:tgtEl>
                                          <p:spTgt spid="77828"/>
                                        </p:tgtEl>
                                        <p:attrNameLst>
                                          <p:attrName>ppt_h</p:attrName>
                                        </p:attrNameLst>
                                      </p:cBhvr>
                                      <p:tavLst>
                                        <p:tav tm="0">
                                          <p:val>
                                            <p:strVal val="#ppt_h"/>
                                          </p:val>
                                        </p:tav>
                                        <p:tav tm="100000">
                                          <p:val>
                                            <p:strVal val="#ppt_h"/>
                                          </p:val>
                                        </p:tav>
                                      </p:tavLst>
                                    </p:anim>
                                    <p:animEffect transition="in" filter="fade">
                                      <p:cBhvr>
                                        <p:cTn id="16" dur="1000"/>
                                        <p:tgtEl>
                                          <p:spTgt spid="7782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7829"/>
                                        </p:tgtEl>
                                        <p:attrNameLst>
                                          <p:attrName>style.visibility</p:attrName>
                                        </p:attrNameLst>
                                      </p:cBhvr>
                                      <p:to>
                                        <p:strVal val="visible"/>
                                      </p:to>
                                    </p:set>
                                    <p:anim calcmode="lin" valueType="num">
                                      <p:cBhvr>
                                        <p:cTn id="21" dur="1000" fill="hold"/>
                                        <p:tgtEl>
                                          <p:spTgt spid="77829"/>
                                        </p:tgtEl>
                                        <p:attrNameLst>
                                          <p:attrName>ppt_w</p:attrName>
                                        </p:attrNameLst>
                                      </p:cBhvr>
                                      <p:tavLst>
                                        <p:tav tm="0">
                                          <p:val>
                                            <p:strVal val="#ppt_w*0.70"/>
                                          </p:val>
                                        </p:tav>
                                        <p:tav tm="100000">
                                          <p:val>
                                            <p:strVal val="#ppt_w"/>
                                          </p:val>
                                        </p:tav>
                                      </p:tavLst>
                                    </p:anim>
                                    <p:anim calcmode="lin" valueType="num">
                                      <p:cBhvr>
                                        <p:cTn id="22" dur="1000" fill="hold"/>
                                        <p:tgtEl>
                                          <p:spTgt spid="77829"/>
                                        </p:tgtEl>
                                        <p:attrNameLst>
                                          <p:attrName>ppt_h</p:attrName>
                                        </p:attrNameLst>
                                      </p:cBhvr>
                                      <p:tavLst>
                                        <p:tav tm="0">
                                          <p:val>
                                            <p:strVal val="#ppt_h"/>
                                          </p:val>
                                        </p:tav>
                                        <p:tav tm="100000">
                                          <p:val>
                                            <p:strVal val="#ppt_h"/>
                                          </p:val>
                                        </p:tav>
                                      </p:tavLst>
                                    </p:anim>
                                    <p:animEffect transition="in" filter="fade">
                                      <p:cBhvr>
                                        <p:cTn id="23" dur="1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P spid="778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36588" y="1268413"/>
            <a:ext cx="7775575"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p>
            <a:pPr marL="342900" indent="-342900" defTabSz="913130">
              <a:lnSpc>
                <a:spcPct val="110000"/>
              </a:lnSpc>
              <a:spcBef>
                <a:spcPct val="10000"/>
              </a:spcBef>
            </a:pPr>
            <a:r>
              <a:rPr lang="en-US" altLang="zh-CN" sz="3100" b="1">
                <a:latin typeface="Times New Roman" panose="02020603050405020304" pitchFamily="18" charset="0"/>
              </a:rPr>
              <a:t>11. Lucy would like ____ skiing on Sunday.</a:t>
            </a:r>
          </a:p>
          <a:p>
            <a:pPr marL="342900" indent="-342900" defTabSz="913130">
              <a:lnSpc>
                <a:spcPct val="110000"/>
              </a:lnSpc>
              <a:spcBef>
                <a:spcPct val="10000"/>
              </a:spcBef>
            </a:pPr>
            <a:r>
              <a:rPr lang="en-US" altLang="zh-CN" sz="3100" b="1">
                <a:latin typeface="Times New Roman" panose="02020603050405020304" pitchFamily="18" charset="0"/>
              </a:rPr>
              <a:t>    A. go     B. goes     C.  to go    D. going </a:t>
            </a:r>
          </a:p>
          <a:p>
            <a:pPr marL="342900" indent="-342900" defTabSz="913130">
              <a:lnSpc>
                <a:spcPct val="110000"/>
              </a:lnSpc>
              <a:spcBef>
                <a:spcPct val="10000"/>
              </a:spcBef>
            </a:pPr>
            <a:r>
              <a:rPr lang="en-US" altLang="zh-CN" sz="3100" b="1">
                <a:latin typeface="Times New Roman" panose="02020603050405020304" pitchFamily="18" charset="0"/>
              </a:rPr>
              <a:t>12. Amy’s planning ____ the skating club.</a:t>
            </a:r>
          </a:p>
          <a:p>
            <a:pPr marL="342900" indent="-342900" defTabSz="913130">
              <a:lnSpc>
                <a:spcPct val="110000"/>
              </a:lnSpc>
              <a:spcBef>
                <a:spcPct val="10000"/>
              </a:spcBef>
            </a:pPr>
            <a:r>
              <a:rPr lang="en-US" altLang="zh-CN" sz="3100" b="1">
                <a:latin typeface="Times New Roman" panose="02020603050405020304" pitchFamily="18" charset="0"/>
              </a:rPr>
              <a:t>     A. to join      B. joining     </a:t>
            </a:r>
          </a:p>
          <a:p>
            <a:pPr marL="342900" indent="-342900" defTabSz="913130">
              <a:lnSpc>
                <a:spcPct val="110000"/>
              </a:lnSpc>
              <a:spcBef>
                <a:spcPct val="10000"/>
              </a:spcBef>
            </a:pPr>
            <a:r>
              <a:rPr lang="en-US" altLang="zh-CN" sz="3100" b="1">
                <a:latin typeface="Times New Roman" panose="02020603050405020304" pitchFamily="18" charset="0"/>
              </a:rPr>
              <a:t>     C.  will join    D. joins</a:t>
            </a:r>
          </a:p>
          <a:p>
            <a:pPr marL="342900" indent="-342900" defTabSz="913130">
              <a:lnSpc>
                <a:spcPct val="110000"/>
              </a:lnSpc>
              <a:spcBef>
                <a:spcPct val="10000"/>
              </a:spcBef>
            </a:pPr>
            <a:r>
              <a:rPr lang="en-US" altLang="zh-CN" sz="3100" b="1">
                <a:latin typeface="Times New Roman" panose="02020603050405020304" pitchFamily="18" charset="0"/>
              </a:rPr>
              <a:t>13. The school sports meet will be ____ December 11.</a:t>
            </a:r>
          </a:p>
          <a:p>
            <a:pPr marL="342900" indent="-342900" defTabSz="913130">
              <a:lnSpc>
                <a:spcPct val="110000"/>
              </a:lnSpc>
              <a:spcBef>
                <a:spcPct val="10000"/>
              </a:spcBef>
            </a:pPr>
            <a:r>
              <a:rPr lang="en-US" altLang="zh-CN" sz="3100" b="1">
                <a:latin typeface="Times New Roman" panose="02020603050405020304" pitchFamily="18" charset="0"/>
              </a:rPr>
              <a:t>    A. at      B. on     C. in      D. as </a:t>
            </a:r>
          </a:p>
        </p:txBody>
      </p:sp>
      <p:sp>
        <p:nvSpPr>
          <p:cNvPr id="80899" name="Text Box 3"/>
          <p:cNvSpPr txBox="1">
            <a:spLocks noChangeArrowheads="1"/>
          </p:cNvSpPr>
          <p:nvPr/>
        </p:nvSpPr>
        <p:spPr bwMode="auto">
          <a:xfrm>
            <a:off x="4187825" y="1262063"/>
            <a:ext cx="49053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C</a:t>
            </a:r>
          </a:p>
        </p:txBody>
      </p:sp>
      <p:sp>
        <p:nvSpPr>
          <p:cNvPr id="80900" name="Text Box 4"/>
          <p:cNvSpPr txBox="1">
            <a:spLocks noChangeArrowheads="1"/>
          </p:cNvSpPr>
          <p:nvPr/>
        </p:nvSpPr>
        <p:spPr bwMode="auto">
          <a:xfrm>
            <a:off x="4092575" y="2349500"/>
            <a:ext cx="49053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A</a:t>
            </a:r>
          </a:p>
        </p:txBody>
      </p:sp>
      <p:sp>
        <p:nvSpPr>
          <p:cNvPr id="80901" name="Text Box 5"/>
          <p:cNvSpPr txBox="1">
            <a:spLocks noChangeArrowheads="1"/>
          </p:cNvSpPr>
          <p:nvPr/>
        </p:nvSpPr>
        <p:spPr bwMode="auto">
          <a:xfrm>
            <a:off x="6588125" y="4060825"/>
            <a:ext cx="4667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1000" fill="hold"/>
                                        <p:tgtEl>
                                          <p:spTgt spid="80899"/>
                                        </p:tgtEl>
                                        <p:attrNameLst>
                                          <p:attrName>ppt_w</p:attrName>
                                        </p:attrNameLst>
                                      </p:cBhvr>
                                      <p:tavLst>
                                        <p:tav tm="0">
                                          <p:val>
                                            <p:strVal val="#ppt_w*0.70"/>
                                          </p:val>
                                        </p:tav>
                                        <p:tav tm="100000">
                                          <p:val>
                                            <p:strVal val="#ppt_w"/>
                                          </p:val>
                                        </p:tav>
                                      </p:tavLst>
                                    </p:anim>
                                    <p:anim calcmode="lin" valueType="num">
                                      <p:cBhvr>
                                        <p:cTn id="8" dur="1000" fill="hold"/>
                                        <p:tgtEl>
                                          <p:spTgt spid="80899"/>
                                        </p:tgtEl>
                                        <p:attrNameLst>
                                          <p:attrName>ppt_h</p:attrName>
                                        </p:attrNameLst>
                                      </p:cBhvr>
                                      <p:tavLst>
                                        <p:tav tm="0">
                                          <p:val>
                                            <p:strVal val="#ppt_h"/>
                                          </p:val>
                                        </p:tav>
                                        <p:tav tm="100000">
                                          <p:val>
                                            <p:strVal val="#ppt_h"/>
                                          </p:val>
                                        </p:tav>
                                      </p:tavLst>
                                    </p:anim>
                                    <p:animEffect transition="in" filter="fade">
                                      <p:cBhvr>
                                        <p:cTn id="9" dur="1000"/>
                                        <p:tgtEl>
                                          <p:spTgt spid="8089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0900"/>
                                        </p:tgtEl>
                                        <p:attrNameLst>
                                          <p:attrName>style.visibility</p:attrName>
                                        </p:attrNameLst>
                                      </p:cBhvr>
                                      <p:to>
                                        <p:strVal val="visible"/>
                                      </p:to>
                                    </p:set>
                                    <p:anim calcmode="lin" valueType="num">
                                      <p:cBhvr>
                                        <p:cTn id="14" dur="1000" fill="hold"/>
                                        <p:tgtEl>
                                          <p:spTgt spid="80900"/>
                                        </p:tgtEl>
                                        <p:attrNameLst>
                                          <p:attrName>ppt_w</p:attrName>
                                        </p:attrNameLst>
                                      </p:cBhvr>
                                      <p:tavLst>
                                        <p:tav tm="0">
                                          <p:val>
                                            <p:strVal val="#ppt_w*0.70"/>
                                          </p:val>
                                        </p:tav>
                                        <p:tav tm="100000">
                                          <p:val>
                                            <p:strVal val="#ppt_w"/>
                                          </p:val>
                                        </p:tav>
                                      </p:tavLst>
                                    </p:anim>
                                    <p:anim calcmode="lin" valueType="num">
                                      <p:cBhvr>
                                        <p:cTn id="15" dur="1000" fill="hold"/>
                                        <p:tgtEl>
                                          <p:spTgt spid="80900"/>
                                        </p:tgtEl>
                                        <p:attrNameLst>
                                          <p:attrName>ppt_h</p:attrName>
                                        </p:attrNameLst>
                                      </p:cBhvr>
                                      <p:tavLst>
                                        <p:tav tm="0">
                                          <p:val>
                                            <p:strVal val="#ppt_h"/>
                                          </p:val>
                                        </p:tav>
                                        <p:tav tm="100000">
                                          <p:val>
                                            <p:strVal val="#ppt_h"/>
                                          </p:val>
                                        </p:tav>
                                      </p:tavLst>
                                    </p:anim>
                                    <p:animEffect transition="in" filter="fade">
                                      <p:cBhvr>
                                        <p:cTn id="16" dur="1000"/>
                                        <p:tgtEl>
                                          <p:spTgt spid="8090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0901"/>
                                        </p:tgtEl>
                                        <p:attrNameLst>
                                          <p:attrName>style.visibility</p:attrName>
                                        </p:attrNameLst>
                                      </p:cBhvr>
                                      <p:to>
                                        <p:strVal val="visible"/>
                                      </p:to>
                                    </p:set>
                                    <p:anim calcmode="lin" valueType="num">
                                      <p:cBhvr>
                                        <p:cTn id="21" dur="1000" fill="hold"/>
                                        <p:tgtEl>
                                          <p:spTgt spid="80901"/>
                                        </p:tgtEl>
                                        <p:attrNameLst>
                                          <p:attrName>ppt_w</p:attrName>
                                        </p:attrNameLst>
                                      </p:cBhvr>
                                      <p:tavLst>
                                        <p:tav tm="0">
                                          <p:val>
                                            <p:strVal val="#ppt_w*0.70"/>
                                          </p:val>
                                        </p:tav>
                                        <p:tav tm="100000">
                                          <p:val>
                                            <p:strVal val="#ppt_w"/>
                                          </p:val>
                                        </p:tav>
                                      </p:tavLst>
                                    </p:anim>
                                    <p:anim calcmode="lin" valueType="num">
                                      <p:cBhvr>
                                        <p:cTn id="22" dur="1000" fill="hold"/>
                                        <p:tgtEl>
                                          <p:spTgt spid="80901"/>
                                        </p:tgtEl>
                                        <p:attrNameLst>
                                          <p:attrName>ppt_h</p:attrName>
                                        </p:attrNameLst>
                                      </p:cBhvr>
                                      <p:tavLst>
                                        <p:tav tm="0">
                                          <p:val>
                                            <p:strVal val="#ppt_h"/>
                                          </p:val>
                                        </p:tav>
                                        <p:tav tm="100000">
                                          <p:val>
                                            <p:strVal val="#ppt_h"/>
                                          </p:val>
                                        </p:tav>
                                      </p:tavLst>
                                    </p:anim>
                                    <p:animEffect transition="in" filter="fade">
                                      <p:cBhvr>
                                        <p:cTn id="23" dur="1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0" grpId="0"/>
      <p:bldP spid="8090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33400" y="762000"/>
            <a:ext cx="8350250"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nchor="ctr">
            <a:spAutoFit/>
          </a:bodyPr>
          <a:lstStyle/>
          <a:p>
            <a:pPr defTabSz="913130"/>
            <a:r>
              <a:rPr lang="en-US" altLang="zh-CN" sz="3100" b="1">
                <a:latin typeface="Times New Roman" panose="02020603050405020304" pitchFamily="18" charset="0"/>
              </a:rPr>
              <a:t>14. Charlie ____ here next month.</a:t>
            </a:r>
            <a:br>
              <a:rPr lang="en-US" altLang="zh-CN" sz="3100" b="1">
                <a:latin typeface="Times New Roman" panose="02020603050405020304" pitchFamily="18" charset="0"/>
              </a:rPr>
            </a:br>
            <a:r>
              <a:rPr lang="en-US" altLang="zh-CN" sz="3100" b="1">
                <a:latin typeface="Times New Roman" panose="02020603050405020304" pitchFamily="18" charset="0"/>
              </a:rPr>
              <a:t>    A. isn’t working            	B. doesn’t working</a:t>
            </a:r>
            <a:br>
              <a:rPr lang="en-US" altLang="zh-CN" sz="3100" b="1">
                <a:latin typeface="Times New Roman" panose="02020603050405020304" pitchFamily="18" charset="0"/>
              </a:rPr>
            </a:br>
            <a:r>
              <a:rPr lang="en-US" altLang="zh-CN" sz="3100" b="1">
                <a:latin typeface="Times New Roman" panose="02020603050405020304" pitchFamily="18" charset="0"/>
              </a:rPr>
              <a:t>    C. isn’t going to working D. won’t work</a:t>
            </a:r>
            <a:br>
              <a:rPr lang="en-US" altLang="zh-CN" sz="3100" b="1">
                <a:latin typeface="Times New Roman" panose="02020603050405020304" pitchFamily="18" charset="0"/>
              </a:rPr>
            </a:br>
            <a:r>
              <a:rPr lang="en-US" altLang="zh-CN" sz="3100" b="1">
                <a:latin typeface="Times New Roman" panose="02020603050405020304" pitchFamily="18" charset="0"/>
              </a:rPr>
              <a:t>15. He ____ very busy this week, but he ____ free next week.</a:t>
            </a:r>
            <a:br>
              <a:rPr lang="en-US" altLang="zh-CN" sz="3100" b="1">
                <a:latin typeface="Times New Roman" panose="02020603050405020304" pitchFamily="18" charset="0"/>
              </a:rPr>
            </a:br>
            <a:r>
              <a:rPr lang="en-US" altLang="zh-CN" sz="3100" b="1">
                <a:latin typeface="Times New Roman" panose="02020603050405020304" pitchFamily="18" charset="0"/>
              </a:rPr>
              <a:t>    A. will be; is  			B. is; is   </a:t>
            </a:r>
          </a:p>
          <a:p>
            <a:pPr defTabSz="913130"/>
            <a:r>
              <a:rPr lang="en-US" altLang="zh-CN" sz="3100" b="1">
                <a:latin typeface="Times New Roman" panose="02020603050405020304" pitchFamily="18" charset="0"/>
              </a:rPr>
              <a:t>    C. will be; will be  		D. is; will be</a:t>
            </a:r>
            <a:br>
              <a:rPr lang="en-US" altLang="zh-CN" sz="3100" b="1">
                <a:latin typeface="Times New Roman" panose="02020603050405020304" pitchFamily="18" charset="0"/>
              </a:rPr>
            </a:br>
            <a:r>
              <a:rPr lang="en-US" altLang="zh-CN" sz="3100" b="1">
                <a:latin typeface="Times New Roman" panose="02020603050405020304" pitchFamily="18" charset="0"/>
              </a:rPr>
              <a:t>16. There ____ a dolphin show in the zoo tomorrow evening.</a:t>
            </a:r>
            <a:br>
              <a:rPr lang="en-US" altLang="zh-CN" sz="3100" b="1">
                <a:latin typeface="Times New Roman" panose="02020603050405020304" pitchFamily="18" charset="0"/>
              </a:rPr>
            </a:br>
            <a:r>
              <a:rPr lang="en-US" altLang="zh-CN" sz="3100" b="1">
                <a:latin typeface="Times New Roman" panose="02020603050405020304" pitchFamily="18" charset="0"/>
              </a:rPr>
              <a:t>    A. was         	  B. is going to have</a:t>
            </a:r>
            <a:br>
              <a:rPr lang="en-US" altLang="zh-CN" sz="3100" b="1">
                <a:latin typeface="Times New Roman" panose="02020603050405020304" pitchFamily="18" charset="0"/>
              </a:rPr>
            </a:br>
            <a:r>
              <a:rPr lang="en-US" altLang="zh-CN" sz="3100" b="1">
                <a:latin typeface="Times New Roman" panose="02020603050405020304" pitchFamily="18" charset="0"/>
              </a:rPr>
              <a:t>    C. will have   	  D. is going to be</a:t>
            </a:r>
            <a:br>
              <a:rPr lang="en-US" altLang="zh-CN" sz="3100" b="1">
                <a:latin typeface="Times New Roman" panose="02020603050405020304" pitchFamily="18" charset="0"/>
              </a:rPr>
            </a:br>
            <a:endParaRPr lang="en-US" altLang="zh-CN" sz="3100" b="1">
              <a:latin typeface="Times New Roman" panose="02020603050405020304" pitchFamily="18" charset="0"/>
            </a:endParaRPr>
          </a:p>
        </p:txBody>
      </p:sp>
      <p:sp>
        <p:nvSpPr>
          <p:cNvPr id="83971" name="Text Box 3"/>
          <p:cNvSpPr txBox="1">
            <a:spLocks noChangeArrowheads="1"/>
          </p:cNvSpPr>
          <p:nvPr/>
        </p:nvSpPr>
        <p:spPr bwMode="auto">
          <a:xfrm>
            <a:off x="6005513" y="-430213"/>
            <a:ext cx="28813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zh-CN" sz="3200" b="1">
              <a:solidFill>
                <a:schemeClr val="tx2"/>
              </a:solidFill>
            </a:endParaRPr>
          </a:p>
        </p:txBody>
      </p:sp>
      <p:sp>
        <p:nvSpPr>
          <p:cNvPr id="83972" name="Text Box 4"/>
          <p:cNvSpPr txBox="1">
            <a:spLocks noChangeArrowheads="1"/>
          </p:cNvSpPr>
          <p:nvPr/>
        </p:nvSpPr>
        <p:spPr bwMode="auto">
          <a:xfrm>
            <a:off x="2454275" y="838200"/>
            <a:ext cx="58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D</a:t>
            </a:r>
          </a:p>
        </p:txBody>
      </p:sp>
      <p:sp>
        <p:nvSpPr>
          <p:cNvPr id="83973" name="Text Box 5"/>
          <p:cNvSpPr txBox="1">
            <a:spLocks noChangeArrowheads="1"/>
          </p:cNvSpPr>
          <p:nvPr/>
        </p:nvSpPr>
        <p:spPr bwMode="auto">
          <a:xfrm>
            <a:off x="1685925" y="2195513"/>
            <a:ext cx="477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D</a:t>
            </a:r>
          </a:p>
        </p:txBody>
      </p:sp>
      <p:sp>
        <p:nvSpPr>
          <p:cNvPr id="83974" name="Text Box 6"/>
          <p:cNvSpPr txBox="1">
            <a:spLocks noChangeArrowheads="1"/>
          </p:cNvSpPr>
          <p:nvPr/>
        </p:nvSpPr>
        <p:spPr bwMode="auto">
          <a:xfrm>
            <a:off x="2262188" y="3989388"/>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1000" fill="hold"/>
                                        <p:tgtEl>
                                          <p:spTgt spid="83972"/>
                                        </p:tgtEl>
                                        <p:attrNameLst>
                                          <p:attrName>ppt_w</p:attrName>
                                        </p:attrNameLst>
                                      </p:cBhvr>
                                      <p:tavLst>
                                        <p:tav tm="0">
                                          <p:val>
                                            <p:strVal val="#ppt_w*0.70"/>
                                          </p:val>
                                        </p:tav>
                                        <p:tav tm="100000">
                                          <p:val>
                                            <p:strVal val="#ppt_w"/>
                                          </p:val>
                                        </p:tav>
                                      </p:tavLst>
                                    </p:anim>
                                    <p:anim calcmode="lin" valueType="num">
                                      <p:cBhvr>
                                        <p:cTn id="8" dur="1000" fill="hold"/>
                                        <p:tgtEl>
                                          <p:spTgt spid="83972"/>
                                        </p:tgtEl>
                                        <p:attrNameLst>
                                          <p:attrName>ppt_h</p:attrName>
                                        </p:attrNameLst>
                                      </p:cBhvr>
                                      <p:tavLst>
                                        <p:tav tm="0">
                                          <p:val>
                                            <p:strVal val="#ppt_h"/>
                                          </p:val>
                                        </p:tav>
                                        <p:tav tm="100000">
                                          <p:val>
                                            <p:strVal val="#ppt_h"/>
                                          </p:val>
                                        </p:tav>
                                      </p:tavLst>
                                    </p:anim>
                                    <p:animEffect transition="in" filter="fade">
                                      <p:cBhvr>
                                        <p:cTn id="9" dur="1000"/>
                                        <p:tgtEl>
                                          <p:spTgt spid="8397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3973"/>
                                        </p:tgtEl>
                                        <p:attrNameLst>
                                          <p:attrName>style.visibility</p:attrName>
                                        </p:attrNameLst>
                                      </p:cBhvr>
                                      <p:to>
                                        <p:strVal val="visible"/>
                                      </p:to>
                                    </p:set>
                                    <p:anim calcmode="lin" valueType="num">
                                      <p:cBhvr>
                                        <p:cTn id="14" dur="1000" fill="hold"/>
                                        <p:tgtEl>
                                          <p:spTgt spid="83973"/>
                                        </p:tgtEl>
                                        <p:attrNameLst>
                                          <p:attrName>ppt_w</p:attrName>
                                        </p:attrNameLst>
                                      </p:cBhvr>
                                      <p:tavLst>
                                        <p:tav tm="0">
                                          <p:val>
                                            <p:strVal val="#ppt_w*0.70"/>
                                          </p:val>
                                        </p:tav>
                                        <p:tav tm="100000">
                                          <p:val>
                                            <p:strVal val="#ppt_w"/>
                                          </p:val>
                                        </p:tav>
                                      </p:tavLst>
                                    </p:anim>
                                    <p:anim calcmode="lin" valueType="num">
                                      <p:cBhvr>
                                        <p:cTn id="15" dur="1000" fill="hold"/>
                                        <p:tgtEl>
                                          <p:spTgt spid="83973"/>
                                        </p:tgtEl>
                                        <p:attrNameLst>
                                          <p:attrName>ppt_h</p:attrName>
                                        </p:attrNameLst>
                                      </p:cBhvr>
                                      <p:tavLst>
                                        <p:tav tm="0">
                                          <p:val>
                                            <p:strVal val="#ppt_h"/>
                                          </p:val>
                                        </p:tav>
                                        <p:tav tm="100000">
                                          <p:val>
                                            <p:strVal val="#ppt_h"/>
                                          </p:val>
                                        </p:tav>
                                      </p:tavLst>
                                    </p:anim>
                                    <p:animEffect transition="in" filter="fade">
                                      <p:cBhvr>
                                        <p:cTn id="16" dur="1000"/>
                                        <p:tgtEl>
                                          <p:spTgt spid="8397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3974"/>
                                        </p:tgtEl>
                                        <p:attrNameLst>
                                          <p:attrName>style.visibility</p:attrName>
                                        </p:attrNameLst>
                                      </p:cBhvr>
                                      <p:to>
                                        <p:strVal val="visible"/>
                                      </p:to>
                                    </p:set>
                                    <p:anim calcmode="lin" valueType="num">
                                      <p:cBhvr>
                                        <p:cTn id="21" dur="1000" fill="hold"/>
                                        <p:tgtEl>
                                          <p:spTgt spid="83974"/>
                                        </p:tgtEl>
                                        <p:attrNameLst>
                                          <p:attrName>ppt_w</p:attrName>
                                        </p:attrNameLst>
                                      </p:cBhvr>
                                      <p:tavLst>
                                        <p:tav tm="0">
                                          <p:val>
                                            <p:strVal val="#ppt_w*0.70"/>
                                          </p:val>
                                        </p:tav>
                                        <p:tav tm="100000">
                                          <p:val>
                                            <p:strVal val="#ppt_w"/>
                                          </p:val>
                                        </p:tav>
                                      </p:tavLst>
                                    </p:anim>
                                    <p:anim calcmode="lin" valueType="num">
                                      <p:cBhvr>
                                        <p:cTn id="22" dur="1000" fill="hold"/>
                                        <p:tgtEl>
                                          <p:spTgt spid="83974"/>
                                        </p:tgtEl>
                                        <p:attrNameLst>
                                          <p:attrName>ppt_h</p:attrName>
                                        </p:attrNameLst>
                                      </p:cBhvr>
                                      <p:tavLst>
                                        <p:tav tm="0">
                                          <p:val>
                                            <p:strVal val="#ppt_h"/>
                                          </p:val>
                                        </p:tav>
                                        <p:tav tm="100000">
                                          <p:val>
                                            <p:strVal val="#ppt_h"/>
                                          </p:val>
                                        </p:tav>
                                      </p:tavLst>
                                    </p:anim>
                                    <p:animEffect transition="in" filter="fade">
                                      <p:cBhvr>
                                        <p:cTn id="23" dur="1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P spid="839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49250" y="549275"/>
            <a:ext cx="75819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spAutoFit/>
          </a:bodyPr>
          <a:lstStyle/>
          <a:p>
            <a:pPr defTabSz="913130">
              <a:lnSpc>
                <a:spcPct val="110000"/>
              </a:lnSpc>
            </a:pPr>
            <a:r>
              <a:rPr lang="en-US" altLang="zh-CN" sz="3100" b="1">
                <a:latin typeface="Times New Roman" panose="02020603050405020304" pitchFamily="18" charset="0"/>
              </a:rPr>
              <a:t>16. – ____ you ____ free tomorrow?</a:t>
            </a:r>
            <a:br>
              <a:rPr lang="en-US" altLang="zh-CN" sz="3100" b="1">
                <a:latin typeface="Times New Roman" panose="02020603050405020304" pitchFamily="18" charset="0"/>
              </a:rPr>
            </a:br>
            <a:r>
              <a:rPr lang="en-US" altLang="zh-CN" sz="3100" b="1">
                <a:latin typeface="Times New Roman" panose="02020603050405020304" pitchFamily="18" charset="0"/>
              </a:rPr>
              <a:t>    – No. I _____ free the day after tomorrow.</a:t>
            </a:r>
            <a:br>
              <a:rPr lang="en-US" altLang="zh-CN" sz="3100" b="1">
                <a:latin typeface="Times New Roman" panose="02020603050405020304" pitchFamily="18" charset="0"/>
              </a:rPr>
            </a:br>
            <a:r>
              <a:rPr lang="en-US" altLang="zh-CN" sz="3100" b="1">
                <a:latin typeface="Times New Roman" panose="02020603050405020304" pitchFamily="18" charset="0"/>
              </a:rPr>
              <a:t>       A. Are; going to; will    </a:t>
            </a:r>
          </a:p>
          <a:p>
            <a:pPr defTabSz="913130">
              <a:lnSpc>
                <a:spcPct val="110000"/>
              </a:lnSpc>
            </a:pPr>
            <a:r>
              <a:rPr lang="en-US" altLang="zh-CN" sz="3100" b="1">
                <a:latin typeface="Times New Roman" panose="02020603050405020304" pitchFamily="18" charset="0"/>
              </a:rPr>
              <a:t>       B. Are; going to be; will be</a:t>
            </a:r>
          </a:p>
          <a:p>
            <a:pPr defTabSz="913130">
              <a:lnSpc>
                <a:spcPct val="110000"/>
              </a:lnSpc>
            </a:pPr>
            <a:r>
              <a:rPr lang="en-US" altLang="zh-CN" sz="3100" b="1">
                <a:latin typeface="Times New Roman" panose="02020603050405020304" pitchFamily="18" charset="0"/>
              </a:rPr>
              <a:t>       C. Are; going to; will be   </a:t>
            </a:r>
          </a:p>
          <a:p>
            <a:pPr defTabSz="913130">
              <a:lnSpc>
                <a:spcPct val="110000"/>
              </a:lnSpc>
            </a:pPr>
            <a:r>
              <a:rPr lang="en-US" altLang="zh-CN" sz="3100" b="1">
                <a:latin typeface="Times New Roman" panose="02020603050405020304" pitchFamily="18" charset="0"/>
              </a:rPr>
              <a:t>       D. Are; going to be; will</a:t>
            </a:r>
          </a:p>
          <a:p>
            <a:pPr defTabSz="913130">
              <a:lnSpc>
                <a:spcPct val="110000"/>
              </a:lnSpc>
            </a:pPr>
            <a:r>
              <a:rPr lang="en-US" altLang="zh-CN" sz="3100" b="1">
                <a:latin typeface="Times New Roman" panose="02020603050405020304" pitchFamily="18" charset="0"/>
              </a:rPr>
              <a:t>17. Ann ____ me a nice present on my next birthday.</a:t>
            </a:r>
            <a:br>
              <a:rPr lang="en-US" altLang="zh-CN" sz="3100" b="1">
                <a:latin typeface="Times New Roman" panose="02020603050405020304" pitchFamily="18" charset="0"/>
              </a:rPr>
            </a:br>
            <a:r>
              <a:rPr lang="en-US" altLang="zh-CN" sz="3100" b="1">
                <a:latin typeface="Times New Roman" panose="02020603050405020304" pitchFamily="18" charset="0"/>
              </a:rPr>
              <a:t>    A. will gives    B. will give     </a:t>
            </a:r>
          </a:p>
          <a:p>
            <a:pPr defTabSz="913130">
              <a:lnSpc>
                <a:spcPct val="110000"/>
              </a:lnSpc>
            </a:pPr>
            <a:r>
              <a:rPr lang="en-US" altLang="zh-CN" sz="3100" b="1">
                <a:latin typeface="Times New Roman" panose="02020603050405020304" pitchFamily="18" charset="0"/>
              </a:rPr>
              <a:t>    C. gives            D. give</a:t>
            </a:r>
            <a:br>
              <a:rPr lang="en-US" altLang="zh-CN" sz="3100" b="1">
                <a:latin typeface="Times New Roman" panose="02020603050405020304" pitchFamily="18" charset="0"/>
              </a:rPr>
            </a:br>
            <a:endParaRPr lang="en-US" altLang="zh-CN" sz="3100" b="1">
              <a:latin typeface="Times New Roman" panose="02020603050405020304" pitchFamily="18" charset="0"/>
            </a:endParaRPr>
          </a:p>
        </p:txBody>
      </p:sp>
      <p:sp>
        <p:nvSpPr>
          <p:cNvPr id="84995" name="Text Box 3"/>
          <p:cNvSpPr txBox="1">
            <a:spLocks noChangeArrowheads="1"/>
          </p:cNvSpPr>
          <p:nvPr/>
        </p:nvSpPr>
        <p:spPr bwMode="auto">
          <a:xfrm>
            <a:off x="1404938" y="549275"/>
            <a:ext cx="46831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B</a:t>
            </a:r>
          </a:p>
        </p:txBody>
      </p:sp>
      <p:sp>
        <p:nvSpPr>
          <p:cNvPr id="84996" name="Text Box 4"/>
          <p:cNvSpPr txBox="1">
            <a:spLocks noChangeArrowheads="1"/>
          </p:cNvSpPr>
          <p:nvPr/>
        </p:nvSpPr>
        <p:spPr bwMode="auto">
          <a:xfrm>
            <a:off x="1981200" y="37338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p:cTn id="7" dur="1000" fill="hold"/>
                                        <p:tgtEl>
                                          <p:spTgt spid="84995"/>
                                        </p:tgtEl>
                                        <p:attrNameLst>
                                          <p:attrName>ppt_w</p:attrName>
                                        </p:attrNameLst>
                                      </p:cBhvr>
                                      <p:tavLst>
                                        <p:tav tm="0">
                                          <p:val>
                                            <p:strVal val="#ppt_w*0.70"/>
                                          </p:val>
                                        </p:tav>
                                        <p:tav tm="100000">
                                          <p:val>
                                            <p:strVal val="#ppt_w"/>
                                          </p:val>
                                        </p:tav>
                                      </p:tavLst>
                                    </p:anim>
                                    <p:anim calcmode="lin" valueType="num">
                                      <p:cBhvr>
                                        <p:cTn id="8" dur="1000" fill="hold"/>
                                        <p:tgtEl>
                                          <p:spTgt spid="84995"/>
                                        </p:tgtEl>
                                        <p:attrNameLst>
                                          <p:attrName>ppt_h</p:attrName>
                                        </p:attrNameLst>
                                      </p:cBhvr>
                                      <p:tavLst>
                                        <p:tav tm="0">
                                          <p:val>
                                            <p:strVal val="#ppt_h"/>
                                          </p:val>
                                        </p:tav>
                                        <p:tav tm="100000">
                                          <p:val>
                                            <p:strVal val="#ppt_h"/>
                                          </p:val>
                                        </p:tav>
                                      </p:tavLst>
                                    </p:anim>
                                    <p:animEffect transition="in" filter="fade">
                                      <p:cBhvr>
                                        <p:cTn id="9" dur="1000"/>
                                        <p:tgtEl>
                                          <p:spTgt spid="8499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4996"/>
                                        </p:tgtEl>
                                        <p:attrNameLst>
                                          <p:attrName>style.visibility</p:attrName>
                                        </p:attrNameLst>
                                      </p:cBhvr>
                                      <p:to>
                                        <p:strVal val="visible"/>
                                      </p:to>
                                    </p:set>
                                    <p:anim calcmode="lin" valueType="num">
                                      <p:cBhvr>
                                        <p:cTn id="14" dur="1000" fill="hold"/>
                                        <p:tgtEl>
                                          <p:spTgt spid="84996"/>
                                        </p:tgtEl>
                                        <p:attrNameLst>
                                          <p:attrName>ppt_w</p:attrName>
                                        </p:attrNameLst>
                                      </p:cBhvr>
                                      <p:tavLst>
                                        <p:tav tm="0">
                                          <p:val>
                                            <p:strVal val="#ppt_w*0.70"/>
                                          </p:val>
                                        </p:tav>
                                        <p:tav tm="100000">
                                          <p:val>
                                            <p:strVal val="#ppt_w"/>
                                          </p:val>
                                        </p:tav>
                                      </p:tavLst>
                                    </p:anim>
                                    <p:anim calcmode="lin" valueType="num">
                                      <p:cBhvr>
                                        <p:cTn id="15" dur="1000" fill="hold"/>
                                        <p:tgtEl>
                                          <p:spTgt spid="84996"/>
                                        </p:tgtEl>
                                        <p:attrNameLst>
                                          <p:attrName>ppt_h</p:attrName>
                                        </p:attrNameLst>
                                      </p:cBhvr>
                                      <p:tavLst>
                                        <p:tav tm="0">
                                          <p:val>
                                            <p:strVal val="#ppt_h"/>
                                          </p:val>
                                        </p:tav>
                                        <p:tav tm="100000">
                                          <p:val>
                                            <p:strVal val="#ppt_h"/>
                                          </p:val>
                                        </p:tav>
                                      </p:tavLst>
                                    </p:anim>
                                    <p:animEffect transition="in" filter="fade">
                                      <p:cBhvr>
                                        <p:cTn id="16"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252413" y="819150"/>
            <a:ext cx="8542337" cy="5130800"/>
          </a:xfrm>
        </p:spPr>
        <p:txBody>
          <a:bodyPr/>
          <a:lstStyle/>
          <a:p>
            <a:pPr>
              <a:lnSpc>
                <a:spcPct val="105000"/>
              </a:lnSpc>
              <a:buFontTx/>
              <a:buNone/>
            </a:pPr>
            <a:r>
              <a:rPr lang="en-US" altLang="zh-CN" sz="3100" b="1">
                <a:latin typeface="Times New Roman" panose="02020603050405020304" pitchFamily="18" charset="0"/>
              </a:rPr>
              <a:t>18. – Shall I buy a cup of tea for you?   – ____. </a:t>
            </a:r>
            <a:br>
              <a:rPr lang="en-US" altLang="zh-CN" sz="3100" b="1">
                <a:latin typeface="Times New Roman" panose="02020603050405020304" pitchFamily="18" charset="0"/>
              </a:rPr>
            </a:br>
            <a:r>
              <a:rPr lang="en-US" altLang="zh-CN" sz="3100" b="1">
                <a:latin typeface="Times New Roman" panose="02020603050405020304" pitchFamily="18" charset="0"/>
              </a:rPr>
              <a:t>    A. No, you won’t.      	B. No, you aren’t.</a:t>
            </a:r>
            <a:br>
              <a:rPr lang="en-US" altLang="zh-CN" sz="3100" b="1">
                <a:latin typeface="Times New Roman" panose="02020603050405020304" pitchFamily="18" charset="0"/>
              </a:rPr>
            </a:br>
            <a:r>
              <a:rPr lang="en-US" altLang="zh-CN" sz="3100" b="1">
                <a:latin typeface="Times New Roman" panose="02020603050405020304" pitchFamily="18" charset="0"/>
              </a:rPr>
              <a:t>    C. No, please don’t.      D. No, please.</a:t>
            </a:r>
          </a:p>
          <a:p>
            <a:pPr>
              <a:lnSpc>
                <a:spcPct val="105000"/>
              </a:lnSpc>
              <a:buFontTx/>
              <a:buNone/>
            </a:pPr>
            <a:r>
              <a:rPr lang="en-US" altLang="zh-CN" sz="3100" b="1">
                <a:latin typeface="Times New Roman" panose="02020603050405020304" pitchFamily="18" charset="0"/>
              </a:rPr>
              <a:t>19. – Where is the morning paper?</a:t>
            </a:r>
            <a:br>
              <a:rPr lang="en-US" altLang="zh-CN" sz="3100" b="1">
                <a:latin typeface="Times New Roman" panose="02020603050405020304" pitchFamily="18" charset="0"/>
              </a:rPr>
            </a:br>
            <a:r>
              <a:rPr lang="en-US" altLang="zh-CN" sz="3100" b="1">
                <a:latin typeface="Times New Roman" panose="02020603050405020304" pitchFamily="18" charset="0"/>
              </a:rPr>
              <a:t> – I ____ it for you at once.</a:t>
            </a:r>
            <a:br>
              <a:rPr lang="en-US" altLang="zh-CN" sz="3100" b="1">
                <a:latin typeface="Times New Roman" panose="02020603050405020304" pitchFamily="18" charset="0"/>
              </a:rPr>
            </a:br>
            <a:r>
              <a:rPr lang="en-US" altLang="zh-CN" sz="3100" b="1">
                <a:latin typeface="Times New Roman" panose="02020603050405020304" pitchFamily="18" charset="0"/>
              </a:rPr>
              <a:t>    A. get  	 B. am getting      </a:t>
            </a:r>
          </a:p>
          <a:p>
            <a:pPr>
              <a:lnSpc>
                <a:spcPct val="105000"/>
              </a:lnSpc>
              <a:buFontTx/>
              <a:buNone/>
            </a:pPr>
            <a:r>
              <a:rPr lang="en-US" altLang="zh-CN" sz="3100" b="1">
                <a:latin typeface="Times New Roman" panose="02020603050405020304" pitchFamily="18" charset="0"/>
              </a:rPr>
              <a:t>       C. to get        D. will get</a:t>
            </a:r>
          </a:p>
          <a:p>
            <a:pPr>
              <a:lnSpc>
                <a:spcPct val="105000"/>
              </a:lnSpc>
              <a:buFontTx/>
              <a:buNone/>
            </a:pPr>
            <a:r>
              <a:rPr lang="en-US" altLang="zh-CN" sz="3100" b="1">
                <a:latin typeface="Times New Roman" panose="02020603050405020304" pitchFamily="18" charset="0"/>
              </a:rPr>
              <a:t>20. _____ a concert next Saturday?</a:t>
            </a:r>
            <a:br>
              <a:rPr lang="en-US" altLang="zh-CN" sz="3100" b="1">
                <a:latin typeface="Times New Roman" panose="02020603050405020304" pitchFamily="18" charset="0"/>
              </a:rPr>
            </a:br>
            <a:r>
              <a:rPr lang="en-US" altLang="zh-CN" sz="3100" b="1">
                <a:latin typeface="Times New Roman" panose="02020603050405020304" pitchFamily="18" charset="0"/>
              </a:rPr>
              <a:t>    A. There will be      	B. Will there be</a:t>
            </a:r>
            <a:br>
              <a:rPr lang="en-US" altLang="zh-CN" sz="3100" b="1">
                <a:latin typeface="Times New Roman" panose="02020603050405020304" pitchFamily="18" charset="0"/>
              </a:rPr>
            </a:br>
            <a:r>
              <a:rPr lang="en-US" altLang="zh-CN" sz="3100" b="1">
                <a:latin typeface="Times New Roman" panose="02020603050405020304" pitchFamily="18" charset="0"/>
              </a:rPr>
              <a:t>    C. There can be            D. There are</a:t>
            </a:r>
          </a:p>
        </p:txBody>
      </p:sp>
      <p:sp>
        <p:nvSpPr>
          <p:cNvPr id="86019" name="Text Box 3"/>
          <p:cNvSpPr txBox="1">
            <a:spLocks noChangeArrowheads="1"/>
          </p:cNvSpPr>
          <p:nvPr/>
        </p:nvSpPr>
        <p:spPr bwMode="auto">
          <a:xfrm>
            <a:off x="7356475" y="728663"/>
            <a:ext cx="49053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C</a:t>
            </a:r>
          </a:p>
        </p:txBody>
      </p:sp>
      <p:sp>
        <p:nvSpPr>
          <p:cNvPr id="86020" name="Text Box 4"/>
          <p:cNvSpPr txBox="1">
            <a:spLocks noChangeArrowheads="1"/>
          </p:cNvSpPr>
          <p:nvPr/>
        </p:nvSpPr>
        <p:spPr bwMode="auto">
          <a:xfrm>
            <a:off x="1500188" y="2798763"/>
            <a:ext cx="490537"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D</a:t>
            </a:r>
          </a:p>
        </p:txBody>
      </p:sp>
      <p:sp>
        <p:nvSpPr>
          <p:cNvPr id="86021" name="Text Box 5"/>
          <p:cNvSpPr txBox="1">
            <a:spLocks noChangeArrowheads="1"/>
          </p:cNvSpPr>
          <p:nvPr/>
        </p:nvSpPr>
        <p:spPr bwMode="auto">
          <a:xfrm>
            <a:off x="1020763" y="4419600"/>
            <a:ext cx="4667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p:cTn id="7" dur="1000" fill="hold"/>
                                        <p:tgtEl>
                                          <p:spTgt spid="86019"/>
                                        </p:tgtEl>
                                        <p:attrNameLst>
                                          <p:attrName>ppt_w</p:attrName>
                                        </p:attrNameLst>
                                      </p:cBhvr>
                                      <p:tavLst>
                                        <p:tav tm="0">
                                          <p:val>
                                            <p:strVal val="#ppt_w*0.70"/>
                                          </p:val>
                                        </p:tav>
                                        <p:tav tm="100000">
                                          <p:val>
                                            <p:strVal val="#ppt_w"/>
                                          </p:val>
                                        </p:tav>
                                      </p:tavLst>
                                    </p:anim>
                                    <p:anim calcmode="lin" valueType="num">
                                      <p:cBhvr>
                                        <p:cTn id="8" dur="1000" fill="hold"/>
                                        <p:tgtEl>
                                          <p:spTgt spid="86019"/>
                                        </p:tgtEl>
                                        <p:attrNameLst>
                                          <p:attrName>ppt_h</p:attrName>
                                        </p:attrNameLst>
                                      </p:cBhvr>
                                      <p:tavLst>
                                        <p:tav tm="0">
                                          <p:val>
                                            <p:strVal val="#ppt_h"/>
                                          </p:val>
                                        </p:tav>
                                        <p:tav tm="100000">
                                          <p:val>
                                            <p:strVal val="#ppt_h"/>
                                          </p:val>
                                        </p:tav>
                                      </p:tavLst>
                                    </p:anim>
                                    <p:animEffect transition="in" filter="fade">
                                      <p:cBhvr>
                                        <p:cTn id="9" dur="1000"/>
                                        <p:tgtEl>
                                          <p:spTgt spid="860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6020"/>
                                        </p:tgtEl>
                                        <p:attrNameLst>
                                          <p:attrName>style.visibility</p:attrName>
                                        </p:attrNameLst>
                                      </p:cBhvr>
                                      <p:to>
                                        <p:strVal val="visible"/>
                                      </p:to>
                                    </p:set>
                                    <p:anim calcmode="lin" valueType="num">
                                      <p:cBhvr>
                                        <p:cTn id="14" dur="1000" fill="hold"/>
                                        <p:tgtEl>
                                          <p:spTgt spid="86020"/>
                                        </p:tgtEl>
                                        <p:attrNameLst>
                                          <p:attrName>ppt_w</p:attrName>
                                        </p:attrNameLst>
                                      </p:cBhvr>
                                      <p:tavLst>
                                        <p:tav tm="0">
                                          <p:val>
                                            <p:strVal val="#ppt_w*0.70"/>
                                          </p:val>
                                        </p:tav>
                                        <p:tav tm="100000">
                                          <p:val>
                                            <p:strVal val="#ppt_w"/>
                                          </p:val>
                                        </p:tav>
                                      </p:tavLst>
                                    </p:anim>
                                    <p:anim calcmode="lin" valueType="num">
                                      <p:cBhvr>
                                        <p:cTn id="15" dur="1000" fill="hold"/>
                                        <p:tgtEl>
                                          <p:spTgt spid="86020"/>
                                        </p:tgtEl>
                                        <p:attrNameLst>
                                          <p:attrName>ppt_h</p:attrName>
                                        </p:attrNameLst>
                                      </p:cBhvr>
                                      <p:tavLst>
                                        <p:tav tm="0">
                                          <p:val>
                                            <p:strVal val="#ppt_h"/>
                                          </p:val>
                                        </p:tav>
                                        <p:tav tm="100000">
                                          <p:val>
                                            <p:strVal val="#ppt_h"/>
                                          </p:val>
                                        </p:tav>
                                      </p:tavLst>
                                    </p:anim>
                                    <p:animEffect transition="in" filter="fade">
                                      <p:cBhvr>
                                        <p:cTn id="16" dur="1000"/>
                                        <p:tgtEl>
                                          <p:spTgt spid="8602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6021"/>
                                        </p:tgtEl>
                                        <p:attrNameLst>
                                          <p:attrName>style.visibility</p:attrName>
                                        </p:attrNameLst>
                                      </p:cBhvr>
                                      <p:to>
                                        <p:strVal val="visible"/>
                                      </p:to>
                                    </p:set>
                                    <p:anim calcmode="lin" valueType="num">
                                      <p:cBhvr>
                                        <p:cTn id="21" dur="1000" fill="hold"/>
                                        <p:tgtEl>
                                          <p:spTgt spid="86021"/>
                                        </p:tgtEl>
                                        <p:attrNameLst>
                                          <p:attrName>ppt_w</p:attrName>
                                        </p:attrNameLst>
                                      </p:cBhvr>
                                      <p:tavLst>
                                        <p:tav tm="0">
                                          <p:val>
                                            <p:strVal val="#ppt_w*0.70"/>
                                          </p:val>
                                        </p:tav>
                                        <p:tav tm="100000">
                                          <p:val>
                                            <p:strVal val="#ppt_w"/>
                                          </p:val>
                                        </p:tav>
                                      </p:tavLst>
                                    </p:anim>
                                    <p:anim calcmode="lin" valueType="num">
                                      <p:cBhvr>
                                        <p:cTn id="22" dur="1000" fill="hold"/>
                                        <p:tgtEl>
                                          <p:spTgt spid="86021"/>
                                        </p:tgtEl>
                                        <p:attrNameLst>
                                          <p:attrName>ppt_h</p:attrName>
                                        </p:attrNameLst>
                                      </p:cBhvr>
                                      <p:tavLst>
                                        <p:tav tm="0">
                                          <p:val>
                                            <p:strVal val="#ppt_h"/>
                                          </p:val>
                                        </p:tav>
                                        <p:tav tm="100000">
                                          <p:val>
                                            <p:strVal val="#ppt_h"/>
                                          </p:val>
                                        </p:tav>
                                      </p:tavLst>
                                    </p:anim>
                                    <p:animEffect transition="in" filter="fade">
                                      <p:cBhvr>
                                        <p:cTn id="23" dur="10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0" grpId="0"/>
      <p:bldP spid="860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44500" y="819150"/>
            <a:ext cx="7773988"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15" tIns="59258" rIns="118515" bIns="59258">
            <a:spAutoFit/>
          </a:bodyPr>
          <a:lstStyle/>
          <a:p>
            <a:pPr marL="342900" indent="-342900" defTabSz="913130">
              <a:spcBef>
                <a:spcPct val="20000"/>
              </a:spcBef>
              <a:tabLst>
                <a:tab pos="1701800" algn="l"/>
              </a:tabLst>
            </a:pPr>
            <a:r>
              <a:rPr lang="en-US" altLang="zh-CN" sz="3200" b="1">
                <a:latin typeface="Times New Roman" panose="02020603050405020304" pitchFamily="18" charset="0"/>
              </a:rPr>
              <a:t>21. If they come, we ____ a meeting.</a:t>
            </a:r>
            <a:br>
              <a:rPr lang="en-US" altLang="zh-CN" sz="3200" b="1">
                <a:latin typeface="Times New Roman" panose="02020603050405020304" pitchFamily="18" charset="0"/>
              </a:rPr>
            </a:br>
            <a:r>
              <a:rPr lang="en-US" altLang="zh-CN" sz="3200" b="1">
                <a:latin typeface="Times New Roman" panose="02020603050405020304" pitchFamily="18" charset="0"/>
              </a:rPr>
              <a:t>    A. have    B. will have    </a:t>
            </a:r>
          </a:p>
          <a:p>
            <a:pPr marL="342900" indent="-342900" defTabSz="913130">
              <a:spcBef>
                <a:spcPct val="20000"/>
              </a:spcBef>
              <a:tabLst>
                <a:tab pos="1701800" algn="l"/>
              </a:tabLst>
            </a:pPr>
            <a:r>
              <a:rPr lang="en-US" altLang="zh-CN" sz="3200" b="1">
                <a:latin typeface="Times New Roman" panose="02020603050405020304" pitchFamily="18" charset="0"/>
              </a:rPr>
              <a:t>       C. had     D. would have </a:t>
            </a:r>
          </a:p>
          <a:p>
            <a:pPr marL="342900" indent="-342900" defTabSz="913130">
              <a:spcBef>
                <a:spcPct val="20000"/>
              </a:spcBef>
              <a:tabLst>
                <a:tab pos="1701800" algn="l"/>
              </a:tabLst>
            </a:pPr>
            <a:r>
              <a:rPr lang="en-US" altLang="zh-CN" sz="3200" b="1">
                <a:latin typeface="Times New Roman" panose="02020603050405020304" pitchFamily="18" charset="0"/>
              </a:rPr>
              <a:t>22. He _____ in three days.</a:t>
            </a:r>
          </a:p>
          <a:p>
            <a:pPr marL="342900" indent="-342900" defTabSz="913130">
              <a:spcBef>
                <a:spcPct val="20000"/>
              </a:spcBef>
              <a:tabLst>
                <a:tab pos="1701800" algn="l"/>
              </a:tabLst>
            </a:pPr>
            <a:r>
              <a:rPr lang="en-US" altLang="zh-CN" sz="3200" b="1">
                <a:latin typeface="Times New Roman" panose="02020603050405020304" pitchFamily="18" charset="0"/>
              </a:rPr>
              <a:t>    A. coming back   	   </a:t>
            </a:r>
          </a:p>
          <a:p>
            <a:pPr marL="342900" indent="-342900" defTabSz="913130">
              <a:spcBef>
                <a:spcPct val="20000"/>
              </a:spcBef>
              <a:tabLst>
                <a:tab pos="1701800" algn="l"/>
              </a:tabLst>
            </a:pPr>
            <a:r>
              <a:rPr lang="en-US" altLang="zh-CN" sz="3200" b="1">
                <a:latin typeface="Times New Roman" panose="02020603050405020304" pitchFamily="18" charset="0"/>
              </a:rPr>
              <a:t>    B. came back    </a:t>
            </a:r>
          </a:p>
          <a:p>
            <a:pPr marL="342900" indent="-342900" defTabSz="913130">
              <a:spcBef>
                <a:spcPct val="20000"/>
              </a:spcBef>
              <a:tabLst>
                <a:tab pos="1701800" algn="l"/>
              </a:tabLst>
            </a:pPr>
            <a:r>
              <a:rPr lang="en-US" altLang="zh-CN" sz="3200" b="1">
                <a:latin typeface="Times New Roman" panose="02020603050405020304" pitchFamily="18" charset="0"/>
              </a:rPr>
              <a:t>    C. will come back      </a:t>
            </a:r>
          </a:p>
          <a:p>
            <a:pPr marL="342900" indent="-342900" defTabSz="913130">
              <a:spcBef>
                <a:spcPct val="20000"/>
              </a:spcBef>
              <a:tabLst>
                <a:tab pos="1701800" algn="l"/>
              </a:tabLst>
            </a:pPr>
            <a:r>
              <a:rPr lang="en-US" altLang="zh-CN" sz="3200" b="1">
                <a:latin typeface="Times New Roman" panose="02020603050405020304" pitchFamily="18" charset="0"/>
              </a:rPr>
              <a:t>    D. is going to coming back</a:t>
            </a:r>
          </a:p>
        </p:txBody>
      </p:sp>
      <p:sp>
        <p:nvSpPr>
          <p:cNvPr id="87043" name="Text Box 3"/>
          <p:cNvSpPr txBox="1">
            <a:spLocks noChangeArrowheads="1"/>
          </p:cNvSpPr>
          <p:nvPr/>
        </p:nvSpPr>
        <p:spPr bwMode="auto">
          <a:xfrm>
            <a:off x="4187825" y="819150"/>
            <a:ext cx="468313"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B</a:t>
            </a:r>
          </a:p>
        </p:txBody>
      </p:sp>
      <p:sp>
        <p:nvSpPr>
          <p:cNvPr id="87044" name="Text Box 4"/>
          <p:cNvSpPr txBox="1">
            <a:spLocks noChangeArrowheads="1"/>
          </p:cNvSpPr>
          <p:nvPr/>
        </p:nvSpPr>
        <p:spPr bwMode="auto">
          <a:xfrm>
            <a:off x="1981200" y="2528888"/>
            <a:ext cx="49053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pPr>
            <a:r>
              <a:rPr lang="en-US" altLang="zh-CN" sz="3200" b="1">
                <a:solidFill>
                  <a:srgbClr val="FF0000"/>
                </a:solidFill>
                <a:latin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1000" fill="hold"/>
                                        <p:tgtEl>
                                          <p:spTgt spid="87043"/>
                                        </p:tgtEl>
                                        <p:attrNameLst>
                                          <p:attrName>ppt_w</p:attrName>
                                        </p:attrNameLst>
                                      </p:cBhvr>
                                      <p:tavLst>
                                        <p:tav tm="0">
                                          <p:val>
                                            <p:strVal val="#ppt_w*0.70"/>
                                          </p:val>
                                        </p:tav>
                                        <p:tav tm="100000">
                                          <p:val>
                                            <p:strVal val="#ppt_w"/>
                                          </p:val>
                                        </p:tav>
                                      </p:tavLst>
                                    </p:anim>
                                    <p:anim calcmode="lin" valueType="num">
                                      <p:cBhvr>
                                        <p:cTn id="8" dur="1000" fill="hold"/>
                                        <p:tgtEl>
                                          <p:spTgt spid="87043"/>
                                        </p:tgtEl>
                                        <p:attrNameLst>
                                          <p:attrName>ppt_h</p:attrName>
                                        </p:attrNameLst>
                                      </p:cBhvr>
                                      <p:tavLst>
                                        <p:tav tm="0">
                                          <p:val>
                                            <p:strVal val="#ppt_h"/>
                                          </p:val>
                                        </p:tav>
                                        <p:tav tm="100000">
                                          <p:val>
                                            <p:strVal val="#ppt_h"/>
                                          </p:val>
                                        </p:tav>
                                      </p:tavLst>
                                    </p:anim>
                                    <p:animEffect transition="in" filter="fade">
                                      <p:cBhvr>
                                        <p:cTn id="9" dur="1000"/>
                                        <p:tgtEl>
                                          <p:spTgt spid="8704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7044"/>
                                        </p:tgtEl>
                                        <p:attrNameLst>
                                          <p:attrName>style.visibility</p:attrName>
                                        </p:attrNameLst>
                                      </p:cBhvr>
                                      <p:to>
                                        <p:strVal val="visible"/>
                                      </p:to>
                                    </p:set>
                                    <p:anim calcmode="lin" valueType="num">
                                      <p:cBhvr>
                                        <p:cTn id="14" dur="1000" fill="hold"/>
                                        <p:tgtEl>
                                          <p:spTgt spid="87044"/>
                                        </p:tgtEl>
                                        <p:attrNameLst>
                                          <p:attrName>ppt_w</p:attrName>
                                        </p:attrNameLst>
                                      </p:cBhvr>
                                      <p:tavLst>
                                        <p:tav tm="0">
                                          <p:val>
                                            <p:strVal val="#ppt_w*0.70"/>
                                          </p:val>
                                        </p:tav>
                                        <p:tav tm="100000">
                                          <p:val>
                                            <p:strVal val="#ppt_w"/>
                                          </p:val>
                                        </p:tav>
                                      </p:tavLst>
                                    </p:anim>
                                    <p:anim calcmode="lin" valueType="num">
                                      <p:cBhvr>
                                        <p:cTn id="15" dur="1000" fill="hold"/>
                                        <p:tgtEl>
                                          <p:spTgt spid="87044"/>
                                        </p:tgtEl>
                                        <p:attrNameLst>
                                          <p:attrName>ppt_h</p:attrName>
                                        </p:attrNameLst>
                                      </p:cBhvr>
                                      <p:tavLst>
                                        <p:tav tm="0">
                                          <p:val>
                                            <p:strVal val="#ppt_h"/>
                                          </p:val>
                                        </p:tav>
                                        <p:tav tm="100000">
                                          <p:val>
                                            <p:strVal val="#ppt_h"/>
                                          </p:val>
                                        </p:tav>
                                      </p:tavLst>
                                    </p:anim>
                                    <p:animEffect transition="in" filter="fade">
                                      <p:cBhvr>
                                        <p:cTn id="16" dur="1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9-1a-1"/>
          <p:cNvPicPr>
            <a:picLocks noChangeAspect="1" noChangeArrowheads="1"/>
          </p:cNvPicPr>
          <p:nvPr/>
        </p:nvPicPr>
        <p:blipFill>
          <a:blip r:embed="rId2" cstate="email"/>
          <a:srcRect/>
          <a:stretch>
            <a:fillRect/>
          </a:stretch>
        </p:blipFill>
        <p:spPr bwMode="auto">
          <a:xfrm>
            <a:off x="1042988" y="2636838"/>
            <a:ext cx="3630612" cy="3829050"/>
          </a:xfrm>
          <a:prstGeom prst="rect">
            <a:avLst/>
          </a:prstGeom>
          <a:noFill/>
          <a:extLst>
            <a:ext uri="{909E8E84-426E-40DD-AFC4-6F175D3DCCD1}">
              <a14:hiddenFill xmlns:a14="http://schemas.microsoft.com/office/drawing/2010/main">
                <a:solidFill>
                  <a:srgbClr val="FFFFFF"/>
                </a:solidFill>
              </a14:hiddenFill>
            </a:ext>
          </a:extLst>
        </p:spPr>
      </p:pic>
      <p:sp>
        <p:nvSpPr>
          <p:cNvPr id="56323" name="WordArt 3"/>
          <p:cNvSpPr>
            <a:spLocks noChangeArrowheads="1" noChangeShapeType="1" noTextEdit="1"/>
          </p:cNvSpPr>
          <p:nvPr/>
        </p:nvSpPr>
        <p:spPr bwMode="auto">
          <a:xfrm>
            <a:off x="250825" y="260350"/>
            <a:ext cx="2828925" cy="504825"/>
          </a:xfrm>
          <a:prstGeom prst="rect">
            <a:avLst/>
          </a:prstGeom>
        </p:spPr>
        <p:txBody>
          <a:bodyPr wrap="none" fromWordArt="1">
            <a:prstTxWarp prst="textPlain">
              <a:avLst>
                <a:gd name="adj" fmla="val 50000"/>
              </a:avLst>
            </a:prstTxWarp>
          </a:bodyPr>
          <a:lstStyle/>
          <a:p>
            <a:pPr algn="ctr"/>
            <a:r>
              <a:rPr lang="en-US" altLang="zh-CN" sz="4800" b="1" kern="10">
                <a:ln w="19050">
                  <a:solidFill>
                    <a:srgbClr val="FFCC00"/>
                  </a:solidFill>
                  <a:round/>
                </a:ln>
                <a:solidFill>
                  <a:srgbClr val="FF6600"/>
                </a:solidFill>
                <a:effectLst>
                  <a:outerShdw dist="35921" dir="2700000" algn="ctr" rotWithShape="0">
                    <a:srgbClr val="990000"/>
                  </a:outerShdw>
                </a:effectLst>
                <a:latin typeface="Georgia" panose="02040502050405020303"/>
              </a:rPr>
              <a:t>Let's talk</a:t>
            </a:r>
            <a:endParaRPr lang="zh-CN" altLang="en-US" sz="4800" b="1" kern="10">
              <a:ln w="19050">
                <a:solidFill>
                  <a:srgbClr val="FFCC00"/>
                </a:solidFill>
                <a:round/>
              </a:ln>
              <a:solidFill>
                <a:srgbClr val="FF6600"/>
              </a:solidFill>
              <a:effectLst>
                <a:outerShdw dist="35921" dir="2700000" algn="ctr" rotWithShape="0">
                  <a:srgbClr val="990000"/>
                </a:outerShdw>
              </a:effectLst>
              <a:latin typeface="Georgia" panose="02040502050405020303"/>
            </a:endParaRPr>
          </a:p>
        </p:txBody>
      </p:sp>
      <p:sp>
        <p:nvSpPr>
          <p:cNvPr id="56324" name="AutoShape 4"/>
          <p:cNvSpPr>
            <a:spLocks noChangeArrowheads="1"/>
          </p:cNvSpPr>
          <p:nvPr/>
        </p:nvSpPr>
        <p:spPr bwMode="auto">
          <a:xfrm>
            <a:off x="3348038" y="1557338"/>
            <a:ext cx="3671887" cy="1584325"/>
          </a:xfrm>
          <a:prstGeom prst="wedgeRoundRectCallout">
            <a:avLst>
              <a:gd name="adj1" fmla="val -79444"/>
              <a:gd name="adj2" fmla="val 49199"/>
              <a:gd name="adj3" fmla="val 16667"/>
            </a:avLst>
          </a:prstGeom>
          <a:solidFill>
            <a:schemeClr val="bg1"/>
          </a:solidFill>
          <a:ln w="571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kumimoji="1" lang="en-US" altLang="zh-CN" sz="2800" b="1" dirty="0">
                <a:solidFill>
                  <a:srgbClr val="660066"/>
                </a:solidFill>
                <a:latin typeface="Times New Roman" panose="02020603050405020304" pitchFamily="18" charset="0"/>
              </a:rPr>
              <a:t>What kind of sports do you like to play?</a:t>
            </a:r>
          </a:p>
          <a:p>
            <a:r>
              <a:rPr kumimoji="1" lang="en-US" altLang="zh-CN" sz="2800" b="1" dirty="0">
                <a:solidFill>
                  <a:srgbClr val="660066"/>
                </a:solidFill>
                <a:latin typeface="Times New Roman" panose="02020603050405020304" pitchFamily="18" charset="0"/>
              </a:rPr>
              <a:t>Why?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amond(in)">
                                      <p:cBhvr>
                                        <p:cTn id="7" dur="2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5"/>
          <p:cNvSpPr>
            <a:spLocks noChangeArrowheads="1" noChangeShapeType="1" noTextEdit="1"/>
          </p:cNvSpPr>
          <p:nvPr/>
        </p:nvSpPr>
        <p:spPr bwMode="auto">
          <a:xfrm>
            <a:off x="2195513" y="260350"/>
            <a:ext cx="5184775" cy="865188"/>
          </a:xfrm>
          <a:prstGeom prst="rect">
            <a:avLst/>
          </a:prstGeom>
        </p:spPr>
        <p:txBody>
          <a:bodyPr wrap="none" fromWordArt="1">
            <a:prstTxWarp prst="textSlantUp">
              <a:avLst>
                <a:gd name="adj" fmla="val 2528"/>
              </a:avLst>
            </a:prstTxWarp>
          </a:bodyPr>
          <a:lstStyle/>
          <a:p>
            <a:pPr algn="ctr"/>
            <a:r>
              <a:rPr lang="en-US" altLang="zh-CN" sz="44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panose="030F0702030302020204"/>
              </a:rPr>
              <a:t>Homework</a:t>
            </a:r>
            <a:endParaRPr lang="zh-CN" altLang="en-US" sz="44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outerShdw>
              </a:effectLst>
              <a:latin typeface="Comic Sans MS" panose="030F0702030302020204"/>
            </a:endParaRPr>
          </a:p>
        </p:txBody>
      </p:sp>
      <p:sp>
        <p:nvSpPr>
          <p:cNvPr id="76803" name="Text Box 3"/>
          <p:cNvSpPr txBox="1">
            <a:spLocks noChangeArrowheads="1"/>
          </p:cNvSpPr>
          <p:nvPr/>
        </p:nvSpPr>
        <p:spPr bwMode="auto">
          <a:xfrm rot="21141436">
            <a:off x="600076" y="1513027"/>
            <a:ext cx="47244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kumimoji="1" lang="en-US" altLang="zh-CN" sz="2800" b="1" dirty="0">
                <a:latin typeface="Times New Roman" panose="02020603050405020304" pitchFamily="18" charset="0"/>
              </a:rPr>
              <a:t>Collect information about your favorite sport.</a:t>
            </a:r>
          </a:p>
          <a:p>
            <a:pPr>
              <a:spcBef>
                <a:spcPct val="50000"/>
              </a:spcBef>
              <a:buFontTx/>
              <a:buAutoNum type="arabicPeriod"/>
            </a:pPr>
            <a:r>
              <a:rPr kumimoji="1" lang="en-US" altLang="zh-CN" sz="2800" b="1" dirty="0">
                <a:latin typeface="Times New Roman" panose="02020603050405020304" pitchFamily="18" charset="0"/>
              </a:rPr>
              <a:t>Make a poster about the sport and bring it to class.</a:t>
            </a:r>
          </a:p>
          <a:p>
            <a:pPr>
              <a:spcBef>
                <a:spcPct val="50000"/>
              </a:spcBef>
              <a:buFontTx/>
              <a:buAutoNum type="arabicPeriod"/>
            </a:pPr>
            <a:r>
              <a:rPr kumimoji="1" lang="en-US" altLang="zh-CN" sz="2800" b="1" dirty="0">
                <a:latin typeface="Times New Roman" panose="02020603050405020304" pitchFamily="18" charset="0"/>
              </a:rPr>
              <a:t>Discuss the poster in groups.</a:t>
            </a:r>
          </a:p>
          <a:p>
            <a:pPr>
              <a:spcBef>
                <a:spcPct val="50000"/>
              </a:spcBef>
              <a:buFontTx/>
              <a:buAutoNum type="arabicPeriod"/>
            </a:pPr>
            <a:r>
              <a:rPr kumimoji="1" lang="en-US" altLang="zh-CN" sz="2800" b="1" dirty="0">
                <a:latin typeface="Times New Roman" panose="02020603050405020304" pitchFamily="18" charset="0"/>
              </a:rPr>
              <a:t>Choose one student from your group to make a report to the class</a:t>
            </a:r>
            <a:r>
              <a:rPr kumimoji="1" lang="en-US" altLang="zh-CN" sz="2800" b="1" dirty="0" smtClean="0">
                <a:latin typeface="Times New Roman" panose="02020603050405020304" pitchFamily="18" charset="0"/>
              </a:rPr>
              <a:t>. </a:t>
            </a:r>
            <a:endParaRPr kumimoji="1" lang="en-US" altLang="zh-CN" sz="2800" b="1" dirty="0">
              <a:latin typeface="Times New Roman" panose="02020603050405020304" pitchFamily="18" charset="0"/>
            </a:endParaRPr>
          </a:p>
        </p:txBody>
      </p:sp>
      <p:pic>
        <p:nvPicPr>
          <p:cNvPr id="76804" name="Picture 4" descr="200831132320601_2"/>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257800" y="1828800"/>
            <a:ext cx="2689225" cy="273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447800" y="990600"/>
            <a:ext cx="6858000" cy="4751388"/>
            <a:chOff x="35" y="164"/>
            <a:chExt cx="5488" cy="4156"/>
          </a:xfrm>
        </p:grpSpPr>
        <p:pic>
          <p:nvPicPr>
            <p:cNvPr id="53251" name="Picture 4" descr="j0222814[1]"/>
            <p:cNvPicPr>
              <a:picLocks noChangeAspect="1" noChangeArrowheads="1"/>
            </p:cNvPicPr>
            <p:nvPr/>
          </p:nvPicPr>
          <p:blipFill>
            <a:blip r:embed="rId2" cstate="email"/>
            <a:srcRect/>
            <a:stretch>
              <a:fillRect/>
            </a:stretch>
          </p:blipFill>
          <p:spPr bwMode="auto">
            <a:xfrm>
              <a:off x="35" y="164"/>
              <a:ext cx="3875" cy="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descr="SO01589_[1]"/>
            <p:cNvPicPr>
              <a:picLocks noChangeAspect="1" noChangeArrowheads="1"/>
            </p:cNvPicPr>
            <p:nvPr/>
          </p:nvPicPr>
          <p:blipFill>
            <a:blip r:embed="rId3" cstate="email"/>
            <a:srcRect/>
            <a:stretch>
              <a:fillRect/>
            </a:stretch>
          </p:blipFill>
          <p:spPr bwMode="auto">
            <a:xfrm rot="767238">
              <a:off x="3288" y="336"/>
              <a:ext cx="2235"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9-1a-1"/>
          <p:cNvPicPr>
            <a:picLocks noChangeAspect="1" noChangeArrowheads="1"/>
          </p:cNvPicPr>
          <p:nvPr/>
        </p:nvPicPr>
        <p:blipFill>
          <a:blip r:embed="rId2" cstate="email"/>
          <a:srcRect/>
          <a:stretch>
            <a:fillRect/>
          </a:stretch>
        </p:blipFill>
        <p:spPr bwMode="auto">
          <a:xfrm>
            <a:off x="1042988" y="2636838"/>
            <a:ext cx="3630612" cy="3829050"/>
          </a:xfrm>
          <a:prstGeom prst="rect">
            <a:avLst/>
          </a:prstGeom>
          <a:noFill/>
          <a:extLst>
            <a:ext uri="{909E8E84-426E-40DD-AFC4-6F175D3DCCD1}">
              <a14:hiddenFill xmlns:a14="http://schemas.microsoft.com/office/drawing/2010/main">
                <a:solidFill>
                  <a:srgbClr val="FFFFFF"/>
                </a:solidFill>
              </a14:hiddenFill>
            </a:ext>
          </a:extLst>
        </p:spPr>
      </p:pic>
      <p:sp>
        <p:nvSpPr>
          <p:cNvPr id="57347" name="AutoShape 3"/>
          <p:cNvSpPr>
            <a:spLocks noChangeArrowheads="1"/>
          </p:cNvSpPr>
          <p:nvPr/>
        </p:nvSpPr>
        <p:spPr bwMode="auto">
          <a:xfrm>
            <a:off x="3059113" y="1125538"/>
            <a:ext cx="3527425" cy="1081087"/>
          </a:xfrm>
          <a:prstGeom prst="wedgeRoundRectCallout">
            <a:avLst>
              <a:gd name="adj1" fmla="val -71829"/>
              <a:gd name="adj2" fmla="val 113731"/>
              <a:gd name="adj3" fmla="val 16667"/>
            </a:avLst>
          </a:prstGeom>
          <a:solidFill>
            <a:schemeClr val="bg1"/>
          </a:solidFill>
          <a:ln w="571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kumimoji="1" lang="en-US" altLang="zh-CN" sz="2800" b="1" dirty="0">
                <a:solidFill>
                  <a:srgbClr val="660066"/>
                </a:solidFill>
                <a:latin typeface="Times New Roman" panose="02020603050405020304" pitchFamily="18" charset="0"/>
              </a:rPr>
              <a:t>Who is your favorite sport star?</a:t>
            </a:r>
          </a:p>
        </p:txBody>
      </p:sp>
      <p:sp>
        <p:nvSpPr>
          <p:cNvPr id="57348" name="WordArt 4"/>
          <p:cNvSpPr>
            <a:spLocks noChangeArrowheads="1" noChangeShapeType="1" noTextEdit="1"/>
          </p:cNvSpPr>
          <p:nvPr/>
        </p:nvSpPr>
        <p:spPr bwMode="auto">
          <a:xfrm>
            <a:off x="250825" y="260350"/>
            <a:ext cx="2828925" cy="504825"/>
          </a:xfrm>
          <a:prstGeom prst="rect">
            <a:avLst/>
          </a:prstGeom>
        </p:spPr>
        <p:txBody>
          <a:bodyPr wrap="none" fromWordArt="1">
            <a:prstTxWarp prst="textPlain">
              <a:avLst>
                <a:gd name="adj" fmla="val 50000"/>
              </a:avLst>
            </a:prstTxWarp>
          </a:bodyPr>
          <a:lstStyle/>
          <a:p>
            <a:pPr algn="ctr"/>
            <a:r>
              <a:rPr lang="en-US" altLang="zh-CN" sz="4800" b="1" kern="10">
                <a:ln w="19050">
                  <a:solidFill>
                    <a:srgbClr val="FFCC00"/>
                  </a:solidFill>
                  <a:round/>
                </a:ln>
                <a:solidFill>
                  <a:srgbClr val="FF6600"/>
                </a:solidFill>
                <a:effectLst>
                  <a:outerShdw dist="35921" dir="2700000" algn="ctr" rotWithShape="0">
                    <a:srgbClr val="990000"/>
                  </a:outerShdw>
                </a:effectLst>
                <a:latin typeface="Georgia" panose="02040502050405020303"/>
              </a:rPr>
              <a:t>Let's talk</a:t>
            </a:r>
            <a:endParaRPr lang="zh-CN" altLang="en-US" sz="4800" b="1" kern="10">
              <a:ln w="19050">
                <a:solidFill>
                  <a:srgbClr val="FFCC00"/>
                </a:solidFill>
                <a:round/>
              </a:ln>
              <a:solidFill>
                <a:srgbClr val="FF6600"/>
              </a:solidFill>
              <a:effectLst>
                <a:outerShdw dist="35921" dir="2700000" algn="ctr" rotWithShape="0">
                  <a:srgbClr val="990000"/>
                </a:outerShdw>
              </a:effectLst>
              <a:latin typeface="Georgia" panose="02040502050405020303"/>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ipe(down)">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9-1a-1"/>
          <p:cNvPicPr>
            <a:picLocks noChangeAspect="1" noChangeArrowheads="1"/>
          </p:cNvPicPr>
          <p:nvPr/>
        </p:nvPicPr>
        <p:blipFill>
          <a:blip r:embed="rId2" cstate="email"/>
          <a:srcRect/>
          <a:stretch>
            <a:fillRect/>
          </a:stretch>
        </p:blipFill>
        <p:spPr bwMode="auto">
          <a:xfrm>
            <a:off x="1042988" y="2636838"/>
            <a:ext cx="3630612" cy="3829050"/>
          </a:xfrm>
          <a:prstGeom prst="rect">
            <a:avLst/>
          </a:prstGeom>
          <a:noFill/>
          <a:extLst>
            <a:ext uri="{909E8E84-426E-40DD-AFC4-6F175D3DCCD1}">
              <a14:hiddenFill xmlns:a14="http://schemas.microsoft.com/office/drawing/2010/main">
                <a:solidFill>
                  <a:srgbClr val="FFFFFF"/>
                </a:solidFill>
              </a14:hiddenFill>
            </a:ext>
          </a:extLst>
        </p:spPr>
      </p:pic>
      <p:sp>
        <p:nvSpPr>
          <p:cNvPr id="58371" name="WordArt 3"/>
          <p:cNvSpPr>
            <a:spLocks noChangeArrowheads="1" noChangeShapeType="1" noTextEdit="1"/>
          </p:cNvSpPr>
          <p:nvPr/>
        </p:nvSpPr>
        <p:spPr bwMode="auto">
          <a:xfrm>
            <a:off x="250825" y="260350"/>
            <a:ext cx="2828925" cy="504825"/>
          </a:xfrm>
          <a:prstGeom prst="rect">
            <a:avLst/>
          </a:prstGeom>
        </p:spPr>
        <p:txBody>
          <a:bodyPr wrap="none" fromWordArt="1">
            <a:prstTxWarp prst="textPlain">
              <a:avLst>
                <a:gd name="adj" fmla="val 50000"/>
              </a:avLst>
            </a:prstTxWarp>
          </a:bodyPr>
          <a:lstStyle/>
          <a:p>
            <a:pPr algn="ctr"/>
            <a:r>
              <a:rPr lang="en-US" altLang="zh-CN" sz="4800" b="1" kern="10">
                <a:ln w="19050">
                  <a:solidFill>
                    <a:srgbClr val="FFCC00"/>
                  </a:solidFill>
                  <a:round/>
                </a:ln>
                <a:solidFill>
                  <a:srgbClr val="FF6600"/>
                </a:solidFill>
                <a:effectLst>
                  <a:outerShdw dist="35921" dir="2700000" algn="ctr" rotWithShape="0">
                    <a:srgbClr val="990000"/>
                  </a:outerShdw>
                </a:effectLst>
                <a:latin typeface="Georgia" panose="02040502050405020303"/>
              </a:rPr>
              <a:t>Let's talk</a:t>
            </a:r>
            <a:endParaRPr lang="zh-CN" altLang="en-US" sz="4800" b="1" kern="10">
              <a:ln w="19050">
                <a:solidFill>
                  <a:srgbClr val="FFCC00"/>
                </a:solidFill>
                <a:round/>
              </a:ln>
              <a:solidFill>
                <a:srgbClr val="FF6600"/>
              </a:solidFill>
              <a:effectLst>
                <a:outerShdw dist="35921" dir="2700000" algn="ctr" rotWithShape="0">
                  <a:srgbClr val="990000"/>
                </a:outerShdw>
              </a:effectLst>
              <a:latin typeface="Georgia" panose="02040502050405020303"/>
            </a:endParaRPr>
          </a:p>
        </p:txBody>
      </p:sp>
      <p:sp>
        <p:nvSpPr>
          <p:cNvPr id="58372" name="AutoShape 4"/>
          <p:cNvSpPr>
            <a:spLocks noChangeArrowheads="1"/>
          </p:cNvSpPr>
          <p:nvPr/>
        </p:nvSpPr>
        <p:spPr bwMode="auto">
          <a:xfrm>
            <a:off x="4211638" y="1052513"/>
            <a:ext cx="3671887" cy="1871662"/>
          </a:xfrm>
          <a:prstGeom prst="wedgeRoundRectCallout">
            <a:avLst>
              <a:gd name="adj1" fmla="val -96000"/>
              <a:gd name="adj2" fmla="val 53648"/>
              <a:gd name="adj3" fmla="val 16667"/>
            </a:avLst>
          </a:prstGeom>
          <a:solidFill>
            <a:schemeClr val="bg1"/>
          </a:solidFill>
          <a:ln w="571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kumimoji="1" lang="en-US" altLang="zh-CN" sz="2800" b="1" dirty="0">
                <a:solidFill>
                  <a:srgbClr val="660066"/>
                </a:solidFill>
                <a:latin typeface="Times New Roman" panose="02020603050405020304" pitchFamily="18" charset="0"/>
              </a:rPr>
              <a:t>Do you like David Beckham and Bobby Charlton?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strips(downLeft)">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684213" y="685800"/>
            <a:ext cx="2287587" cy="700088"/>
          </a:xfrm>
          <a:prstGeom prst="flowChartAlternateProcess">
            <a:avLst/>
          </a:prstGeom>
          <a:gradFill rotWithShape="1">
            <a:gsLst>
              <a:gs pos="0">
                <a:srgbClr val="3333CC"/>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CN" sz="4000" b="1" dirty="0">
                <a:solidFill>
                  <a:schemeClr val="bg1"/>
                </a:solidFill>
                <a:latin typeface="Lucida Sans" panose="020B0602030504020204" pitchFamily="34" charset="0"/>
              </a:rPr>
              <a:t>Grammar</a:t>
            </a:r>
            <a:endParaRPr lang="en-US" altLang="zh-CN" sz="4000" b="1" i="1" dirty="0">
              <a:solidFill>
                <a:schemeClr val="bg1"/>
              </a:solidFill>
              <a:latin typeface="Lucida Sans" panose="020B0602030504020204" pitchFamily="34" charset="0"/>
            </a:endParaRPr>
          </a:p>
        </p:txBody>
      </p:sp>
      <p:graphicFrame>
        <p:nvGraphicFramePr>
          <p:cNvPr id="70676" name="Group 20"/>
          <p:cNvGraphicFramePr>
            <a:graphicFrameLocks noGrp="1"/>
          </p:cNvGraphicFramePr>
          <p:nvPr/>
        </p:nvGraphicFramePr>
        <p:xfrm>
          <a:off x="457200" y="1447800"/>
          <a:ext cx="8307388" cy="4088766"/>
        </p:xfrm>
        <a:graphic>
          <a:graphicData uri="http://schemas.openxmlformats.org/drawingml/2006/table">
            <a:tbl>
              <a:tblPr/>
              <a:tblGrid>
                <a:gridCol w="8307388">
                  <a:extLst>
                    <a:ext uri="{9D8B030D-6E8A-4147-A177-3AD203B41FA5}">
                      <a16:colId xmlns:a16="http://schemas.microsoft.com/office/drawing/2014/main" val="20000"/>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600" b="1" i="0" u="none" strike="noStrike" cap="none" normalizeH="0" baseline="0" dirty="0" smtClean="0">
                          <a:ln>
                            <a:noFill/>
                          </a:ln>
                          <a:solidFill>
                            <a:schemeClr val="accent2"/>
                          </a:solidFill>
                          <a:effectLst/>
                          <a:latin typeface="Times New Roman" panose="02020603050405020304" pitchFamily="18" charset="0"/>
                          <a:ea typeface="宋体" panose="02010600030101010101" pitchFamily="2" charset="-122"/>
                        </a:rPr>
                        <a:t>Subject+ </a:t>
                      </a:r>
                      <a:r>
                        <a:rPr kumimoji="0" lang="en-US" altLang="zh-CN" sz="3600" b="1" i="1" u="none" strike="noStrike" cap="none" normalizeH="0" baseline="0" dirty="0" err="1" smtClean="0">
                          <a:ln>
                            <a:noFill/>
                          </a:ln>
                          <a:solidFill>
                            <a:schemeClr val="accent2"/>
                          </a:solidFill>
                          <a:effectLst/>
                          <a:latin typeface="Times New Roman" panose="02020603050405020304" pitchFamily="18" charset="0"/>
                          <a:ea typeface="宋体" panose="02010600030101010101" pitchFamily="2" charset="-122"/>
                        </a:rPr>
                        <a:t>vt.</a:t>
                      </a:r>
                      <a:r>
                        <a:rPr kumimoji="0" lang="en-US" altLang="zh-CN" sz="3600" b="1" i="0" u="none" strike="noStrike" cap="none" normalizeH="0" baseline="0" dirty="0" smtClean="0">
                          <a:ln>
                            <a:noFill/>
                          </a:ln>
                          <a:solidFill>
                            <a:schemeClr val="accent2"/>
                          </a:solidFill>
                          <a:effectLst/>
                          <a:latin typeface="Times New Roman" panose="02020603050405020304" pitchFamily="18" charset="0"/>
                          <a:ea typeface="宋体" panose="02010600030101010101" pitchFamily="2" charset="-122"/>
                        </a:rPr>
                        <a:t> + indirect object + direct object</a:t>
                      </a:r>
                    </a:p>
                  </a:txBody>
                  <a:tcPr marL="72000" marR="0"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I kick the ball to you. And you pass me the ball like this. </a:t>
                      </a:r>
                    </a:p>
                  </a:txBody>
                  <a:tcPr marL="72000" marR="0"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I’ll kick you the ball again.</a:t>
                      </a:r>
                    </a:p>
                  </a:txBody>
                  <a:tcPr marL="72000" marR="0"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2"/>
                  </a:ext>
                </a:extLst>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You can also pass a teammate the ball.</a:t>
                      </a:r>
                    </a:p>
                  </a:txBody>
                  <a:tcPr marL="72000" marR="0"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Bring Peter a present.</a:t>
                      </a:r>
                    </a:p>
                  </a:txBody>
                  <a:tcPr marL="72000" marR="0" marT="0" marB="0"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304800" y="647700"/>
            <a:ext cx="2520950" cy="647700"/>
          </a:xfrm>
          <a:prstGeom prst="flowChartAlternateProcess">
            <a:avLst/>
          </a:prstGeom>
          <a:gradFill rotWithShape="1">
            <a:gsLst>
              <a:gs pos="0">
                <a:srgbClr val="3333CC"/>
              </a:gs>
              <a:gs pos="100000">
                <a:srgbClr val="000066"/>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3200" b="1" dirty="0">
                <a:solidFill>
                  <a:schemeClr val="bg1"/>
                </a:solidFill>
                <a:latin typeface="Lucida Sans" panose="020B0602030504020204" pitchFamily="34" charset="0"/>
              </a:rPr>
              <a:t>Functions</a:t>
            </a:r>
          </a:p>
        </p:txBody>
      </p:sp>
      <p:graphicFrame>
        <p:nvGraphicFramePr>
          <p:cNvPr id="68611" name="Group 3"/>
          <p:cNvGraphicFramePr>
            <a:graphicFrameLocks noGrp="1"/>
          </p:cNvGraphicFramePr>
          <p:nvPr/>
        </p:nvGraphicFramePr>
        <p:xfrm>
          <a:off x="304800" y="1295400"/>
          <a:ext cx="8280400" cy="3626935"/>
        </p:xfrm>
        <a:graphic>
          <a:graphicData uri="http://schemas.openxmlformats.org/drawingml/2006/table">
            <a:tbl>
              <a:tblPr/>
              <a:tblGrid>
                <a:gridCol w="8280400">
                  <a:extLst>
                    <a:ext uri="{9D8B030D-6E8A-4147-A177-3AD203B41FA5}">
                      <a16:colId xmlns:a16="http://schemas.microsoft.com/office/drawing/2014/main" val="20000"/>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Will you join us?                    _________________.</a:t>
                      </a:r>
                    </a:p>
                  </a:txBody>
                  <a:tcPr marL="90000" marR="90000" marT="46800" marB="46800" anchor="b"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0"/>
                  </a:ext>
                </a:extLst>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Would you mind teaching me?   ___________. You can do it!</a:t>
                      </a:r>
                    </a:p>
                  </a:txBody>
                  <a:tcPr marL="90000" marR="90000" marT="46800" marB="46800" anchor="b"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1"/>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Would you mind if I try it again?    ________________. Please do.</a:t>
                      </a:r>
                    </a:p>
                  </a:txBody>
                  <a:tcPr marL="90000" marR="90000" marT="46800" marB="46800" anchor="b"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2"/>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Do you mind not putting your bike here?    __________. I’ll put it somewhere else.</a:t>
                      </a:r>
                    </a:p>
                  </a:txBody>
                  <a:tcPr marL="90000" marR="90000" marT="46800" marB="46800" anchor="b"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3"/>
                  </a:ext>
                </a:extLst>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Would you mind not throwing bottles around? </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 _______________________. I won’t do it again.       </a:t>
                      </a:r>
                    </a:p>
                  </a:txBody>
                  <a:tcPr marL="90000" marR="90000" marT="46800" marB="46800" anchor="b"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4"/>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Arial Narrow" panose="020B0606020202030204" pitchFamily="34" charset="0"/>
                          <a:ea typeface="宋体" panose="02010600030101010101" pitchFamily="2" charset="-122"/>
                        </a:rPr>
                        <a:t>I am sorry for what I said.    It’s ____________.</a:t>
                      </a:r>
                    </a:p>
                  </a:txBody>
                  <a:tcPr marL="90000" marR="90000" marT="46800" marB="46800" anchor="b"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5"/>
                  </a:ext>
                </a:extLst>
              </a:tr>
            </a:tbl>
          </a:graphicData>
        </a:graphic>
      </p:graphicFrame>
      <p:sp>
        <p:nvSpPr>
          <p:cNvPr id="68627" name="Rectangle 19"/>
          <p:cNvSpPr>
            <a:spLocks noChangeArrowheads="1"/>
          </p:cNvSpPr>
          <p:nvPr/>
        </p:nvSpPr>
        <p:spPr bwMode="auto">
          <a:xfrm>
            <a:off x="3832225" y="1295400"/>
            <a:ext cx="234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0000"/>
                </a:solidFill>
                <a:latin typeface="Bookman Old Style" panose="02050604050505020204" pitchFamily="18" charset="0"/>
              </a:rPr>
              <a:t>I’d be glad  to</a:t>
            </a:r>
          </a:p>
        </p:txBody>
      </p:sp>
      <p:sp>
        <p:nvSpPr>
          <p:cNvPr id="68629" name="Rectangle 21"/>
          <p:cNvSpPr>
            <a:spLocks noChangeArrowheads="1"/>
          </p:cNvSpPr>
          <p:nvPr/>
        </p:nvSpPr>
        <p:spPr bwMode="auto">
          <a:xfrm>
            <a:off x="4121150" y="1798638"/>
            <a:ext cx="164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0000"/>
                </a:solidFill>
                <a:latin typeface="Bookman Old Style" panose="02050604050505020204" pitchFamily="18" charset="0"/>
              </a:rPr>
              <a:t>Not at all</a:t>
            </a:r>
          </a:p>
        </p:txBody>
      </p:sp>
      <p:sp>
        <p:nvSpPr>
          <p:cNvPr id="68630" name="Rectangle 22"/>
          <p:cNvSpPr>
            <a:spLocks noChangeArrowheads="1"/>
          </p:cNvSpPr>
          <p:nvPr/>
        </p:nvSpPr>
        <p:spPr bwMode="auto">
          <a:xfrm>
            <a:off x="5561013" y="2735263"/>
            <a:ext cx="1146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0000"/>
                </a:solidFill>
                <a:latin typeface="Bookman Old Style" panose="02050604050505020204" pitchFamily="18" charset="0"/>
              </a:rPr>
              <a:t>Sorry </a:t>
            </a:r>
          </a:p>
        </p:txBody>
      </p:sp>
      <p:sp>
        <p:nvSpPr>
          <p:cNvPr id="68631" name="Rectangle 23"/>
          <p:cNvSpPr>
            <a:spLocks noChangeArrowheads="1"/>
          </p:cNvSpPr>
          <p:nvPr/>
        </p:nvSpPr>
        <p:spPr bwMode="auto">
          <a:xfrm>
            <a:off x="376238" y="4032250"/>
            <a:ext cx="338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0000"/>
                </a:solidFill>
                <a:latin typeface="Bookman Old Style" panose="02050604050505020204" pitchFamily="18" charset="0"/>
              </a:rPr>
              <a:t>I’m sorry about that</a:t>
            </a:r>
          </a:p>
        </p:txBody>
      </p:sp>
      <p:sp>
        <p:nvSpPr>
          <p:cNvPr id="68632" name="Rectangle 24"/>
          <p:cNvSpPr>
            <a:spLocks noChangeArrowheads="1"/>
          </p:cNvSpPr>
          <p:nvPr/>
        </p:nvSpPr>
        <p:spPr bwMode="auto">
          <a:xfrm>
            <a:off x="4121150" y="446405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FF0000"/>
                </a:solidFill>
                <a:latin typeface="Bookman Old Style" panose="02050604050505020204" pitchFamily="18" charset="0"/>
              </a:rPr>
              <a:t>nothing</a:t>
            </a:r>
          </a:p>
        </p:txBody>
      </p:sp>
      <p:sp>
        <p:nvSpPr>
          <p:cNvPr id="68633" name="Rectangle 25"/>
          <p:cNvSpPr>
            <a:spLocks noChangeArrowheads="1"/>
          </p:cNvSpPr>
          <p:nvPr/>
        </p:nvSpPr>
        <p:spPr bwMode="auto">
          <a:xfrm>
            <a:off x="4337050" y="2303463"/>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FF0000"/>
                </a:solidFill>
                <a:latin typeface="Bookman Old Style" panose="02050604050505020204" pitchFamily="18" charset="0"/>
              </a:rPr>
              <a:t>Certainly not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27"/>
                                        </p:tgtEl>
                                        <p:attrNameLst>
                                          <p:attrName>style.visibility</p:attrName>
                                        </p:attrNameLst>
                                      </p:cBhvr>
                                      <p:to>
                                        <p:strVal val="visible"/>
                                      </p:to>
                                    </p:set>
                                    <p:animEffect transition="in" filter="blinds(horizontal)">
                                      <p:cBhvr>
                                        <p:cTn id="7" dur="500"/>
                                        <p:tgtEl>
                                          <p:spTgt spid="686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29"/>
                                        </p:tgtEl>
                                        <p:attrNameLst>
                                          <p:attrName>style.visibility</p:attrName>
                                        </p:attrNameLst>
                                      </p:cBhvr>
                                      <p:to>
                                        <p:strVal val="visible"/>
                                      </p:to>
                                    </p:set>
                                    <p:animEffect transition="in" filter="blinds(horizontal)">
                                      <p:cBhvr>
                                        <p:cTn id="12" dur="500"/>
                                        <p:tgtEl>
                                          <p:spTgt spid="686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30"/>
                                        </p:tgtEl>
                                        <p:attrNameLst>
                                          <p:attrName>style.visibility</p:attrName>
                                        </p:attrNameLst>
                                      </p:cBhvr>
                                      <p:to>
                                        <p:strVal val="visible"/>
                                      </p:to>
                                    </p:set>
                                    <p:animEffect transition="in" filter="blinds(horizontal)">
                                      <p:cBhvr>
                                        <p:cTn id="17" dur="500"/>
                                        <p:tgtEl>
                                          <p:spTgt spid="686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31"/>
                                        </p:tgtEl>
                                        <p:attrNameLst>
                                          <p:attrName>style.visibility</p:attrName>
                                        </p:attrNameLst>
                                      </p:cBhvr>
                                      <p:to>
                                        <p:strVal val="visible"/>
                                      </p:to>
                                    </p:set>
                                    <p:animEffect transition="in" filter="blinds(horizontal)">
                                      <p:cBhvr>
                                        <p:cTn id="22" dur="500"/>
                                        <p:tgtEl>
                                          <p:spTgt spid="686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632"/>
                                        </p:tgtEl>
                                        <p:attrNameLst>
                                          <p:attrName>style.visibility</p:attrName>
                                        </p:attrNameLst>
                                      </p:cBhvr>
                                      <p:to>
                                        <p:strVal val="visible"/>
                                      </p:to>
                                    </p:set>
                                    <p:animEffect transition="in" filter="blinds(horizontal)">
                                      <p:cBhvr>
                                        <p:cTn id="27" dur="500"/>
                                        <p:tgtEl>
                                          <p:spTgt spid="686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33"/>
                                        </p:tgtEl>
                                        <p:attrNameLst>
                                          <p:attrName>style.visibility</p:attrName>
                                        </p:attrNameLst>
                                      </p:cBhvr>
                                      <p:to>
                                        <p:strVal val="visible"/>
                                      </p:to>
                                    </p:set>
                                    <p:animEffect transition="in" filter="blinds(horizontal)">
                                      <p:cBhvr>
                                        <p:cTn id="32" dur="500"/>
                                        <p:tgtEl>
                                          <p:spTgt spid="68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7" grpId="0"/>
      <p:bldP spid="68629" grpId="0"/>
      <p:bldP spid="68630" grpId="0"/>
      <p:bldP spid="68631" grpId="0"/>
      <p:bldP spid="68632" grpId="0"/>
      <p:bldP spid="686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2400" y="422275"/>
            <a:ext cx="83994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60000"/>
              </a:lnSpc>
              <a:spcBef>
                <a:spcPct val="50000"/>
              </a:spcBef>
            </a:pPr>
            <a:r>
              <a:rPr lang="en-US" altLang="zh-CN" sz="3200" b="1">
                <a:solidFill>
                  <a:schemeClr val="accent2"/>
                </a:solidFill>
                <a:latin typeface="Times New Roman" panose="02020603050405020304" pitchFamily="18" charset="0"/>
              </a:rPr>
              <a:t>1a look at the pictures and the title. Guess what</a:t>
            </a:r>
          </a:p>
          <a:p>
            <a:pPr>
              <a:lnSpc>
                <a:spcPct val="60000"/>
              </a:lnSpc>
              <a:spcBef>
                <a:spcPct val="50000"/>
              </a:spcBef>
            </a:pPr>
            <a:r>
              <a:rPr lang="en-US" altLang="zh-CN" sz="3200" b="1">
                <a:solidFill>
                  <a:schemeClr val="accent2"/>
                </a:solidFill>
                <a:latin typeface="Times New Roman" panose="02020603050405020304" pitchFamily="18" charset="0"/>
              </a:rPr>
              <a:t>    passage is about.</a:t>
            </a:r>
          </a:p>
        </p:txBody>
      </p:sp>
      <p:sp>
        <p:nvSpPr>
          <p:cNvPr id="71683" name="Rectangle 3"/>
          <p:cNvSpPr>
            <a:spLocks noChangeArrowheads="1"/>
          </p:cNvSpPr>
          <p:nvPr/>
        </p:nvSpPr>
        <p:spPr bwMode="auto">
          <a:xfrm>
            <a:off x="228600" y="1524000"/>
            <a:ext cx="891540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3200" b="1">
                <a:latin typeface="Times New Roman" panose="02020603050405020304" pitchFamily="18" charset="0"/>
              </a:rPr>
              <a:t>            </a:t>
            </a:r>
            <a:r>
              <a:rPr lang="en-US" altLang="zh-CN" sz="3200" b="1">
                <a:solidFill>
                  <a:schemeClr val="accent2"/>
                </a:solidFill>
                <a:latin typeface="Times New Roman" panose="02020603050405020304" pitchFamily="18" charset="0"/>
              </a:rPr>
              <a:t>Famous sports in England</a:t>
            </a:r>
          </a:p>
          <a:p>
            <a:pPr>
              <a:lnSpc>
                <a:spcPct val="120000"/>
              </a:lnSpc>
              <a:spcBef>
                <a:spcPct val="50000"/>
              </a:spcBef>
            </a:pPr>
            <a:r>
              <a:rPr lang="en-US" altLang="zh-CN" sz="3200" b="1">
                <a:latin typeface="Times New Roman" panose="02020603050405020304" pitchFamily="18" charset="0"/>
              </a:rPr>
              <a:t>    sports are important in English life. The people of England are sports lovers. Some of the world</a:t>
            </a:r>
            <a:r>
              <a:rPr lang="en-US" altLang="zh-CN" sz="3200" b="1">
                <a:latin typeface="Arial" panose="020B0604020202020204"/>
              </a:rPr>
              <a:t>’</a:t>
            </a:r>
            <a:r>
              <a:rPr lang="en-US" altLang="zh-CN" sz="3200" b="1">
                <a:latin typeface="Times New Roman" panose="02020603050405020304" pitchFamily="18" charset="0"/>
              </a:rPr>
              <a:t>s famous sports began here such as football and cricket.</a:t>
            </a:r>
          </a:p>
          <a:p>
            <a:pPr>
              <a:lnSpc>
                <a:spcPct val="120000"/>
              </a:lnSpc>
              <a:spcBef>
                <a:spcPct val="50000"/>
              </a:spcBef>
            </a:pPr>
            <a:r>
              <a:rPr lang="en-US" altLang="zh-CN" sz="3200" b="1">
                <a:latin typeface="Times New Roman" panose="02020603050405020304" pitchFamily="18" charset="0"/>
              </a:rPr>
              <a:t>    Football is a fast game played in winter and early spring. Lots of people play football in parks</a:t>
            </a:r>
          </a:p>
        </p:txBody>
      </p:sp>
      <p:pic>
        <p:nvPicPr>
          <p:cNvPr id="71684" name="Picture 4" descr="00132">
            <a:hlinkClick r:id="rId2" action="ppaction://hlinkfile"/>
          </p:cNvPr>
          <p:cNvPicPr>
            <a:picLocks noChangeAspect="1" noChangeArrowheads="1"/>
          </p:cNvPicPr>
          <p:nvPr/>
        </p:nvPicPr>
        <p:blipFill>
          <a:blip r:embed="rId3" cstate="email"/>
          <a:srcRect/>
          <a:stretch>
            <a:fillRect/>
          </a:stretch>
        </p:blipFill>
        <p:spPr bwMode="auto">
          <a:xfrm>
            <a:off x="6858000" y="914400"/>
            <a:ext cx="990600" cy="89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ChangeArrowheads="1"/>
          </p:cNvSpPr>
          <p:nvPr/>
        </p:nvSpPr>
        <p:spPr bwMode="auto">
          <a:xfrm>
            <a:off x="304800" y="228600"/>
            <a:ext cx="8686800"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3200" b="1">
                <a:latin typeface="Times New Roman" panose="02020603050405020304" pitchFamily="18" charset="0"/>
              </a:rPr>
              <a:t>or playgrounds just for fun. With hundreds years</a:t>
            </a:r>
            <a:r>
              <a:rPr lang="en-US" altLang="zh-CN" sz="3200" b="1">
                <a:latin typeface="Arial" panose="020B0604020202020204"/>
              </a:rPr>
              <a:t>’</a:t>
            </a:r>
            <a:r>
              <a:rPr lang="en-US" altLang="zh-CN" sz="3200" b="1">
                <a:latin typeface="Times New Roman" panose="02020603050405020304" pitchFamily="18" charset="0"/>
              </a:rPr>
              <a:t> history, it is one of the most popular sports in England. The English love football very much and they turned most of their main players into famous persons. David Beckham and Bobby Charlton became heroes for many children. The most interesting part of the English football year is the FA (Football Association) Cup Final each May. </a:t>
            </a:r>
          </a:p>
          <a:p>
            <a:pPr>
              <a:lnSpc>
                <a:spcPct val="120000"/>
              </a:lnSpc>
              <a:spcBef>
                <a:spcPct val="50000"/>
              </a:spcBef>
            </a:pPr>
            <a:r>
              <a:rPr lang="en-US" altLang="zh-CN" sz="3200" b="1">
                <a:latin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WWW.2PPT.COM&#10;">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1490</Words>
  <Application>Microsoft Office PowerPoint</Application>
  <PresentationFormat>全屏显示(4:3)</PresentationFormat>
  <Paragraphs>223</Paragraphs>
  <Slides>31</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MS UI Gothic</vt:lpstr>
      <vt:lpstr>黑体</vt:lpstr>
      <vt:lpstr>宋体</vt:lpstr>
      <vt:lpstr>微软雅黑</vt:lpstr>
      <vt:lpstr>Arial</vt:lpstr>
      <vt:lpstr>Arial Narrow</vt:lpstr>
      <vt:lpstr>Book Antiqua</vt:lpstr>
      <vt:lpstr>Bookman Old Style</vt:lpstr>
      <vt:lpstr>Comic Sans MS</vt:lpstr>
      <vt:lpstr>Franklin Gothic Medium</vt:lpstr>
      <vt:lpstr>Georgia</vt:lpstr>
      <vt:lpstr>Lucida Sans</vt:lpstr>
      <vt:lpstr>Palatino Linotype</vt:lpstr>
      <vt:lpstr>Tahoma</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2023-01-17T01:55:53Z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B25FEE22C75F444FA4AA00919C33587E</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