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52" r:id="rId2"/>
    <p:sldId id="264" r:id="rId3"/>
    <p:sldId id="267" r:id="rId4"/>
    <p:sldId id="310" r:id="rId5"/>
    <p:sldId id="265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266" r:id="rId16"/>
    <p:sldId id="339" r:id="rId17"/>
    <p:sldId id="340" r:id="rId18"/>
    <p:sldId id="341" r:id="rId19"/>
    <p:sldId id="269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29" r:id="rId29"/>
    <p:sldId id="350" r:id="rId30"/>
    <p:sldId id="351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B05"/>
    <a:srgbClr val="EAEAEA"/>
    <a:srgbClr val="333333"/>
    <a:srgbClr val="C0C0C0"/>
    <a:srgbClr val="4F81B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6663" autoAdjust="0"/>
  </p:normalViewPr>
  <p:slideViewPr>
    <p:cSldViewPr showGuides="1">
      <p:cViewPr varScale="1">
        <p:scale>
          <a:sx n="105" d="100"/>
          <a:sy n="105" d="100"/>
        </p:scale>
        <p:origin x="-90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1EFDD-91F8-495A-91D7-EB018522F67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5C579-5EAB-4D4D-A688-CF27E536ED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kejian/meishu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hyperlink" Target="http://www.1ppt.com/kejian/huaxue/" TargetMode="External"/><Relationship Id="rId7" Type="http://schemas.openxmlformats.org/officeDocument/2006/relationships/hyperlink" Target="http://www.1ppt.com/xiazai/" TargetMode="External"/><Relationship Id="rId12" Type="http://schemas.openxmlformats.org/officeDocument/2006/relationships/hyperlink" Target="http://www.1ppt.com/jiaoan/" TargetMode="External"/><Relationship Id="rId17" Type="http://schemas.openxmlformats.org/officeDocument/2006/relationships/hyperlink" Target="http://www.1ppt.com/kejian/yingyu/" TargetMode="External"/><Relationship Id="rId2" Type="http://schemas.openxmlformats.org/officeDocument/2006/relationships/slide" Target="../slides/slide3.xml"/><Relationship Id="rId16" Type="http://schemas.openxmlformats.org/officeDocument/2006/relationships/hyperlink" Target="http://www.1ppt.com/kejian/shuxue/" TargetMode="External"/><Relationship Id="rId20" Type="http://schemas.openxmlformats.org/officeDocument/2006/relationships/hyperlink" Target="http://www.1ppt.com/kejian/wul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tubiao/" TargetMode="External"/><Relationship Id="rId11" Type="http://schemas.openxmlformats.org/officeDocument/2006/relationships/hyperlink" Target="http://www.1ppt.com/shiti/" TargetMode="External"/><Relationship Id="rId24" Type="http://schemas.openxmlformats.org/officeDocument/2006/relationships/hyperlink" Target="http://www.1ppt.com/kejian/lishi/" TargetMode="External"/><Relationship Id="rId5" Type="http://schemas.openxmlformats.org/officeDocument/2006/relationships/hyperlink" Target="http://www.1ppt.com/beijing/" TargetMode="External"/><Relationship Id="rId15" Type="http://schemas.openxmlformats.org/officeDocument/2006/relationships/hyperlink" Target="http://www.1ppt.com/kejian/yuwen/" TargetMode="External"/><Relationship Id="rId23" Type="http://schemas.openxmlformats.org/officeDocument/2006/relationships/hyperlink" Target="http://www.1ppt.com/kejian/dili/" TargetMode="External"/><Relationship Id="rId10" Type="http://schemas.openxmlformats.org/officeDocument/2006/relationships/hyperlink" Target="http://www.1ppt.com/excel/" TargetMode="External"/><Relationship Id="rId19" Type="http://schemas.openxmlformats.org/officeDocument/2006/relationships/hyperlink" Target="http://www.1ppt.com/kejian/kexue/" TargetMode="External"/><Relationship Id="rId4" Type="http://schemas.openxmlformats.org/officeDocument/2006/relationships/hyperlink" Target="http://www.1ppt.com/sucai/" TargetMode="External"/><Relationship Id="rId9" Type="http://schemas.openxmlformats.org/officeDocument/2006/relationships/hyperlink" Target="http://www.1ppt.com/word/" TargetMode="External"/><Relationship Id="rId14" Type="http://schemas.openxmlformats.org/officeDocument/2006/relationships/hyperlink" Target="http://www.1ppt.com/kejian/" TargetMode="External"/><Relationship Id="rId22" Type="http://schemas.openxmlformats.org/officeDocument/2006/relationships/hyperlink" Target="http://www.1ppt.com/kejian/shengwu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5C579-5EAB-4D4D-A688-CF27E536ED0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1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../media/image1.jpe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10" Type="http://schemas.openxmlformats.org/officeDocument/2006/relationships/tags" Target="../tags/tag73.xml"/><Relationship Id="rId4" Type="http://schemas.openxmlformats.org/officeDocument/2006/relationships/tags" Target="../tags/tag67.xml"/><Relationship Id="rId9" Type="http://schemas.openxmlformats.org/officeDocument/2006/relationships/tags" Target="../tags/tag7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9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3140273" y="-1146968"/>
            <a:ext cx="2863453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8000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5000625" y="4614350"/>
            <a:ext cx="4076700" cy="1053581"/>
          </a:xfrm>
          <a:noFill/>
        </p:spPr>
        <p:txBody>
          <a:bodyPr anchor="b">
            <a:normAutofit/>
          </a:bodyPr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000625" y="5739996"/>
            <a:ext cx="4076700" cy="50400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2FFEC-5704-4A3E-837E-93B721BC27B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8585198" y="6453337"/>
            <a:ext cx="504056" cy="3649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fld id="{C2D1088F-7570-48BA-BC40-D11F25FB6C22}" type="slidenum">
              <a:rPr lang="zh-CN" altLang="en-US" sz="1400" b="0" dirty="0" smtClean="0">
                <a:solidFill>
                  <a:srgbClr val="5F5F5F"/>
                </a:solidFill>
              </a:rPr>
              <a:t>‹#›</a:t>
            </a:fld>
            <a:r>
              <a:rPr lang="en-US" altLang="zh-CN" sz="1400" b="0" dirty="0" smtClean="0">
                <a:solidFill>
                  <a:srgbClr val="5F5F5F"/>
                </a:solidFill>
              </a:rPr>
              <a:t>-</a:t>
            </a:r>
            <a:endParaRPr lang="zh-CN" altLang="en-US" sz="1400" b="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502448" y="952508"/>
            <a:ext cx="8139178" cy="538890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EBB0C-5A13-436A-8D2C-3DC1B1265DA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1" y="-2"/>
            <a:ext cx="9143999" cy="4542287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0" y="5637213"/>
            <a:ext cx="9144000" cy="1220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6" name="等腰三角形 5"/>
          <p:cNvSpPr/>
          <p:nvPr>
            <p:custDataLst>
              <p:tags r:id="rId3"/>
            </p:custDataLst>
          </p:nvPr>
        </p:nvSpPr>
        <p:spPr>
          <a:xfrm rot="5400000" flipV="1">
            <a:off x="3140273" y="-1146968"/>
            <a:ext cx="2863453" cy="12192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7" name="直角三角形 6"/>
          <p:cNvSpPr/>
          <p:nvPr>
            <p:custDataLst>
              <p:tags r:id="rId4"/>
            </p:custDataLst>
          </p:nvPr>
        </p:nvSpPr>
        <p:spPr>
          <a:xfrm>
            <a:off x="0" y="3621088"/>
            <a:ext cx="9144000" cy="3236912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8" name="直角三角形 7"/>
          <p:cNvSpPr/>
          <p:nvPr>
            <p:custDataLst>
              <p:tags r:id="rId5"/>
            </p:custDataLst>
          </p:nvPr>
        </p:nvSpPr>
        <p:spPr>
          <a:xfrm flipH="1">
            <a:off x="0" y="3044825"/>
            <a:ext cx="9144000" cy="3813175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>
              <a:cs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572125" y="4290060"/>
            <a:ext cx="3319463" cy="1175385"/>
          </a:xfrm>
        </p:spPr>
        <p:txBody>
          <a:bodyPr rIns="25400" rtlCol="0" anchor="b">
            <a:no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495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编辑标题</a:t>
            </a:r>
            <a:endParaRPr noProof="1"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7"/>
            </p:custDataLst>
          </p:nvPr>
        </p:nvSpPr>
        <p:spPr>
          <a:xfrm>
            <a:off x="5572124" y="5540698"/>
            <a:ext cx="3319358" cy="691347"/>
          </a:xfrm>
        </p:spPr>
        <p:txBody>
          <a:bodyPr>
            <a:norm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9" name="日期占位符 2"/>
          <p:cNvSpPr>
            <a:spLocks noGrp="1"/>
          </p:cNvSpPr>
          <p:nvPr>
            <p:ph type="dt" sz="half" idx="15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页脚占位符 3"/>
          <p:cNvSpPr>
            <a:spLocks noGrp="1"/>
          </p:cNvSpPr>
          <p:nvPr>
            <p:ph type="ftr" sz="quarter" idx="16"/>
            <p:custDataLst>
              <p:tags r:id="rId9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4"/>
          <p:cNvSpPr>
            <a:spLocks noGrp="1"/>
          </p:cNvSpPr>
          <p:nvPr>
            <p:ph type="sldNum" sz="quarter" idx="17"/>
            <p:custDataLst>
              <p:tags r:id="rId10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38A87-77AC-48C7-9F0B-A360E0E070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5"/>
          <a:stretch>
            <a:fillRect b="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F436-D7EA-4EF9-B5EE-0F0508D008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3879850"/>
            <a:ext cx="3744516" cy="2978150"/>
          </a:xfrm>
          <a:custGeom>
            <a:avLst/>
            <a:gdLst>
              <a:gd name="T0" fmla="*/ 0 w 2348"/>
              <a:gd name="T1" fmla="*/ 0 h 1407"/>
              <a:gd name="T2" fmla="*/ 2348 w 2348"/>
              <a:gd name="T3" fmla="*/ 1407 h 1407"/>
              <a:gd name="T4" fmla="*/ 0 w 2348"/>
              <a:gd name="T5" fmla="*/ 1407 h 1407"/>
              <a:gd name="T6" fmla="*/ 0 w 2348"/>
              <a:gd name="T7" fmla="*/ 0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48" h="1407">
                <a:moveTo>
                  <a:pt x="0" y="0"/>
                </a:moveTo>
                <a:lnTo>
                  <a:pt x="2348" y="1407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6" name="Freeform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22885" y="4400550"/>
            <a:ext cx="7021115" cy="2457450"/>
          </a:xfrm>
          <a:custGeom>
            <a:avLst/>
            <a:gdLst>
              <a:gd name="T0" fmla="*/ 4403 w 4403"/>
              <a:gd name="T1" fmla="*/ 0 h 1161"/>
              <a:gd name="T2" fmla="*/ 4403 w 4403"/>
              <a:gd name="T3" fmla="*/ 1161 h 1161"/>
              <a:gd name="T4" fmla="*/ 0 w 4403"/>
              <a:gd name="T5" fmla="*/ 1161 h 1161"/>
              <a:gd name="T6" fmla="*/ 4403 w 4403"/>
              <a:gd name="T7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03" h="1161">
                <a:moveTo>
                  <a:pt x="4403" y="0"/>
                </a:moveTo>
                <a:lnTo>
                  <a:pt x="4403" y="1161"/>
                </a:lnTo>
                <a:lnTo>
                  <a:pt x="0" y="1161"/>
                </a:lnTo>
                <a:lnTo>
                  <a:pt x="440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34" tIns="45717" rIns="91434" bIns="4571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defRPr/>
            </a:pPr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56801" y="3503613"/>
            <a:ext cx="4098630" cy="1058408"/>
          </a:xfrm>
        </p:spPr>
        <p:txBody>
          <a:bodyPr rIns="63500">
            <a:noAutofit/>
          </a:bodyPr>
          <a:lstStyle>
            <a:lvl1pPr algn="r"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1256801" y="2856230"/>
            <a:ext cx="4098630" cy="586804"/>
          </a:xfrm>
        </p:spPr>
        <p:txBody>
          <a:bodyPr tIns="38100" rIns="76200" bIns="38100" anchor="ctr">
            <a:noAutofit/>
          </a:bodyPr>
          <a:lstStyle>
            <a:lvl1pPr marL="0" indent="0" algn="r" eaLnBrk="1" fontAlgn="base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256831" y="2383625"/>
            <a:ext cx="4098600" cy="356400"/>
          </a:xfrm>
        </p:spPr>
        <p:txBody>
          <a:bodyPr anchor="b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noProof="1"/>
              <a:t>编辑文本</a:t>
            </a:r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4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5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6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7DC10-9F80-47CA-9BB0-03FC4730F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52508"/>
            <a:ext cx="3962432" cy="5388907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EE2AC-368D-4ED2-A387-F07EC13D610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8" y="952508"/>
            <a:ext cx="3962432" cy="381003"/>
          </a:xfrm>
        </p:spPr>
        <p:txBody>
          <a:bodyPr tIns="38100" rIns="76200" bIns="3810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406525"/>
            <a:ext cx="3962400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76813" y="952508"/>
            <a:ext cx="3962432" cy="381003"/>
          </a:xfrm>
        </p:spPr>
        <p:txBody>
          <a:bodyPr tIns="38100" rIns="76200" bIns="3810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406525"/>
            <a:ext cx="3962432" cy="4934752"/>
          </a:xfrm>
        </p:spPr>
        <p:txBody>
          <a:bodyPr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  <a:p>
            <a:pPr lvl="1"/>
            <a:r>
              <a:rPr lang="zh-CN" altLang="en-US" noProof="1">
                <a:sym typeface="+mn-ea"/>
              </a:rPr>
              <a:t>第二级</a:t>
            </a:r>
          </a:p>
          <a:p>
            <a:pPr lvl="2"/>
            <a:r>
              <a:rPr lang="zh-CN" altLang="en-US" noProof="1">
                <a:sym typeface="+mn-ea"/>
              </a:rPr>
              <a:t>第三级</a:t>
            </a:r>
          </a:p>
          <a:p>
            <a:pPr lvl="3"/>
            <a:r>
              <a:rPr lang="zh-CN" altLang="en-US" noProof="1">
                <a:sym typeface="+mn-ea"/>
              </a:rPr>
              <a:t>第四级</a:t>
            </a:r>
          </a:p>
          <a:p>
            <a:pPr lvl="4"/>
            <a:r>
              <a:rPr lang="zh-CN" altLang="en-US" noProof="1">
                <a:sym typeface="+mn-ea"/>
              </a:rPr>
              <a:t>第五级</a:t>
            </a:r>
            <a:endParaRPr noProof="1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27451-B61D-4EBD-9E20-9C423E26C6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B12C0-236C-47D9-B21E-53704C811C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1EB70-7901-479E-AC6D-3909208577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443234"/>
            <a:ext cx="8139178" cy="441964"/>
          </a:xfrm>
        </p:spPr>
        <p:txBody>
          <a:bodyPr rtlCol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952508"/>
            <a:ext cx="3962432" cy="5388907"/>
          </a:xfrm>
        </p:spPr>
        <p:txBody>
          <a:bodyPr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952508"/>
            <a:ext cx="3962432" cy="5388907"/>
          </a:xfrm>
        </p:spPr>
        <p:txBody>
          <a:bodyPr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445A4-C0BB-452B-A7F3-D7AA9591C7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rtlCol="0" anchor="ctr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>
                <a:sym typeface="+mn-ea"/>
              </a:rPr>
              <a:t>单击此处</a:t>
            </a:r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E868F-D697-40DF-890C-3E7AE3034B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50" Type="http://schemas.openxmlformats.org/officeDocument/2006/relationships/slide" Target="../slides/slide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43"/>
            </p:custDataLst>
          </p:nvPr>
        </p:nvSpPr>
        <p:spPr bwMode="auto">
          <a:xfrm>
            <a:off x="502444" y="442913"/>
            <a:ext cx="81391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t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44"/>
            </p:custDataLst>
          </p:nvPr>
        </p:nvSpPr>
        <p:spPr bwMode="auto">
          <a:xfrm>
            <a:off x="502444" y="952500"/>
            <a:ext cx="8139113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0" rIns="82550" bIns="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659606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3087291" y="6350000"/>
            <a:ext cx="2969419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6457950" y="6350000"/>
            <a:ext cx="2025254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noProof="1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69892E7-8E64-435E-8CEB-BC9971460E94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noProof="1"/>
          </a:p>
        </p:txBody>
      </p:sp>
      <p:sp>
        <p:nvSpPr>
          <p:cNvPr id="14" name="TextBox 24">
            <a:hlinkClick r:id="rId49" action="ppaction://hlinksldjump"/>
          </p:cNvPr>
          <p:cNvSpPr txBox="1"/>
          <p:nvPr userDrawn="1"/>
        </p:nvSpPr>
        <p:spPr>
          <a:xfrm>
            <a:off x="5794876" y="2256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课前篇自主预习</a:t>
            </a:r>
            <a:endParaRPr lang="zh-CN" altLang="en-US" sz="1400" dirty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" name="TextBox 24">
            <a:hlinkClick r:id="rId50" action="ppaction://hlinksldjump"/>
          </p:cNvPr>
          <p:cNvSpPr txBox="1"/>
          <p:nvPr userDrawn="1"/>
        </p:nvSpPr>
        <p:spPr>
          <a:xfrm>
            <a:off x="7451060" y="23074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smtClean="0">
                <a:solidFill>
                  <a:srgbClr val="333333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课堂篇学习理解</a:t>
            </a:r>
            <a:endParaRPr lang="en-US" altLang="zh-CN" sz="1400" dirty="0" smtClean="0">
              <a:solidFill>
                <a:srgbClr val="333333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 kern="1200" spc="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171450" indent="-171450" algn="l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0" rtl="0" eaLnBrk="1" fontAlgn="base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kern="1200" spc="15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2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" Target="slide5.xml"/><Relationship Id="rId7" Type="http://schemas.openxmlformats.org/officeDocument/2006/relationships/package" Target="../embeddings/Microsoft_Word___3.docx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" Target="slide5.xml"/><Relationship Id="rId7" Type="http://schemas.openxmlformats.org/officeDocument/2006/relationships/package" Target="../embeddings/Microsoft_Word___4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6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7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" Target="slide5.xml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6.v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__.docx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1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2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3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4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5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6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9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0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41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6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" Target="slide5.xml"/><Relationship Id="rId7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9.xml"/><Relationship Id="rId5" Type="http://schemas.openxmlformats.org/officeDocument/2006/relationships/slide" Target="slide28.xml"/><Relationship Id="rId4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" Target="slide5.xml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 txBox="1"/>
          <p:nvPr/>
        </p:nvSpPr>
        <p:spPr bwMode="auto">
          <a:xfrm>
            <a:off x="31070" y="2924944"/>
            <a:ext cx="908186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63500" bIns="38100" numCol="1" anchor="t" anchorCtr="0" compatLnSpc="1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2000" spc="0" dirty="0" smtClean="0">
                <a:latin typeface="+mn-ea"/>
                <a:ea typeface="+mn-ea"/>
              </a:rPr>
              <a:t>Section C</a:t>
            </a:r>
          </a:p>
          <a:p>
            <a:pPr algn="ctr"/>
            <a:r>
              <a:rPr lang="en-US" altLang="zh-CN" sz="2000" spc="0" dirty="0" smtClean="0">
                <a:latin typeface="+mn-ea"/>
                <a:ea typeface="+mn-ea"/>
              </a:rPr>
              <a:t>Discovering Useful Structures &amp; Listening and Talking</a:t>
            </a:r>
            <a:endParaRPr lang="zh-CN" altLang="zh-CN" sz="2000" spc="0" dirty="0">
              <a:latin typeface="+mn-ea"/>
              <a:ea typeface="+mn-ea"/>
            </a:endParaRPr>
          </a:p>
        </p:txBody>
      </p:sp>
      <p:sp>
        <p:nvSpPr>
          <p:cNvPr id="6" name="标题 3"/>
          <p:cNvSpPr txBox="1"/>
          <p:nvPr/>
        </p:nvSpPr>
        <p:spPr bwMode="auto">
          <a:xfrm>
            <a:off x="0" y="1484784"/>
            <a:ext cx="91440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00" tIns="38100" rIns="76200" bIns="38100" numCol="1" anchor="b" anchorCtr="0" compatLnSpc="1">
            <a:normAutofit fontScale="925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en-US" altLang="zh-CN" sz="4000" dirty="0" smtClean="0"/>
              <a:t>UNIT 2 Travelling Around</a:t>
            </a:r>
            <a:endParaRPr lang="en-US" altLang="zh-CN" sz="4000" dirty="0"/>
          </a:p>
        </p:txBody>
      </p:sp>
      <p:sp>
        <p:nvSpPr>
          <p:cNvPr id="7" name="矩形 6"/>
          <p:cNvSpPr/>
          <p:nvPr/>
        </p:nvSpPr>
        <p:spPr>
          <a:xfrm>
            <a:off x="2924753" y="470603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308586"/>
            <a:ext cx="8128000" cy="449482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1595" y="4859574"/>
            <a:ext cx="7781905" cy="63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8603"/>
            <a:ext cx="8128000" cy="3694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正式或礼貌的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请求　</a:t>
            </a:r>
            <a:r>
              <a:rPr lang="en-US" altLang="zh-CN" sz="22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正式或礼貌地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【课文原句】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特殊要求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在本短语中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made a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further aid.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他们要求再给一些帮助。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there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manager/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manager’s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他按照经理的要求到了那里。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562250"/>
            <a:ext cx="2225289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r>
              <a:rPr lang="en-US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0" y="2060848"/>
          <a:ext cx="8128000" cy="3044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文档" r:id="rId7" imgW="3843020" imgH="1440815" progId="Word.Document.12">
                  <p:embed/>
                </p:oleObj>
              </mc:Choice>
              <mc:Fallback>
                <p:oleObj name="文档" r:id="rId7" imgW="3843020" imgH="1440815" progId="Word.Document.12">
                  <p:embed/>
                  <p:pic>
                    <p:nvPicPr>
                      <p:cNvPr id="0" name="图片 41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2060848"/>
                        <a:ext cx="8128000" cy="3044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8"/>
            <a:ext cx="8128000" cy="456124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writer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name was withheld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按照作者的要求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其姓名不予公布。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any specific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packing?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你对包装有什么具体要求吗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to smoke in the restaurant.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请不要在餐馆里吸烟。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one (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 told of her decision until the next meeting.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她要求下次开会前不要向任何人透露她的决定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做名词时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后可接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但做及物动词时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后不可接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32432" y="5020572"/>
          <a:ext cx="8128000" cy="32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文档" r:id="rId7" imgW="3843020" imgH="154940" progId="Word.Document.12">
                  <p:embed/>
                </p:oleObj>
              </mc:Choice>
              <mc:Fallback>
                <p:oleObj name="文档" r:id="rId7" imgW="3843020" imgH="154940" progId="Word.Document.12">
                  <p:embed/>
                  <p:pic>
                    <p:nvPicPr>
                      <p:cNvPr id="0" name="图片 51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2432" y="5020572"/>
                        <a:ext cx="8128000" cy="325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75" y="1134943"/>
            <a:ext cx="5810250" cy="54006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77165" y="5517232"/>
            <a:ext cx="5579309" cy="82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08305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really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我认为其他人中的一些人会在公园吃饭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但是那里的食物真的很贵。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【句式剖析】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本句中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是一个并列连词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连接并列句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表示转折和对比的意思。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watch was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 goes quite well.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这块表虽然便宜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但走时很准。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one is so old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may learn.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活到老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学到老。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【句式拓展】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表示对比和转折的并列连词还有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yet,while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(2)but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还可以用于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sorry but...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me,but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say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others say yes.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有些人说不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而另一些人说是的。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 funny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girl,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can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help liking her.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她很滑稽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但你禁不住会喜欢她。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sorry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couldn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find the book which you lent me.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很抱歉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但我找不到你借给我的书了。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308586"/>
            <a:ext cx="8128000" cy="44948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236813"/>
            <a:ext cx="8128000" cy="49284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414" y="4159354"/>
            <a:ext cx="7781905" cy="1769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pull dir="ld"/>
      </p:transition>
    </mc:Choice>
    <mc:Fallback xmlns="">
      <p:transition spd="slow">
        <p:pull dir="l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58536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现在进行时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语法图解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988840"/>
          <a:ext cx="8128000" cy="501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文档" r:id="rId7" imgW="3952875" imgH="2437130" progId="Word.Document.12">
                  <p:embed/>
                </p:oleObj>
              </mc:Choice>
              <mc:Fallback>
                <p:oleObj name="文档" r:id="rId7" imgW="3952875" imgH="2437130" progId="Word.Document.12">
                  <p:embed/>
                  <p:pic>
                    <p:nvPicPr>
                      <p:cNvPr id="0" name="图片 616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8000" y="1988840"/>
                        <a:ext cx="8128000" cy="501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4470"/>
            <a:ext cx="230864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知识体系</a:t>
            </a: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图解</a:t>
            </a:r>
            <a:r>
              <a:rPr lang="en-US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1512709"/>
          <a:ext cx="8128000" cy="55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文档" r:id="rId6" imgW="3947160" imgH="2713990" progId="Word.Document.12">
                  <p:embed/>
                </p:oleObj>
              </mc:Choice>
              <mc:Fallback>
                <p:oleObj name="文档" r:id="rId6" imgW="3947160" imgH="2713990" progId="Word.Document.12">
                  <p:embed/>
                  <p:pic>
                    <p:nvPicPr>
                      <p:cNvPr id="0" name="图片 106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8000" y="1512709"/>
                        <a:ext cx="8128000" cy="557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1603601" y="1502435"/>
            <a:ext cx="128913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economy </a:t>
            </a:r>
            <a:endParaRPr lang="zh-CN" altLang="en-US" sz="220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1603601" y="1890400"/>
            <a:ext cx="1281120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economic</a:t>
            </a:r>
            <a:endParaRPr lang="zh-CN" altLang="en-US" sz="220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603601" y="2204864"/>
            <a:ext cx="82747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credit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1603601" y="2599588"/>
            <a:ext cx="82747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detail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1603601" y="2919353"/>
            <a:ext cx="99899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request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603601" y="3643676"/>
            <a:ext cx="732893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view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2526289" y="4021023"/>
            <a:ext cx="291297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在旅馆、机场等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登记</a:t>
            </a:r>
            <a:endParaRPr lang="zh-CN" altLang="en-US" sz="2200"/>
          </a:p>
        </p:txBody>
      </p:sp>
      <p:sp>
        <p:nvSpPr>
          <p:cNvPr id="15" name="矩形 14"/>
          <p:cNvSpPr>
            <a:spLocks noChangeAspect="1"/>
          </p:cNvSpPr>
          <p:nvPr/>
        </p:nvSpPr>
        <p:spPr>
          <a:xfrm>
            <a:off x="2739143" y="4365104"/>
            <a:ext cx="234872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结账离开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旅馆等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endParaRPr lang="zh-CN" altLang="en-US" sz="2200"/>
          </a:p>
        </p:txBody>
      </p:sp>
      <p:sp>
        <p:nvSpPr>
          <p:cNvPr id="16" name="矩形 15"/>
          <p:cNvSpPr>
            <a:spLocks noChangeAspect="1"/>
          </p:cNvSpPr>
          <p:nvPr/>
        </p:nvSpPr>
        <p:spPr>
          <a:xfrm>
            <a:off x="2910587" y="4707772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以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为基础</a:t>
            </a:r>
            <a:endParaRPr lang="zh-CN" altLang="en-US" sz="2200"/>
          </a:p>
        </p:txBody>
      </p:sp>
      <p:sp>
        <p:nvSpPr>
          <p:cNvPr id="17" name="矩形 16"/>
          <p:cNvSpPr>
            <a:spLocks noChangeAspect="1"/>
          </p:cNvSpPr>
          <p:nvPr/>
        </p:nvSpPr>
        <p:spPr>
          <a:xfrm>
            <a:off x="3347864" y="5071648"/>
            <a:ext cx="1877437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为</a:t>
            </a: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做计划</a:t>
            </a:r>
            <a:endParaRPr lang="zh-CN" altLang="en-US" sz="220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8603"/>
            <a:ext cx="8128000" cy="36947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现在进行时用法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一、表示将来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现在进行时主要用于按计划或安排将要发生的动作或事件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常表示最近或较近的将来。有此用法的动词多为表示位置转移的动词或词组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arrive,come,get,go,leave,return,start,take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off,set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guest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train tonight.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客人今晚坐火车走。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boys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on Monday.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男孩子们星期一就要开学了。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9206"/>
            <a:ext cx="8128000" cy="491358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表示将来的现在进行时除了使用位移的动词外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还有趋向性动词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do,buy,meet,have,play,spend,stay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此时句中一般要有表示将来的时间状语。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next weekend?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下个周末你准备干什么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new bike soon.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她不久将买一辆新自行车。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在时间或条件状语从句中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用现在进行时表示将来。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still 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,don</a:t>
            </a:r>
            <a:r>
              <a:rPr lang="en-US" altLang="zh-CN" sz="2200" dirty="0" err="1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wake him up.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如果他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那时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还在睡觉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不要叫醒他。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disturb her when 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homework.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她做作业时不要打扰她。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911735"/>
            <a:ext cx="8128000" cy="328852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二、表示重复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现在进行时有时可用来描述一种重复的动作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通常与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always,constantly,continually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等副词连用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且往往具有特定的感情色彩如表示满意、赞扬、责备、不满、厌烦、不以为然等。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keys.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他老是丢钥匙。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forever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her job.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她总是抱怨她的工作。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78508"/>
            <a:ext cx="8128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【语法拓展】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其他表示将来的五种常用方式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.will/shall do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表达单纯的将来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是对未来事情发生的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预见性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可用于各种人称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而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一般用于第一人称。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visit him tomorrow.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我明天要去看他。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touch with you again shortly.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我很快再和你联系。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.be to do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表示命令、安排、倾向或必须、义务等。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necessary changes.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你要做出必要的改变</a:t>
            </a:r>
            <a:r>
              <a:rPr lang="zh-CN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294804"/>
            <a:ext cx="8128000" cy="45223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.be about to do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表示即将发生的动作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的意思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但不能和具体的时间状语连用。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package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unwrapped.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那个包快散开了。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.be going to do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表示按计划或安排打算去做某事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或表示有迹象表明要发生某事。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her this evening.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我们打算今晚给她打电话。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用一般现在时表示将来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表示按规定或时间预计要发生的事。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train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10:04 this evening.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火车今晚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10:04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发车。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【温馨提示】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其中有一些动词一般不用于进行时。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表示人的心理状态、情感的动词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:want,mind,wish,recognise,know,understand,hate,fear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表存在或位置的动词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:remain,stand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表示知觉的动词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:see,hear,notice,smell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表示所属的动词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:have,possess,own,consist of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表暂时性的动词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:accept,allow,decide,promise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1122837"/>
            <a:ext cx="8128000" cy="5453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8000" y="2140896"/>
            <a:ext cx="8128000" cy="28302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96414" y="3470096"/>
            <a:ext cx="7781905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118414"/>
            <a:ext cx="8128000" cy="5334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用动词的适当形式填空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.How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(get) on with your study?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are;getting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.You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(throw) things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about.Look!What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mess in your room!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are;throwing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.Look at the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children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(fly) kites in the park.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flying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.Where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visitors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(go) next week?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are;going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.Jean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(complain) about something.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is;complaining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01069"/>
            <a:ext cx="8128000" cy="3709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完成句子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明天上午到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on the 16:40 train.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arriving tomorrow morning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你工作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)next week?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you working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将要度过明年冬天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)in Australia.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spending next winter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3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4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5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497936"/>
            <a:ext cx="8128000" cy="4116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单词拼写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.China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经济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very attractive because of its size and its possible growth.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.Cash is king in Japan and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信用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cards are much less popular than in other Asian countries.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.Starbucks provide straws on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from the customer in 10 stores in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Beijing,encouraging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customers to reduce straw use.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.The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风景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from the top of the mountain is exciting.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.She insisted on telling me every single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what they did to her in hospital.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1979712" y="1844824"/>
            <a:ext cx="1289135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smtClean="0">
                <a:solidFill>
                  <a:srgbClr val="FF0000"/>
                </a:solidFill>
                <a:latin typeface="Times New Roman" panose="02020603050405020304" pitchFamily="18" charset="0"/>
              </a:rPr>
              <a:t>economy </a:t>
            </a:r>
            <a:endParaRPr lang="zh-CN" altLang="en-US" sz="2200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3779912" y="2708920"/>
            <a:ext cx="1109599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credit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4017200" y="3501008"/>
            <a:ext cx="1281120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request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2" name="矩形 11"/>
          <p:cNvSpPr>
            <a:spLocks noChangeAspect="1"/>
          </p:cNvSpPr>
          <p:nvPr/>
        </p:nvSpPr>
        <p:spPr>
          <a:xfrm>
            <a:off x="1379478" y="4293096"/>
            <a:ext cx="1015021" cy="46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view</a:t>
            </a:r>
            <a:r>
              <a:rPr lang="zh-CN" altLang="en-US" sz="2200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endParaRPr lang="zh-CN" altLang="en-US" sz="2200"/>
          </a:p>
        </p:txBody>
      </p:sp>
      <p:sp>
        <p:nvSpPr>
          <p:cNvPr id="13" name="矩形 12"/>
          <p:cNvSpPr>
            <a:spLocks noChangeAspect="1"/>
          </p:cNvSpPr>
          <p:nvPr/>
        </p:nvSpPr>
        <p:spPr>
          <a:xfrm>
            <a:off x="5436096" y="4697722"/>
            <a:ext cx="811441" cy="469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anose="02020603050405020304" pitchFamily="18" charset="0"/>
              </a:rPr>
              <a:t>detail</a:t>
            </a:r>
            <a:endParaRPr lang="zh-CN" altLang="en-US" sz="220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701069"/>
            <a:ext cx="8128000" cy="374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.Annie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要来吃饭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)this evening.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coming to supper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我要去上海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tomorrow.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going to Shanghai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　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我将动身前往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New York tomorrow.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 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>
                <a:solidFill>
                  <a:srgbClr val="000000"/>
                </a:solidFill>
                <a:latin typeface="宋体" panose="02010600030101010101" pitchFamily="2" charset="-122"/>
                <a:ea typeface="方正书宋_GBK" panose="03000509000000000000" pitchFamily="65" charset="-122"/>
                <a:cs typeface="Times New Roman" panose="02020603050405020304" pitchFamily="18" charset="0"/>
              </a:rPr>
              <a:t>’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leaving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hlinkClick r:id="rId2" action="ppaction://hlinksldjump"/>
          </p:cNvPr>
          <p:cNvSpPr/>
          <p:nvPr/>
        </p:nvSpPr>
        <p:spPr>
          <a:xfrm>
            <a:off x="467545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hlinkClick r:id="rId3" action="ppaction://hlinksldjump"/>
          </p:cNvPr>
          <p:cNvSpPr/>
          <p:nvPr/>
        </p:nvSpPr>
        <p:spPr>
          <a:xfrm>
            <a:off x="1115617" y="836712"/>
            <a:ext cx="611882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Ⅱ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hlinkClick r:id="rId4" action="ppaction://hlinksldjump"/>
          </p:cNvPr>
          <p:cNvSpPr/>
          <p:nvPr/>
        </p:nvSpPr>
        <p:spPr>
          <a:xfrm>
            <a:off x="1763688" y="836712"/>
            <a:ext cx="611882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09167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听说导学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听教材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P29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Coversation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回答第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1~3</a:t>
            </a: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小题。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.Which flight does the man choose?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A.The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9:30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flight.   </a:t>
            </a:r>
            <a:r>
              <a:rPr lang="en-US" altLang="zh-CN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B.The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5:00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flight.   </a:t>
            </a:r>
            <a:r>
              <a:rPr lang="en-US" altLang="zh-CN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C.The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5:30 flight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.How is the man coming back from holiday?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B.By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C.By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.What is the man doing now?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A.Booking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flight ticket.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B.Having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business class.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C.Getting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credit card.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714378"/>
            <a:ext cx="1031051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3943330"/>
            <a:ext cx="1015021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508000" y="5925765"/>
            <a:ext cx="1031051" cy="459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详情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细微之处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意为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细节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详情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细微之处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是可数名词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有复数形式。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stood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still,absorbing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street.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他一动不动地站着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不放过街上的每一个细微之处。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 me the main points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now;leave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till later.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现在把要点告诉我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细节留到以后再说。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104196"/>
            <a:ext cx="8128000" cy="587699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dirty="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his experiences at the Olympic Games.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他详细地谈了他在奥运会上的经历。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made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plans for an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outing,but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reckoned without the possibility of inclement weather.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他们为郊游拟定了周详的计划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但他们还是忽略了天气变坏的可能性。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explain your plan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你能详细地解释你的计划吗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very interested in your </a:t>
            </a:r>
            <a:r>
              <a:rPr lang="en-US" altLang="zh-CN" sz="2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plan.Please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it.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ts val="28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我对你的计划很有兴趣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请详细描述一下。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972616" y="1458740"/>
          <a:ext cx="8128000" cy="177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文档" r:id="rId7" imgW="3843020" imgH="838200" progId="Word.Document.12">
                  <p:embed/>
                </p:oleObj>
              </mc:Choice>
              <mc:Fallback>
                <p:oleObj name="文档" r:id="rId7" imgW="3843020" imgH="838200" progId="Word.Document.12">
                  <p:embed/>
                  <p:pic>
                    <p:nvPicPr>
                      <p:cNvPr id="0" name="图片 2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972616" y="1458740"/>
                        <a:ext cx="8128000" cy="177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77455" y="1118356"/>
            <a:ext cx="7389091" cy="54892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38567" y="5753804"/>
            <a:ext cx="6845801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3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4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5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14868"/>
            <a:ext cx="8128000" cy="288226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79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在旅馆、机场等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登记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【词汇精讲】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in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是固定短语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可表示</a:t>
            </a:r>
            <a:r>
              <a:rPr lang="zh-CN" altLang="zh-CN" sz="2200" dirty="0">
                <a:solidFill>
                  <a:srgbClr val="000000"/>
                </a:solidFill>
                <a:latin typeface="NEU-BZ-S92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在旅馆登记入住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还表示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办理登机手续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just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hotel.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他刚刚在旅馆办好住宿手续。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had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airport for a flight to Atlanta.</a:t>
            </a:r>
            <a:endParaRPr lang="zh-CN" altLang="zh-CN" sz="2200" dirty="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他在机场已办理了飞往亚特兰大的航班的登机手续。</a:t>
            </a:r>
            <a:endParaRPr lang="zh-CN" altLang="zh-CN" sz="2200" dirty="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hlinkClick r:id="rId3" action="ppaction://hlinksldjump"/>
          </p:cNvPr>
          <p:cNvSpPr/>
          <p:nvPr/>
        </p:nvSpPr>
        <p:spPr>
          <a:xfrm>
            <a:off x="467544" y="836712"/>
            <a:ext cx="1314053" cy="259229"/>
          </a:xfrm>
          <a:prstGeom prst="rect">
            <a:avLst/>
          </a:prstGeom>
          <a:solidFill>
            <a:srgbClr val="C04B0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重点词汇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>
          <a:xfrm>
            <a:off x="1817787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重点句式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>
          <a:xfrm>
            <a:off x="316803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重点语法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hlinkClick r:id="rId6" action="ppaction://hlinksldjump"/>
          </p:cNvPr>
          <p:cNvSpPr/>
          <p:nvPr/>
        </p:nvSpPr>
        <p:spPr>
          <a:xfrm>
            <a:off x="4507110" y="836712"/>
            <a:ext cx="1314053" cy="259229"/>
          </a:xfrm>
          <a:prstGeom prst="rect">
            <a:avLst/>
          </a:prstGeom>
          <a:solidFill>
            <a:srgbClr val="EAEAEA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随堂练习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742731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【词汇拓展】</a:t>
            </a:r>
            <a:endParaRPr lang="en-US" altLang="zh-CN" sz="22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checked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hotel early in the morning.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他一大早就结账离开了旅馆。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pronunciation and intonation.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老师检查发音和语调。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836488" y="2346720"/>
          <a:ext cx="8128000" cy="861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文档" r:id="rId7" imgW="3843020" imgH="409575" progId="Word.Document.12">
                  <p:embed/>
                </p:oleObj>
              </mc:Choice>
              <mc:Fallback>
                <p:oleObj name="文档" r:id="rId7" imgW="3843020" imgH="409575" progId="Word.Document.12">
                  <p:embed/>
                  <p:pic>
                    <p:nvPicPr>
                      <p:cNvPr id="0" name="图片 310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6488" y="2346720"/>
                        <a:ext cx="8128000" cy="861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 dir="lu"/>
      </p:transition>
    </mc:Choice>
    <mc:Fallback xmlns="">
      <p:transition spd="slow">
        <p:pull dir="lu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965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0947_1"/>
  <p:tag name="KSO_WM_TEMPLATE_CATEGORY" val="custom"/>
  <p:tag name="KSO_WM_TEMPLATE_INDEX" val="20196575"/>
  <p:tag name="KSO_WM_TEMPLATE_SUBCATEGORY" val="0"/>
  <p:tag name="KSO_WM_TEMPLATE_THUMBS_INDEX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4"/>
  <p:tag name="KSO_WM_UNIT_LAYERLEVEL" val="1"/>
  <p:tag name="KSO_WM_TAG_VERSION" val="1.0"/>
  <p:tag name="KSO_WM_BEAUTIFY_FLAG" val="#wm#"/>
  <p:tag name="KSO_WM_UNIT_TYPE" val="i"/>
  <p:tag name="KSO_WM_UNIT_INDEX" val="4"/>
  <p:tag name="KSO_WM_UNIT_DIAGRAM_ISNUMVISUAL" val="0"/>
  <p:tag name="KSO_WM_UNIT_DIAGRAM_ISREFERUNI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1*i*5"/>
  <p:tag name="KSO_WM_UNIT_LAYERLEVEL" val="1"/>
  <p:tag name="KSO_WM_TAG_VERSION" val="1.0"/>
  <p:tag name="KSO_WM_BEAUTIFY_FLAG" val="#wm#"/>
  <p:tag name="KSO_WM_UNIT_TYPE" val="i"/>
  <p:tag name="KSO_WM_UNIT_INDEX" val="5"/>
  <p:tag name="KSO_WM_UNIT_DIAGRAM_ISNUMVISUAL" val="0"/>
  <p:tag name="KSO_WM_UNIT_DIAGRAM_ISREFERUNI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2"/>
  <p:tag name="KSO_WM_UNIT_LAYERLEVEL" val="1"/>
  <p:tag name="KSO_WM_TAG_VERSION" val="1.0"/>
  <p:tag name="KSO_WM_BEAUTIFY_FLAG" val="#wm#"/>
  <p:tag name="KSO_WM_UNIT_TYPE" val="i"/>
  <p:tag name="KSO_WM_UNIT_INDEX" val="2"/>
  <p:tag name="KSO_WM_UNIT_DIAGRAM_ISNUMVISUAL" val="0"/>
  <p:tag name="KSO_WM_UNIT_DIAGRAM_ISREFERUNI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ID" val="_1*i*3"/>
  <p:tag name="KSO_WM_UNIT_LAYERLEVEL" val="1"/>
  <p:tag name="KSO_WM_TAG_VERSION" val="1.0"/>
  <p:tag name="KSO_WM_BEAUTIFY_FLAG" val="#wm#"/>
  <p:tag name="KSO_WM_UNIT_TYPE" val="i"/>
  <p:tag name="KSO_WM_UNIT_INDEX" val="3"/>
  <p:tag name="KSO_WM_UNIT_DIAGRAM_ISNUMVISUAL" val="0"/>
  <p:tag name="KSO_WM_UNIT_DIAGRAM_ISREFERUNIT" val="0"/>
</p:tagLst>
</file>

<file path=ppt/theme/theme1.xml><?xml version="1.0" encoding="utf-8"?>
<a:theme xmlns:a="http://schemas.openxmlformats.org/drawingml/2006/main" name="WWW.2PPT.COM">
  <a:themeElements>
    <a:clrScheme name="自定义 2">
      <a:dk1>
        <a:srgbClr val="466424"/>
      </a:dk1>
      <a:lt1>
        <a:srgbClr val="FFFFFF"/>
      </a:lt1>
      <a:dk2>
        <a:srgbClr val="7A9858"/>
      </a:dk2>
      <a:lt2>
        <a:srgbClr val="FFFFFF"/>
      </a:lt2>
      <a:accent1>
        <a:srgbClr val="3B561D"/>
      </a:accent1>
      <a:accent2>
        <a:srgbClr val="98CC77"/>
      </a:accent2>
      <a:accent3>
        <a:srgbClr val="779989"/>
      </a:accent3>
      <a:accent4>
        <a:srgbClr val="354B1B"/>
      </a:accent4>
      <a:accent5>
        <a:srgbClr val="466424"/>
      </a:accent5>
      <a:accent6>
        <a:srgbClr val="BED7CB"/>
      </a:accent6>
      <a:hlink>
        <a:srgbClr val="98CC77"/>
      </a:hlink>
      <a:folHlink>
        <a:srgbClr val="AABBCB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测控设计模板14新</Template>
  <TotalTime>0</TotalTime>
  <Words>1662</Words>
  <Application>Microsoft Office PowerPoint</Application>
  <PresentationFormat>全屏显示(4:3)</PresentationFormat>
  <Paragraphs>306</Paragraphs>
  <Slides>30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NEU-BZ-S92</vt:lpstr>
      <vt:lpstr>方正书宋_GBK</vt:lpstr>
      <vt:lpstr>黑体</vt:lpstr>
      <vt:lpstr>宋体</vt:lpstr>
      <vt:lpstr>微软雅黑</vt:lpstr>
      <vt:lpstr>Arial</vt:lpstr>
      <vt:lpstr>Calibri</vt:lpstr>
      <vt:lpstr>Times New Roman</vt:lpstr>
      <vt:lpstr>WWW.2PPT.COM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2016-04-22T00:11:00Z</dcterms:created>
  <dcterms:modified xsi:type="dcterms:W3CDTF">2023-01-17T01:56:10Z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F0D07D72A6684E6493A1C92AF2FB9A59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