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8"/>
  </p:notesMasterIdLst>
  <p:handoutMasterIdLst>
    <p:handoutMasterId r:id="rId49"/>
  </p:handoutMasterIdLst>
  <p:sldIdLst>
    <p:sldId id="319" r:id="rId2"/>
    <p:sldId id="320" r:id="rId3"/>
    <p:sldId id="321" r:id="rId4"/>
    <p:sldId id="322" r:id="rId5"/>
    <p:sldId id="323" r:id="rId6"/>
    <p:sldId id="324" r:id="rId7"/>
    <p:sldId id="325" r:id="rId8"/>
    <p:sldId id="326" r:id="rId9"/>
    <p:sldId id="327" r:id="rId10"/>
    <p:sldId id="328" r:id="rId11"/>
    <p:sldId id="329" r:id="rId12"/>
    <p:sldId id="330" r:id="rId13"/>
    <p:sldId id="331" r:id="rId14"/>
    <p:sldId id="332" r:id="rId15"/>
    <p:sldId id="333" r:id="rId16"/>
    <p:sldId id="334" r:id="rId17"/>
    <p:sldId id="335" r:id="rId18"/>
    <p:sldId id="336" r:id="rId19"/>
    <p:sldId id="337" r:id="rId20"/>
    <p:sldId id="338" r:id="rId21"/>
    <p:sldId id="339" r:id="rId22"/>
    <p:sldId id="340" r:id="rId23"/>
    <p:sldId id="341" r:id="rId24"/>
    <p:sldId id="342" r:id="rId25"/>
    <p:sldId id="343" r:id="rId26"/>
    <p:sldId id="344" r:id="rId27"/>
    <p:sldId id="345" r:id="rId28"/>
    <p:sldId id="346" r:id="rId29"/>
    <p:sldId id="347" r:id="rId30"/>
    <p:sldId id="348" r:id="rId31"/>
    <p:sldId id="349" r:id="rId32"/>
    <p:sldId id="350" r:id="rId33"/>
    <p:sldId id="351" r:id="rId34"/>
    <p:sldId id="352" r:id="rId35"/>
    <p:sldId id="353" r:id="rId36"/>
    <p:sldId id="354" r:id="rId37"/>
    <p:sldId id="355" r:id="rId38"/>
    <p:sldId id="356" r:id="rId39"/>
    <p:sldId id="357" r:id="rId40"/>
    <p:sldId id="358" r:id="rId41"/>
    <p:sldId id="359" r:id="rId42"/>
    <p:sldId id="360" r:id="rId43"/>
    <p:sldId id="361" r:id="rId44"/>
    <p:sldId id="362" r:id="rId45"/>
    <p:sldId id="363" r:id="rId46"/>
    <p:sldId id="364" r:id="rId47"/>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新课标第一网" initials="新"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E1ED4"/>
    <a:srgbClr val="0000FF"/>
    <a:srgbClr val="112991"/>
    <a:srgbClr val="1552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100" d="100"/>
          <a:sy n="100" d="100"/>
        </p:scale>
        <p:origin x="-282" y="-264"/>
      </p:cViewPr>
      <p:guideLst>
        <p:guide orient="horz" pos="2160"/>
        <p:guide pos="2880"/>
      </p:guideLst>
    </p:cSldViewPr>
  </p:slideViewPr>
  <p:notesTextViewPr>
    <p:cViewPr>
      <p:scale>
        <a:sx n="1" d="1"/>
        <a:sy n="1" d="1"/>
      </p:scale>
      <p:origin x="0" y="0"/>
    </p:cViewPr>
  </p:notesTextViewPr>
  <p:sorterViewPr>
    <p:cViewPr>
      <p:scale>
        <a:sx n="124" d="100"/>
        <a:sy n="12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2023-01-17</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1"/>
          <p:cNvSpPr>
            <a:spLocks noGrp="1" noRot="1" noChangeAspect="1" noTextEdit="1"/>
          </p:cNvSpPr>
          <p:nvPr>
            <p:ph type="sldImg"/>
          </p:nvPr>
        </p:nvSpPr>
        <p:spPr/>
      </p:sp>
      <p:sp>
        <p:nvSpPr>
          <p:cNvPr id="50179" name="备注占位符 2"/>
          <p:cNvSpPr>
            <a:spLocks noGrp="1"/>
          </p:cNvSpPr>
          <p:nvPr>
            <p:ph type="body" idx="1"/>
          </p:nvPr>
        </p:nvSpPr>
        <p:spPr>
          <a:noFill/>
        </p:spPr>
        <p:txBody>
          <a:bodyPr/>
          <a:lstStyle/>
          <a:p>
            <a:endParaRPr lang="zh-CN" altLang="en-US" smtClean="0"/>
          </a:p>
        </p:txBody>
      </p:sp>
      <p:sp>
        <p:nvSpPr>
          <p:cNvPr id="50180" name="灯片编号占位符 3"/>
          <p:cNvSpPr>
            <a:spLocks noGrp="1"/>
          </p:cNvSpPr>
          <p:nvPr>
            <p:ph type="sldNum" sz="quarter" idx="5"/>
          </p:nvPr>
        </p:nvSpPr>
        <p:spPr bwMode="auto">
          <a:noFill/>
          <a:ln>
            <a:miter lim="800000"/>
          </a:ln>
        </p:spPr>
        <p:txBody>
          <a:bodyPr/>
          <a:lstStyle/>
          <a:p>
            <a:fld id="{5C8002B5-7215-4004-80E0-6B10057BB3F6}" type="slidenum">
              <a:rPr lang="zh-CN" altLang="en-US" smtClean="0"/>
              <a:t>2</a:t>
            </a:fld>
            <a:endParaRPr lang="en-US" altLang="zh-CN"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p:cNvSpPr>
            <a:spLocks noGrp="1" noRot="1" noChangeAspect="1" noChangeArrowheads="1" noTextEdit="1"/>
          </p:cNvSpPr>
          <p:nvPr>
            <p:ph type="sldImg" idx="4294967295"/>
          </p:nvPr>
        </p:nvSpPr>
        <p:spPr>
          <a:ln>
            <a:miter lim="800000"/>
          </a:ln>
        </p:spPr>
      </p:sp>
      <p:sp>
        <p:nvSpPr>
          <p:cNvPr id="51203" name="文本占位符 2"/>
          <p:cNvSpPr>
            <a:spLocks noGrp="1" noChangeArrowheads="1"/>
          </p:cNvSpPr>
          <p:nvPr>
            <p:ph type="body" idx="4294967295"/>
          </p:nvPr>
        </p:nvSpPr>
        <p:spPr/>
        <p:txBody>
          <a:bodyPr/>
          <a:lstStyle/>
          <a:p>
            <a:pPr eaLnBrk="1" hangingPunct="1"/>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幻灯片图像占位符 1"/>
          <p:cNvSpPr>
            <a:spLocks noGrp="1" noRot="1" noChangeAspect="1" noChangeArrowheads="1" noTextEdit="1"/>
          </p:cNvSpPr>
          <p:nvPr>
            <p:ph type="sldImg" idx="4294967295"/>
          </p:nvPr>
        </p:nvSpPr>
        <p:spPr>
          <a:ln>
            <a:miter lim="800000"/>
          </a:ln>
        </p:spPr>
      </p:sp>
      <p:sp>
        <p:nvSpPr>
          <p:cNvPr id="52227" name="文本占位符 2"/>
          <p:cNvSpPr>
            <a:spLocks noGrp="1" noChangeArrowheads="1"/>
          </p:cNvSpPr>
          <p:nvPr>
            <p:ph type="body" idx="4294967295"/>
          </p:nvPr>
        </p:nvSpPr>
        <p:spPr>
          <a:noFill/>
        </p:spPr>
        <p:txBody>
          <a:bodyPr/>
          <a:lstStyle/>
          <a:p>
            <a:pPr eaLnBrk="1" hangingPunct="1"/>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p:cNvSpPr>
            <a:spLocks noGrp="1" noRot="1" noChangeAspect="1" noTextEdit="1"/>
          </p:cNvSpPr>
          <p:nvPr>
            <p:ph type="sldImg"/>
          </p:nvPr>
        </p:nvSpPr>
        <p:spPr/>
      </p:sp>
      <p:sp>
        <p:nvSpPr>
          <p:cNvPr id="53251" name="备注占位符 2"/>
          <p:cNvSpPr>
            <a:spLocks noGrp="1"/>
          </p:cNvSpPr>
          <p:nvPr>
            <p:ph type="body" idx="1"/>
          </p:nvPr>
        </p:nvSpPr>
        <p:spPr>
          <a:noFill/>
        </p:spPr>
        <p:txBody>
          <a:bodyPr/>
          <a:lstStyle/>
          <a:p>
            <a:endParaRPr lang="zh-CN" altLang="en-US" smtClean="0"/>
          </a:p>
        </p:txBody>
      </p:sp>
      <p:sp>
        <p:nvSpPr>
          <p:cNvPr id="53252" name="灯片编号占位符 3"/>
          <p:cNvSpPr>
            <a:spLocks noGrp="1"/>
          </p:cNvSpPr>
          <p:nvPr>
            <p:ph type="sldNum" sz="quarter" idx="5"/>
          </p:nvPr>
        </p:nvSpPr>
        <p:spPr bwMode="auto">
          <a:noFill/>
          <a:ln>
            <a:miter lim="800000"/>
          </a:ln>
        </p:spPr>
        <p:txBody>
          <a:bodyPr/>
          <a:lstStyle/>
          <a:p>
            <a:fld id="{C90A77D8-CF88-4EE0-9882-F4D4CFD6BAF6}" type="slidenum">
              <a:rPr lang="zh-CN" altLang="en-US" smtClean="0"/>
              <a:t>43</a:t>
            </a:fld>
            <a:endParaRPr lang="en-US" altLang="zh-CN"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bwMode="auto">
      <p:bgPr>
        <a:blipFill dpi="0" rotWithShape="0">
          <a:blip r:embed="rId2" cstate="email"/>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ctrTitle" sz="quarter"/>
          </p:nvPr>
        </p:nvSpPr>
        <p:spPr>
          <a:xfrm>
            <a:off x="685800" y="2130425"/>
            <a:ext cx="7772400" cy="1470025"/>
          </a:xfrm>
        </p:spPr>
        <p:txBody>
          <a:bodyPr/>
          <a:lstStyle>
            <a:lvl1pPr marL="0" indent="0" algn="ctr">
              <a:defRPr sz="4000" b="1"/>
            </a:lvl1pPr>
          </a:lstStyle>
          <a:p>
            <a:pPr lvl="0"/>
            <a:r>
              <a:rPr lang="zh-CN" altLang="en-US" noProof="0" smtClean="0">
                <a:sym typeface="MS PGothic" panose="020B0600070205080204" pitchFamily="34" charset="-128"/>
              </a:rPr>
              <a:t>单击此处编辑母版标题样式</a:t>
            </a:r>
          </a:p>
        </p:txBody>
      </p:sp>
      <p:sp>
        <p:nvSpPr>
          <p:cNvPr id="7171" name="Rectangle 3"/>
          <p:cNvSpPr>
            <a:spLocks noGrp="1" noChangeArrowheads="1"/>
          </p:cNvSpPr>
          <p:nvPr>
            <p:ph type="subTitle" sz="quarter" idx="1"/>
          </p:nvPr>
        </p:nvSpPr>
        <p:spPr>
          <a:xfrm>
            <a:off x="1371600" y="3886200"/>
            <a:ext cx="6400800" cy="1090613"/>
          </a:xfrm>
        </p:spPr>
        <p:txBody>
          <a:bodyPr/>
          <a:lstStyle>
            <a:lvl1pPr marL="0" indent="0" algn="ctr">
              <a:buFont typeface="Arial" panose="020B0604020202020204" pitchFamily="34" charset="0"/>
              <a:buNone/>
              <a:defRPr sz="3200"/>
            </a:lvl1pPr>
          </a:lstStyle>
          <a:p>
            <a:pPr lvl="0"/>
            <a:r>
              <a:rPr lang="zh-CN" altLang="en-US" noProof="0" smtClean="0">
                <a:sym typeface="MS PGothic" panose="020B0600070205080204" pitchFamily="34" charset="-128"/>
              </a:rPr>
              <a:t>单击此处编辑母版副标题样式</a:t>
            </a: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1">
          <a:blip r:embed="rId2" cstate="email"/>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cstate="email"/>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zh-CN" altLang="en-US" smtClean="0">
                <a:sym typeface="MS PGothic" panose="020B0600070205080204" pitchFamily="34" charset="-128"/>
              </a:rPr>
              <a:t>单击此处编辑母版标题样式</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smtClean="0">
                <a:sym typeface="MS PGothic" panose="020B0600070205080204" pitchFamily="34" charset="-128"/>
              </a:rPr>
              <a:t>单击此处编辑母版文本样式</a:t>
            </a:r>
          </a:p>
          <a:p>
            <a:pPr lvl="1"/>
            <a:r>
              <a:rPr lang="zh-CN" altLang="en-US" smtClean="0">
                <a:sym typeface="MS PGothic" panose="020B0600070205080204" pitchFamily="34" charset="-128"/>
              </a:rPr>
              <a:t>第二级</a:t>
            </a:r>
          </a:p>
          <a:p>
            <a:pPr lvl="2"/>
            <a:r>
              <a:rPr lang="zh-CN" altLang="en-US" smtClean="0">
                <a:sym typeface="MS PGothic" panose="020B0600070205080204" pitchFamily="34" charset="-128"/>
              </a:rPr>
              <a:t>第三级</a:t>
            </a:r>
          </a:p>
          <a:p>
            <a:pPr lvl="3"/>
            <a:r>
              <a:rPr lang="zh-CN" altLang="en-US" smtClean="0">
                <a:sym typeface="MS PGothic" panose="020B0600070205080204" pitchFamily="34" charset="-128"/>
              </a:rPr>
              <a:t>第四级</a:t>
            </a:r>
          </a:p>
          <a:p>
            <a:pPr lvl="4"/>
            <a:r>
              <a:rPr lang="zh-CN" altLang="en-US" smtClean="0">
                <a:sym typeface="MS PGothic" panose="020B0600070205080204" pitchFamily="34" charset="-128"/>
              </a:rPr>
              <a:t>第五级</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txStyles>
    <p:titleStyle>
      <a:lvl1pPr marL="914400" indent="-914400" algn="l" rtl="0" eaLnBrk="1" fontAlgn="base" hangingPunct="1">
        <a:spcBef>
          <a:spcPct val="0"/>
        </a:spcBef>
        <a:spcAft>
          <a:spcPct val="0"/>
        </a:spcAft>
        <a:defRPr sz="3200">
          <a:solidFill>
            <a:schemeClr val="tx1"/>
          </a:solidFill>
          <a:latin typeface="+mj-lt"/>
          <a:ea typeface="+mj-ea"/>
          <a:cs typeface="+mj-cs"/>
          <a:sym typeface="MS PGothic" panose="020B0600070205080204" pitchFamily="34" charset="-128"/>
        </a:defRPr>
      </a:lvl1pPr>
      <a:lvl2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2pPr>
      <a:lvl3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3pPr>
      <a:lvl4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4pPr>
      <a:lvl5pPr marL="9144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5pPr>
      <a:lvl6pPr marL="13716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6pPr>
      <a:lvl7pPr marL="18288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7pPr>
      <a:lvl8pPr marL="22860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8pPr>
      <a:lvl9pPr marL="2743200" indent="-914400" algn="l" rtl="0" eaLnBrk="1" fontAlgn="base" hangingPunct="1">
        <a:spcBef>
          <a:spcPct val="0"/>
        </a:spcBef>
        <a:spcAft>
          <a:spcPct val="0"/>
        </a:spcAft>
        <a:defRPr sz="3200">
          <a:solidFill>
            <a:schemeClr val="tx1"/>
          </a:solidFill>
          <a:latin typeface="Calibri" panose="020F0502020204030204" pitchFamily="34" charset="0"/>
          <a:ea typeface="微软雅黑" panose="020B0503020204020204" pitchFamily="34" charset="-122"/>
          <a:sym typeface="MS PGothic" panose="020B0600070205080204" pitchFamily="34" charset="-128"/>
        </a:defRPr>
      </a:lvl9pPr>
    </p:titleStyle>
    <p:bodyStyle>
      <a:lvl1pPr marL="342900" indent="-342900" algn="l" rtl="0" eaLnBrk="1" fontAlgn="base" hangingPunct="1">
        <a:spcBef>
          <a:spcPct val="20000"/>
        </a:spcBef>
        <a:spcAft>
          <a:spcPct val="0"/>
        </a:spcAft>
        <a:buFont typeface="Arial" panose="020B0604020202020204" pitchFamily="34" charset="0"/>
        <a:buChar char="•"/>
        <a:defRPr sz="2400">
          <a:solidFill>
            <a:schemeClr val="tx1"/>
          </a:solidFill>
          <a:latin typeface="+mn-lt"/>
          <a:ea typeface="+mn-ea"/>
          <a:cs typeface="+mn-cs"/>
          <a:sym typeface="MS PGothic" panose="020B0600070205080204" pitchFamily="34" charset="-128"/>
        </a:defRPr>
      </a:lvl1pPr>
      <a:lvl2pPr marL="742950" indent="-285750" algn="l" rtl="0" eaLnBrk="1" fontAlgn="base" hangingPunct="1">
        <a:spcBef>
          <a:spcPct val="20000"/>
        </a:spcBef>
        <a:spcAft>
          <a:spcPct val="0"/>
        </a:spcAft>
        <a:buFont typeface="Arial" panose="020B0604020202020204" pitchFamily="34" charset="0"/>
        <a:buChar char="–"/>
        <a:defRPr sz="2000">
          <a:solidFill>
            <a:schemeClr val="tx1"/>
          </a:solidFill>
          <a:latin typeface="+mn-lt"/>
          <a:ea typeface="+mn-ea"/>
          <a:sym typeface="MS PGothic" panose="020B0600070205080204" pitchFamily="34" charset="-128"/>
        </a:defRPr>
      </a:lvl2pPr>
      <a:lvl3pPr marL="1143000" indent="-228600" algn="l" rtl="0" eaLnBrk="1" fontAlgn="base" hangingPunct="1">
        <a:spcBef>
          <a:spcPct val="20000"/>
        </a:spcBef>
        <a:spcAft>
          <a:spcPct val="0"/>
        </a:spcAft>
        <a:buFont typeface="Arial" panose="020B0604020202020204" pitchFamily="34" charset="0"/>
        <a:buChar char="•"/>
        <a:defRPr>
          <a:solidFill>
            <a:schemeClr val="tx1"/>
          </a:solidFill>
          <a:latin typeface="+mn-lt"/>
          <a:ea typeface="+mn-ea"/>
          <a:sym typeface="MS PGothic" panose="020B0600070205080204" pitchFamily="34" charset="-128"/>
        </a:defRPr>
      </a:lvl3pPr>
      <a:lvl4pPr marL="1600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4pPr>
      <a:lvl5pPr marL="20574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5pPr>
      <a:lvl6pPr marL="25146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6pPr>
      <a:lvl7pPr marL="29718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7pPr>
      <a:lvl8pPr marL="34290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8pPr>
      <a:lvl9pPr marL="3886200" indent="-228600" algn="l" rtl="0" eaLnBrk="1" fontAlgn="base" hangingPunct="1">
        <a:spcBef>
          <a:spcPct val="20000"/>
        </a:spcBef>
        <a:spcAft>
          <a:spcPct val="0"/>
        </a:spcAft>
        <a:buFont typeface="Arial" panose="020B0604020202020204" pitchFamily="34" charset="0"/>
        <a:buChar char="»"/>
        <a:defRPr sz="1600">
          <a:solidFill>
            <a:schemeClr val="tx1"/>
          </a:solidFill>
          <a:latin typeface="+mn-lt"/>
          <a:ea typeface="+mn-ea"/>
          <a:sym typeface="MS PGothic" panose="020B0600070205080204" pitchFamily="34" charset="-128"/>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C:\Users\Administrator\Desktop\&#20864;&#25945;&#20843;&#24180;&#32423;&#19979;&#25945;&#29992;&#20809;&#30424;\&#25945;&#26448;1+1&#183;&#20864;&#25945;&#33521;&#35821;&#183;&#20843;&#24180;&#32423;&#19979;&#25945;&#29992;&#20809;&#30424;\2.&#21516;&#27493;&#26032;&#35838;&#35838;&#20214;\Unit%207\Lesson%2038\L38&#35838;&#25991;&#26391;&#35835;.mp3" TargetMode="External"/><Relationship Id="rId1" Type="http://schemas.microsoft.com/office/2007/relationships/media" Target="file:///C:\Users\Administrator\Desktop\&#20864;&#25945;&#20843;&#24180;&#32423;&#19979;&#25945;&#29992;&#20809;&#30424;\&#25945;&#26448;1+1&#183;&#20864;&#25945;&#33521;&#35821;&#183;&#20843;&#24180;&#32423;&#19979;&#25945;&#29992;&#20809;&#30424;\2.&#21516;&#27493;&#26032;&#35838;&#35838;&#20214;\Unit%207\Lesson%2038\L38&#35838;&#25991;&#26391;&#35835;.mp3"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C:\Users\Administrator\Desktop\&#20864;&#25945;&#20843;&#24180;&#32423;&#19979;&#25945;&#29992;&#20809;&#30424;\&#25945;&#26448;1+1&#183;&#20864;&#25945;&#33521;&#35821;&#183;&#20843;&#24180;&#32423;&#19979;&#25945;&#29992;&#20809;&#30424;\2.&#21516;&#27493;&#26032;&#35838;&#35838;&#20214;\Unit%207\Lesson%2038\L38&#21333;&#35789;.mp3" TargetMode="External"/><Relationship Id="rId1" Type="http://schemas.microsoft.com/office/2007/relationships/media" Target="file:///C:\Users\Administrator\Desktop\&#20864;&#25945;&#20843;&#24180;&#32423;&#19979;&#25945;&#29992;&#20809;&#30424;\&#25945;&#26448;1+1&#183;&#20864;&#25945;&#33521;&#35821;&#183;&#20843;&#24180;&#32423;&#19979;&#25945;&#29992;&#20809;&#30424;\2.&#21516;&#27493;&#26032;&#35838;&#35838;&#20214;\Unit%207\Lesson%2038\L38&#21333;&#35789;.mp3" TargetMode="Externa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0" y="2280212"/>
            <a:ext cx="9144000" cy="830997"/>
          </a:xfrm>
          <a:prstGeom prst="rect">
            <a:avLst/>
          </a:prstGeom>
          <a:noFill/>
          <a:ln w="9525">
            <a:noFill/>
            <a:miter lim="800000"/>
          </a:ln>
        </p:spPr>
        <p:txBody>
          <a:bodyPr wrap="square">
            <a:spAutoFit/>
          </a:bodyPr>
          <a:lstStyle/>
          <a:p>
            <a:pPr algn="ctr"/>
            <a:r>
              <a:rPr lang="en-US" altLang="zh-CN" sz="4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rPr>
              <a:t>The </a:t>
            </a:r>
            <a:r>
              <a:rPr lang="en-US" altLang="zh-CN" sz="48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rPr>
              <a:t>World Is a </a:t>
            </a:r>
            <a:r>
              <a:rPr lang="en-US" altLang="zh-CN" sz="4800" b="1" dirty="0" smtClean="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rPr>
              <a:t>Big </a:t>
            </a:r>
            <a:r>
              <a:rPr lang="en-US" altLang="zh-CN" sz="4800" b="1" dirty="0">
                <a:solidFill>
                  <a:schemeClr val="accent1">
                    <a:lumMod val="50000"/>
                  </a:schemeClr>
                </a:solidFill>
                <a:effectLst>
                  <a:outerShdw blurRad="38100" dist="38100" dir="2700000" algn="tl">
                    <a:srgbClr val="000000">
                      <a:alpha val="43137"/>
                    </a:srgbClr>
                  </a:outerShdw>
                </a:effectLst>
                <a:latin typeface="Times New Roman" panose="02020603050405020304" pitchFamily="18" charset="0"/>
              </a:rPr>
              <a:t>Place</a:t>
            </a:r>
          </a:p>
        </p:txBody>
      </p:sp>
      <p:sp>
        <p:nvSpPr>
          <p:cNvPr id="2" name="矩形 1"/>
          <p:cNvSpPr/>
          <p:nvPr/>
        </p:nvSpPr>
        <p:spPr>
          <a:xfrm>
            <a:off x="0" y="978821"/>
            <a:ext cx="9144000" cy="584775"/>
          </a:xfrm>
          <a:prstGeom prst="rect">
            <a:avLst/>
          </a:prstGeom>
        </p:spPr>
        <p:txBody>
          <a:bodyPr wrap="square">
            <a:spAutoFit/>
          </a:bodyPr>
          <a:lstStyle/>
          <a:p>
            <a:pPr algn="ctr"/>
            <a:r>
              <a:rPr lang="en-US" altLang="zh-CN" sz="3200" b="1" kern="10" dirty="0">
                <a:ln w="12700">
                  <a:noFill/>
                  <a:roun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Unit </a:t>
            </a:r>
            <a:r>
              <a:rPr lang="en-US" altLang="zh-CN" sz="3200" b="1" kern="10" dirty="0" smtClean="0">
                <a:ln w="12700">
                  <a:noFill/>
                  <a:round/>
                </a:ln>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7  </a:t>
            </a:r>
            <a:r>
              <a:rPr lang="en-US" altLang="zh-CN" sz="3200" b="1" dirty="0" smtClean="0">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Know </a:t>
            </a:r>
            <a:r>
              <a:rPr lang="en-US" altLang="zh-CN" sz="3200" b="1" dirty="0">
                <a:solidFill>
                  <a:schemeClr val="accent1">
                    <a:lumMod val="50000"/>
                  </a:schemeClr>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Our World</a:t>
            </a:r>
          </a:p>
        </p:txBody>
      </p:sp>
      <p:sp>
        <p:nvSpPr>
          <p:cNvPr id="6" name="矩形 5"/>
          <p:cNvSpPr/>
          <p:nvPr/>
        </p:nvSpPr>
        <p:spPr>
          <a:xfrm>
            <a:off x="2924754" y="4754780"/>
            <a:ext cx="3294492" cy="904863"/>
          </a:xfrm>
          <a:prstGeom prst="rect">
            <a:avLst/>
          </a:prstGeom>
        </p:spPr>
        <p:txBody>
          <a:bodyPr wrap="non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p>
          <a:p>
            <a:pPr marL="342900" lvl="0" indent="-342900" algn="ctr" fontAlgn="base">
              <a:lnSpc>
                <a:spcPct val="110000"/>
              </a:lnSpc>
              <a:spcBef>
                <a:spcPct val="0"/>
              </a:spcBef>
              <a:spcAft>
                <a:spcPct val="0"/>
              </a:spcAft>
            </a:pP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ext Box 13"/>
          <p:cNvSpPr txBox="1">
            <a:spLocks noChangeArrowheads="1"/>
          </p:cNvSpPr>
          <p:nvPr/>
        </p:nvSpPr>
        <p:spPr bwMode="auto">
          <a:xfrm>
            <a:off x="467544" y="1011145"/>
            <a:ext cx="3384550" cy="4276725"/>
          </a:xfrm>
          <a:prstGeom prst="rect">
            <a:avLst/>
          </a:prstGeom>
          <a:noFill/>
          <a:ln w="9525">
            <a:noFill/>
            <a:miter lim="800000"/>
          </a:ln>
        </p:spPr>
        <p:txBody>
          <a:bodyPr>
            <a:spAutoFit/>
          </a:bodyPr>
          <a:lstStyle/>
          <a:p>
            <a:pPr algn="r">
              <a:spcBef>
                <a:spcPct val="50000"/>
              </a:spcBef>
            </a:pPr>
            <a:r>
              <a:rPr lang="en-US" altLang="zh-CN" sz="3200" b="1" dirty="0" smtClean="0">
                <a:latin typeface="Times New Roman" panose="02020603050405020304" pitchFamily="18" charset="0"/>
                <a:sym typeface="+mn-ea"/>
              </a:rPr>
              <a:t>Atlantic</a:t>
            </a:r>
            <a:endParaRPr lang="en-US" altLang="zh-CN" sz="3200" b="1" dirty="0">
              <a:latin typeface="Times New Roman" panose="02020603050405020304" pitchFamily="18" charset="0"/>
            </a:endParaRPr>
          </a:p>
          <a:p>
            <a:pPr algn="r">
              <a:spcBef>
                <a:spcPct val="50000"/>
              </a:spcBef>
            </a:pPr>
            <a:r>
              <a:rPr lang="en-US" altLang="zh-CN" sz="3200" b="1" dirty="0">
                <a:latin typeface="Times New Roman" panose="02020603050405020304" pitchFamily="18" charset="0"/>
                <a:sym typeface="+mn-ea"/>
              </a:rPr>
              <a:t>       </a:t>
            </a:r>
            <a:r>
              <a:rPr lang="en-US" altLang="zh-CN" sz="3200" b="1" dirty="0" smtClean="0">
                <a:latin typeface="Times New Roman" panose="02020603050405020304" pitchFamily="18" charset="0"/>
                <a:sym typeface="+mn-ea"/>
              </a:rPr>
              <a:t>Arctic</a:t>
            </a:r>
            <a:r>
              <a:rPr lang="en-US" altLang="zh-CN" sz="3200" dirty="0" smtClean="0">
                <a:latin typeface="Times New Roman" panose="02020603050405020304" pitchFamily="18" charset="0"/>
                <a:sym typeface="+mn-ea"/>
              </a:rPr>
              <a:t> </a:t>
            </a:r>
            <a:r>
              <a:rPr lang="en-US" altLang="zh-CN" sz="3200" dirty="0"/>
              <a:t>      </a:t>
            </a:r>
            <a:r>
              <a:rPr lang="en-US" altLang="zh-CN" sz="3200" b="1" dirty="0" smtClean="0">
                <a:latin typeface="Times New Roman" panose="02020603050405020304" pitchFamily="18" charset="0"/>
                <a:sym typeface="+mn-ea"/>
              </a:rPr>
              <a:t> </a:t>
            </a:r>
          </a:p>
          <a:p>
            <a:pPr algn="r" fontAlgn="auto">
              <a:lnSpc>
                <a:spcPct val="150000"/>
              </a:lnSpc>
              <a:spcBef>
                <a:spcPts val="0"/>
              </a:spcBef>
            </a:pPr>
            <a:r>
              <a:rPr lang="en-US" altLang="zh-CN" sz="3200" b="1" dirty="0" smtClean="0">
                <a:latin typeface="Times New Roman" panose="02020603050405020304" pitchFamily="18" charset="0"/>
                <a:sym typeface="+mn-ea"/>
              </a:rPr>
              <a:t>in </a:t>
            </a:r>
            <a:r>
              <a:rPr lang="en-US" altLang="zh-CN" sz="3200" b="1" dirty="0">
                <a:latin typeface="Times New Roman" panose="02020603050405020304" pitchFamily="18" charset="0"/>
                <a:sym typeface="+mn-ea"/>
              </a:rPr>
              <a:t>total</a:t>
            </a:r>
          </a:p>
          <a:p>
            <a:pPr algn="r" fontAlgn="auto">
              <a:lnSpc>
                <a:spcPct val="150000"/>
              </a:lnSpc>
              <a:spcBef>
                <a:spcPts val="0"/>
              </a:spcBef>
            </a:pPr>
            <a:r>
              <a:rPr lang="en-US" altLang="zh-CN" sz="3200" b="1" dirty="0">
                <a:latin typeface="Times New Roman" panose="02020603050405020304" pitchFamily="18" charset="0"/>
                <a:sym typeface="+mn-ea"/>
              </a:rPr>
              <a:t>one third</a:t>
            </a:r>
          </a:p>
          <a:p>
            <a:pPr algn="r" fontAlgn="auto">
              <a:lnSpc>
                <a:spcPct val="150000"/>
              </a:lnSpc>
              <a:spcBef>
                <a:spcPts val="0"/>
              </a:spcBef>
            </a:pPr>
            <a:r>
              <a:rPr lang="en-US" altLang="zh-CN" sz="3200" b="1" dirty="0">
                <a:latin typeface="Times New Roman" panose="02020603050405020304" pitchFamily="18" charset="0"/>
                <a:sym typeface="+mn-ea"/>
              </a:rPr>
              <a:t>be covered with… two thirds</a:t>
            </a:r>
            <a:endParaRPr lang="en-US" altLang="zh-CN" sz="3200" dirty="0">
              <a:latin typeface="Times New Roman" panose="02020603050405020304" pitchFamily="18" charset="0"/>
            </a:endParaRPr>
          </a:p>
        </p:txBody>
      </p:sp>
      <p:sp>
        <p:nvSpPr>
          <p:cNvPr id="8206" name="Text Box 14"/>
          <p:cNvSpPr txBox="1">
            <a:spLocks noChangeArrowheads="1"/>
          </p:cNvSpPr>
          <p:nvPr/>
        </p:nvSpPr>
        <p:spPr bwMode="auto">
          <a:xfrm>
            <a:off x="4225290" y="2437072"/>
            <a:ext cx="4361815" cy="2799715"/>
          </a:xfrm>
          <a:prstGeom prst="rect">
            <a:avLst/>
          </a:prstGeom>
          <a:noFill/>
          <a:ln w="9525">
            <a:noFill/>
            <a:miter lim="800000"/>
          </a:ln>
        </p:spPr>
        <p:txBody>
          <a:bodyPr wrap="square">
            <a:spAutoFit/>
          </a:bodyPr>
          <a:lstStyle/>
          <a:p>
            <a:pPr>
              <a:spcBef>
                <a:spcPct val="50000"/>
              </a:spcBef>
            </a:pPr>
            <a:r>
              <a:rPr sz="3200" b="1" dirty="0">
                <a:solidFill>
                  <a:srgbClr val="FF0000"/>
                </a:solidFill>
              </a:rPr>
              <a:t>总计，合计，总共</a:t>
            </a:r>
          </a:p>
          <a:p>
            <a:pPr>
              <a:spcBef>
                <a:spcPct val="50000"/>
              </a:spcBef>
            </a:pPr>
            <a:r>
              <a:rPr sz="3200" b="1" dirty="0">
                <a:solidFill>
                  <a:srgbClr val="FF0000"/>
                </a:solidFill>
              </a:rPr>
              <a:t>三分之一</a:t>
            </a:r>
          </a:p>
          <a:p>
            <a:pPr>
              <a:spcBef>
                <a:spcPct val="50000"/>
              </a:spcBef>
            </a:pPr>
            <a:r>
              <a:rPr sz="3200" b="1" dirty="0">
                <a:solidFill>
                  <a:srgbClr val="FF0000"/>
                </a:solidFill>
              </a:rPr>
              <a:t>被……覆盖</a:t>
            </a:r>
          </a:p>
          <a:p>
            <a:pPr>
              <a:spcBef>
                <a:spcPct val="50000"/>
              </a:spcBef>
            </a:pPr>
            <a:r>
              <a:rPr sz="3200" b="1" dirty="0">
                <a:solidFill>
                  <a:srgbClr val="FF0000"/>
                </a:solidFill>
              </a:rPr>
              <a:t>三分之二</a:t>
            </a:r>
          </a:p>
        </p:txBody>
      </p:sp>
      <p:sp>
        <p:nvSpPr>
          <p:cNvPr id="8214" name="Text Box 22"/>
          <p:cNvSpPr txBox="1">
            <a:spLocks noChangeArrowheads="1"/>
          </p:cNvSpPr>
          <p:nvPr/>
        </p:nvSpPr>
        <p:spPr bwMode="auto">
          <a:xfrm>
            <a:off x="4124340" y="1011090"/>
            <a:ext cx="4462835" cy="583565"/>
          </a:xfrm>
          <a:prstGeom prst="rect">
            <a:avLst/>
          </a:prstGeom>
          <a:noFill/>
          <a:ln w="9525">
            <a:noFill/>
            <a:miter lim="800000"/>
          </a:ln>
        </p:spPr>
        <p:txBody>
          <a:bodyPr wrap="square">
            <a:spAutoFit/>
          </a:bodyPr>
          <a:lstStyle/>
          <a:p>
            <a:r>
              <a:rPr lang="en-US" altLang="zh-CN" sz="3200" b="1" i="1" dirty="0">
                <a:solidFill>
                  <a:srgbClr val="FF0000"/>
                </a:solidFill>
              </a:rPr>
              <a:t>n. &amp; adj. </a:t>
            </a:r>
            <a:r>
              <a:rPr lang="zh-CN" altLang="en-US" sz="3200" b="1" dirty="0">
                <a:solidFill>
                  <a:srgbClr val="FF0000"/>
                </a:solidFill>
              </a:rPr>
              <a:t>太西洋（的）</a:t>
            </a:r>
          </a:p>
        </p:txBody>
      </p:sp>
      <p:sp>
        <p:nvSpPr>
          <p:cNvPr id="8216" name="Text Box 24"/>
          <p:cNvSpPr txBox="1">
            <a:spLocks noChangeArrowheads="1"/>
          </p:cNvSpPr>
          <p:nvPr/>
        </p:nvSpPr>
        <p:spPr bwMode="auto">
          <a:xfrm>
            <a:off x="4124340" y="1737649"/>
            <a:ext cx="4175497" cy="583565"/>
          </a:xfrm>
          <a:prstGeom prst="rect">
            <a:avLst/>
          </a:prstGeom>
          <a:noFill/>
          <a:ln w="9525">
            <a:noFill/>
            <a:miter lim="800000"/>
          </a:ln>
        </p:spPr>
        <p:txBody>
          <a:bodyPr wrap="square">
            <a:spAutoFit/>
          </a:bodyPr>
          <a:lstStyle/>
          <a:p>
            <a:pPr>
              <a:spcBef>
                <a:spcPct val="50000"/>
              </a:spcBef>
            </a:pPr>
            <a:r>
              <a:rPr lang="en-US" altLang="zh-CN" sz="3200" b="1" i="1" dirty="0">
                <a:solidFill>
                  <a:srgbClr val="FF0000"/>
                </a:solidFill>
                <a:latin typeface="Times New Roman" panose="02020603050405020304" pitchFamily="18" charset="0"/>
              </a:rPr>
              <a:t>adj. </a:t>
            </a:r>
            <a:r>
              <a:rPr lang="zh-CN" altLang="en-US" sz="3200" b="1" dirty="0">
                <a:solidFill>
                  <a:srgbClr val="FF0000"/>
                </a:solidFill>
                <a:latin typeface="Times New Roman" panose="02020603050405020304" pitchFamily="18" charset="0"/>
              </a:rPr>
              <a:t>北极的</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additive="base">
                                        <p:cTn id="7" dur="500" fill="hold"/>
                                        <p:tgtEl>
                                          <p:spTgt spid="8205"/>
                                        </p:tgtEl>
                                        <p:attrNameLst>
                                          <p:attrName>ppt_x</p:attrName>
                                        </p:attrNameLst>
                                      </p:cBhvr>
                                      <p:tavLst>
                                        <p:tav tm="0">
                                          <p:val>
                                            <p:strVal val="#ppt_x"/>
                                          </p:val>
                                        </p:tav>
                                        <p:tav tm="100000">
                                          <p:val>
                                            <p:strVal val="#ppt_x"/>
                                          </p:val>
                                        </p:tav>
                                      </p:tavLst>
                                    </p:anim>
                                    <p:anim calcmode="lin" valueType="num">
                                      <p:cBhvr additive="base">
                                        <p:cTn id="8"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14"/>
                                        </p:tgtEl>
                                        <p:attrNameLst>
                                          <p:attrName>style.visibility</p:attrName>
                                        </p:attrNameLst>
                                      </p:cBhvr>
                                      <p:to>
                                        <p:strVal val="visible"/>
                                      </p:to>
                                    </p:set>
                                    <p:anim calcmode="lin" valueType="num">
                                      <p:cBhvr additive="base">
                                        <p:cTn id="13" dur="500" fill="hold"/>
                                        <p:tgtEl>
                                          <p:spTgt spid="8214"/>
                                        </p:tgtEl>
                                        <p:attrNameLst>
                                          <p:attrName>ppt_x</p:attrName>
                                        </p:attrNameLst>
                                      </p:cBhvr>
                                      <p:tavLst>
                                        <p:tav tm="0">
                                          <p:val>
                                            <p:strVal val="#ppt_x"/>
                                          </p:val>
                                        </p:tav>
                                        <p:tav tm="100000">
                                          <p:val>
                                            <p:strVal val="#ppt_x"/>
                                          </p:val>
                                        </p:tav>
                                      </p:tavLst>
                                    </p:anim>
                                    <p:anim calcmode="lin" valueType="num">
                                      <p:cBhvr additive="base">
                                        <p:cTn id="14" dur="500" fill="hold"/>
                                        <p:tgtEl>
                                          <p:spTgt spid="82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16"/>
                                        </p:tgtEl>
                                        <p:attrNameLst>
                                          <p:attrName>style.visibility</p:attrName>
                                        </p:attrNameLst>
                                      </p:cBhvr>
                                      <p:to>
                                        <p:strVal val="visible"/>
                                      </p:to>
                                    </p:set>
                                    <p:anim calcmode="lin" valueType="num">
                                      <p:cBhvr additive="base">
                                        <p:cTn id="19" dur="500" fill="hold"/>
                                        <p:tgtEl>
                                          <p:spTgt spid="8216"/>
                                        </p:tgtEl>
                                        <p:attrNameLst>
                                          <p:attrName>ppt_x</p:attrName>
                                        </p:attrNameLst>
                                      </p:cBhvr>
                                      <p:tavLst>
                                        <p:tav tm="0">
                                          <p:val>
                                            <p:strVal val="#ppt_x"/>
                                          </p:val>
                                        </p:tav>
                                        <p:tav tm="100000">
                                          <p:val>
                                            <p:strVal val="#ppt_x"/>
                                          </p:val>
                                        </p:tav>
                                      </p:tavLst>
                                    </p:anim>
                                    <p:anim calcmode="lin" valueType="num">
                                      <p:cBhvr additive="base">
                                        <p:cTn id="20" dur="500" fill="hold"/>
                                        <p:tgtEl>
                                          <p:spTgt spid="82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206">
                                            <p:txEl>
                                              <p:pRg st="0" end="0"/>
                                            </p:txEl>
                                          </p:spTgt>
                                        </p:tgtEl>
                                        <p:attrNameLst>
                                          <p:attrName>style.visibility</p:attrName>
                                        </p:attrNameLst>
                                      </p:cBhvr>
                                      <p:to>
                                        <p:strVal val="visible"/>
                                      </p:to>
                                    </p:set>
                                    <p:anim calcmode="lin" valueType="num">
                                      <p:cBhvr additive="base">
                                        <p:cTn id="25" dur="500" fill="hold"/>
                                        <p:tgtEl>
                                          <p:spTgt spid="820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2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206">
                                            <p:txEl>
                                              <p:pRg st="1" end="1"/>
                                            </p:txEl>
                                          </p:spTgt>
                                        </p:tgtEl>
                                        <p:attrNameLst>
                                          <p:attrName>style.visibility</p:attrName>
                                        </p:attrNameLst>
                                      </p:cBhvr>
                                      <p:to>
                                        <p:strVal val="visible"/>
                                      </p:to>
                                    </p:set>
                                    <p:anim calcmode="lin" valueType="num">
                                      <p:cBhvr additive="base">
                                        <p:cTn id="31" dur="500" fill="hold"/>
                                        <p:tgtEl>
                                          <p:spTgt spid="8206">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2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206">
                                            <p:txEl>
                                              <p:pRg st="2" end="2"/>
                                            </p:txEl>
                                          </p:spTgt>
                                        </p:tgtEl>
                                        <p:attrNameLst>
                                          <p:attrName>style.visibility</p:attrName>
                                        </p:attrNameLst>
                                      </p:cBhvr>
                                      <p:to>
                                        <p:strVal val="visible"/>
                                      </p:to>
                                    </p:set>
                                    <p:anim calcmode="lin" valueType="num">
                                      <p:cBhvr additive="base">
                                        <p:cTn id="37" dur="500" fill="hold"/>
                                        <p:tgtEl>
                                          <p:spTgt spid="8206">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2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206">
                                            <p:txEl>
                                              <p:pRg st="3" end="3"/>
                                            </p:txEl>
                                          </p:spTgt>
                                        </p:tgtEl>
                                        <p:attrNameLst>
                                          <p:attrName>style.visibility</p:attrName>
                                        </p:attrNameLst>
                                      </p:cBhvr>
                                      <p:to>
                                        <p:strVal val="visible"/>
                                      </p:to>
                                    </p:set>
                                    <p:anim calcmode="lin" valueType="num">
                                      <p:cBhvr additive="base">
                                        <p:cTn id="43" dur="500" fill="hold"/>
                                        <p:tgtEl>
                                          <p:spTgt spid="8206">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20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5" grpId="0"/>
      <p:bldP spid="8214" grpId="0"/>
      <p:bldP spid="82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7" name="AutoShape 7"/>
          <p:cNvSpPr>
            <a:spLocks noChangeArrowheads="1"/>
          </p:cNvSpPr>
          <p:nvPr/>
        </p:nvSpPr>
        <p:spPr bwMode="auto">
          <a:xfrm>
            <a:off x="360348" y="1989093"/>
            <a:ext cx="503238" cy="504825"/>
          </a:xfrm>
          <a:prstGeom prst="smileyFace">
            <a:avLst>
              <a:gd name="adj" fmla="val -4653"/>
            </a:avLst>
          </a:prstGeom>
          <a:solidFill>
            <a:schemeClr val="accent1"/>
          </a:solidFill>
          <a:ln w="9525">
            <a:solidFill>
              <a:schemeClr val="tx1"/>
            </a:solidFill>
            <a:round/>
          </a:ln>
        </p:spPr>
        <p:txBody>
          <a:bodyPr anchor="ctr"/>
          <a:lstStyle/>
          <a:p>
            <a:endParaRPr lang="zh-CN" altLang="en-US" sz="3600">
              <a:latin typeface="Times New Roman" panose="02020603050405020304" pitchFamily="18" charset="0"/>
            </a:endParaRPr>
          </a:p>
        </p:txBody>
      </p:sp>
      <p:sp>
        <p:nvSpPr>
          <p:cNvPr id="13316" name="Text Box 6"/>
          <p:cNvSpPr txBox="1">
            <a:spLocks noChangeArrowheads="1"/>
          </p:cNvSpPr>
          <p:nvPr/>
        </p:nvSpPr>
        <p:spPr bwMode="auto">
          <a:xfrm>
            <a:off x="829479" y="1426865"/>
            <a:ext cx="7272337" cy="3046095"/>
          </a:xfrm>
          <a:prstGeom prst="rect">
            <a:avLst/>
          </a:prstGeom>
          <a:noFill/>
          <a:ln w="9525">
            <a:noFill/>
            <a:miter lim="800000"/>
          </a:ln>
        </p:spPr>
        <p:txBody>
          <a:bodyPr>
            <a:spAutoFit/>
          </a:bodyPr>
          <a:lstStyle/>
          <a:p>
            <a:pPr fontAlgn="auto">
              <a:lnSpc>
                <a:spcPct val="150000"/>
              </a:lnSpc>
              <a:spcBef>
                <a:spcPts val="0"/>
              </a:spcBef>
            </a:pPr>
            <a:r>
              <a:rPr lang="en-US" altLang="en-US" sz="3200" b="1" dirty="0">
                <a:latin typeface="Times New Roman" panose="02020603050405020304" pitchFamily="18" charset="0"/>
              </a:rPr>
              <a:t>How many continents are there in the world</a:t>
            </a:r>
            <a:r>
              <a:rPr lang="en-US" altLang="zh-CN" sz="3200" b="1" dirty="0">
                <a:latin typeface="Times New Roman" panose="02020603050405020304" pitchFamily="18" charset="0"/>
              </a:rPr>
              <a:t>? </a:t>
            </a:r>
            <a:r>
              <a:rPr lang="en-US" altLang="en-US" sz="3200" b="1" dirty="0">
                <a:latin typeface="Times New Roman" panose="02020603050405020304" pitchFamily="18" charset="0"/>
              </a:rPr>
              <a:t>What are they</a:t>
            </a:r>
            <a:r>
              <a:rPr lang="en-US" altLang="zh-CN" sz="3200" b="1" dirty="0">
                <a:latin typeface="Times New Roman" panose="02020603050405020304" pitchFamily="18" charset="0"/>
              </a:rPr>
              <a:t>?</a:t>
            </a:r>
          </a:p>
          <a:p>
            <a:pPr fontAlgn="auto">
              <a:lnSpc>
                <a:spcPct val="150000"/>
              </a:lnSpc>
              <a:spcBef>
                <a:spcPts val="0"/>
              </a:spcBef>
            </a:pPr>
            <a:r>
              <a:rPr lang="en-US" altLang="zh-CN" sz="3200" b="1" dirty="0">
                <a:latin typeface="Times New Roman" panose="02020603050405020304" pitchFamily="18" charset="0"/>
              </a:rPr>
              <a:t>What do you know about the place where you live?</a:t>
            </a:r>
          </a:p>
        </p:txBody>
      </p:sp>
      <p:sp>
        <p:nvSpPr>
          <p:cNvPr id="5" name="矩形 4"/>
          <p:cNvSpPr/>
          <p:nvPr/>
        </p:nvSpPr>
        <p:spPr>
          <a:xfrm>
            <a:off x="2084388" y="518477"/>
            <a:ext cx="4860925" cy="768351"/>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THINK ABOUT IT</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5"/>
          <p:cNvSpPr txBox="1">
            <a:spLocks noChangeArrowheads="1"/>
          </p:cNvSpPr>
          <p:nvPr/>
        </p:nvSpPr>
        <p:spPr bwMode="auto">
          <a:xfrm>
            <a:off x="684213" y="1270105"/>
            <a:ext cx="4679950" cy="579437"/>
          </a:xfrm>
          <a:prstGeom prst="rect">
            <a:avLst/>
          </a:prstGeom>
          <a:noFill/>
          <a:ln w="9525">
            <a:noFill/>
            <a:miter lim="800000"/>
          </a:ln>
        </p:spPr>
        <p:txBody>
          <a:bodyPr>
            <a:spAutoFit/>
          </a:bodyPr>
          <a:lstStyle/>
          <a:p>
            <a:pPr>
              <a:spcBef>
                <a:spcPct val="50000"/>
              </a:spcBef>
            </a:pPr>
            <a:r>
              <a:rPr lang="en-US" altLang="zh-CN" sz="3200" b="1" dirty="0">
                <a:solidFill>
                  <a:srgbClr val="0000CC"/>
                </a:solidFill>
                <a:latin typeface="Times New Roman" panose="02020603050405020304" pitchFamily="18" charset="0"/>
              </a:rPr>
              <a:t>Listen and read</a:t>
            </a:r>
          </a:p>
        </p:txBody>
      </p:sp>
      <p:sp>
        <p:nvSpPr>
          <p:cNvPr id="5" name="矩形 4"/>
          <p:cNvSpPr/>
          <p:nvPr/>
        </p:nvSpPr>
        <p:spPr>
          <a:xfrm>
            <a:off x="2951163" y="476672"/>
            <a:ext cx="3183255" cy="768350"/>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Presentation</a:t>
            </a:r>
          </a:p>
        </p:txBody>
      </p:sp>
      <p:sp>
        <p:nvSpPr>
          <p:cNvPr id="15364" name="Text Box 11"/>
          <p:cNvSpPr txBox="1">
            <a:spLocks noChangeArrowheads="1"/>
          </p:cNvSpPr>
          <p:nvPr/>
        </p:nvSpPr>
        <p:spPr bwMode="auto">
          <a:xfrm>
            <a:off x="683568" y="1844824"/>
            <a:ext cx="7777162" cy="3892861"/>
          </a:xfrm>
          <a:prstGeom prst="rect">
            <a:avLst/>
          </a:prstGeom>
          <a:noFill/>
          <a:ln w="9525">
            <a:noFill/>
            <a:miter lim="800000"/>
          </a:ln>
        </p:spPr>
        <p:txBody>
          <a:bodyPr>
            <a:spAutoFit/>
          </a:bodyPr>
          <a:lstStyle/>
          <a:p>
            <a:pPr indent="457200">
              <a:lnSpc>
                <a:spcPct val="150000"/>
              </a:lnSpc>
              <a:spcBef>
                <a:spcPct val="50000"/>
              </a:spcBef>
            </a:pPr>
            <a:r>
              <a:rPr lang="en-US" altLang="zh-CN" sz="2400" b="1" dirty="0">
                <a:solidFill>
                  <a:srgbClr val="000000"/>
                </a:solidFill>
                <a:latin typeface="Times New Roman" panose="02020603050405020304" pitchFamily="18" charset="0"/>
                <a:cs typeface="Times New Roman" panose="02020603050405020304" pitchFamily="18" charset="0"/>
              </a:rPr>
              <a:t>    </a:t>
            </a:r>
            <a:r>
              <a:rPr lang="en-US" altLang="zh-CN" sz="2800" b="1" dirty="0">
                <a:solidFill>
                  <a:srgbClr val="000000"/>
                </a:solidFill>
                <a:latin typeface="Times New Roman" panose="02020603050405020304" pitchFamily="18" charset="0"/>
                <a:cs typeface="Times New Roman" panose="02020603050405020304" pitchFamily="18" charset="0"/>
              </a:rPr>
              <a:t>The earth is a very special planet, and it faces a big problem.</a:t>
            </a:r>
            <a:r>
              <a:rPr lang="en-US" altLang="zh-CN" sz="2800" b="1" dirty="0">
                <a:solidFill>
                  <a:srgbClr val="000000"/>
                </a:solidFill>
                <a:latin typeface="Times New Roman" panose="02020603050405020304" pitchFamily="18" charset="0"/>
                <a:ea typeface="MS Mincho" panose="02020609040205080304" pitchFamily="49" charset="-128"/>
              </a:rPr>
              <a:t> </a:t>
            </a:r>
            <a:r>
              <a:rPr lang="en-US" altLang="zh-CN" sz="2800" b="1" dirty="0">
                <a:solidFill>
                  <a:srgbClr val="000000"/>
                </a:solidFill>
                <a:latin typeface="Times New Roman" panose="02020603050405020304" pitchFamily="18" charset="0"/>
                <a:cs typeface="Times New Roman" panose="02020603050405020304" pitchFamily="18" charset="0"/>
              </a:rPr>
              <a:t>In the year 2010, the world’s population was over 7 billion in total.</a:t>
            </a:r>
            <a:r>
              <a:rPr lang="en-US" altLang="zh-CN" sz="2800" b="1" dirty="0">
                <a:solidFill>
                  <a:srgbClr val="000000"/>
                </a:solidFill>
                <a:latin typeface="Times New Roman" panose="02020603050405020304" pitchFamily="18" charset="0"/>
                <a:ea typeface="MS Mincho" panose="02020609040205080304" pitchFamily="49" charset="-128"/>
              </a:rPr>
              <a:t> </a:t>
            </a:r>
            <a:r>
              <a:rPr lang="en-US" altLang="zh-CN" sz="2800" b="1" dirty="0">
                <a:solidFill>
                  <a:srgbClr val="000000"/>
                </a:solidFill>
                <a:latin typeface="Times New Roman" panose="02020603050405020304" pitchFamily="18" charset="0"/>
                <a:cs typeface="Times New Roman" panose="02020603050405020304" pitchFamily="18" charset="0"/>
              </a:rPr>
              <a:t>It is increasing very quickly. By 2025, the world may have about 8 billion people.</a:t>
            </a:r>
            <a:r>
              <a:rPr lang="en-US" altLang="zh-CN" sz="2800" b="1" dirty="0">
                <a:solidFill>
                  <a:srgbClr val="000000"/>
                </a:solidFill>
                <a:latin typeface="Times New Roman" panose="02020603050405020304" pitchFamily="18" charset="0"/>
                <a:ea typeface="MS Mincho" panose="02020609040205080304" pitchFamily="49" charset="-128"/>
              </a:rPr>
              <a:t> </a:t>
            </a:r>
            <a:r>
              <a:rPr lang="en-US" altLang="zh-CN" sz="2800" b="1" dirty="0">
                <a:solidFill>
                  <a:srgbClr val="000000"/>
                </a:solidFill>
                <a:latin typeface="Times New Roman" panose="02020603050405020304" pitchFamily="18" charset="0"/>
                <a:cs typeface="Times New Roman" panose="02020603050405020304" pitchFamily="18" charset="0"/>
              </a:rPr>
              <a:t>And by 2050, the world’s population may reach 9 </a:t>
            </a:r>
            <a:r>
              <a:rPr lang="en-US" altLang="zh-CN" sz="2800" b="1" dirty="0" smtClean="0">
                <a:solidFill>
                  <a:srgbClr val="000000"/>
                </a:solidFill>
                <a:latin typeface="Times New Roman" panose="02020603050405020304" pitchFamily="18" charset="0"/>
                <a:cs typeface="Times New Roman" panose="02020603050405020304" pitchFamily="18" charset="0"/>
              </a:rPr>
              <a:t>billion.</a:t>
            </a:r>
          </a:p>
        </p:txBody>
      </p:sp>
      <p:pic>
        <p:nvPicPr>
          <p:cNvPr id="7" name="L38课文朗读.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7668344" y="836712"/>
            <a:ext cx="512440" cy="51244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4">
                <p:cTn id="7" fill="hold" display="0">
                  <p:stCondLst>
                    <p:cond delay="indefinite"/>
                  </p:stCondLst>
                  <p:endCondLst>
                    <p:cond evt="onPrev" delay="0">
                      <p:tgtEl>
                        <p:sldTgt/>
                      </p:tgtEl>
                    </p:cond>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755576" y="908720"/>
            <a:ext cx="7848600" cy="4539191"/>
          </a:xfrm>
          <a:prstGeom prst="rect">
            <a:avLst/>
          </a:prstGeom>
          <a:noFill/>
          <a:ln w="9525">
            <a:noFill/>
            <a:miter lim="800000"/>
          </a:ln>
        </p:spPr>
        <p:txBody>
          <a:bodyPr>
            <a:spAutoFit/>
          </a:bodyPr>
          <a:lstStyle/>
          <a:p>
            <a:pPr indent="457200">
              <a:lnSpc>
                <a:spcPct val="150000"/>
              </a:lnSpc>
              <a:spcBef>
                <a:spcPct val="50000"/>
              </a:spcBef>
            </a:pPr>
            <a:r>
              <a:rPr lang="en-US" altLang="zh-CN" sz="2800" b="1" dirty="0" smtClean="0">
                <a:latin typeface="Times New Roman" panose="02020603050405020304" pitchFamily="18" charset="0"/>
              </a:rPr>
              <a:t>There is another problem. People can’t live everywhere on the earth. We can’t live in water, and only about one third of our planet is land. But parts of this land are very dry. These dry places are called deserts. Some areas have very high mountains. Others have a lot of snow and ice. It is not easy to live in those places.</a:t>
            </a:r>
          </a:p>
        </p:txBody>
      </p:sp>
      <p:pic>
        <p:nvPicPr>
          <p:cNvPr id="3" name="图片 2" descr="，.jpg"/>
          <p:cNvPicPr>
            <a:picLocks noChangeAspect="1"/>
          </p:cNvPicPr>
          <p:nvPr/>
        </p:nvPicPr>
        <p:blipFill>
          <a:blip r:embed="rId2" cstate="email"/>
          <a:stretch>
            <a:fillRect/>
          </a:stretch>
        </p:blipFill>
        <p:spPr>
          <a:xfrm>
            <a:off x="6516216" y="5157192"/>
            <a:ext cx="2411760" cy="1484784"/>
          </a:xfrm>
          <a:prstGeom prst="rect">
            <a:avLst/>
          </a:prstGeom>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584" y="1052736"/>
            <a:ext cx="7704856" cy="4539191"/>
          </a:xfrm>
          <a:prstGeom prst="rect">
            <a:avLst/>
          </a:prstGeom>
          <a:noFill/>
        </p:spPr>
        <p:txBody>
          <a:bodyPr wrap="square" rtlCol="0">
            <a:spAutoFit/>
          </a:bodyPr>
          <a:lstStyle/>
          <a:p>
            <a:pPr indent="457200">
              <a:lnSpc>
                <a:spcPct val="150000"/>
              </a:lnSpc>
              <a:spcBef>
                <a:spcPct val="50000"/>
              </a:spcBef>
            </a:pPr>
            <a:r>
              <a:rPr lang="en-US" altLang="zh-CN" sz="2800" b="1" dirty="0" smtClean="0">
                <a:latin typeface="Times New Roman" panose="02020603050405020304" pitchFamily="18" charset="0"/>
              </a:rPr>
              <a:t>There are seven continents: Asia, Africa, Australia, Antarctica, Europe, North America and South America. Antarctica is covered with snow and ice all year round. Luckily, people can live on the other six continents. On these continents, there are green forests, fresh water and rich lands.</a:t>
            </a:r>
          </a:p>
        </p:txBody>
      </p:sp>
      <p:pic>
        <p:nvPicPr>
          <p:cNvPr id="3" name="图片 2" descr="c1.gif"/>
          <p:cNvPicPr>
            <a:picLocks noChangeAspect="1"/>
          </p:cNvPicPr>
          <p:nvPr/>
        </p:nvPicPr>
        <p:blipFill>
          <a:blip r:embed="rId2" cstate="print"/>
          <a:stretch>
            <a:fillRect/>
          </a:stretch>
        </p:blipFill>
        <p:spPr>
          <a:xfrm>
            <a:off x="7164288" y="4869160"/>
            <a:ext cx="1860798" cy="1800200"/>
          </a:xfrm>
          <a:prstGeom prst="rect">
            <a:avLst/>
          </a:prstGeom>
        </p:spPr>
      </p:pic>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548680"/>
            <a:ext cx="8136904" cy="5478423"/>
          </a:xfrm>
          <a:prstGeom prst="rect">
            <a:avLst/>
          </a:prstGeom>
          <a:noFill/>
        </p:spPr>
        <p:txBody>
          <a:bodyPr wrap="square" rtlCol="0">
            <a:spAutoFit/>
          </a:bodyPr>
          <a:lstStyle/>
          <a:p>
            <a:pPr lvl="0" indent="457200">
              <a:lnSpc>
                <a:spcPct val="150000"/>
              </a:lnSpc>
              <a:spcBef>
                <a:spcPct val="50000"/>
              </a:spcBef>
            </a:pPr>
            <a:r>
              <a:rPr lang="en-US" altLang="zh-CN" sz="2800" b="1" dirty="0" smtClean="0">
                <a:solidFill>
                  <a:prstClr val="black"/>
                </a:solidFill>
                <a:latin typeface="Times New Roman" panose="02020603050405020304" pitchFamily="18" charset="0"/>
              </a:rPr>
              <a:t>Oceans cover two thirds of the earth’s surface. The earth has only one big ocean, but we use these names for its different parts: the Pacific Ocean, the Indian Ocean, the Atlantic Ocean and the Arctic Ocean. The Pacific Ocean is the largest one.</a:t>
            </a:r>
          </a:p>
          <a:p>
            <a:pPr lvl="0" indent="457200">
              <a:lnSpc>
                <a:spcPct val="150000"/>
              </a:lnSpc>
              <a:spcBef>
                <a:spcPct val="50000"/>
              </a:spcBef>
            </a:pPr>
            <a:r>
              <a:rPr lang="en-US" altLang="zh-CN" sz="2800" b="1" dirty="0" smtClean="0">
                <a:solidFill>
                  <a:prstClr val="black"/>
                </a:solidFill>
                <a:latin typeface="Times New Roman" panose="02020603050405020304" pitchFamily="18" charset="0"/>
              </a:rPr>
              <a:t>The earth is our home now, and it will be our home in the future. It must be treated well for our children and for our children’s children, too!</a:t>
            </a:r>
            <a:endParaRPr lang="zh-CN" altLang="en-US" sz="2800" b="1" dirty="0" smtClean="0">
              <a:solidFill>
                <a:prstClr val="black"/>
              </a:solidFill>
              <a:latin typeface="Times New Roman" panose="02020603050405020304" pitchFamily="18" charset="0"/>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本框 40961"/>
          <p:cNvSpPr txBox="1">
            <a:spLocks noChangeArrowheads="1"/>
          </p:cNvSpPr>
          <p:nvPr/>
        </p:nvSpPr>
        <p:spPr bwMode="auto">
          <a:xfrm>
            <a:off x="323528" y="889556"/>
            <a:ext cx="2444750" cy="641350"/>
          </a:xfrm>
          <a:prstGeom prst="rect">
            <a:avLst/>
          </a:prstGeom>
          <a:solidFill>
            <a:srgbClr val="D39E90"/>
          </a:solidFill>
          <a:ln w="9525">
            <a:noFill/>
            <a:miter lim="800000"/>
          </a:ln>
        </p:spPr>
        <p:txBody>
          <a:bodyPr wrap="none" lIns="91429" tIns="45715" rIns="91429" bIns="45715">
            <a:spAutoFit/>
          </a:bodyPr>
          <a:lstStyle/>
          <a:p>
            <a:pPr defTabSz="912495">
              <a:buFontTx/>
              <a:buNone/>
            </a:pPr>
            <a:r>
              <a:rPr lang="en-US" altLang="zh-CN" sz="3600" b="1" dirty="0">
                <a:latin typeface="Times New Roman" panose="02020603050405020304" pitchFamily="18" charset="0"/>
              </a:rPr>
              <a:t>Let’s Do It!</a:t>
            </a:r>
          </a:p>
        </p:txBody>
      </p:sp>
      <p:sp>
        <p:nvSpPr>
          <p:cNvPr id="17411" name="Text Box 7"/>
          <p:cNvSpPr txBox="1">
            <a:spLocks noChangeArrowheads="1"/>
          </p:cNvSpPr>
          <p:nvPr/>
        </p:nvSpPr>
        <p:spPr bwMode="auto">
          <a:xfrm>
            <a:off x="971600" y="1537628"/>
            <a:ext cx="7921625" cy="1077912"/>
          </a:xfrm>
          <a:prstGeom prst="rect">
            <a:avLst/>
          </a:prstGeom>
          <a:noFill/>
          <a:ln w="9525">
            <a:noFill/>
            <a:miter lim="800000"/>
          </a:ln>
        </p:spPr>
        <p:txBody>
          <a:bodyPr>
            <a:spAutoFit/>
          </a:bodyPr>
          <a:lstStyle/>
          <a:p>
            <a:pPr>
              <a:spcBef>
                <a:spcPct val="50000"/>
              </a:spcBef>
            </a:pPr>
            <a:r>
              <a:rPr lang="en-US" altLang="zh-CN" sz="3200" b="1" dirty="0">
                <a:solidFill>
                  <a:srgbClr val="0000CC"/>
                </a:solidFill>
                <a:latin typeface="Times New Roman" panose="02020603050405020304" pitchFamily="18" charset="0"/>
              </a:rPr>
              <a:t>Read the lesson and match each paragraph with its main idea.</a:t>
            </a:r>
            <a:endParaRPr lang="en-US" altLang="zh-CN" sz="3200" dirty="0">
              <a:solidFill>
                <a:srgbClr val="0000CC"/>
              </a:solidFill>
              <a:latin typeface="Times New Roman" panose="02020603050405020304" pitchFamily="18" charset="0"/>
            </a:endParaRPr>
          </a:p>
        </p:txBody>
      </p:sp>
      <p:sp>
        <p:nvSpPr>
          <p:cNvPr id="17412" name="Oval 7"/>
          <p:cNvSpPr>
            <a:spLocks noChangeArrowheads="1"/>
          </p:cNvSpPr>
          <p:nvPr/>
        </p:nvSpPr>
        <p:spPr bwMode="auto">
          <a:xfrm>
            <a:off x="323528" y="1609636"/>
            <a:ext cx="690562" cy="501650"/>
          </a:xfrm>
          <a:prstGeom prst="ellipse">
            <a:avLst/>
          </a:prstGeom>
          <a:solidFill>
            <a:schemeClr val="accent1"/>
          </a:solidFill>
          <a:ln w="9525">
            <a:solidFill>
              <a:schemeClr val="tx1"/>
            </a:solidFill>
            <a:round/>
          </a:ln>
        </p:spPr>
        <p:txBody>
          <a:bodyPr wrap="none" anchor="ctr"/>
          <a:lstStyle/>
          <a:p>
            <a:pPr algn="ctr">
              <a:lnSpc>
                <a:spcPct val="110000"/>
              </a:lnSpc>
            </a:pPr>
            <a:r>
              <a:rPr lang="en-US" altLang="zh-CN" sz="3200" b="1" dirty="0">
                <a:latin typeface="Times New Roman" panose="02020603050405020304" pitchFamily="18" charset="0"/>
              </a:rPr>
              <a:t>1</a:t>
            </a:r>
          </a:p>
        </p:txBody>
      </p:sp>
      <p:sp>
        <p:nvSpPr>
          <p:cNvPr id="17413" name="TextBox 22"/>
          <p:cNvSpPr txBox="1">
            <a:spLocks noChangeArrowheads="1"/>
          </p:cNvSpPr>
          <p:nvPr/>
        </p:nvSpPr>
        <p:spPr bwMode="auto">
          <a:xfrm>
            <a:off x="323528" y="2473732"/>
            <a:ext cx="8569325" cy="3970318"/>
          </a:xfrm>
          <a:prstGeom prst="rect">
            <a:avLst/>
          </a:prstGeom>
          <a:noFill/>
          <a:ln w="9525">
            <a:noFill/>
            <a:miter lim="800000"/>
          </a:ln>
        </p:spPr>
        <p:txBody>
          <a:bodyPr>
            <a:spAutoFit/>
          </a:bodyPr>
          <a:lstStyle/>
          <a:p>
            <a:pPr indent="-457200"/>
            <a:r>
              <a:rPr lang="en-US" altLang="zh-CN" sz="2800" b="1" dirty="0" smtClean="0">
                <a:latin typeface="Times New Roman" panose="02020603050405020304" pitchFamily="18" charset="0"/>
                <a:cs typeface="Times New Roman" panose="02020603050405020304" pitchFamily="18" charset="0"/>
              </a:rPr>
              <a:t>Paragraph 1          a. Six of the seven continents are                    </a:t>
            </a:r>
          </a:p>
          <a:p>
            <a:pPr indent="-457200"/>
            <a:endParaRPr lang="en-US" altLang="zh-CN" sz="2800" b="1" dirty="0" smtClean="0">
              <a:latin typeface="Times New Roman" panose="02020603050405020304" pitchFamily="18" charset="0"/>
              <a:cs typeface="Times New Roman" panose="02020603050405020304" pitchFamily="18" charset="0"/>
            </a:endParaRPr>
          </a:p>
          <a:p>
            <a:pPr indent="-457200"/>
            <a:r>
              <a:rPr lang="en-US" altLang="zh-CN" sz="2800" b="1" dirty="0" smtClean="0">
                <a:latin typeface="Times New Roman" panose="02020603050405020304" pitchFamily="18" charset="0"/>
                <a:cs typeface="Times New Roman" panose="02020603050405020304" pitchFamily="18" charset="0"/>
              </a:rPr>
              <a:t>Paragraph 2          b. We should treat the earth well.</a:t>
            </a:r>
            <a:endParaRPr lang="zh-CN" altLang="zh-CN" sz="2800" b="1" dirty="0" smtClean="0">
              <a:latin typeface="Times New Roman" panose="02020603050405020304" pitchFamily="18" charset="0"/>
              <a:cs typeface="Times New Roman" panose="02020603050405020304" pitchFamily="18" charset="0"/>
            </a:endParaRPr>
          </a:p>
          <a:p>
            <a:pPr indent="-457200"/>
            <a:r>
              <a:rPr lang="en-US" altLang="zh-CN" sz="2800" b="1" dirty="0" smtClean="0">
                <a:latin typeface="Times New Roman" panose="02020603050405020304" pitchFamily="18" charset="0"/>
                <a:cs typeface="Times New Roman" panose="02020603050405020304" pitchFamily="18" charset="0"/>
              </a:rPr>
              <a:t>Paragraph 3          c. An increasing population is a big</a:t>
            </a:r>
          </a:p>
          <a:p>
            <a:pPr indent="-457200"/>
            <a:endParaRPr lang="zh-CN" altLang="zh-CN" sz="2800" b="1" dirty="0" smtClean="0">
              <a:latin typeface="Times New Roman" panose="02020603050405020304" pitchFamily="18" charset="0"/>
              <a:cs typeface="Times New Roman" panose="02020603050405020304" pitchFamily="18" charset="0"/>
            </a:endParaRPr>
          </a:p>
          <a:p>
            <a:pPr indent="-457200"/>
            <a:r>
              <a:rPr lang="en-US" altLang="zh-CN" sz="2800" b="1" dirty="0" smtClean="0">
                <a:latin typeface="Times New Roman" panose="02020603050405020304" pitchFamily="18" charset="0"/>
                <a:cs typeface="Times New Roman" panose="02020603050405020304" pitchFamily="18" charset="0"/>
              </a:rPr>
              <a:t>Paragraph 4          d. Two thirds of the earth is covered</a:t>
            </a:r>
            <a:endParaRPr lang="zh-CN" altLang="zh-CN" sz="2800" b="1" dirty="0" smtClean="0">
              <a:latin typeface="Times New Roman" panose="02020603050405020304" pitchFamily="18" charset="0"/>
              <a:cs typeface="Times New Roman" panose="02020603050405020304" pitchFamily="18" charset="0"/>
            </a:endParaRPr>
          </a:p>
          <a:p>
            <a:pPr indent="-457200"/>
            <a:endParaRPr lang="zh-CN" altLang="zh-CN" sz="2800" b="1" dirty="0" smtClean="0">
              <a:latin typeface="Times New Roman" panose="02020603050405020304" pitchFamily="18" charset="0"/>
              <a:cs typeface="Times New Roman" panose="02020603050405020304" pitchFamily="18" charset="0"/>
            </a:endParaRPr>
          </a:p>
          <a:p>
            <a:pPr indent="-457200"/>
            <a:r>
              <a:rPr lang="en-US" altLang="zh-CN" sz="2800" b="1" dirty="0" smtClean="0">
                <a:latin typeface="Times New Roman" panose="02020603050405020304" pitchFamily="18" charset="0"/>
                <a:cs typeface="Times New Roman" panose="02020603050405020304" pitchFamily="18" charset="0"/>
              </a:rPr>
              <a:t>Paragraph 5          e. People cannot live everywhere on</a:t>
            </a:r>
          </a:p>
          <a:p>
            <a:pPr indent="-457200"/>
            <a:endParaRPr lang="zh-CN" altLang="zh-CN" sz="2800" b="1" dirty="0">
              <a:latin typeface="Times New Roman" panose="02020603050405020304" pitchFamily="18" charset="0"/>
              <a:cs typeface="Times New Roman" panose="02020603050405020304" pitchFamily="18" charset="0"/>
            </a:endParaRPr>
          </a:p>
        </p:txBody>
      </p:sp>
      <p:sp>
        <p:nvSpPr>
          <p:cNvPr id="26" name="TextBox 25"/>
          <p:cNvSpPr txBox="1">
            <a:spLocks noChangeArrowheads="1"/>
          </p:cNvSpPr>
          <p:nvPr/>
        </p:nvSpPr>
        <p:spPr bwMode="auto">
          <a:xfrm>
            <a:off x="2411760" y="5498068"/>
            <a:ext cx="360040" cy="523220"/>
          </a:xfrm>
          <a:prstGeom prst="rect">
            <a:avLst/>
          </a:prstGeom>
          <a:noFill/>
          <a:ln w="9525">
            <a:noFill/>
            <a:miter lim="800000"/>
          </a:ln>
        </p:spPr>
        <p:txBody>
          <a:bodyPr wrap="square">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b</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a:spLocks noChangeArrowheads="1"/>
          </p:cNvSpPr>
          <p:nvPr/>
        </p:nvSpPr>
        <p:spPr bwMode="auto">
          <a:xfrm>
            <a:off x="2339752" y="3265820"/>
            <a:ext cx="432048" cy="523220"/>
          </a:xfrm>
          <a:prstGeom prst="rect">
            <a:avLst/>
          </a:prstGeom>
          <a:noFill/>
          <a:ln w="9525">
            <a:noFill/>
            <a:miter lim="800000"/>
          </a:ln>
        </p:spPr>
        <p:txBody>
          <a:bodyPr wrap="square">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e</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8" name="TextBox 27"/>
          <p:cNvSpPr txBox="1">
            <a:spLocks noChangeArrowheads="1"/>
          </p:cNvSpPr>
          <p:nvPr/>
        </p:nvSpPr>
        <p:spPr bwMode="auto">
          <a:xfrm>
            <a:off x="2339752" y="3769876"/>
            <a:ext cx="360040" cy="523220"/>
          </a:xfrm>
          <a:prstGeom prst="rect">
            <a:avLst/>
          </a:prstGeom>
          <a:noFill/>
          <a:ln w="9525">
            <a:noFill/>
            <a:miter lim="800000"/>
          </a:ln>
        </p:spPr>
        <p:txBody>
          <a:bodyPr wrap="square">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a</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29" name="TextBox 28"/>
          <p:cNvSpPr txBox="1">
            <a:spLocks noChangeArrowheads="1"/>
          </p:cNvSpPr>
          <p:nvPr/>
        </p:nvSpPr>
        <p:spPr bwMode="auto">
          <a:xfrm>
            <a:off x="2339752" y="4705980"/>
            <a:ext cx="432048" cy="523220"/>
          </a:xfrm>
          <a:prstGeom prst="rect">
            <a:avLst/>
          </a:prstGeom>
          <a:noFill/>
          <a:ln w="9525">
            <a:noFill/>
            <a:miter lim="800000"/>
          </a:ln>
        </p:spPr>
        <p:txBody>
          <a:bodyPr wrap="square">
            <a:spAutoFit/>
          </a:bodyPr>
          <a:lstStyle/>
          <a:p>
            <a:pPr algn="ctr"/>
            <a:r>
              <a:rPr lang="en-US" altLang="zh-CN" sz="2800" dirty="0">
                <a:solidFill>
                  <a:srgbClr val="FF0000"/>
                </a:solidFill>
                <a:latin typeface="Times New Roman" panose="02020603050405020304" pitchFamily="18" charset="0"/>
                <a:cs typeface="Times New Roman" panose="02020603050405020304" pitchFamily="18" charset="0"/>
              </a:rPr>
              <a:t>d</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30" name="TextBox 29"/>
          <p:cNvSpPr txBox="1">
            <a:spLocks noChangeArrowheads="1"/>
          </p:cNvSpPr>
          <p:nvPr/>
        </p:nvSpPr>
        <p:spPr bwMode="auto">
          <a:xfrm>
            <a:off x="2339752" y="2473732"/>
            <a:ext cx="432048" cy="523220"/>
          </a:xfrm>
          <a:prstGeom prst="rect">
            <a:avLst/>
          </a:prstGeom>
          <a:noFill/>
          <a:ln w="9525">
            <a:noFill/>
            <a:miter lim="800000"/>
          </a:ln>
        </p:spPr>
        <p:txBody>
          <a:bodyPr wrap="square">
            <a:spAutoFit/>
          </a:bodyPr>
          <a:lstStyle/>
          <a:p>
            <a:pPr algn="ctr"/>
            <a:r>
              <a:rPr lang="en-US" altLang="zh-CN" sz="2800" dirty="0" smtClean="0">
                <a:solidFill>
                  <a:srgbClr val="FF0000"/>
                </a:solidFill>
                <a:latin typeface="Times New Roman" panose="02020603050405020304" pitchFamily="18" charset="0"/>
                <a:cs typeface="Times New Roman" panose="02020603050405020304" pitchFamily="18" charset="0"/>
              </a:rPr>
              <a:t>c</a:t>
            </a:r>
            <a:endParaRPr lang="zh-CN" altLang="en-US" sz="2800"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491880" y="2905780"/>
            <a:ext cx="4248472" cy="521970"/>
          </a:xfrm>
          <a:prstGeom prst="rect">
            <a:avLst/>
          </a:prstGeom>
          <a:noFill/>
        </p:spPr>
        <p:txBody>
          <a:bodyPr wrap="square" rtlCol="0">
            <a:spAutoFit/>
          </a:bodyPr>
          <a:lstStyle/>
          <a:p>
            <a:pPr lvl="0" indent="-457200"/>
            <a:r>
              <a:rPr lang="en-US" altLang="zh-CN" sz="2800" b="1" dirty="0" smtClean="0">
                <a:solidFill>
                  <a:prstClr val="black"/>
                </a:solidFill>
                <a:latin typeface="Times New Roman" panose="02020603050405020304" pitchFamily="18" charset="0"/>
                <a:cs typeface="Times New Roman" panose="02020603050405020304" pitchFamily="18" charset="0"/>
              </a:rPr>
              <a:t>good for people to live on.</a:t>
            </a:r>
            <a:endParaRPr lang="zh-CN" altLang="zh-CN" sz="2800" b="1" dirty="0" smtClean="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3419872" y="4201924"/>
            <a:ext cx="4104456"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cs typeface="Times New Roman" panose="02020603050405020304" pitchFamily="18" charset="0"/>
              </a:rPr>
              <a:t>problem for the earth.</a:t>
            </a:r>
            <a:endParaRPr lang="zh-CN" altLang="en-US" dirty="0"/>
          </a:p>
        </p:txBody>
      </p:sp>
      <p:sp>
        <p:nvSpPr>
          <p:cNvPr id="14" name="TextBox 13"/>
          <p:cNvSpPr txBox="1"/>
          <p:nvPr/>
        </p:nvSpPr>
        <p:spPr>
          <a:xfrm>
            <a:off x="3563888" y="5066020"/>
            <a:ext cx="2088232"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cs typeface="Times New Roman" panose="02020603050405020304" pitchFamily="18" charset="0"/>
              </a:rPr>
              <a:t>with oceans.</a:t>
            </a:r>
            <a:endParaRPr lang="zh-CN" altLang="en-US" dirty="0"/>
          </a:p>
        </p:txBody>
      </p:sp>
      <p:sp>
        <p:nvSpPr>
          <p:cNvPr id="15" name="TextBox 14"/>
          <p:cNvSpPr txBox="1"/>
          <p:nvPr/>
        </p:nvSpPr>
        <p:spPr>
          <a:xfrm>
            <a:off x="3563888" y="5930116"/>
            <a:ext cx="1728192" cy="523220"/>
          </a:xfrm>
          <a:prstGeom prst="rect">
            <a:avLst/>
          </a:prstGeom>
          <a:noFill/>
        </p:spPr>
        <p:txBody>
          <a:bodyPr wrap="square" rtlCol="0">
            <a:spAutoFit/>
          </a:bodyPr>
          <a:lstStyle/>
          <a:p>
            <a:r>
              <a:rPr lang="en-US" altLang="zh-CN" sz="2800" b="1" dirty="0" smtClean="0">
                <a:solidFill>
                  <a:prstClr val="black"/>
                </a:solidFill>
                <a:latin typeface="Times New Roman" panose="02020603050405020304" pitchFamily="18" charset="0"/>
                <a:cs typeface="Times New Roman" panose="02020603050405020304" pitchFamily="18" charset="0"/>
              </a:rPr>
              <a:t>the earth.</a:t>
            </a:r>
            <a:endParaRPr lang="zh-CN" altLang="en-US" dirty="0"/>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additive="base">
                                        <p:cTn id="25" dur="500" fill="hold"/>
                                        <p:tgtEl>
                                          <p:spTgt spid="29"/>
                                        </p:tgtEl>
                                        <p:attrNameLst>
                                          <p:attrName>ppt_x</p:attrName>
                                        </p:attrNameLst>
                                      </p:cBhvr>
                                      <p:tavLst>
                                        <p:tav tm="0">
                                          <p:val>
                                            <p:strVal val="#ppt_x"/>
                                          </p:val>
                                        </p:tav>
                                        <p:tav tm="100000">
                                          <p:val>
                                            <p:strVal val="#ppt_x"/>
                                          </p:val>
                                        </p:tav>
                                      </p:tavLst>
                                    </p:anim>
                                    <p:anim calcmode="lin" valueType="num">
                                      <p:cBhvr additive="base">
                                        <p:cTn id="2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additive="base">
                                        <p:cTn id="31" dur="500" fill="hold"/>
                                        <p:tgtEl>
                                          <p:spTgt spid="26"/>
                                        </p:tgtEl>
                                        <p:attrNameLst>
                                          <p:attrName>ppt_x</p:attrName>
                                        </p:attrNameLst>
                                      </p:cBhvr>
                                      <p:tavLst>
                                        <p:tav tm="0">
                                          <p:val>
                                            <p:strVal val="#ppt_x"/>
                                          </p:val>
                                        </p:tav>
                                        <p:tav tm="100000">
                                          <p:val>
                                            <p:strVal val="#ppt_x"/>
                                          </p:val>
                                        </p:tav>
                                      </p:tavLst>
                                    </p:anim>
                                    <p:anim calcmode="lin" valueType="num">
                                      <p:cBhvr additive="base">
                                        <p:cTn id="3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9" grpId="0"/>
      <p:bldP spid="3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Oval 7"/>
          <p:cNvSpPr>
            <a:spLocks noChangeArrowheads="1"/>
          </p:cNvSpPr>
          <p:nvPr/>
        </p:nvSpPr>
        <p:spPr bwMode="auto">
          <a:xfrm>
            <a:off x="827584" y="392549"/>
            <a:ext cx="682625" cy="500063"/>
          </a:xfrm>
          <a:prstGeom prst="ellipse">
            <a:avLst/>
          </a:prstGeom>
          <a:solidFill>
            <a:schemeClr val="accent1"/>
          </a:solidFill>
          <a:ln w="9525">
            <a:solidFill>
              <a:schemeClr val="tx1"/>
            </a:solidFill>
            <a:round/>
          </a:ln>
        </p:spPr>
        <p:txBody>
          <a:bodyPr wrap="none" anchor="ctr"/>
          <a:lstStyle/>
          <a:p>
            <a:pPr algn="ctr">
              <a:lnSpc>
                <a:spcPct val="110000"/>
              </a:lnSpc>
            </a:pPr>
            <a:r>
              <a:rPr lang="en-US" altLang="zh-CN" sz="3200" b="1" dirty="0">
                <a:latin typeface="Times New Roman" panose="02020603050405020304" pitchFamily="18" charset="0"/>
              </a:rPr>
              <a:t>2</a:t>
            </a:r>
          </a:p>
        </p:txBody>
      </p:sp>
      <p:sp>
        <p:nvSpPr>
          <p:cNvPr id="18435" name="Text Box 5"/>
          <p:cNvSpPr txBox="1">
            <a:spLocks noChangeArrowheads="1"/>
          </p:cNvSpPr>
          <p:nvPr/>
        </p:nvSpPr>
        <p:spPr bwMode="auto">
          <a:xfrm>
            <a:off x="1475656" y="320541"/>
            <a:ext cx="7127875" cy="1077912"/>
          </a:xfrm>
          <a:prstGeom prst="rect">
            <a:avLst/>
          </a:prstGeom>
          <a:noFill/>
          <a:ln w="9525">
            <a:noFill/>
            <a:miter lim="800000"/>
          </a:ln>
        </p:spPr>
        <p:txBody>
          <a:bodyPr>
            <a:spAutoFit/>
          </a:bodyPr>
          <a:lstStyle/>
          <a:p>
            <a:pPr>
              <a:spcBef>
                <a:spcPct val="50000"/>
              </a:spcBef>
            </a:pPr>
            <a:r>
              <a:rPr lang="en-US" altLang="zh-CN" sz="3200" b="1" dirty="0">
                <a:solidFill>
                  <a:srgbClr val="0000CC"/>
                </a:solidFill>
                <a:latin typeface="Times New Roman" panose="02020603050405020304" pitchFamily="18" charset="0"/>
              </a:rPr>
              <a:t>Fill in the blanks with the correct forms of the words in the box.</a:t>
            </a:r>
            <a:endParaRPr lang="zh-CN" altLang="en-US" sz="3200" dirty="0">
              <a:solidFill>
                <a:srgbClr val="0000CC"/>
              </a:solidFill>
              <a:latin typeface="Times New Roman" panose="02020603050405020304" pitchFamily="18" charset="0"/>
            </a:endParaRPr>
          </a:p>
        </p:txBody>
      </p:sp>
      <p:sp>
        <p:nvSpPr>
          <p:cNvPr id="18436" name="TextBox 6"/>
          <p:cNvSpPr txBox="1">
            <a:spLocks noChangeArrowheads="1"/>
          </p:cNvSpPr>
          <p:nvPr/>
        </p:nvSpPr>
        <p:spPr bwMode="auto">
          <a:xfrm>
            <a:off x="611560" y="2515527"/>
            <a:ext cx="8064500" cy="3539430"/>
          </a:xfrm>
          <a:prstGeom prst="rect">
            <a:avLst/>
          </a:prstGeom>
          <a:noFill/>
          <a:ln w="9525">
            <a:noFill/>
            <a:miter lim="800000"/>
          </a:ln>
        </p:spPr>
        <p:txBody>
          <a:bodyPr>
            <a:spAutoFit/>
          </a:bodyPr>
          <a:lstStyle/>
          <a:p>
            <a:r>
              <a:rPr lang="en-US" altLang="zh-CN" sz="2800" b="1" dirty="0">
                <a:latin typeface="Times New Roman" panose="02020603050405020304" pitchFamily="18" charset="0"/>
                <a:cs typeface="Times New Roman" panose="02020603050405020304" pitchFamily="18" charset="0"/>
              </a:rPr>
              <a:t>1. The number of swimmers here is __________ quickly because it’s very hot these days.</a:t>
            </a:r>
          </a:p>
          <a:p>
            <a:r>
              <a:rPr lang="en-US" altLang="zh-CN" sz="2800" b="1" dirty="0">
                <a:latin typeface="Times New Roman" panose="02020603050405020304" pitchFamily="18" charset="0"/>
                <a:cs typeface="Times New Roman" panose="02020603050405020304" pitchFamily="18" charset="0"/>
              </a:rPr>
              <a:t>2. The school has a __________ of 900 students.</a:t>
            </a:r>
            <a:endParaRPr lang="zh-CN" altLang="zh-CN" sz="2800" b="1" dirty="0">
              <a:latin typeface="Times New Roman" panose="02020603050405020304" pitchFamily="18" charset="0"/>
              <a:cs typeface="Times New Roman" panose="02020603050405020304" pitchFamily="18" charset="0"/>
            </a:endParaRPr>
          </a:p>
          <a:p>
            <a:r>
              <a:rPr lang="en-US" altLang="zh-CN" sz="2800" b="1" dirty="0">
                <a:latin typeface="Times New Roman" panose="02020603050405020304" pitchFamily="18" charset="0"/>
                <a:cs typeface="Times New Roman" panose="02020603050405020304" pitchFamily="18" charset="0"/>
              </a:rPr>
              <a:t>3. I think it may be the __________ season of the year.</a:t>
            </a:r>
          </a:p>
          <a:p>
            <a:r>
              <a:rPr lang="en-US" altLang="zh-CN" sz="2800" b="1" dirty="0">
                <a:latin typeface="Times New Roman" panose="02020603050405020304" pitchFamily="18" charset="0"/>
                <a:cs typeface="Times New Roman" panose="02020603050405020304" pitchFamily="18" charset="0"/>
              </a:rPr>
              <a:t>4. The __________ of our body is skin. It protects us.</a:t>
            </a:r>
          </a:p>
          <a:p>
            <a:r>
              <a:rPr lang="en-US" altLang="zh-CN" sz="2800" b="1" dirty="0">
                <a:latin typeface="Times New Roman" panose="02020603050405020304" pitchFamily="18" charset="0"/>
                <a:cs typeface="Times New Roman" panose="02020603050405020304" pitchFamily="18" charset="0"/>
              </a:rPr>
              <a:t>5. How many __________ of people are there in the world now</a:t>
            </a:r>
            <a:r>
              <a:rPr lang="en-US" altLang="zh-CN" sz="2800" b="1" dirty="0" smtClean="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p:txBody>
      </p:sp>
      <p:sp>
        <p:nvSpPr>
          <p:cNvPr id="9" name="椭圆 8"/>
          <p:cNvSpPr/>
          <p:nvPr/>
        </p:nvSpPr>
        <p:spPr>
          <a:xfrm>
            <a:off x="683568" y="1400661"/>
            <a:ext cx="8137153" cy="1008113"/>
          </a:xfrm>
          <a:prstGeom prst="ellipse">
            <a:avLst/>
          </a:prstGeom>
        </p:spPr>
        <p:style>
          <a:lnRef idx="2">
            <a:schemeClr val="accent6"/>
          </a:lnRef>
          <a:fillRef idx="1">
            <a:schemeClr val="lt1"/>
          </a:fillRef>
          <a:effectRef idx="0">
            <a:schemeClr val="accent6"/>
          </a:effectRef>
          <a:fontRef idx="minor">
            <a:schemeClr val="dk1"/>
          </a:fontRef>
        </p:style>
        <p:txBody>
          <a:bodyPr anchor="ctr"/>
          <a:lstStyle/>
          <a:p>
            <a:pPr algn="ctr">
              <a:defRPr/>
            </a:pPr>
            <a:endParaRPr lang="zh-CN" altLang="en-US"/>
          </a:p>
        </p:txBody>
      </p:sp>
      <p:sp>
        <p:nvSpPr>
          <p:cNvPr id="18438" name="TextBox 9"/>
          <p:cNvSpPr txBox="1">
            <a:spLocks noChangeArrowheads="1"/>
          </p:cNvSpPr>
          <p:nvPr/>
        </p:nvSpPr>
        <p:spPr bwMode="auto">
          <a:xfrm>
            <a:off x="1043608" y="1616685"/>
            <a:ext cx="7776864" cy="523220"/>
          </a:xfrm>
          <a:prstGeom prst="rect">
            <a:avLst/>
          </a:prstGeom>
          <a:noFill/>
          <a:ln w="9525">
            <a:noFill/>
            <a:miter lim="800000"/>
          </a:ln>
        </p:spPr>
        <p:txBody>
          <a:bodyPr wrap="square">
            <a:spAutoFit/>
          </a:bodyPr>
          <a:lstStyle/>
          <a:p>
            <a:pPr algn="ctr"/>
            <a:r>
              <a:rPr lang="en-US" altLang="zh-CN" sz="2800" b="1" dirty="0">
                <a:latin typeface="Times New Roman" panose="02020603050405020304" pitchFamily="18" charset="0"/>
                <a:cs typeface="Times New Roman" panose="02020603050405020304" pitchFamily="18" charset="0"/>
              </a:rPr>
              <a:t>increase</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dry</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surface</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billion</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total</a:t>
            </a:r>
            <a:endParaRPr lang="zh-CN" altLang="zh-CN" sz="2800" b="1" dirty="0">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6156176" y="2480781"/>
            <a:ext cx="1800200" cy="523220"/>
          </a:xfrm>
          <a:prstGeom prst="rect">
            <a:avLst/>
          </a:prstGeom>
          <a:noFill/>
          <a:ln w="9525">
            <a:noFill/>
            <a:miter lim="800000"/>
          </a:ln>
        </p:spPr>
        <p:txBody>
          <a:bodyPr wrap="square">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increasing</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3995936" y="3344877"/>
            <a:ext cx="936625" cy="523220"/>
          </a:xfrm>
          <a:prstGeom prst="rect">
            <a:avLst/>
          </a:prstGeom>
          <a:noFill/>
          <a:ln w="9525">
            <a:noFill/>
            <a:miter lim="800000"/>
          </a:ln>
        </p:spPr>
        <p:txBody>
          <a:bodyPr>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total</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a:spLocks noChangeArrowheads="1"/>
          </p:cNvSpPr>
          <p:nvPr/>
        </p:nvSpPr>
        <p:spPr bwMode="auto">
          <a:xfrm>
            <a:off x="4499992" y="3776925"/>
            <a:ext cx="1152525" cy="523220"/>
          </a:xfrm>
          <a:prstGeom prst="rect">
            <a:avLst/>
          </a:prstGeom>
          <a:noFill/>
          <a:ln w="9525">
            <a:noFill/>
            <a:miter lim="800000"/>
          </a:ln>
        </p:spPr>
        <p:txBody>
          <a:bodyPr>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driest</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a:spLocks noChangeArrowheads="1"/>
          </p:cNvSpPr>
          <p:nvPr/>
        </p:nvSpPr>
        <p:spPr bwMode="auto">
          <a:xfrm>
            <a:off x="1763688" y="4641021"/>
            <a:ext cx="1512888" cy="523220"/>
          </a:xfrm>
          <a:prstGeom prst="rect">
            <a:avLst/>
          </a:prstGeom>
          <a:noFill/>
          <a:ln w="9525">
            <a:noFill/>
            <a:miter lim="800000"/>
          </a:ln>
        </p:spPr>
        <p:txBody>
          <a:bodyPr>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surface</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a:spLocks noChangeArrowheads="1"/>
          </p:cNvSpPr>
          <p:nvPr/>
        </p:nvSpPr>
        <p:spPr bwMode="auto">
          <a:xfrm>
            <a:off x="2843808" y="5073069"/>
            <a:ext cx="1584325" cy="523220"/>
          </a:xfrm>
          <a:prstGeom prst="rect">
            <a:avLst/>
          </a:prstGeom>
          <a:noFill/>
          <a:ln w="9525">
            <a:noFill/>
            <a:miter lim="800000"/>
          </a:ln>
        </p:spPr>
        <p:txBody>
          <a:bodyPr>
            <a:spAutoFit/>
          </a:bodyPr>
          <a:lstStyle/>
          <a:p>
            <a:pPr algn="ctr"/>
            <a:r>
              <a:rPr lang="en-US" altLang="zh-CN" sz="2800" b="1" dirty="0">
                <a:solidFill>
                  <a:srgbClr val="FF0000"/>
                </a:solidFill>
                <a:latin typeface="Times New Roman" panose="02020603050405020304" pitchFamily="18" charset="0"/>
                <a:cs typeface="Times New Roman" panose="02020603050405020304" pitchFamily="18" charset="0"/>
              </a:rPr>
              <a:t>billions</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1042988" y="549275"/>
            <a:ext cx="7058025" cy="954088"/>
          </a:xfrm>
          <a:prstGeom prst="rect">
            <a:avLst/>
          </a:prstGeom>
          <a:noFill/>
          <a:ln w="9525">
            <a:noFill/>
            <a:miter lim="800000"/>
          </a:ln>
        </p:spPr>
        <p:txBody>
          <a:bodyPr>
            <a:spAutoFit/>
          </a:bodyPr>
          <a:lstStyle/>
          <a:p>
            <a:pPr>
              <a:spcBef>
                <a:spcPct val="50000"/>
              </a:spcBef>
            </a:pPr>
            <a:r>
              <a:rPr lang="en-US" altLang="zh-CN" sz="2800" b="1" dirty="0">
                <a:solidFill>
                  <a:srgbClr val="0000CC"/>
                </a:solidFill>
                <a:latin typeface="Times New Roman" panose="02020603050405020304" pitchFamily="18" charset="0"/>
                <a:cs typeface="Times New Roman" panose="02020603050405020304" pitchFamily="18" charset="0"/>
              </a:rPr>
              <a:t>Match the seven continents with their correct descriptions.</a:t>
            </a:r>
            <a:endParaRPr lang="zh-CN" altLang="en-US" sz="2800" b="1" dirty="0">
              <a:latin typeface="Times New Roman" panose="02020603050405020304" pitchFamily="18" charset="0"/>
            </a:endParaRPr>
          </a:p>
        </p:txBody>
      </p:sp>
      <p:sp>
        <p:nvSpPr>
          <p:cNvPr id="19459" name="Oval 7"/>
          <p:cNvSpPr>
            <a:spLocks noChangeArrowheads="1"/>
          </p:cNvSpPr>
          <p:nvPr/>
        </p:nvSpPr>
        <p:spPr bwMode="auto">
          <a:xfrm>
            <a:off x="360363" y="768350"/>
            <a:ext cx="682625" cy="500063"/>
          </a:xfrm>
          <a:prstGeom prst="ellipse">
            <a:avLst/>
          </a:prstGeom>
          <a:solidFill>
            <a:schemeClr val="accent1"/>
          </a:solidFill>
          <a:ln w="9525">
            <a:solidFill>
              <a:schemeClr val="tx1"/>
            </a:solidFill>
            <a:round/>
          </a:ln>
        </p:spPr>
        <p:txBody>
          <a:bodyPr wrap="none" anchor="ctr"/>
          <a:lstStyle/>
          <a:p>
            <a:pPr algn="ctr">
              <a:lnSpc>
                <a:spcPct val="110000"/>
              </a:lnSpc>
            </a:pPr>
            <a:r>
              <a:rPr lang="en-US" altLang="zh-CN" sz="3200" b="1">
                <a:latin typeface="Times New Roman" panose="02020603050405020304" pitchFamily="18" charset="0"/>
              </a:rPr>
              <a:t>3</a:t>
            </a:r>
          </a:p>
        </p:txBody>
      </p:sp>
      <p:sp>
        <p:nvSpPr>
          <p:cNvPr id="6" name="矩形 5"/>
          <p:cNvSpPr/>
          <p:nvPr/>
        </p:nvSpPr>
        <p:spPr>
          <a:xfrm>
            <a:off x="3492500" y="1268413"/>
            <a:ext cx="5400675" cy="865187"/>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ln w="10160">
                <a:solidFill>
                  <a:schemeClr val="accent1"/>
                </a:solidFill>
                <a:prstDash val="solid"/>
              </a:ln>
              <a:solidFill>
                <a:srgbClr val="FFFFFF"/>
              </a:solidFill>
              <a:effectLst>
                <a:outerShdw blurRad="38100" dist="32000" dir="5400000" algn="tl">
                  <a:srgbClr val="000000">
                    <a:alpha val="30000"/>
                  </a:srgbClr>
                </a:outerShdw>
              </a:effectLst>
            </a:endParaRPr>
          </a:p>
        </p:txBody>
      </p:sp>
      <p:sp>
        <p:nvSpPr>
          <p:cNvPr id="19461" name="TextBox 6"/>
          <p:cNvSpPr txBox="1">
            <a:spLocks noChangeArrowheads="1"/>
          </p:cNvSpPr>
          <p:nvPr/>
        </p:nvSpPr>
        <p:spPr bwMode="auto">
          <a:xfrm>
            <a:off x="3563938" y="1341438"/>
            <a:ext cx="5329237" cy="646112"/>
          </a:xfrm>
          <a:prstGeom prst="rect">
            <a:avLst/>
          </a:prstGeom>
          <a:noFill/>
          <a:ln w="9525">
            <a:noFill/>
            <a:miter lim="800000"/>
          </a:ln>
        </p:spPr>
        <p:txBody>
          <a:bodyPr>
            <a:spAutoFit/>
          </a:bodyPr>
          <a:lstStyle/>
          <a:p>
            <a:r>
              <a:rPr lang="en-US" altLang="zh-CN" b="1" dirty="0">
                <a:latin typeface="Times New Roman" panose="02020603050405020304" pitchFamily="18" charset="0"/>
                <a:cs typeface="Times New Roman" panose="02020603050405020304" pitchFamily="18" charset="0"/>
              </a:rPr>
              <a:t>It is the biggest continent. It has the highest point on the earth in the Himalayas.</a:t>
            </a:r>
            <a:endParaRPr lang="zh-CN" altLang="en-US" b="1" dirty="0">
              <a:latin typeface="Times New Roman" panose="02020603050405020304" pitchFamily="18" charset="0"/>
              <a:cs typeface="Times New Roman" panose="02020603050405020304" pitchFamily="18" charset="0"/>
            </a:endParaRPr>
          </a:p>
        </p:txBody>
      </p:sp>
      <p:sp>
        <p:nvSpPr>
          <p:cNvPr id="8" name="矩形 7"/>
          <p:cNvSpPr/>
          <p:nvPr/>
        </p:nvSpPr>
        <p:spPr>
          <a:xfrm>
            <a:off x="3492500" y="2060575"/>
            <a:ext cx="5400675" cy="792163"/>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a:p>
        </p:txBody>
      </p:sp>
      <p:sp>
        <p:nvSpPr>
          <p:cNvPr id="9" name="矩形 8"/>
          <p:cNvSpPr/>
          <p:nvPr/>
        </p:nvSpPr>
        <p:spPr>
          <a:xfrm>
            <a:off x="3492500" y="2852738"/>
            <a:ext cx="5400675" cy="9366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10" name="矩形 9"/>
          <p:cNvSpPr/>
          <p:nvPr/>
        </p:nvSpPr>
        <p:spPr>
          <a:xfrm>
            <a:off x="3492500" y="3716338"/>
            <a:ext cx="5400675" cy="792162"/>
          </a:xfrm>
          <a:prstGeom prst="rect">
            <a:avLst/>
          </a:prstGeom>
        </p:spPr>
        <p:style>
          <a:lnRef idx="3">
            <a:schemeClr val="lt1"/>
          </a:lnRef>
          <a:fillRef idx="1">
            <a:schemeClr val="accent6"/>
          </a:fillRef>
          <a:effectRef idx="1">
            <a:schemeClr val="accent6"/>
          </a:effectRef>
          <a:fontRef idx="minor">
            <a:schemeClr val="lt1"/>
          </a:fontRef>
        </p:style>
        <p:txBody>
          <a:bodyPr anchor="ctr"/>
          <a:lstStyle/>
          <a:p>
            <a:pPr algn="ctr">
              <a:defRPr/>
            </a:pPr>
            <a:endParaRPr lang="zh-CN" altLang="en-US"/>
          </a:p>
        </p:txBody>
      </p:sp>
      <p:sp>
        <p:nvSpPr>
          <p:cNvPr id="11" name="矩形 10"/>
          <p:cNvSpPr/>
          <p:nvPr/>
        </p:nvSpPr>
        <p:spPr>
          <a:xfrm>
            <a:off x="3492500" y="4508500"/>
            <a:ext cx="5400675" cy="720725"/>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12" name="矩形 11"/>
          <p:cNvSpPr/>
          <p:nvPr/>
        </p:nvSpPr>
        <p:spPr>
          <a:xfrm>
            <a:off x="3492500" y="5229225"/>
            <a:ext cx="5472113" cy="79216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zh-CN" altLang="en-US"/>
          </a:p>
        </p:txBody>
      </p:sp>
      <p:sp>
        <p:nvSpPr>
          <p:cNvPr id="13" name="矩形 12"/>
          <p:cNvSpPr/>
          <p:nvPr/>
        </p:nvSpPr>
        <p:spPr>
          <a:xfrm>
            <a:off x="3492500" y="6021388"/>
            <a:ext cx="5400675" cy="6477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zh-CN" altLang="en-US"/>
          </a:p>
        </p:txBody>
      </p:sp>
      <p:sp>
        <p:nvSpPr>
          <p:cNvPr id="19468" name="TextBox 13"/>
          <p:cNvSpPr txBox="1">
            <a:spLocks noChangeArrowheads="1"/>
          </p:cNvSpPr>
          <p:nvPr/>
        </p:nvSpPr>
        <p:spPr bwMode="auto">
          <a:xfrm>
            <a:off x="3563938" y="2133600"/>
            <a:ext cx="5256212" cy="646113"/>
          </a:xfrm>
          <a:prstGeom prst="rect">
            <a:avLst/>
          </a:prstGeom>
          <a:noFill/>
          <a:ln w="9525">
            <a:noFill/>
            <a:miter lim="800000"/>
          </a:ln>
        </p:spPr>
        <p:txBody>
          <a:bodyPr>
            <a:spAutoFit/>
          </a:bodyPr>
          <a:lstStyle/>
          <a:p>
            <a:r>
              <a:rPr lang="en-US" altLang="zh-CN" b="1" dirty="0">
                <a:latin typeface="Times New Roman" panose="02020603050405020304" pitchFamily="18" charset="0"/>
                <a:cs typeface="Times New Roman" panose="02020603050405020304" pitchFamily="18" charset="0"/>
              </a:rPr>
              <a:t>It is the second largest continent. Many elephants, giraffes, zebras and lions live there.</a:t>
            </a:r>
            <a:endParaRPr lang="zh-CN" altLang="en-US" b="1" dirty="0">
              <a:latin typeface="Times New Roman" panose="02020603050405020304" pitchFamily="18" charset="0"/>
              <a:cs typeface="Times New Roman" panose="02020603050405020304" pitchFamily="18" charset="0"/>
            </a:endParaRPr>
          </a:p>
        </p:txBody>
      </p:sp>
      <p:sp>
        <p:nvSpPr>
          <p:cNvPr id="19469" name="TextBox 14"/>
          <p:cNvSpPr txBox="1">
            <a:spLocks noChangeArrowheads="1"/>
          </p:cNvSpPr>
          <p:nvPr/>
        </p:nvSpPr>
        <p:spPr bwMode="auto">
          <a:xfrm>
            <a:off x="3563938" y="2852738"/>
            <a:ext cx="5256212" cy="923925"/>
          </a:xfrm>
          <a:prstGeom prst="rect">
            <a:avLst/>
          </a:prstGeom>
          <a:noFill/>
          <a:ln w="9525">
            <a:noFill/>
            <a:miter lim="800000"/>
          </a:ln>
        </p:spPr>
        <p:txBody>
          <a:bodyPr>
            <a:spAutoFit/>
          </a:bodyPr>
          <a:lstStyle/>
          <a:p>
            <a:r>
              <a:rPr lang="en-US" altLang="zh-CN" b="1" dirty="0">
                <a:latin typeface="Times New Roman" panose="02020603050405020304" pitchFamily="18" charset="0"/>
                <a:cs typeface="Times New Roman" panose="02020603050405020304" pitchFamily="18" charset="0"/>
              </a:rPr>
              <a:t>It is the third largest continent. Canada, Mexico and the U. S. are the three major countries on this continent.</a:t>
            </a:r>
            <a:endParaRPr lang="zh-CN" altLang="en-US" b="1" dirty="0">
              <a:latin typeface="Times New Roman" panose="02020603050405020304" pitchFamily="18" charset="0"/>
              <a:cs typeface="Times New Roman" panose="02020603050405020304" pitchFamily="18" charset="0"/>
            </a:endParaRPr>
          </a:p>
        </p:txBody>
      </p:sp>
      <p:sp>
        <p:nvSpPr>
          <p:cNvPr id="19470" name="TextBox 15"/>
          <p:cNvSpPr txBox="1">
            <a:spLocks noChangeArrowheads="1"/>
          </p:cNvSpPr>
          <p:nvPr/>
        </p:nvSpPr>
        <p:spPr bwMode="auto">
          <a:xfrm>
            <a:off x="3563938" y="3789363"/>
            <a:ext cx="5256212" cy="646112"/>
          </a:xfrm>
          <a:prstGeom prst="rect">
            <a:avLst/>
          </a:prstGeom>
          <a:noFill/>
          <a:ln w="9525">
            <a:noFill/>
            <a:miter lim="800000"/>
          </a:ln>
        </p:spPr>
        <p:txBody>
          <a:bodyPr>
            <a:spAutoFit/>
          </a:bodyPr>
          <a:lstStyle/>
          <a:p>
            <a:r>
              <a:rPr lang="en-US" altLang="zh-CN" b="1" dirty="0">
                <a:latin typeface="Times New Roman" panose="02020603050405020304" pitchFamily="18" charset="0"/>
                <a:cs typeface="Times New Roman" panose="02020603050405020304" pitchFamily="18" charset="0"/>
              </a:rPr>
              <a:t>It is the fourth largest continent. There are 13 countries on this continent.</a:t>
            </a:r>
            <a:endParaRPr lang="zh-CN" altLang="en-US" b="1" dirty="0">
              <a:latin typeface="Times New Roman" panose="02020603050405020304" pitchFamily="18" charset="0"/>
              <a:cs typeface="Times New Roman" panose="02020603050405020304" pitchFamily="18" charset="0"/>
            </a:endParaRPr>
          </a:p>
        </p:txBody>
      </p:sp>
      <p:sp>
        <p:nvSpPr>
          <p:cNvPr id="19471" name="TextBox 16"/>
          <p:cNvSpPr txBox="1">
            <a:spLocks noChangeArrowheads="1"/>
          </p:cNvSpPr>
          <p:nvPr/>
        </p:nvSpPr>
        <p:spPr bwMode="auto">
          <a:xfrm>
            <a:off x="3563938" y="4581525"/>
            <a:ext cx="5256212" cy="646113"/>
          </a:xfrm>
          <a:prstGeom prst="rect">
            <a:avLst/>
          </a:prstGeom>
          <a:noFill/>
          <a:ln w="9525">
            <a:noFill/>
            <a:miter lim="800000"/>
          </a:ln>
        </p:spPr>
        <p:txBody>
          <a:bodyPr>
            <a:spAutoFit/>
          </a:bodyPr>
          <a:lstStyle/>
          <a:p>
            <a:r>
              <a:rPr lang="en-US" altLang="zh-CN" b="1" dirty="0">
                <a:latin typeface="Times New Roman" panose="02020603050405020304" pitchFamily="18" charset="0"/>
                <a:cs typeface="Times New Roman" panose="02020603050405020304" pitchFamily="18" charset="0"/>
              </a:rPr>
              <a:t>It is the fifth largest continent. The South Pole is on this continent.</a:t>
            </a:r>
            <a:endParaRPr lang="zh-CN" altLang="en-US" b="1" dirty="0">
              <a:latin typeface="Times New Roman" panose="02020603050405020304" pitchFamily="18" charset="0"/>
              <a:cs typeface="Times New Roman" panose="02020603050405020304" pitchFamily="18" charset="0"/>
            </a:endParaRPr>
          </a:p>
        </p:txBody>
      </p:sp>
      <p:sp>
        <p:nvSpPr>
          <p:cNvPr id="19472" name="TextBox 17"/>
          <p:cNvSpPr txBox="1">
            <a:spLocks noChangeArrowheads="1"/>
          </p:cNvSpPr>
          <p:nvPr/>
        </p:nvSpPr>
        <p:spPr bwMode="auto">
          <a:xfrm>
            <a:off x="3563938" y="5300663"/>
            <a:ext cx="5256212" cy="646112"/>
          </a:xfrm>
          <a:prstGeom prst="rect">
            <a:avLst/>
          </a:prstGeom>
          <a:noFill/>
          <a:ln w="9525">
            <a:noFill/>
            <a:miter lim="800000"/>
          </a:ln>
        </p:spPr>
        <p:txBody>
          <a:bodyPr>
            <a:spAutoFit/>
          </a:bodyPr>
          <a:lstStyle/>
          <a:p>
            <a:r>
              <a:rPr lang="en-US" altLang="zh-CN" b="1" dirty="0">
                <a:latin typeface="Times New Roman" panose="02020603050405020304" pitchFamily="18" charset="0"/>
                <a:cs typeface="Times New Roman" panose="02020603050405020304" pitchFamily="18" charset="0"/>
              </a:rPr>
              <a:t>It is the sixth largest continent. It is a good place for people to travel to.</a:t>
            </a:r>
            <a:endParaRPr lang="zh-CN" altLang="en-US" b="1" dirty="0">
              <a:latin typeface="Times New Roman" panose="02020603050405020304" pitchFamily="18" charset="0"/>
              <a:cs typeface="Times New Roman" panose="02020603050405020304" pitchFamily="18" charset="0"/>
            </a:endParaRPr>
          </a:p>
        </p:txBody>
      </p:sp>
      <p:sp>
        <p:nvSpPr>
          <p:cNvPr id="19473" name="TextBox 18"/>
          <p:cNvSpPr txBox="1">
            <a:spLocks noChangeArrowheads="1"/>
          </p:cNvSpPr>
          <p:nvPr/>
        </p:nvSpPr>
        <p:spPr bwMode="auto">
          <a:xfrm>
            <a:off x="3563938" y="6021388"/>
            <a:ext cx="5184775" cy="646112"/>
          </a:xfrm>
          <a:prstGeom prst="rect">
            <a:avLst/>
          </a:prstGeom>
          <a:noFill/>
          <a:ln w="9525">
            <a:noFill/>
            <a:miter lim="800000"/>
          </a:ln>
        </p:spPr>
        <p:txBody>
          <a:bodyPr>
            <a:spAutoFit/>
          </a:bodyPr>
          <a:lstStyle/>
          <a:p>
            <a:r>
              <a:rPr lang="en-US" altLang="zh-CN" b="1" dirty="0">
                <a:latin typeface="Times New Roman" panose="02020603050405020304" pitchFamily="18" charset="0"/>
                <a:cs typeface="Times New Roman" panose="02020603050405020304" pitchFamily="18" charset="0"/>
              </a:rPr>
              <a:t>It is the smallest continent. You can find koalas and kangaroos there.</a:t>
            </a:r>
            <a:endParaRPr lang="zh-CN" altLang="en-US" b="1" dirty="0">
              <a:latin typeface="Times New Roman" panose="02020603050405020304" pitchFamily="18" charset="0"/>
              <a:cs typeface="Times New Roman" panose="02020603050405020304" pitchFamily="18" charset="0"/>
            </a:endParaRPr>
          </a:p>
        </p:txBody>
      </p:sp>
      <p:sp>
        <p:nvSpPr>
          <p:cNvPr id="20" name="圆角矩形 19"/>
          <p:cNvSpPr/>
          <p:nvPr/>
        </p:nvSpPr>
        <p:spPr>
          <a:xfrm>
            <a:off x="827088" y="1557338"/>
            <a:ext cx="1441450" cy="6477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19475" name="TextBox 25"/>
          <p:cNvSpPr txBox="1">
            <a:spLocks noChangeArrowheads="1"/>
          </p:cNvSpPr>
          <p:nvPr/>
        </p:nvSpPr>
        <p:spPr bwMode="auto">
          <a:xfrm>
            <a:off x="971550" y="1628775"/>
            <a:ext cx="1152525" cy="461963"/>
          </a:xfrm>
          <a:prstGeom prst="rect">
            <a:avLst/>
          </a:prstGeom>
          <a:noFill/>
          <a:ln w="9525">
            <a:noFill/>
            <a:miter lim="800000"/>
          </a:ln>
        </p:spPr>
        <p:txBody>
          <a:bodyPr>
            <a:spAutoFit/>
          </a:bodyPr>
          <a:lstStyle/>
          <a:p>
            <a:pPr algn="ctr"/>
            <a:r>
              <a:rPr lang="en-US" altLang="zh-CN" sz="2400" b="1">
                <a:latin typeface="Times New Roman" panose="02020603050405020304" pitchFamily="18" charset="0"/>
                <a:cs typeface="Times New Roman" panose="02020603050405020304" pitchFamily="18" charset="0"/>
              </a:rPr>
              <a:t>Europe</a:t>
            </a:r>
            <a:endParaRPr lang="zh-CN" altLang="en-US" sz="2400" b="1">
              <a:latin typeface="Times New Roman" panose="02020603050405020304" pitchFamily="18" charset="0"/>
              <a:cs typeface="Times New Roman" panose="02020603050405020304" pitchFamily="18" charset="0"/>
            </a:endParaRPr>
          </a:p>
        </p:txBody>
      </p:sp>
      <p:sp>
        <p:nvSpPr>
          <p:cNvPr id="27" name="圆角矩形 26"/>
          <p:cNvSpPr/>
          <p:nvPr/>
        </p:nvSpPr>
        <p:spPr>
          <a:xfrm>
            <a:off x="1258888" y="2349500"/>
            <a:ext cx="1584325" cy="719138"/>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28" name="圆角矩形 27"/>
          <p:cNvSpPr/>
          <p:nvPr/>
        </p:nvSpPr>
        <p:spPr>
          <a:xfrm>
            <a:off x="684213" y="3141663"/>
            <a:ext cx="1439862" cy="6477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29" name="圆角矩形 28"/>
          <p:cNvSpPr/>
          <p:nvPr/>
        </p:nvSpPr>
        <p:spPr>
          <a:xfrm>
            <a:off x="1476375" y="3860800"/>
            <a:ext cx="1439863" cy="6477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30" name="圆角矩形 29"/>
          <p:cNvSpPr/>
          <p:nvPr/>
        </p:nvSpPr>
        <p:spPr>
          <a:xfrm>
            <a:off x="539750" y="4581525"/>
            <a:ext cx="1439863" cy="6477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31" name="圆角矩形 30"/>
          <p:cNvSpPr/>
          <p:nvPr/>
        </p:nvSpPr>
        <p:spPr>
          <a:xfrm>
            <a:off x="1476375" y="5300663"/>
            <a:ext cx="1582738" cy="649287"/>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32" name="圆角矩形 31"/>
          <p:cNvSpPr/>
          <p:nvPr/>
        </p:nvSpPr>
        <p:spPr>
          <a:xfrm>
            <a:off x="324168" y="5748655"/>
            <a:ext cx="1655762" cy="792163"/>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19482" name="TextBox 33"/>
          <p:cNvSpPr txBox="1">
            <a:spLocks noChangeArrowheads="1"/>
          </p:cNvSpPr>
          <p:nvPr/>
        </p:nvSpPr>
        <p:spPr bwMode="auto">
          <a:xfrm>
            <a:off x="1331913" y="2276475"/>
            <a:ext cx="1511300" cy="831850"/>
          </a:xfrm>
          <a:prstGeom prst="rect">
            <a:avLst/>
          </a:prstGeom>
          <a:noFill/>
          <a:ln w="9525">
            <a:noFill/>
            <a:miter lim="800000"/>
          </a:ln>
        </p:spPr>
        <p:txBody>
          <a:bodyPr>
            <a:spAutoFit/>
          </a:bodyPr>
          <a:lstStyle/>
          <a:p>
            <a:pPr algn="ctr"/>
            <a:r>
              <a:rPr lang="en-US" altLang="zh-CN" sz="2400" b="1">
                <a:latin typeface="Times New Roman" panose="02020603050405020304" pitchFamily="18" charset="0"/>
                <a:cs typeface="Times New Roman" panose="02020603050405020304" pitchFamily="18" charset="0"/>
              </a:rPr>
              <a:t>South America</a:t>
            </a:r>
            <a:endParaRPr lang="zh-CN" altLang="en-US" sz="2400" b="1">
              <a:latin typeface="Times New Roman" panose="02020603050405020304" pitchFamily="18" charset="0"/>
              <a:cs typeface="Times New Roman" panose="02020603050405020304" pitchFamily="18" charset="0"/>
            </a:endParaRPr>
          </a:p>
        </p:txBody>
      </p:sp>
      <p:sp>
        <p:nvSpPr>
          <p:cNvPr id="19483" name="TextBox 35"/>
          <p:cNvSpPr txBox="1">
            <a:spLocks noChangeArrowheads="1"/>
          </p:cNvSpPr>
          <p:nvPr/>
        </p:nvSpPr>
        <p:spPr bwMode="auto">
          <a:xfrm>
            <a:off x="755650" y="3213100"/>
            <a:ext cx="1223963" cy="461963"/>
          </a:xfrm>
          <a:prstGeom prst="rect">
            <a:avLst/>
          </a:prstGeom>
          <a:noFill/>
          <a:ln w="9525">
            <a:noFill/>
            <a:miter lim="800000"/>
          </a:ln>
        </p:spPr>
        <p:txBody>
          <a:bodyPr>
            <a:spAutoFit/>
          </a:bodyPr>
          <a:lstStyle/>
          <a:p>
            <a:pPr algn="ctr"/>
            <a:r>
              <a:rPr lang="en-US" altLang="zh-CN" sz="2400" b="1">
                <a:latin typeface="Times New Roman" panose="02020603050405020304" pitchFamily="18" charset="0"/>
                <a:cs typeface="Times New Roman" panose="02020603050405020304" pitchFamily="18" charset="0"/>
              </a:rPr>
              <a:t>Asia</a:t>
            </a:r>
            <a:endParaRPr lang="zh-CN" altLang="en-US" sz="2400" b="1">
              <a:latin typeface="Times New Roman" panose="02020603050405020304" pitchFamily="18" charset="0"/>
              <a:cs typeface="Times New Roman" panose="02020603050405020304" pitchFamily="18" charset="0"/>
            </a:endParaRPr>
          </a:p>
        </p:txBody>
      </p:sp>
      <p:sp>
        <p:nvSpPr>
          <p:cNvPr id="19484" name="TextBox 36"/>
          <p:cNvSpPr txBox="1">
            <a:spLocks noChangeArrowheads="1"/>
          </p:cNvSpPr>
          <p:nvPr/>
        </p:nvSpPr>
        <p:spPr bwMode="auto">
          <a:xfrm>
            <a:off x="1547813" y="3933825"/>
            <a:ext cx="1295400" cy="460375"/>
          </a:xfrm>
          <a:prstGeom prst="rect">
            <a:avLst/>
          </a:prstGeom>
          <a:noFill/>
          <a:ln w="9525">
            <a:noFill/>
            <a:miter lim="800000"/>
          </a:ln>
        </p:spPr>
        <p:txBody>
          <a:bodyPr>
            <a:spAutoFit/>
          </a:bodyPr>
          <a:lstStyle/>
          <a:p>
            <a:pPr algn="ctr"/>
            <a:r>
              <a:rPr lang="en-US" altLang="zh-CN" sz="2400" b="1">
                <a:latin typeface="Times New Roman" panose="02020603050405020304" pitchFamily="18" charset="0"/>
                <a:cs typeface="Times New Roman" panose="02020603050405020304" pitchFamily="18" charset="0"/>
              </a:rPr>
              <a:t>Africa</a:t>
            </a:r>
            <a:endParaRPr lang="zh-CN" altLang="en-US" sz="2400" b="1">
              <a:latin typeface="Times New Roman" panose="02020603050405020304" pitchFamily="18" charset="0"/>
              <a:cs typeface="Times New Roman" panose="02020603050405020304" pitchFamily="18" charset="0"/>
            </a:endParaRPr>
          </a:p>
        </p:txBody>
      </p:sp>
      <p:sp>
        <p:nvSpPr>
          <p:cNvPr id="19485" name="TextBox 37"/>
          <p:cNvSpPr txBox="1">
            <a:spLocks noChangeArrowheads="1"/>
          </p:cNvSpPr>
          <p:nvPr/>
        </p:nvSpPr>
        <p:spPr bwMode="auto">
          <a:xfrm>
            <a:off x="539750" y="4652963"/>
            <a:ext cx="1439863" cy="461962"/>
          </a:xfrm>
          <a:prstGeom prst="rect">
            <a:avLst/>
          </a:prstGeom>
          <a:noFill/>
          <a:ln w="9525">
            <a:noFill/>
            <a:miter lim="800000"/>
          </a:ln>
        </p:spPr>
        <p:txBody>
          <a:bodyPr>
            <a:spAutoFit/>
          </a:bodyPr>
          <a:lstStyle/>
          <a:p>
            <a:pPr algn="ctr"/>
            <a:r>
              <a:rPr lang="en-US" altLang="zh-CN" sz="2400" b="1">
                <a:latin typeface="Times New Roman" panose="02020603050405020304" pitchFamily="18" charset="0"/>
                <a:cs typeface="Times New Roman" panose="02020603050405020304" pitchFamily="18" charset="0"/>
              </a:rPr>
              <a:t>Australia</a:t>
            </a:r>
            <a:endParaRPr lang="zh-CN" altLang="en-US" sz="2400" b="1">
              <a:latin typeface="Times New Roman" panose="02020603050405020304" pitchFamily="18" charset="0"/>
              <a:cs typeface="Times New Roman" panose="02020603050405020304" pitchFamily="18" charset="0"/>
            </a:endParaRPr>
          </a:p>
        </p:txBody>
      </p:sp>
      <p:sp>
        <p:nvSpPr>
          <p:cNvPr id="19486" name="TextBox 38"/>
          <p:cNvSpPr txBox="1">
            <a:spLocks noChangeArrowheads="1"/>
          </p:cNvSpPr>
          <p:nvPr/>
        </p:nvSpPr>
        <p:spPr bwMode="auto">
          <a:xfrm>
            <a:off x="1476375" y="5373688"/>
            <a:ext cx="1655763" cy="461962"/>
          </a:xfrm>
          <a:prstGeom prst="rect">
            <a:avLst/>
          </a:prstGeom>
          <a:noFill/>
          <a:ln w="9525">
            <a:noFill/>
            <a:miter lim="800000"/>
          </a:ln>
        </p:spPr>
        <p:txBody>
          <a:bodyPr>
            <a:spAutoFit/>
          </a:bodyPr>
          <a:lstStyle/>
          <a:p>
            <a:r>
              <a:rPr lang="en-US" altLang="zh-CN" sz="2400" b="1">
                <a:latin typeface="Times New Roman" panose="02020603050405020304" pitchFamily="18" charset="0"/>
                <a:cs typeface="Times New Roman" panose="02020603050405020304" pitchFamily="18" charset="0"/>
              </a:rPr>
              <a:t>Antarctica</a:t>
            </a:r>
            <a:endParaRPr lang="zh-CN" altLang="en-US" sz="2400" b="1">
              <a:latin typeface="Times New Roman" panose="02020603050405020304" pitchFamily="18" charset="0"/>
              <a:cs typeface="Times New Roman" panose="02020603050405020304" pitchFamily="18" charset="0"/>
            </a:endParaRPr>
          </a:p>
        </p:txBody>
      </p:sp>
      <p:sp>
        <p:nvSpPr>
          <p:cNvPr id="19487" name="TextBox 39"/>
          <p:cNvSpPr txBox="1">
            <a:spLocks noChangeArrowheads="1"/>
          </p:cNvSpPr>
          <p:nvPr/>
        </p:nvSpPr>
        <p:spPr bwMode="auto">
          <a:xfrm>
            <a:off x="173355" y="5711190"/>
            <a:ext cx="1621790" cy="829945"/>
          </a:xfrm>
          <a:prstGeom prst="rect">
            <a:avLst/>
          </a:prstGeom>
          <a:noFill/>
          <a:ln w="9525">
            <a:noFill/>
            <a:miter lim="800000"/>
          </a:ln>
        </p:spPr>
        <p:txBody>
          <a:bodyPr wrap="square">
            <a:spAutoFit/>
          </a:bodyPr>
          <a:lstStyle/>
          <a:p>
            <a:pPr algn="ctr"/>
            <a:r>
              <a:rPr lang="en-US" altLang="zh-CN" sz="2400" b="1">
                <a:latin typeface="Times New Roman" panose="02020603050405020304" pitchFamily="18" charset="0"/>
                <a:cs typeface="Times New Roman" panose="02020603050405020304" pitchFamily="18" charset="0"/>
              </a:rPr>
              <a:t>North America</a:t>
            </a:r>
            <a:endParaRPr lang="zh-CN" altLang="en-US" sz="2400" b="1">
              <a:latin typeface="Times New Roman" panose="02020603050405020304" pitchFamily="18" charset="0"/>
              <a:cs typeface="Times New Roman" panose="02020603050405020304" pitchFamily="18" charset="0"/>
            </a:endParaRPr>
          </a:p>
        </p:txBody>
      </p:sp>
      <p:sp>
        <p:nvSpPr>
          <p:cNvPr id="41" name="TextBox 40"/>
          <p:cNvSpPr txBox="1">
            <a:spLocks noChangeArrowheads="1"/>
          </p:cNvSpPr>
          <p:nvPr/>
        </p:nvSpPr>
        <p:spPr bwMode="auto">
          <a:xfrm>
            <a:off x="5651500" y="5589588"/>
            <a:ext cx="1584325" cy="461962"/>
          </a:xfrm>
          <a:prstGeom prst="rect">
            <a:avLst/>
          </a:prstGeom>
          <a:noFill/>
          <a:ln w="9525">
            <a:noFill/>
            <a:miter lim="800000"/>
          </a:ln>
        </p:spPr>
        <p:txBody>
          <a:bodyPr>
            <a:spAutoFit/>
          </a:bodyPr>
          <a:lstStyle/>
          <a:p>
            <a:pPr algn="ctr"/>
            <a:r>
              <a:rPr lang="en-US" altLang="zh-CN" sz="2400" b="1">
                <a:solidFill>
                  <a:srgbClr val="FF0000"/>
                </a:solidFill>
                <a:latin typeface="Times New Roman" panose="02020603050405020304" pitchFamily="18" charset="0"/>
                <a:cs typeface="Times New Roman" panose="02020603050405020304" pitchFamily="18" charset="0"/>
              </a:rPr>
              <a:t>Europe</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42" name="TextBox 41"/>
          <p:cNvSpPr txBox="1">
            <a:spLocks noChangeArrowheads="1"/>
          </p:cNvSpPr>
          <p:nvPr/>
        </p:nvSpPr>
        <p:spPr bwMode="auto">
          <a:xfrm>
            <a:off x="6300788" y="4076700"/>
            <a:ext cx="2303462" cy="461963"/>
          </a:xfrm>
          <a:prstGeom prst="rect">
            <a:avLst/>
          </a:prstGeom>
          <a:noFill/>
          <a:ln w="9525">
            <a:noFill/>
            <a:miter lim="800000"/>
          </a:ln>
        </p:spPr>
        <p:txBody>
          <a:bodyPr>
            <a:spAutoFit/>
          </a:bodyPr>
          <a:lstStyle/>
          <a:p>
            <a:pPr algn="ctr"/>
            <a:r>
              <a:rPr lang="en-US" altLang="zh-CN" sz="2400" b="1">
                <a:solidFill>
                  <a:srgbClr val="FF0000"/>
                </a:solidFill>
                <a:latin typeface="Times New Roman" panose="02020603050405020304" pitchFamily="18" charset="0"/>
                <a:cs typeface="Times New Roman" panose="02020603050405020304" pitchFamily="18" charset="0"/>
              </a:rPr>
              <a:t>South America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43" name="TextBox 42"/>
          <p:cNvSpPr txBox="1">
            <a:spLocks noChangeArrowheads="1"/>
          </p:cNvSpPr>
          <p:nvPr/>
        </p:nvSpPr>
        <p:spPr bwMode="auto">
          <a:xfrm>
            <a:off x="6443663" y="1557338"/>
            <a:ext cx="1081087" cy="460375"/>
          </a:xfrm>
          <a:prstGeom prst="rect">
            <a:avLst/>
          </a:prstGeom>
          <a:noFill/>
          <a:ln w="9525">
            <a:noFill/>
            <a:miter lim="800000"/>
          </a:ln>
        </p:spPr>
        <p:txBody>
          <a:bodyPr>
            <a:spAutoFit/>
          </a:bodyPr>
          <a:lstStyle/>
          <a:p>
            <a:pPr algn="ctr"/>
            <a:r>
              <a:rPr lang="en-US" altLang="zh-CN" sz="2400" b="1">
                <a:solidFill>
                  <a:srgbClr val="FF0000"/>
                </a:solidFill>
                <a:latin typeface="Times New Roman" panose="02020603050405020304" pitchFamily="18" charset="0"/>
                <a:cs typeface="Times New Roman" panose="02020603050405020304" pitchFamily="18" charset="0"/>
              </a:rPr>
              <a:t>Asia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44" name="TextBox 43"/>
          <p:cNvSpPr txBox="1">
            <a:spLocks noChangeArrowheads="1"/>
          </p:cNvSpPr>
          <p:nvPr/>
        </p:nvSpPr>
        <p:spPr bwMode="auto">
          <a:xfrm>
            <a:off x="7164388" y="2420938"/>
            <a:ext cx="1152525" cy="461962"/>
          </a:xfrm>
          <a:prstGeom prst="rect">
            <a:avLst/>
          </a:prstGeom>
          <a:noFill/>
          <a:ln w="9525">
            <a:noFill/>
            <a:miter lim="800000"/>
          </a:ln>
        </p:spPr>
        <p:txBody>
          <a:bodyPr>
            <a:spAutoFit/>
          </a:bodyPr>
          <a:lstStyle/>
          <a:p>
            <a:pPr algn="ctr"/>
            <a:r>
              <a:rPr lang="en-US" altLang="zh-CN" sz="2400" b="1">
                <a:solidFill>
                  <a:srgbClr val="FF0000"/>
                </a:solidFill>
                <a:latin typeface="Times New Roman" panose="02020603050405020304" pitchFamily="18" charset="0"/>
                <a:cs typeface="Times New Roman" panose="02020603050405020304" pitchFamily="18" charset="0"/>
              </a:rPr>
              <a:t>Africa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45" name="TextBox 44"/>
          <p:cNvSpPr txBox="1">
            <a:spLocks noChangeArrowheads="1"/>
          </p:cNvSpPr>
          <p:nvPr/>
        </p:nvSpPr>
        <p:spPr bwMode="auto">
          <a:xfrm>
            <a:off x="5867400" y="6237288"/>
            <a:ext cx="1584325" cy="461962"/>
          </a:xfrm>
          <a:prstGeom prst="rect">
            <a:avLst/>
          </a:prstGeom>
          <a:noFill/>
          <a:ln w="9525">
            <a:noFill/>
            <a:miter lim="800000"/>
          </a:ln>
        </p:spPr>
        <p:txBody>
          <a:bodyPr>
            <a:spAutoFit/>
          </a:bodyPr>
          <a:lstStyle/>
          <a:p>
            <a:pPr algn="ctr"/>
            <a:r>
              <a:rPr lang="en-US" altLang="zh-CN" sz="2400" b="1">
                <a:solidFill>
                  <a:srgbClr val="FF0000"/>
                </a:solidFill>
                <a:latin typeface="Times New Roman" panose="02020603050405020304" pitchFamily="18" charset="0"/>
                <a:cs typeface="Times New Roman" panose="02020603050405020304" pitchFamily="18" charset="0"/>
              </a:rPr>
              <a:t>Australia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46" name="TextBox 45"/>
          <p:cNvSpPr txBox="1">
            <a:spLocks noChangeArrowheads="1"/>
          </p:cNvSpPr>
          <p:nvPr/>
        </p:nvSpPr>
        <p:spPr bwMode="auto">
          <a:xfrm>
            <a:off x="6011863" y="4868863"/>
            <a:ext cx="1584325" cy="461962"/>
          </a:xfrm>
          <a:prstGeom prst="rect">
            <a:avLst/>
          </a:prstGeom>
          <a:noFill/>
          <a:ln w="9525">
            <a:noFill/>
            <a:miter lim="800000"/>
          </a:ln>
        </p:spPr>
        <p:txBody>
          <a:bodyPr>
            <a:spAutoFit/>
          </a:bodyPr>
          <a:lstStyle/>
          <a:p>
            <a:pPr algn="ctr"/>
            <a:r>
              <a:rPr lang="en-US" altLang="zh-CN" sz="2400" b="1">
                <a:solidFill>
                  <a:srgbClr val="FF0000"/>
                </a:solidFill>
                <a:latin typeface="Times New Roman" panose="02020603050405020304" pitchFamily="18" charset="0"/>
                <a:cs typeface="Times New Roman" panose="02020603050405020304" pitchFamily="18" charset="0"/>
              </a:rPr>
              <a:t>Antarctica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
        <p:nvSpPr>
          <p:cNvPr id="47" name="TextBox 46"/>
          <p:cNvSpPr txBox="1">
            <a:spLocks noChangeArrowheads="1"/>
          </p:cNvSpPr>
          <p:nvPr/>
        </p:nvSpPr>
        <p:spPr bwMode="auto">
          <a:xfrm>
            <a:off x="5724525" y="3284538"/>
            <a:ext cx="2160588" cy="461962"/>
          </a:xfrm>
          <a:prstGeom prst="rect">
            <a:avLst/>
          </a:prstGeom>
          <a:noFill/>
          <a:ln w="9525">
            <a:noFill/>
            <a:miter lim="800000"/>
          </a:ln>
        </p:spPr>
        <p:txBody>
          <a:bodyPr>
            <a:spAutoFit/>
          </a:bodyPr>
          <a:lstStyle/>
          <a:p>
            <a:pPr algn="ctr"/>
            <a:r>
              <a:rPr lang="en-US" altLang="zh-CN" sz="2400" b="1">
                <a:solidFill>
                  <a:srgbClr val="FF0000"/>
                </a:solidFill>
                <a:latin typeface="Times New Roman" panose="02020603050405020304" pitchFamily="18" charset="0"/>
                <a:cs typeface="Times New Roman" panose="02020603050405020304" pitchFamily="18" charset="0"/>
              </a:rPr>
              <a:t>North America</a:t>
            </a:r>
            <a:endParaRPr lang="zh-CN" altLang="en-US" sz="24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ppt_x"/>
                                          </p:val>
                                        </p:tav>
                                        <p:tav tm="100000">
                                          <p:val>
                                            <p:strVal val="#ppt_x"/>
                                          </p:val>
                                        </p:tav>
                                      </p:tavLst>
                                    </p:anim>
                                    <p:anim calcmode="lin" valueType="num">
                                      <p:cBhvr additive="base">
                                        <p:cTn id="8"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additive="base">
                                        <p:cTn id="19" dur="500" fill="hold"/>
                                        <p:tgtEl>
                                          <p:spTgt spid="47"/>
                                        </p:tgtEl>
                                        <p:attrNameLst>
                                          <p:attrName>ppt_x</p:attrName>
                                        </p:attrNameLst>
                                      </p:cBhvr>
                                      <p:tavLst>
                                        <p:tav tm="0">
                                          <p:val>
                                            <p:strVal val="#ppt_x"/>
                                          </p:val>
                                        </p:tav>
                                        <p:tav tm="100000">
                                          <p:val>
                                            <p:strVal val="#ppt_x"/>
                                          </p:val>
                                        </p:tav>
                                      </p:tavLst>
                                    </p:anim>
                                    <p:anim calcmode="lin" valueType="num">
                                      <p:cBhvr additive="base">
                                        <p:cTn id="20"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 calcmode="lin" valueType="num">
                                      <p:cBhvr additive="base">
                                        <p:cTn id="25" dur="500" fill="hold"/>
                                        <p:tgtEl>
                                          <p:spTgt spid="42"/>
                                        </p:tgtEl>
                                        <p:attrNameLst>
                                          <p:attrName>ppt_x</p:attrName>
                                        </p:attrNameLst>
                                      </p:cBhvr>
                                      <p:tavLst>
                                        <p:tav tm="0">
                                          <p:val>
                                            <p:strVal val="#ppt_x"/>
                                          </p:val>
                                        </p:tav>
                                        <p:tav tm="100000">
                                          <p:val>
                                            <p:strVal val="#ppt_x"/>
                                          </p:val>
                                        </p:tav>
                                      </p:tavLst>
                                    </p:anim>
                                    <p:anim calcmode="lin" valueType="num">
                                      <p:cBhvr additive="base">
                                        <p:cTn id="26"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 calcmode="lin" valueType="num">
                                      <p:cBhvr additive="base">
                                        <p:cTn id="31" dur="500" fill="hold"/>
                                        <p:tgtEl>
                                          <p:spTgt spid="46"/>
                                        </p:tgtEl>
                                        <p:attrNameLst>
                                          <p:attrName>ppt_x</p:attrName>
                                        </p:attrNameLst>
                                      </p:cBhvr>
                                      <p:tavLst>
                                        <p:tav tm="0">
                                          <p:val>
                                            <p:strVal val="#ppt_x"/>
                                          </p:val>
                                        </p:tav>
                                        <p:tav tm="100000">
                                          <p:val>
                                            <p:strVal val="#ppt_x"/>
                                          </p:val>
                                        </p:tav>
                                      </p:tavLst>
                                    </p:anim>
                                    <p:anim calcmode="lin" valueType="num">
                                      <p:cBhvr additive="base">
                                        <p:cTn id="3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additive="base">
                                        <p:cTn id="37" dur="500" fill="hold"/>
                                        <p:tgtEl>
                                          <p:spTgt spid="41"/>
                                        </p:tgtEl>
                                        <p:attrNameLst>
                                          <p:attrName>ppt_x</p:attrName>
                                        </p:attrNameLst>
                                      </p:cBhvr>
                                      <p:tavLst>
                                        <p:tav tm="0">
                                          <p:val>
                                            <p:strVal val="#ppt_x"/>
                                          </p:val>
                                        </p:tav>
                                        <p:tav tm="100000">
                                          <p:val>
                                            <p:strVal val="#ppt_x"/>
                                          </p:val>
                                        </p:tav>
                                      </p:tavLst>
                                    </p:anim>
                                    <p:anim calcmode="lin" valueType="num">
                                      <p:cBhvr additive="base">
                                        <p:cTn id="38"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additive="base">
                                        <p:cTn id="43" dur="500" fill="hold"/>
                                        <p:tgtEl>
                                          <p:spTgt spid="45"/>
                                        </p:tgtEl>
                                        <p:attrNameLst>
                                          <p:attrName>ppt_x</p:attrName>
                                        </p:attrNameLst>
                                      </p:cBhvr>
                                      <p:tavLst>
                                        <p:tav tm="0">
                                          <p:val>
                                            <p:strVal val="#ppt_x"/>
                                          </p:val>
                                        </p:tav>
                                        <p:tav tm="100000">
                                          <p:val>
                                            <p:strVal val="#ppt_x"/>
                                          </p:val>
                                        </p:tav>
                                      </p:tavLst>
                                    </p:anim>
                                    <p:anim calcmode="lin" valueType="num">
                                      <p:cBhvr additive="base">
                                        <p:cTn id="44"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4" grpId="0"/>
      <p:bldP spid="45"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3"/>
          <p:cNvSpPr txBox="1">
            <a:spLocks noChangeArrowheads="1"/>
          </p:cNvSpPr>
          <p:nvPr/>
        </p:nvSpPr>
        <p:spPr bwMode="auto">
          <a:xfrm>
            <a:off x="328727" y="1169353"/>
            <a:ext cx="7993583" cy="4707890"/>
          </a:xfrm>
          <a:prstGeom prst="rect">
            <a:avLst/>
          </a:prstGeom>
          <a:noFill/>
          <a:ln w="9525">
            <a:noFill/>
            <a:miter lim="800000"/>
          </a:ln>
        </p:spPr>
        <p:txBody>
          <a:bodyPr wrap="square">
            <a:spAutoFit/>
          </a:bodyPr>
          <a:lstStyle/>
          <a:p>
            <a:pPr fontAlgn="auto">
              <a:lnSpc>
                <a:spcPct val="150000"/>
              </a:lnSpc>
            </a:pPr>
            <a:r>
              <a:rPr lang="en-US" altLang="zh-CN" sz="3200" b="1" dirty="0">
                <a:solidFill>
                  <a:srgbClr val="0000CC"/>
                </a:solidFill>
                <a:latin typeface="Times New Roman" panose="02020603050405020304" pitchFamily="18" charset="0"/>
              </a:rPr>
              <a:t>1. Can you </a:t>
            </a:r>
            <a:r>
              <a:rPr lang="en-US" altLang="zh-CN" sz="3200" b="1" dirty="0">
                <a:solidFill>
                  <a:srgbClr val="FF0000"/>
                </a:solidFill>
                <a:latin typeface="Times New Roman" panose="02020603050405020304" pitchFamily="18" charset="0"/>
              </a:rPr>
              <a:t>point</a:t>
            </a:r>
            <a:r>
              <a:rPr lang="en-US" altLang="zh-CN" sz="3200" b="1" dirty="0">
                <a:solidFill>
                  <a:srgbClr val="0000CC"/>
                </a:solidFill>
                <a:latin typeface="Times New Roman" panose="02020603050405020304" pitchFamily="18" charset="0"/>
              </a:rPr>
              <a:t> them </a:t>
            </a:r>
            <a:r>
              <a:rPr lang="en-US" altLang="zh-CN" sz="3200" b="1" dirty="0">
                <a:solidFill>
                  <a:srgbClr val="FF0000"/>
                </a:solidFill>
                <a:latin typeface="Times New Roman" panose="02020603050405020304" pitchFamily="18" charset="0"/>
              </a:rPr>
              <a:t>out</a:t>
            </a:r>
            <a:r>
              <a:rPr lang="en-US" altLang="zh-CN" sz="3200" b="1" dirty="0" smtClean="0">
                <a:solidFill>
                  <a:srgbClr val="0000CC"/>
                </a:solidFill>
                <a:latin typeface="Times New Roman" panose="02020603050405020304" pitchFamily="18" charset="0"/>
              </a:rPr>
              <a:t>?</a:t>
            </a:r>
            <a:endParaRPr lang="zh-CN" altLang="en-US" sz="3200" b="1" dirty="0">
              <a:solidFill>
                <a:srgbClr val="0000CC"/>
              </a:solidFill>
              <a:latin typeface="Times New Roman" panose="02020603050405020304" pitchFamily="18" charset="0"/>
            </a:endParaRPr>
          </a:p>
          <a:p>
            <a:pPr fontAlgn="auto">
              <a:lnSpc>
                <a:spcPct val="150000"/>
              </a:lnSpc>
            </a:pPr>
            <a:r>
              <a:rPr lang="en-US" altLang="zh-CN" sz="2800" b="1" dirty="0">
                <a:latin typeface="Times New Roman" panose="02020603050405020304" pitchFamily="18" charset="0"/>
              </a:rPr>
              <a:t> </a:t>
            </a:r>
            <a:r>
              <a:rPr lang="en-US" altLang="zh-CN" sz="2800" b="1" dirty="0">
                <a:solidFill>
                  <a:srgbClr val="FF0000"/>
                </a:solidFill>
                <a:latin typeface="Times New Roman" panose="02020603050405020304" pitchFamily="18" charset="0"/>
              </a:rPr>
              <a:t>point</a:t>
            </a:r>
            <a:r>
              <a:rPr lang="en-US" altLang="zh-CN" sz="2800" b="1" i="1" dirty="0">
                <a:solidFill>
                  <a:srgbClr val="FF0000"/>
                </a:solidFill>
                <a:latin typeface="Times New Roman" panose="02020603050405020304" pitchFamily="18" charset="0"/>
              </a:rPr>
              <a:t> v</a:t>
            </a:r>
            <a:r>
              <a:rPr lang="zh-CN" altLang="en-US" sz="2800" b="1" i="1" dirty="0">
                <a:solidFill>
                  <a:srgbClr val="FF0000"/>
                </a:solidFill>
                <a:latin typeface="Times New Roman" panose="02020603050405020304" pitchFamily="18" charset="0"/>
              </a:rPr>
              <a:t>．</a:t>
            </a:r>
            <a:r>
              <a:rPr lang="zh-CN" altLang="en-US" sz="2800" b="1" dirty="0">
                <a:solidFill>
                  <a:srgbClr val="FF0000"/>
                </a:solidFill>
                <a:latin typeface="Times New Roman" panose="02020603050405020304" pitchFamily="18" charset="0"/>
              </a:rPr>
              <a:t>指，指向。</a:t>
            </a:r>
            <a:endParaRPr lang="en-US" altLang="zh-CN" sz="2800" b="1" dirty="0">
              <a:solidFill>
                <a:srgbClr val="FF0000"/>
              </a:solidFill>
              <a:latin typeface="Times New Roman" panose="02020603050405020304" pitchFamily="18" charset="0"/>
            </a:endParaRPr>
          </a:p>
          <a:p>
            <a:pPr fontAlgn="auto">
              <a:lnSpc>
                <a:spcPct val="150000"/>
              </a:lnSpc>
            </a:pPr>
            <a:r>
              <a:rPr lang="zh-CN" altLang="en-US" sz="2800" b="1" dirty="0">
                <a:latin typeface="Times New Roman" panose="02020603050405020304" pitchFamily="18" charset="0"/>
              </a:rPr>
              <a:t>常用短语：</a:t>
            </a:r>
            <a:r>
              <a:rPr lang="en-US" altLang="zh-CN" sz="2800" b="1" dirty="0">
                <a:latin typeface="Times New Roman" panose="02020603050405020304" pitchFamily="18" charset="0"/>
              </a:rPr>
              <a:t>point at</a:t>
            </a:r>
            <a:r>
              <a:rPr lang="zh-CN" altLang="en-US" sz="2800" b="1" dirty="0">
                <a:latin typeface="Times New Roman" panose="02020603050405020304" pitchFamily="18" charset="0"/>
              </a:rPr>
              <a:t>指着；</a:t>
            </a:r>
            <a:r>
              <a:rPr lang="en-US" altLang="zh-CN" sz="2800" b="1" dirty="0">
                <a:latin typeface="Times New Roman" panose="02020603050405020304" pitchFamily="18" charset="0"/>
              </a:rPr>
              <a:t>point out</a:t>
            </a:r>
            <a:r>
              <a:rPr lang="zh-CN" altLang="en-US" sz="2800" b="1" dirty="0">
                <a:latin typeface="Times New Roman" panose="02020603050405020304" pitchFamily="18" charset="0"/>
              </a:rPr>
              <a:t>指出，说明。</a:t>
            </a:r>
            <a:endParaRPr lang="en-US" altLang="zh-CN" sz="2800" b="1" dirty="0">
              <a:latin typeface="Times New Roman" panose="02020603050405020304" pitchFamily="18" charset="0"/>
            </a:endParaRPr>
          </a:p>
          <a:p>
            <a:pPr fontAlgn="auto">
              <a:lnSpc>
                <a:spcPct val="150000"/>
              </a:lnSpc>
            </a:pPr>
            <a:r>
              <a:rPr lang="zh-CN" altLang="en-US" sz="2800" b="1" dirty="0">
                <a:latin typeface="Times New Roman" panose="02020603050405020304" pitchFamily="18" charset="0"/>
              </a:rPr>
              <a:t>例：</a:t>
            </a:r>
            <a:r>
              <a:rPr lang="en-US" altLang="zh-CN" sz="2800" b="1" dirty="0">
                <a:latin typeface="Times New Roman" panose="02020603050405020304" pitchFamily="18" charset="0"/>
              </a:rPr>
              <a:t>He pointed out the dangers of driving alone.</a:t>
            </a:r>
          </a:p>
          <a:p>
            <a:pPr fontAlgn="auto">
              <a:lnSpc>
                <a:spcPct val="150000"/>
              </a:lnSpc>
            </a:pPr>
            <a:r>
              <a:rPr lang="en-US" altLang="zh-CN" sz="2800" b="1" dirty="0">
                <a:latin typeface="Times New Roman" panose="02020603050405020304" pitchFamily="18" charset="0"/>
              </a:rPr>
              <a:t>         </a:t>
            </a:r>
            <a:r>
              <a:rPr lang="zh-CN" altLang="en-US" sz="2800" b="1" dirty="0">
                <a:latin typeface="Times New Roman" panose="02020603050405020304" pitchFamily="18" charset="0"/>
              </a:rPr>
              <a:t>他指出了单独开车的危险性。</a:t>
            </a:r>
            <a:endParaRPr lang="en-US" altLang="zh-CN" sz="2800" b="1" dirty="0">
              <a:latin typeface="Times New Roman" panose="02020603050405020304" pitchFamily="18" charset="0"/>
            </a:endParaRPr>
          </a:p>
          <a:p>
            <a:pPr fontAlgn="auto">
              <a:lnSpc>
                <a:spcPct val="150000"/>
              </a:lnSpc>
            </a:pPr>
            <a:r>
              <a:rPr lang="en-US" altLang="zh-CN" sz="2800" b="1" dirty="0">
                <a:latin typeface="Times New Roman" panose="02020603050405020304" pitchFamily="18" charset="0"/>
              </a:rPr>
              <a:t>        Can you point out the mistakes in this picture</a:t>
            </a:r>
            <a:r>
              <a:rPr lang="zh-CN" altLang="en-US" sz="2800" b="1" dirty="0">
                <a:latin typeface="Times New Roman" panose="02020603050405020304" pitchFamily="18" charset="0"/>
              </a:rPr>
              <a:t>？   </a:t>
            </a:r>
            <a:endParaRPr lang="en-US" altLang="zh-CN" sz="2800" b="1" dirty="0">
              <a:latin typeface="Times New Roman" panose="02020603050405020304" pitchFamily="18" charset="0"/>
            </a:endParaRPr>
          </a:p>
          <a:p>
            <a:pPr fontAlgn="auto">
              <a:lnSpc>
                <a:spcPct val="150000"/>
              </a:lnSpc>
            </a:pPr>
            <a:r>
              <a:rPr lang="zh-CN" altLang="en-US" sz="2800" b="1" dirty="0">
                <a:latin typeface="Times New Roman" panose="02020603050405020304" pitchFamily="18" charset="0"/>
              </a:rPr>
              <a:t>        你能指出这张图片中的错误吗？</a:t>
            </a:r>
          </a:p>
        </p:txBody>
      </p:sp>
      <p:sp>
        <p:nvSpPr>
          <p:cNvPr id="5" name="矩形 4"/>
          <p:cNvSpPr/>
          <p:nvPr/>
        </p:nvSpPr>
        <p:spPr>
          <a:xfrm>
            <a:off x="2483768" y="548680"/>
            <a:ext cx="4140835" cy="768350"/>
          </a:xfrm>
          <a:prstGeom prst="rect">
            <a:avLst/>
          </a:prstGeom>
          <a:noFill/>
          <a:ln>
            <a:noFill/>
          </a:ln>
        </p:spPr>
        <p:txBody>
          <a:bodyPr wrap="none">
            <a:spAutoFit/>
          </a:bodyPr>
          <a:lstStyle/>
          <a:p>
            <a:pPr algn="ctr">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cs typeface="Times New Roman" panose="02020603050405020304" pitchFamily="18" charset="0"/>
              </a:rPr>
              <a:t>Language points</a:t>
            </a:r>
          </a:p>
        </p:txBody>
      </p:sp>
      <p:pic>
        <p:nvPicPr>
          <p:cNvPr id="20484" name="图片 5" descr="c.gif"/>
          <p:cNvPicPr>
            <a:picLocks noChangeAspect="1"/>
          </p:cNvPicPr>
          <p:nvPr/>
        </p:nvPicPr>
        <p:blipFill>
          <a:blip r:embed="rId2" cstate="print"/>
          <a:srcRect/>
          <a:stretch>
            <a:fillRect/>
          </a:stretch>
        </p:blipFill>
        <p:spPr bwMode="auto">
          <a:xfrm>
            <a:off x="7235825" y="5013325"/>
            <a:ext cx="1584325" cy="158432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 calcmode="lin" valueType="num">
                                      <p:cBhvr additive="base">
                                        <p:cTn id="7" dur="500" fill="hold"/>
                                        <p:tgtEl>
                                          <p:spTgt spid="2048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482">
                                            <p:txEl>
                                              <p:pRg st="2" end="2"/>
                                            </p:txEl>
                                          </p:spTgt>
                                        </p:tgtEl>
                                        <p:attrNameLst>
                                          <p:attrName>style.visibility</p:attrName>
                                        </p:attrNameLst>
                                      </p:cBhvr>
                                      <p:to>
                                        <p:strVal val="visible"/>
                                      </p:to>
                                    </p:set>
                                    <p:anim calcmode="lin" valueType="num">
                                      <p:cBhvr additive="base">
                                        <p:cTn id="13" dur="500" fill="hold"/>
                                        <p:tgtEl>
                                          <p:spTgt spid="2048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482">
                                            <p:txEl>
                                              <p:pRg st="3" end="3"/>
                                            </p:txEl>
                                          </p:spTgt>
                                        </p:tgtEl>
                                        <p:attrNameLst>
                                          <p:attrName>style.visibility</p:attrName>
                                        </p:attrNameLst>
                                      </p:cBhvr>
                                      <p:to>
                                        <p:strVal val="visible"/>
                                      </p:to>
                                    </p:set>
                                    <p:anim calcmode="lin" valueType="num">
                                      <p:cBhvr additive="base">
                                        <p:cTn id="19" dur="500" fill="hold"/>
                                        <p:tgtEl>
                                          <p:spTgt spid="2048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0482">
                                            <p:txEl>
                                              <p:pRg st="4" end="4"/>
                                            </p:txEl>
                                          </p:spTgt>
                                        </p:tgtEl>
                                        <p:attrNameLst>
                                          <p:attrName>style.visibility</p:attrName>
                                        </p:attrNameLst>
                                      </p:cBhvr>
                                      <p:to>
                                        <p:strVal val="visible"/>
                                      </p:to>
                                    </p:set>
                                    <p:anim calcmode="lin" valueType="num">
                                      <p:cBhvr additive="base">
                                        <p:cTn id="23" dur="500" fill="hold"/>
                                        <p:tgtEl>
                                          <p:spTgt spid="2048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0482">
                                            <p:txEl>
                                              <p:pRg st="5" end="5"/>
                                            </p:txEl>
                                          </p:spTgt>
                                        </p:tgtEl>
                                        <p:attrNameLst>
                                          <p:attrName>style.visibility</p:attrName>
                                        </p:attrNameLst>
                                      </p:cBhvr>
                                      <p:to>
                                        <p:strVal val="visible"/>
                                      </p:to>
                                    </p:set>
                                    <p:anim calcmode="lin" valueType="num">
                                      <p:cBhvr additive="base">
                                        <p:cTn id="27" dur="500" fill="hold"/>
                                        <p:tgtEl>
                                          <p:spTgt spid="2048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0482">
                                            <p:txEl>
                                              <p:pRg st="6" end="6"/>
                                            </p:txEl>
                                          </p:spTgt>
                                        </p:tgtEl>
                                        <p:attrNameLst>
                                          <p:attrName>style.visibility</p:attrName>
                                        </p:attrNameLst>
                                      </p:cBhvr>
                                      <p:to>
                                        <p:strVal val="visible"/>
                                      </p:to>
                                    </p:set>
                                    <p:anim calcmode="lin" valueType="num">
                                      <p:cBhvr additive="base">
                                        <p:cTn id="31" dur="500" fill="hold"/>
                                        <p:tgtEl>
                                          <p:spTgt spid="2048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411760" y="404664"/>
            <a:ext cx="4296410" cy="768349"/>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Learning Targets</a:t>
            </a:r>
          </a:p>
        </p:txBody>
      </p:sp>
      <p:sp>
        <p:nvSpPr>
          <p:cNvPr id="6147" name="Text Box 5"/>
          <p:cNvSpPr txBox="1">
            <a:spLocks noChangeArrowheads="1"/>
          </p:cNvSpPr>
          <p:nvPr/>
        </p:nvSpPr>
        <p:spPr bwMode="auto">
          <a:xfrm>
            <a:off x="383499" y="1337237"/>
            <a:ext cx="8608099" cy="4616648"/>
          </a:xfrm>
          <a:prstGeom prst="rect">
            <a:avLst/>
          </a:prstGeom>
          <a:noFill/>
          <a:ln w="9525">
            <a:noFill/>
            <a:miter lim="800000"/>
          </a:ln>
        </p:spPr>
        <p:txBody>
          <a:bodyPr wrap="square">
            <a:spAutoFit/>
          </a:bodyPr>
          <a:lstStyle/>
          <a:p>
            <a:pPr fontAlgn="auto">
              <a:lnSpc>
                <a:spcPct val="150000"/>
              </a:lnSpc>
              <a:spcBef>
                <a:spcPts val="0"/>
              </a:spcBef>
            </a:pPr>
            <a:r>
              <a:rPr lang="en-US" altLang="zh-CN" sz="2800" b="1" dirty="0" smtClean="0">
                <a:solidFill>
                  <a:schemeClr val="folHlink"/>
                </a:solidFill>
                <a:latin typeface="Times New Roman" panose="02020603050405020304" pitchFamily="18" charset="0"/>
              </a:rPr>
              <a:t>Key words &amp; phrases:</a:t>
            </a:r>
          </a:p>
          <a:p>
            <a:pPr fontAlgn="auto">
              <a:lnSpc>
                <a:spcPct val="150000"/>
              </a:lnSpc>
              <a:spcBef>
                <a:spcPts val="0"/>
              </a:spcBef>
            </a:pPr>
            <a:r>
              <a:rPr lang="en-US" altLang="zh-CN" sz="2800" b="1" dirty="0" smtClean="0">
                <a:latin typeface="Times New Roman" panose="02020603050405020304" pitchFamily="18" charset="0"/>
              </a:rPr>
              <a:t>planet</a:t>
            </a:r>
            <a:r>
              <a:rPr lang="en-US" altLang="zh-CN" sz="2800" b="1" dirty="0">
                <a:latin typeface="Times New Roman" panose="02020603050405020304" pitchFamily="18" charset="0"/>
              </a:rPr>
              <a:t>, billion, total, increase, surface, Indian, Atlantic, </a:t>
            </a:r>
            <a:r>
              <a:rPr lang="en-US" altLang="zh-CN" sz="2800" b="1" dirty="0" smtClean="0">
                <a:latin typeface="Times New Roman" panose="02020603050405020304" pitchFamily="18" charset="0"/>
              </a:rPr>
              <a:t>Arctic, in </a:t>
            </a:r>
            <a:r>
              <a:rPr lang="en-US" altLang="zh-CN" sz="2800" b="1" dirty="0">
                <a:latin typeface="Times New Roman" panose="02020603050405020304" pitchFamily="18" charset="0"/>
              </a:rPr>
              <a:t>total, one third, be covered with…, two thirds</a:t>
            </a:r>
          </a:p>
          <a:p>
            <a:pPr fontAlgn="auto">
              <a:lnSpc>
                <a:spcPct val="150000"/>
              </a:lnSpc>
              <a:spcBef>
                <a:spcPts val="0"/>
              </a:spcBef>
            </a:pPr>
            <a:r>
              <a:rPr lang="en-US" altLang="zh-CN" sz="2800" b="1" dirty="0">
                <a:solidFill>
                  <a:schemeClr val="folHlink"/>
                </a:solidFill>
                <a:latin typeface="Times New Roman" panose="02020603050405020304" pitchFamily="18" charset="0"/>
              </a:rPr>
              <a:t>Key sentences:</a:t>
            </a:r>
          </a:p>
          <a:p>
            <a:pPr fontAlgn="auto">
              <a:lnSpc>
                <a:spcPct val="150000"/>
              </a:lnSpc>
              <a:spcBef>
                <a:spcPts val="0"/>
              </a:spcBef>
            </a:pPr>
            <a:r>
              <a:rPr lang="en-US" altLang="zh-CN" sz="2800" b="1" dirty="0">
                <a:latin typeface="Times New Roman" panose="02020603050405020304" pitchFamily="18" charset="0"/>
              </a:rPr>
              <a:t>1. Can you point them out? </a:t>
            </a:r>
          </a:p>
          <a:p>
            <a:pPr fontAlgn="auto">
              <a:lnSpc>
                <a:spcPct val="150000"/>
              </a:lnSpc>
              <a:spcBef>
                <a:spcPts val="0"/>
              </a:spcBef>
            </a:pPr>
            <a:r>
              <a:rPr lang="en-US" altLang="zh-CN" sz="2800" b="1" dirty="0">
                <a:latin typeface="Times New Roman" panose="02020603050405020304" pitchFamily="18" charset="0"/>
              </a:rPr>
              <a:t>2. The earth is a very special planet, and it faces a big problem. </a:t>
            </a:r>
          </a:p>
        </p:txBody>
      </p:sp>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683057" y="819438"/>
            <a:ext cx="7776864" cy="4799965"/>
          </a:xfrm>
          <a:prstGeom prst="rect">
            <a:avLst/>
          </a:prstGeom>
          <a:noFill/>
          <a:ln w="9525">
            <a:noFill/>
            <a:miter lim="800000"/>
          </a:ln>
        </p:spPr>
        <p:txBody>
          <a:bodyPr wrap="square">
            <a:spAutoFit/>
          </a:bodyPr>
          <a:lstStyle/>
          <a:p>
            <a:pPr fontAlgn="auto">
              <a:lnSpc>
                <a:spcPct val="150000"/>
              </a:lnSpc>
            </a:pPr>
            <a:r>
              <a:rPr lang="en-US" altLang="zh-CN" sz="3200" b="1" dirty="0">
                <a:solidFill>
                  <a:srgbClr val="0000CC"/>
                </a:solidFill>
                <a:latin typeface="Times New Roman" panose="02020603050405020304" pitchFamily="18" charset="0"/>
              </a:rPr>
              <a:t>2. The earth is a very special planet, and it </a:t>
            </a:r>
            <a:r>
              <a:rPr lang="en-US" altLang="zh-CN" sz="3200" b="1" dirty="0">
                <a:solidFill>
                  <a:srgbClr val="FF0000"/>
                </a:solidFill>
                <a:latin typeface="Times New Roman" panose="02020603050405020304" pitchFamily="18" charset="0"/>
              </a:rPr>
              <a:t>faces</a:t>
            </a:r>
            <a:r>
              <a:rPr lang="en-US" altLang="zh-CN" sz="3200" b="1" dirty="0">
                <a:solidFill>
                  <a:srgbClr val="0000CC"/>
                </a:solidFill>
                <a:latin typeface="Times New Roman" panose="02020603050405020304" pitchFamily="18" charset="0"/>
              </a:rPr>
              <a:t> a big problem</a:t>
            </a:r>
            <a:r>
              <a:rPr lang="en-US" altLang="zh-CN" sz="3200" b="1" dirty="0" smtClean="0">
                <a:solidFill>
                  <a:srgbClr val="0000CC"/>
                </a:solidFill>
                <a:latin typeface="Times New Roman" panose="02020603050405020304" pitchFamily="18" charset="0"/>
              </a:rPr>
              <a:t>.</a:t>
            </a:r>
            <a:r>
              <a:rPr lang="zh-CN" altLang="en-US" sz="3200" b="1" dirty="0" smtClean="0">
                <a:solidFill>
                  <a:srgbClr val="0000CC"/>
                </a:solidFill>
                <a:latin typeface="Times New Roman" panose="02020603050405020304" pitchFamily="18" charset="0"/>
              </a:rPr>
              <a:t> </a:t>
            </a:r>
            <a:endParaRPr lang="zh-CN" altLang="en-US" sz="3200" b="1" dirty="0">
              <a:solidFill>
                <a:srgbClr val="0000CC"/>
              </a:solidFill>
              <a:latin typeface="Times New Roman" panose="02020603050405020304" pitchFamily="18" charset="0"/>
            </a:endParaRPr>
          </a:p>
          <a:p>
            <a:pPr fontAlgn="auto">
              <a:lnSpc>
                <a:spcPct val="150000"/>
              </a:lnSpc>
            </a:pPr>
            <a:r>
              <a:rPr lang="en-US" altLang="zh-CN" sz="2800" b="1" dirty="0">
                <a:solidFill>
                  <a:srgbClr val="FF0000"/>
                </a:solidFill>
                <a:latin typeface="Times New Roman" panose="02020603050405020304" pitchFamily="18" charset="0"/>
                <a:cs typeface="Times New Roman" panose="02020603050405020304" pitchFamily="18" charset="0"/>
              </a:rPr>
              <a:t>face </a:t>
            </a:r>
            <a:r>
              <a:rPr lang="en-US" altLang="zh-CN" sz="2800" b="1" i="1" dirty="0">
                <a:solidFill>
                  <a:srgbClr val="FF0000"/>
                </a:solidFill>
                <a:latin typeface="Times New Roman" panose="02020603050405020304" pitchFamily="18" charset="0"/>
                <a:cs typeface="Times New Roman" panose="02020603050405020304" pitchFamily="18" charset="0"/>
              </a:rPr>
              <a:t>v. </a:t>
            </a:r>
            <a:r>
              <a:rPr lang="zh-CN" altLang="en-US" sz="2800" b="1" dirty="0">
                <a:solidFill>
                  <a:srgbClr val="FF0000"/>
                </a:solidFill>
                <a:latin typeface="Times New Roman" panose="02020603050405020304" pitchFamily="18" charset="0"/>
                <a:cs typeface="Times New Roman" panose="02020603050405020304" pitchFamily="18" charset="0"/>
              </a:rPr>
              <a:t>面临；面对。</a:t>
            </a:r>
            <a:endParaRPr lang="en-US" altLang="zh-CN" sz="2800" b="1" dirty="0">
              <a:solidFill>
                <a:srgbClr val="FF0000"/>
              </a:solidFill>
              <a:latin typeface="Times New Roman" panose="02020603050405020304" pitchFamily="18" charset="0"/>
              <a:cs typeface="Times New Roman" panose="02020603050405020304" pitchFamily="18" charset="0"/>
            </a:endParaRPr>
          </a:p>
          <a:p>
            <a:pPr fontAlgn="auto">
              <a:lnSpc>
                <a:spcPct val="150000"/>
              </a:lnSpc>
            </a:pPr>
            <a:r>
              <a:rPr lang="zh-CN" altLang="en-US" sz="2800" b="1" dirty="0">
                <a:latin typeface="Times New Roman" panose="02020603050405020304" pitchFamily="18" charset="0"/>
                <a:cs typeface="Times New Roman" panose="02020603050405020304" pitchFamily="18" charset="0"/>
              </a:rPr>
              <a:t>它在此作及物动词，后面可接人或表示困难、形势、问题等的抽象名词或动名词作宾语。</a:t>
            </a:r>
            <a:endParaRPr lang="en-US" altLang="zh-CN" sz="2800" b="1" dirty="0">
              <a:latin typeface="Times New Roman" panose="02020603050405020304" pitchFamily="18" charset="0"/>
              <a:cs typeface="Times New Roman" panose="02020603050405020304" pitchFamily="18" charset="0"/>
            </a:endParaRPr>
          </a:p>
          <a:p>
            <a:pPr fontAlgn="auto">
              <a:lnSpc>
                <a:spcPct val="150000"/>
              </a:lnSpc>
            </a:pPr>
            <a:r>
              <a:rPr lang="zh-CN" altLang="en-US" sz="2800" b="1" dirty="0">
                <a:latin typeface="Times New Roman" panose="02020603050405020304" pitchFamily="18" charset="0"/>
                <a:cs typeface="Times New Roman" panose="02020603050405020304" pitchFamily="18" charset="0"/>
              </a:rPr>
              <a:t>例</a:t>
            </a:r>
            <a:r>
              <a:rPr lang="en-US" altLang="zh-CN" sz="2800" b="1" dirty="0">
                <a:latin typeface="Times New Roman" panose="02020603050405020304" pitchFamily="18" charset="0"/>
                <a:cs typeface="Times New Roman" panose="02020603050405020304" pitchFamily="18" charset="0"/>
              </a:rPr>
              <a:t>: You should face the challenge bravely.</a:t>
            </a:r>
          </a:p>
          <a:p>
            <a:pPr fontAlgn="auto">
              <a:lnSpc>
                <a:spcPct val="150000"/>
              </a:lnSpc>
            </a:pP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你应该勇敢地面对挑战。</a:t>
            </a:r>
          </a:p>
        </p:txBody>
      </p:sp>
      <p:pic>
        <p:nvPicPr>
          <p:cNvPr id="3" name="图片 2" descr="d.gif"/>
          <p:cNvPicPr>
            <a:picLocks noChangeAspect="1"/>
          </p:cNvPicPr>
          <p:nvPr/>
        </p:nvPicPr>
        <p:blipFill>
          <a:blip r:embed="rId2" cstate="print"/>
          <a:stretch>
            <a:fillRect/>
          </a:stretch>
        </p:blipFill>
        <p:spPr>
          <a:xfrm>
            <a:off x="6876256" y="4077072"/>
            <a:ext cx="2104628" cy="2606402"/>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506">
                                            <p:txEl>
                                              <p:pRg st="1" end="1"/>
                                            </p:txEl>
                                          </p:spTgt>
                                        </p:tgtEl>
                                        <p:attrNameLst>
                                          <p:attrName>style.visibility</p:attrName>
                                        </p:attrNameLst>
                                      </p:cBhvr>
                                      <p:to>
                                        <p:strVal val="visible"/>
                                      </p:to>
                                    </p:set>
                                    <p:anim calcmode="lin" valueType="num">
                                      <p:cBhvr additive="base">
                                        <p:cTn id="7" dur="500" fill="hold"/>
                                        <p:tgtEl>
                                          <p:spTgt spid="2150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506">
                                            <p:txEl>
                                              <p:pRg st="2" end="2"/>
                                            </p:txEl>
                                          </p:spTgt>
                                        </p:tgtEl>
                                        <p:attrNameLst>
                                          <p:attrName>style.visibility</p:attrName>
                                        </p:attrNameLst>
                                      </p:cBhvr>
                                      <p:to>
                                        <p:strVal val="visible"/>
                                      </p:to>
                                    </p:set>
                                    <p:anim calcmode="lin" valueType="num">
                                      <p:cBhvr additive="base">
                                        <p:cTn id="13" dur="500" fill="hold"/>
                                        <p:tgtEl>
                                          <p:spTgt spid="2150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506">
                                            <p:txEl>
                                              <p:pRg st="3" end="3"/>
                                            </p:txEl>
                                          </p:spTgt>
                                        </p:tgtEl>
                                        <p:attrNameLst>
                                          <p:attrName>style.visibility</p:attrName>
                                        </p:attrNameLst>
                                      </p:cBhvr>
                                      <p:to>
                                        <p:strVal val="visible"/>
                                      </p:to>
                                    </p:set>
                                    <p:anim calcmode="lin" valueType="num">
                                      <p:cBhvr additive="base">
                                        <p:cTn id="19" dur="500" fill="hold"/>
                                        <p:tgtEl>
                                          <p:spTgt spid="2150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1506">
                                            <p:txEl>
                                              <p:pRg st="4" end="4"/>
                                            </p:txEl>
                                          </p:spTgt>
                                        </p:tgtEl>
                                        <p:attrNameLst>
                                          <p:attrName>style.visibility</p:attrName>
                                        </p:attrNameLst>
                                      </p:cBhvr>
                                      <p:to>
                                        <p:strVal val="visible"/>
                                      </p:to>
                                    </p:set>
                                    <p:anim calcmode="lin" valueType="num">
                                      <p:cBhvr additive="base">
                                        <p:cTn id="23" dur="500" fill="hold"/>
                                        <p:tgtEl>
                                          <p:spTgt spid="2150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150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611431" y="656372"/>
            <a:ext cx="7921575" cy="5446395"/>
          </a:xfrm>
          <a:prstGeom prst="rect">
            <a:avLst/>
          </a:prstGeom>
          <a:noFill/>
          <a:ln w="9525">
            <a:noFill/>
            <a:miter lim="800000"/>
          </a:ln>
          <a:effectLst/>
        </p:spPr>
        <p:txBody>
          <a:bodyPr wrap="square">
            <a:spAutoFit/>
          </a:bodyPr>
          <a:lstStyle/>
          <a:p>
            <a:pPr indent="0" fontAlgn="auto">
              <a:lnSpc>
                <a:spcPct val="150000"/>
              </a:lnSpc>
              <a:spcBef>
                <a:spcPts val="0"/>
              </a:spcBef>
              <a:defRPr/>
            </a:pPr>
            <a:r>
              <a:rPr lang="en-US" altLang="zh-CN" sz="3200" b="1" dirty="0">
                <a:solidFill>
                  <a:srgbClr val="0000CC"/>
                </a:solidFill>
                <a:latin typeface="Times New Roman" panose="02020603050405020304" pitchFamily="18" charset="0"/>
              </a:rPr>
              <a:t>3. In the year 2010, the world’s population was over 7 </a:t>
            </a:r>
            <a:r>
              <a:rPr lang="en-US" altLang="zh-CN" sz="3200" b="1" dirty="0">
                <a:solidFill>
                  <a:srgbClr val="FF0000"/>
                </a:solidFill>
                <a:latin typeface="Times New Roman" panose="02020603050405020304" pitchFamily="18" charset="0"/>
              </a:rPr>
              <a:t>billion</a:t>
            </a:r>
            <a:r>
              <a:rPr lang="en-US" altLang="zh-CN" sz="3200" b="1" dirty="0">
                <a:solidFill>
                  <a:srgbClr val="0000CC"/>
                </a:solidFill>
                <a:latin typeface="Times New Roman" panose="02020603050405020304" pitchFamily="18" charset="0"/>
              </a:rPr>
              <a:t> </a:t>
            </a:r>
            <a:r>
              <a:rPr lang="en-US" altLang="zh-CN" sz="3200" b="1" dirty="0">
                <a:solidFill>
                  <a:srgbClr val="FF6600"/>
                </a:solidFill>
                <a:latin typeface="Times New Roman" panose="02020603050405020304" pitchFamily="18" charset="0"/>
              </a:rPr>
              <a:t>in total</a:t>
            </a:r>
            <a:r>
              <a:rPr lang="en-US" altLang="zh-CN" sz="3200" b="1" dirty="0" smtClean="0">
                <a:solidFill>
                  <a:srgbClr val="0000CC"/>
                </a:solidFill>
                <a:latin typeface="Times New Roman" panose="02020603050405020304" pitchFamily="18" charset="0"/>
              </a:rPr>
              <a:t>.</a:t>
            </a:r>
            <a:r>
              <a:rPr lang="zh-CN" altLang="en-US" dirty="0"/>
              <a:t>　</a:t>
            </a:r>
          </a:p>
          <a:p>
            <a:pPr indent="0" fontAlgn="auto">
              <a:lnSpc>
                <a:spcPct val="150000"/>
              </a:lnSpc>
              <a:spcBef>
                <a:spcPts val="0"/>
              </a:spcBef>
              <a:defRPr/>
            </a:pPr>
            <a:r>
              <a:rPr lang="en-US" altLang="zh-CN" sz="2800" b="1" dirty="0" smtClean="0">
                <a:solidFill>
                  <a:srgbClr val="FF0000"/>
                </a:solidFill>
                <a:latin typeface="Times New Roman" panose="02020603050405020304" pitchFamily="18" charset="0"/>
              </a:rPr>
              <a:t>(1) billion </a:t>
            </a:r>
            <a:r>
              <a:rPr lang="en-US" altLang="zh-CN" sz="2800" b="1" dirty="0">
                <a:solidFill>
                  <a:srgbClr val="FF0000"/>
                </a:solidFill>
                <a:latin typeface="Times New Roman" panose="02020603050405020304" pitchFamily="18" charset="0"/>
              </a:rPr>
              <a:t>n</a:t>
            </a:r>
            <a:r>
              <a:rPr lang="zh-CN" altLang="en-US" sz="2800" b="1" dirty="0">
                <a:solidFill>
                  <a:srgbClr val="FF0000"/>
                </a:solidFill>
                <a:latin typeface="Times New Roman" panose="02020603050405020304" pitchFamily="18" charset="0"/>
              </a:rPr>
              <a:t>．十亿</a:t>
            </a:r>
            <a:r>
              <a:rPr lang="zh-CN" altLang="en-US" sz="2800" b="1" dirty="0">
                <a:latin typeface="Times New Roman" panose="02020603050405020304" pitchFamily="18" charset="0"/>
              </a:rPr>
              <a:t>。其复数形式为</a:t>
            </a:r>
            <a:r>
              <a:rPr lang="en-US" altLang="zh-CN" sz="2800" b="1" dirty="0">
                <a:latin typeface="Times New Roman" panose="02020603050405020304" pitchFamily="18" charset="0"/>
              </a:rPr>
              <a:t>billions</a:t>
            </a:r>
            <a:r>
              <a:rPr lang="zh-CN" altLang="en-US" sz="2800" b="1" dirty="0">
                <a:latin typeface="Times New Roman" panose="02020603050405020304" pitchFamily="18" charset="0"/>
              </a:rPr>
              <a:t>。当其前有具体的数词时，用单数形式，表示确数；当其前没有数词或由</a:t>
            </a:r>
            <a:r>
              <a:rPr lang="en-US" altLang="zh-CN" sz="2800" b="1" dirty="0">
                <a:latin typeface="Times New Roman" panose="02020603050405020304" pitchFamily="18" charset="0"/>
              </a:rPr>
              <a:t>some, several, many</a:t>
            </a:r>
            <a:r>
              <a:rPr lang="zh-CN" altLang="en-US" sz="2800" b="1" dirty="0">
                <a:latin typeface="Times New Roman" panose="02020603050405020304" pitchFamily="18" charset="0"/>
              </a:rPr>
              <a:t>等词修饰时，用复数形式，且其后要接介词</a:t>
            </a:r>
            <a:r>
              <a:rPr lang="en-US" altLang="zh-CN" sz="2800" b="1" dirty="0">
                <a:latin typeface="Times New Roman" panose="02020603050405020304" pitchFamily="18" charset="0"/>
              </a:rPr>
              <a:t>of</a:t>
            </a:r>
            <a:r>
              <a:rPr lang="zh-CN" altLang="en-US" sz="2800" b="1" dirty="0">
                <a:latin typeface="Times New Roman" panose="02020603050405020304" pitchFamily="18" charset="0"/>
              </a:rPr>
              <a:t>，表示概数。类似用法的词还有</a:t>
            </a:r>
            <a:r>
              <a:rPr lang="en-US" altLang="zh-CN" sz="2800" b="1" dirty="0">
                <a:latin typeface="Times New Roman" panose="02020603050405020304" pitchFamily="18" charset="0"/>
              </a:rPr>
              <a:t>hundred(</a:t>
            </a:r>
            <a:r>
              <a:rPr lang="zh-CN" altLang="en-US" sz="2800" b="1" dirty="0">
                <a:latin typeface="Times New Roman" panose="02020603050405020304" pitchFamily="18" charset="0"/>
              </a:rPr>
              <a:t>百</a:t>
            </a:r>
            <a:r>
              <a:rPr lang="en-US" altLang="zh-CN" sz="2800" b="1" dirty="0">
                <a:latin typeface="Times New Roman" panose="02020603050405020304" pitchFamily="18" charset="0"/>
              </a:rPr>
              <a:t>), thousand(</a:t>
            </a:r>
            <a:r>
              <a:rPr lang="zh-CN" altLang="en-US" sz="2800" b="1" dirty="0">
                <a:latin typeface="Times New Roman" panose="02020603050405020304" pitchFamily="18" charset="0"/>
              </a:rPr>
              <a:t>千</a:t>
            </a:r>
            <a:r>
              <a:rPr lang="en-US" altLang="zh-CN" sz="2800" b="1" dirty="0">
                <a:latin typeface="Times New Roman" panose="02020603050405020304" pitchFamily="18" charset="0"/>
              </a:rPr>
              <a:t>), million(</a:t>
            </a:r>
            <a:r>
              <a:rPr lang="zh-CN" altLang="en-US" sz="2800" b="1" dirty="0">
                <a:latin typeface="Times New Roman" panose="02020603050405020304" pitchFamily="18" charset="0"/>
              </a:rPr>
              <a:t>百万</a:t>
            </a:r>
            <a:r>
              <a:rPr lang="en-US" altLang="zh-CN" sz="2800" b="1" dirty="0">
                <a:latin typeface="Times New Roman" panose="02020603050405020304" pitchFamily="18" charset="0"/>
              </a:rPr>
              <a:t>)</a:t>
            </a:r>
            <a:r>
              <a:rPr lang="zh-CN" altLang="en-US" sz="2800" b="1" dirty="0">
                <a:latin typeface="Times New Roman" panose="02020603050405020304" pitchFamily="18" charset="0"/>
              </a:rPr>
              <a:t>等</a:t>
            </a:r>
            <a:r>
              <a:rPr lang="zh-CN" altLang="en-US" sz="2800" b="1" dirty="0" smtClean="0">
                <a:latin typeface="Times New Roman" panose="02020603050405020304" pitchFamily="18" charset="0"/>
              </a:rPr>
              <a:t>。</a:t>
            </a:r>
            <a:endParaRPr lang="en-US" altLang="zh-CN" sz="2800" b="1" dirty="0">
              <a:latin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6">
                                            <p:txEl>
                                              <p:pRg st="1" end="1"/>
                                            </p:txEl>
                                          </p:spTgt>
                                        </p:tgtEl>
                                        <p:attrNameLst>
                                          <p:attrName>style.visibility</p:attrName>
                                        </p:attrNameLst>
                                      </p:cBhvr>
                                      <p:to>
                                        <p:strVal val="visible"/>
                                      </p:to>
                                    </p:set>
                                    <p:anim calcmode="lin" valueType="num">
                                      <p:cBhvr additive="base">
                                        <p:cTn id="7" dur="500" fill="hold"/>
                                        <p:tgtEl>
                                          <p:spTgt spid="4198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986">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356870" y="302305"/>
            <a:ext cx="8616315" cy="5012847"/>
          </a:xfrm>
          <a:prstGeom prst="rect">
            <a:avLst/>
          </a:prstGeom>
          <a:noFill/>
          <a:ln w="9525">
            <a:noFill/>
            <a:miter lim="800000"/>
          </a:ln>
        </p:spPr>
        <p:txBody>
          <a:bodyPr wrap="square">
            <a:spAutoFit/>
          </a:bodyPr>
          <a:lstStyle/>
          <a:p>
            <a:pPr marL="457200" indent="0" fontAlgn="auto">
              <a:lnSpc>
                <a:spcPct val="150000"/>
              </a:lnSpc>
              <a:spcBef>
                <a:spcPts val="0"/>
              </a:spcBef>
              <a:defRPr/>
            </a:pPr>
            <a:r>
              <a:rPr lang="zh-CN" altLang="en-US" sz="2400" b="1" dirty="0" smtClean="0">
                <a:latin typeface="Times New Roman" panose="02020603050405020304" pitchFamily="18" charset="0"/>
              </a:rPr>
              <a:t>例</a:t>
            </a:r>
            <a:r>
              <a:rPr lang="en-US" altLang="zh-CN" sz="2400" b="1" dirty="0" smtClean="0">
                <a:latin typeface="Times New Roman" panose="02020603050405020304" pitchFamily="18" charset="0"/>
              </a:rPr>
              <a:t>: This company earns two billion dollars a year.</a:t>
            </a:r>
          </a:p>
          <a:p>
            <a:pPr marL="457200" indent="0" fontAlgn="auto">
              <a:lnSpc>
                <a:spcPct val="150000"/>
              </a:lnSpc>
              <a:spcBef>
                <a:spcPts val="0"/>
              </a:spcBef>
              <a:defRPr/>
            </a:pPr>
            <a:r>
              <a:rPr lang="en-US" altLang="zh-CN" sz="2400" b="1" dirty="0" smtClean="0">
                <a:latin typeface="Times New Roman" panose="02020603050405020304" pitchFamily="18" charset="0"/>
              </a:rPr>
              <a:t>       </a:t>
            </a:r>
            <a:r>
              <a:rPr lang="zh-CN" altLang="en-US" sz="2400" b="1" dirty="0" smtClean="0">
                <a:latin typeface="Times New Roman" panose="02020603050405020304" pitchFamily="18" charset="0"/>
              </a:rPr>
              <a:t>这家公司一年要赚</a:t>
            </a:r>
            <a:r>
              <a:rPr lang="en-US" altLang="zh-CN" sz="2400" b="1" dirty="0" smtClean="0">
                <a:latin typeface="Times New Roman" panose="02020603050405020304" pitchFamily="18" charset="0"/>
              </a:rPr>
              <a:t>20</a:t>
            </a:r>
            <a:r>
              <a:rPr lang="zh-CN" altLang="en-US" sz="2400" b="1" dirty="0" smtClean="0">
                <a:latin typeface="Times New Roman" panose="02020603050405020304" pitchFamily="18" charset="0"/>
              </a:rPr>
              <a:t>亿美元。</a:t>
            </a:r>
            <a:endParaRPr lang="en-US" altLang="zh-CN" sz="2400" b="1" dirty="0" smtClean="0">
              <a:latin typeface="Times New Roman" panose="02020603050405020304" pitchFamily="18" charset="0"/>
            </a:endParaRPr>
          </a:p>
          <a:p>
            <a:pPr marL="457200" indent="0" fontAlgn="auto">
              <a:lnSpc>
                <a:spcPct val="150000"/>
              </a:lnSpc>
              <a:spcBef>
                <a:spcPts val="0"/>
              </a:spcBef>
              <a:defRPr/>
            </a:pPr>
            <a:r>
              <a:rPr lang="en-US" altLang="zh-CN" sz="2400" b="1" dirty="0" smtClean="0">
                <a:latin typeface="Times New Roman" panose="02020603050405020304" pitchFamily="18" charset="0"/>
              </a:rPr>
              <a:t>       Billions of stars twinkled in the sky.</a:t>
            </a:r>
          </a:p>
          <a:p>
            <a:pPr marL="457200" indent="0" fontAlgn="auto">
              <a:lnSpc>
                <a:spcPct val="150000"/>
              </a:lnSpc>
              <a:spcBef>
                <a:spcPts val="0"/>
              </a:spcBef>
              <a:defRPr/>
            </a:pPr>
            <a:r>
              <a:rPr lang="zh-CN" altLang="en-US" sz="2400" b="1" dirty="0" smtClean="0">
                <a:latin typeface="Times New Roman" panose="02020603050405020304" pitchFamily="18" charset="0"/>
              </a:rPr>
              <a:t>       无数的星星在天空中闪烁。</a:t>
            </a:r>
          </a:p>
          <a:p>
            <a:pPr indent="0" fontAlgn="auto">
              <a:lnSpc>
                <a:spcPct val="150000"/>
              </a:lnSpc>
            </a:pPr>
            <a:r>
              <a:rPr lang="en-US" altLang="zh-CN" sz="2400" b="1" dirty="0" smtClean="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2) </a:t>
            </a:r>
            <a:r>
              <a:rPr lang="en-US" altLang="zh-CN" sz="2400" b="1" dirty="0">
                <a:solidFill>
                  <a:srgbClr val="FF0000"/>
                </a:solidFill>
                <a:latin typeface="Times New Roman" panose="02020603050405020304" pitchFamily="18" charset="0"/>
                <a:cs typeface="Times New Roman" panose="02020603050405020304" pitchFamily="18" charset="0"/>
              </a:rPr>
              <a:t>in total</a:t>
            </a:r>
            <a:r>
              <a:rPr lang="zh-CN" altLang="zh-CN" sz="2400" b="1" dirty="0">
                <a:solidFill>
                  <a:srgbClr val="FF0000"/>
                </a:solidFill>
                <a:latin typeface="Times New Roman" panose="02020603050405020304" pitchFamily="18" charset="0"/>
                <a:cs typeface="Times New Roman" panose="02020603050405020304" pitchFamily="18" charset="0"/>
              </a:rPr>
              <a:t>意为</a:t>
            </a:r>
            <a:r>
              <a:rPr lang="en-US" altLang="zh-CN" sz="2400" b="1" dirty="0">
                <a:solidFill>
                  <a:srgbClr val="FF0000"/>
                </a:solidFill>
                <a:latin typeface="Times New Roman" panose="02020603050405020304" pitchFamily="18" charset="0"/>
                <a:cs typeface="Times New Roman" panose="02020603050405020304" pitchFamily="18" charset="0"/>
              </a:rPr>
              <a:t>“</a:t>
            </a:r>
            <a:r>
              <a:rPr lang="zh-CN" altLang="zh-CN" sz="2400" b="1" dirty="0">
                <a:solidFill>
                  <a:srgbClr val="FF0000"/>
                </a:solidFill>
                <a:latin typeface="Times New Roman" panose="02020603050405020304" pitchFamily="18" charset="0"/>
                <a:cs typeface="Times New Roman" panose="02020603050405020304" pitchFamily="18" charset="0"/>
              </a:rPr>
              <a:t>总计，合计，总共</a:t>
            </a:r>
            <a:r>
              <a:rPr lang="en-US" altLang="zh-CN" sz="2400" b="1" dirty="0">
                <a:solidFill>
                  <a:srgbClr val="FF0000"/>
                </a:solidFill>
                <a:latin typeface="Times New Roman" panose="02020603050405020304" pitchFamily="18" charset="0"/>
                <a:cs typeface="Times New Roman" panose="02020603050405020304" pitchFamily="18" charset="0"/>
              </a:rPr>
              <a:t>”, </a:t>
            </a:r>
            <a:r>
              <a:rPr lang="zh-CN" altLang="zh-CN" sz="2400" b="1" dirty="0">
                <a:latin typeface="Times New Roman" panose="02020603050405020304" pitchFamily="18" charset="0"/>
                <a:cs typeface="Times New Roman" panose="02020603050405020304" pitchFamily="18" charset="0"/>
              </a:rPr>
              <a:t>相当于</a:t>
            </a:r>
            <a:r>
              <a:rPr lang="en-US" altLang="zh-CN" sz="2400" b="1" dirty="0">
                <a:latin typeface="Times New Roman" panose="02020603050405020304" pitchFamily="18" charset="0"/>
                <a:cs typeface="Times New Roman" panose="02020603050405020304" pitchFamily="18" charset="0"/>
              </a:rPr>
              <a:t>in all</a:t>
            </a:r>
            <a:r>
              <a:rPr lang="zh-CN" altLang="zh-CN" sz="2400" b="1" dirty="0">
                <a:latin typeface="Times New Roman" panose="02020603050405020304" pitchFamily="18" charset="0"/>
                <a:cs typeface="Times New Roman" panose="02020603050405020304" pitchFamily="18" charset="0"/>
              </a:rPr>
              <a:t>。</a:t>
            </a:r>
            <a:r>
              <a:rPr lang="en-US" altLang="zh-CN" sz="2400" b="1" dirty="0">
                <a:latin typeface="Times New Roman" panose="02020603050405020304" pitchFamily="18" charset="0"/>
                <a:cs typeface="Times New Roman" panose="02020603050405020304" pitchFamily="18" charset="0"/>
              </a:rPr>
              <a:t> </a:t>
            </a:r>
          </a:p>
          <a:p>
            <a:pPr indent="0" fontAlgn="auto">
              <a:lnSpc>
                <a:spcPct val="150000"/>
              </a:lnSpc>
            </a:pPr>
            <a:r>
              <a:rPr lang="en-US" altLang="zh-CN" sz="2400" b="1" dirty="0">
                <a:latin typeface="Times New Roman" panose="02020603050405020304" pitchFamily="18" charset="0"/>
                <a:cs typeface="Times New Roman" panose="02020603050405020304" pitchFamily="18" charset="0"/>
              </a:rPr>
              <a:t>      a total of … </a:t>
            </a:r>
            <a:r>
              <a:rPr lang="zh-CN" altLang="en-US" sz="2400" b="1" dirty="0">
                <a:latin typeface="Times New Roman" panose="02020603050405020304" pitchFamily="18" charset="0"/>
                <a:cs typeface="Times New Roman" panose="02020603050405020304" pitchFamily="18" charset="0"/>
              </a:rPr>
              <a:t>总数为</a:t>
            </a:r>
            <a:r>
              <a:rPr lang="en-US" altLang="zh-CN" sz="2400" b="1" dirty="0">
                <a:latin typeface="Times New Roman" panose="02020603050405020304" pitchFamily="18" charset="0"/>
                <a:cs typeface="Times New Roman" panose="02020603050405020304" pitchFamily="18" charset="0"/>
              </a:rPr>
              <a:t>……</a:t>
            </a:r>
          </a:p>
          <a:p>
            <a:pPr indent="0" fontAlgn="auto">
              <a:lnSpc>
                <a:spcPct val="150000"/>
              </a:lnSpc>
            </a:pPr>
            <a:r>
              <a:rPr lang="en-US" altLang="zh-CN" sz="2400" b="1" dirty="0">
                <a:latin typeface="Times New Roman" panose="02020603050405020304" pitchFamily="18" charset="0"/>
                <a:cs typeface="Times New Roman" panose="02020603050405020304" pitchFamily="18" charset="0"/>
              </a:rPr>
              <a:t> </a:t>
            </a:r>
            <a:r>
              <a:rPr lang="zh-CN" altLang="zh-CN" sz="2400" b="1" dirty="0">
                <a:latin typeface="Times New Roman" panose="02020603050405020304" pitchFamily="18" charset="0"/>
                <a:cs typeface="Times New Roman" panose="02020603050405020304" pitchFamily="18" charset="0"/>
              </a:rPr>
              <a:t>例</a:t>
            </a:r>
            <a:r>
              <a:rPr lang="en-US" altLang="zh-CN" sz="2400" b="1" dirty="0">
                <a:latin typeface="Times New Roman" panose="02020603050405020304" pitchFamily="18" charset="0"/>
                <a:cs typeface="Times New Roman" panose="02020603050405020304" pitchFamily="18" charset="0"/>
              </a:rPr>
              <a:t>: His sister has three hundred stamps in total.  </a:t>
            </a:r>
          </a:p>
          <a:p>
            <a:pPr indent="0" fontAlgn="auto">
              <a:lnSpc>
                <a:spcPct val="150000"/>
              </a:lnSpc>
            </a:pPr>
            <a:r>
              <a:rPr lang="zh-CN" altLang="en-US" sz="2400" b="1" dirty="0">
                <a:latin typeface="Times New Roman" panose="02020603050405020304" pitchFamily="18" charset="0"/>
                <a:cs typeface="Times New Roman" panose="02020603050405020304" pitchFamily="18" charset="0"/>
              </a:rPr>
              <a:t>       他</a:t>
            </a:r>
            <a:r>
              <a:rPr lang="zh-CN" altLang="zh-CN" sz="2400" b="1" dirty="0">
                <a:latin typeface="Times New Roman" panose="02020603050405020304" pitchFamily="18" charset="0"/>
                <a:cs typeface="Times New Roman" panose="02020603050405020304" pitchFamily="18" charset="0"/>
              </a:rPr>
              <a:t>的姐姐总共有三百张邮票。</a:t>
            </a:r>
            <a:endParaRPr lang="en-US" altLang="zh-CN" sz="2400" b="1" dirty="0">
              <a:latin typeface="Times New Roman" panose="02020603050405020304" pitchFamily="18" charset="0"/>
              <a:cs typeface="Times New Roman" panose="02020603050405020304" pitchFamily="18" charset="0"/>
            </a:endParaRPr>
          </a:p>
          <a:p>
            <a:pPr indent="0" fontAlgn="auto">
              <a:lnSpc>
                <a:spcPct val="150000"/>
              </a:lnSpc>
            </a:pPr>
            <a:r>
              <a:rPr lang="en-US" altLang="zh-CN" sz="2400" b="1" dirty="0">
                <a:latin typeface="Times New Roman" panose="02020603050405020304" pitchFamily="18" charset="0"/>
                <a:cs typeface="Times New Roman" panose="02020603050405020304" pitchFamily="18" charset="0"/>
              </a:rPr>
              <a:t> Our class has a total of 60 students.</a:t>
            </a:r>
            <a:r>
              <a:rPr lang="zh-CN" altLang="en-US" sz="2400" b="1" dirty="0">
                <a:latin typeface="Times New Roman" panose="02020603050405020304" pitchFamily="18" charset="0"/>
                <a:cs typeface="Times New Roman" panose="02020603050405020304" pitchFamily="18" charset="0"/>
              </a:rPr>
              <a:t>我们班总共有</a:t>
            </a:r>
            <a:r>
              <a:rPr lang="en-US" altLang="zh-CN" sz="2400" b="1" dirty="0">
                <a:latin typeface="Times New Roman" panose="02020603050405020304" pitchFamily="18" charset="0"/>
                <a:cs typeface="Times New Roman" panose="02020603050405020304" pitchFamily="18" charset="0"/>
              </a:rPr>
              <a:t>60</a:t>
            </a:r>
            <a:r>
              <a:rPr lang="zh-CN" altLang="en-US" sz="2400" b="1" dirty="0">
                <a:latin typeface="Times New Roman" panose="02020603050405020304" pitchFamily="18" charset="0"/>
                <a:cs typeface="Times New Roman" panose="02020603050405020304" pitchFamily="18" charset="0"/>
              </a:rPr>
              <a:t>人</a:t>
            </a:r>
            <a:r>
              <a:rPr lang="zh-CN" altLang="en-US" sz="2400" b="1" dirty="0" smtClean="0">
                <a:latin typeface="Times New Roman" panose="02020603050405020304" pitchFamily="18" charset="0"/>
                <a:cs typeface="Times New Roman" panose="02020603050405020304" pitchFamily="18" charset="0"/>
              </a:rPr>
              <a:t>。</a:t>
            </a:r>
            <a:r>
              <a:rPr lang="en-US" altLang="zh-CN" sz="2400" b="1" dirty="0" smtClean="0">
                <a:latin typeface="Times New Roman" panose="02020603050405020304" pitchFamily="18" charset="0"/>
                <a:cs typeface="Times New Roman" panose="02020603050405020304" pitchFamily="18" charset="0"/>
              </a:rPr>
              <a:t>          </a:t>
            </a: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3554">
                                            <p:txEl>
                                              <p:pRg st="1" end="1"/>
                                            </p:txEl>
                                          </p:spTgt>
                                        </p:tgtEl>
                                        <p:attrNameLst>
                                          <p:attrName>style.visibility</p:attrName>
                                        </p:attrNameLst>
                                      </p:cBhvr>
                                      <p:to>
                                        <p:strVal val="visible"/>
                                      </p:to>
                                    </p:set>
                                    <p:anim calcmode="lin" valueType="num">
                                      <p:cBhvr additive="base">
                                        <p:cTn id="11"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3554">
                                            <p:txEl>
                                              <p:pRg st="2" end="2"/>
                                            </p:txEl>
                                          </p:spTgt>
                                        </p:tgtEl>
                                        <p:attrNameLst>
                                          <p:attrName>style.visibility</p:attrName>
                                        </p:attrNameLst>
                                      </p:cBhvr>
                                      <p:to>
                                        <p:strVal val="visible"/>
                                      </p:to>
                                    </p:set>
                                    <p:anim calcmode="lin" valueType="num">
                                      <p:cBhvr additive="base">
                                        <p:cTn id="15"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3554">
                                            <p:txEl>
                                              <p:pRg st="3" end="3"/>
                                            </p:txEl>
                                          </p:spTgt>
                                        </p:tgtEl>
                                        <p:attrNameLst>
                                          <p:attrName>style.visibility</p:attrName>
                                        </p:attrNameLst>
                                      </p:cBhvr>
                                      <p:to>
                                        <p:strVal val="visible"/>
                                      </p:to>
                                    </p:set>
                                    <p:anim calcmode="lin" valueType="num">
                                      <p:cBhvr additive="base">
                                        <p:cTn id="19" dur="5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3554">
                                            <p:txEl>
                                              <p:pRg st="4" end="4"/>
                                            </p:txEl>
                                          </p:spTgt>
                                        </p:tgtEl>
                                        <p:attrNameLst>
                                          <p:attrName>style.visibility</p:attrName>
                                        </p:attrNameLst>
                                      </p:cBhvr>
                                      <p:to>
                                        <p:strVal val="visible"/>
                                      </p:to>
                                    </p:set>
                                    <p:anim calcmode="lin" valueType="num">
                                      <p:cBhvr additive="base">
                                        <p:cTn id="25"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3554">
                                            <p:txEl>
                                              <p:pRg st="5" end="5"/>
                                            </p:txEl>
                                          </p:spTgt>
                                        </p:tgtEl>
                                        <p:attrNameLst>
                                          <p:attrName>style.visibility</p:attrName>
                                        </p:attrNameLst>
                                      </p:cBhvr>
                                      <p:to>
                                        <p:strVal val="visible"/>
                                      </p:to>
                                    </p:set>
                                    <p:anim calcmode="lin" valueType="num">
                                      <p:cBhvr additive="base">
                                        <p:cTn id="31" dur="5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3554">
                                            <p:txEl>
                                              <p:pRg st="6" end="6"/>
                                            </p:txEl>
                                          </p:spTgt>
                                        </p:tgtEl>
                                        <p:attrNameLst>
                                          <p:attrName>style.visibility</p:attrName>
                                        </p:attrNameLst>
                                      </p:cBhvr>
                                      <p:to>
                                        <p:strVal val="visible"/>
                                      </p:to>
                                    </p:set>
                                    <p:anim calcmode="lin" valueType="num">
                                      <p:cBhvr additive="base">
                                        <p:cTn id="37" dur="5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4">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3554">
                                            <p:txEl>
                                              <p:pRg st="7" end="7"/>
                                            </p:txEl>
                                          </p:spTgt>
                                        </p:tgtEl>
                                        <p:attrNameLst>
                                          <p:attrName>style.visibility</p:attrName>
                                        </p:attrNameLst>
                                      </p:cBhvr>
                                      <p:to>
                                        <p:strVal val="visible"/>
                                      </p:to>
                                    </p:set>
                                    <p:anim calcmode="lin" valueType="num">
                                      <p:cBhvr additive="base">
                                        <p:cTn id="41" dur="500" fill="hold"/>
                                        <p:tgtEl>
                                          <p:spTgt spid="23554">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3554">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3554">
                                            <p:txEl>
                                              <p:pRg st="8" end="8"/>
                                            </p:txEl>
                                          </p:spTgt>
                                        </p:tgtEl>
                                        <p:attrNameLst>
                                          <p:attrName>style.visibility</p:attrName>
                                        </p:attrNameLst>
                                      </p:cBhvr>
                                      <p:to>
                                        <p:strVal val="visible"/>
                                      </p:to>
                                    </p:set>
                                    <p:anim calcmode="lin" valueType="num">
                                      <p:cBhvr additive="base">
                                        <p:cTn id="45" dur="500" fill="hold"/>
                                        <p:tgtEl>
                                          <p:spTgt spid="2355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355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466269" y="932086"/>
            <a:ext cx="7488832" cy="3415030"/>
          </a:xfrm>
          <a:prstGeom prst="rect">
            <a:avLst/>
          </a:prstGeom>
          <a:noFill/>
          <a:ln w="9525">
            <a:noFill/>
            <a:miter lim="800000"/>
          </a:ln>
          <a:effectLst/>
        </p:spPr>
        <p:txBody>
          <a:bodyPr wrap="square">
            <a:spAutoFit/>
          </a:bodyPr>
          <a:lstStyle/>
          <a:p>
            <a:pPr fontAlgn="auto">
              <a:lnSpc>
                <a:spcPct val="150000"/>
              </a:lnSpc>
              <a:defRPr/>
            </a:pPr>
            <a:r>
              <a:rPr lang="en-US" altLang="zh-CN" sz="3200" b="1" dirty="0">
                <a:solidFill>
                  <a:srgbClr val="0000CC"/>
                </a:solidFill>
                <a:latin typeface="Times New Roman" panose="02020603050405020304" pitchFamily="18" charset="0"/>
                <a:cs typeface="Times New Roman" panose="02020603050405020304" pitchFamily="18" charset="0"/>
              </a:rPr>
              <a:t>4. It is </a:t>
            </a:r>
            <a:r>
              <a:rPr lang="en-US" altLang="zh-CN" sz="3200" b="1" dirty="0">
                <a:solidFill>
                  <a:srgbClr val="FF0000"/>
                </a:solidFill>
                <a:latin typeface="Times New Roman" panose="02020603050405020304" pitchFamily="18" charset="0"/>
                <a:cs typeface="Times New Roman" panose="02020603050405020304" pitchFamily="18" charset="0"/>
              </a:rPr>
              <a:t>increasing</a:t>
            </a:r>
            <a:r>
              <a:rPr lang="en-US" altLang="zh-CN" sz="3200" b="1" dirty="0">
                <a:solidFill>
                  <a:srgbClr val="0000CC"/>
                </a:solidFill>
                <a:latin typeface="Times New Roman" panose="02020603050405020304" pitchFamily="18" charset="0"/>
                <a:cs typeface="Times New Roman" panose="02020603050405020304" pitchFamily="18" charset="0"/>
              </a:rPr>
              <a:t> very quickly</a:t>
            </a:r>
            <a:r>
              <a:rPr lang="en-US" altLang="zh-CN" sz="3200" b="1" dirty="0" smtClean="0">
                <a:solidFill>
                  <a:srgbClr val="0000CC"/>
                </a:solidFill>
                <a:latin typeface="Times New Roman" panose="02020603050405020304" pitchFamily="18" charset="0"/>
                <a:cs typeface="Times New Roman" panose="02020603050405020304" pitchFamily="18" charset="0"/>
              </a:rPr>
              <a:t>.</a:t>
            </a:r>
            <a:endParaRPr lang="en-US" altLang="zh-CN" sz="2800" kern="100" dirty="0" smtClean="0">
              <a:latin typeface="Times New Roman" panose="02020603050405020304" pitchFamily="18" charset="0"/>
              <a:ea typeface="宋体" panose="02010600030101010101" pitchFamily="2" charset="-122"/>
              <a:cs typeface="Times New Roman" panose="02020603050405020304" pitchFamily="18" charset="0"/>
            </a:endParaRPr>
          </a:p>
          <a:p>
            <a:pPr fontAlgn="auto">
              <a:lnSpc>
                <a:spcPct val="150000"/>
              </a:lnSpc>
              <a:defRPr/>
            </a:pPr>
            <a:r>
              <a:rPr lang="en-US" altLang="zh-CN" sz="2800" b="1" kern="100" dirty="0" smtClean="0">
                <a:solidFill>
                  <a:srgbClr val="FF0000"/>
                </a:solidFill>
                <a:latin typeface="Times New Roman" panose="02020603050405020304" pitchFamily="18" charset="0"/>
                <a:ea typeface="宋体" panose="02010600030101010101" pitchFamily="2" charset="-122"/>
                <a:cs typeface="Times New Roman" panose="02020603050405020304" pitchFamily="18" charset="0"/>
              </a:rPr>
              <a:t>increase </a:t>
            </a:r>
            <a:r>
              <a:rPr lang="en-US" altLang="zh-CN" sz="2800" b="1" i="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v</a:t>
            </a:r>
            <a:r>
              <a:rPr lang="zh-CN" altLang="zh-CN" sz="2800" b="1" kern="100" dirty="0">
                <a:solidFill>
                  <a:srgbClr val="FF0000"/>
                </a:solidFill>
                <a:latin typeface="Times New Roman" panose="02020603050405020304" pitchFamily="18" charset="0"/>
                <a:ea typeface="宋体" panose="02010600030101010101" pitchFamily="2" charset="-122"/>
                <a:cs typeface="Times New Roman" panose="02020603050405020304" pitchFamily="18" charset="0"/>
              </a:rPr>
              <a:t>．增加；增大。</a:t>
            </a:r>
            <a:endPar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endParaRPr>
          </a:p>
          <a:p>
            <a:pPr fontAlgn="auto">
              <a:lnSpc>
                <a:spcPct val="150000"/>
              </a:lnSpc>
              <a:defRPr/>
            </a:pP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例：</a:t>
            </a:r>
            <a:r>
              <a:rPr lang="en-US" altLang="zh-CN" sz="2800" b="1" kern="100" dirty="0">
                <a:latin typeface="Times New Roman" panose="02020603050405020304" pitchFamily="18" charset="0"/>
                <a:ea typeface="宋体" panose="02010600030101010101" pitchFamily="2" charset="-122"/>
                <a:cs typeface="Times New Roman" panose="02020603050405020304" pitchFamily="18" charset="0"/>
              </a:rPr>
              <a:t>The number of the students in our school is increasing.  </a:t>
            </a:r>
          </a:p>
          <a:p>
            <a:pPr fontAlgn="auto">
              <a:lnSpc>
                <a:spcPct val="150000"/>
              </a:lnSpc>
              <a:defRPr/>
            </a:pPr>
            <a:r>
              <a:rPr lang="zh-CN" altLang="zh-CN" sz="2800" b="1" kern="100" dirty="0">
                <a:latin typeface="Times New Roman" panose="02020603050405020304" pitchFamily="18" charset="0"/>
                <a:ea typeface="宋体" panose="02010600030101010101" pitchFamily="2" charset="-122"/>
                <a:cs typeface="Times New Roman" panose="02020603050405020304" pitchFamily="18" charset="0"/>
              </a:rPr>
              <a:t>我们学校学生的数量正在增长。</a:t>
            </a:r>
            <a:endParaRPr lang="zh-CN" altLang="en-US" sz="2800" b="1" dirty="0">
              <a:latin typeface="Times New Roman" panose="02020603050405020304" pitchFamily="18" charset="0"/>
              <a:cs typeface="Times New Roman" panose="02020603050405020304" pitchFamily="18" charset="0"/>
            </a:endParaRPr>
          </a:p>
        </p:txBody>
      </p:sp>
      <p:pic>
        <p:nvPicPr>
          <p:cNvPr id="24579" name="图片 2" descr="d.gif"/>
          <p:cNvPicPr>
            <a:picLocks noChangeAspect="1"/>
          </p:cNvPicPr>
          <p:nvPr/>
        </p:nvPicPr>
        <p:blipFill>
          <a:blip r:embed="rId2" cstate="print"/>
          <a:srcRect/>
          <a:stretch>
            <a:fillRect/>
          </a:stretch>
        </p:blipFill>
        <p:spPr bwMode="auto">
          <a:xfrm>
            <a:off x="6804025" y="3860800"/>
            <a:ext cx="2160588" cy="2606675"/>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2">
                                            <p:txEl>
                                              <p:pRg st="1" end="1"/>
                                            </p:txEl>
                                          </p:spTgt>
                                        </p:tgtEl>
                                        <p:attrNameLst>
                                          <p:attrName>style.visibility</p:attrName>
                                        </p:attrNameLst>
                                      </p:cBhvr>
                                      <p:to>
                                        <p:strVal val="visible"/>
                                      </p:to>
                                    </p:set>
                                    <p:anim calcmode="lin" valueType="num">
                                      <p:cBhvr additive="base">
                                        <p:cTn id="7" dur="500" fill="hold"/>
                                        <p:tgtEl>
                                          <p:spTgt spid="4096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62">
                                            <p:txEl>
                                              <p:pRg st="2" end="2"/>
                                            </p:txEl>
                                          </p:spTgt>
                                        </p:tgtEl>
                                        <p:attrNameLst>
                                          <p:attrName>style.visibility</p:attrName>
                                        </p:attrNameLst>
                                      </p:cBhvr>
                                      <p:to>
                                        <p:strVal val="visible"/>
                                      </p:to>
                                    </p:set>
                                    <p:anim calcmode="lin" valueType="num">
                                      <p:cBhvr additive="base">
                                        <p:cTn id="13" dur="500" fill="hold"/>
                                        <p:tgtEl>
                                          <p:spTgt spid="4096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6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0962">
                                            <p:txEl>
                                              <p:pRg st="3" end="3"/>
                                            </p:txEl>
                                          </p:spTgt>
                                        </p:tgtEl>
                                        <p:attrNameLst>
                                          <p:attrName>style.visibility</p:attrName>
                                        </p:attrNameLst>
                                      </p:cBhvr>
                                      <p:to>
                                        <p:strVal val="visible"/>
                                      </p:to>
                                    </p:set>
                                    <p:anim calcmode="lin" valueType="num">
                                      <p:cBhvr additive="base">
                                        <p:cTn id="17" dur="500" fill="hold"/>
                                        <p:tgtEl>
                                          <p:spTgt spid="4096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096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372289" y="680755"/>
            <a:ext cx="7704782" cy="4154170"/>
          </a:xfrm>
          <a:prstGeom prst="rect">
            <a:avLst/>
          </a:prstGeom>
          <a:noFill/>
          <a:ln w="9525">
            <a:noFill/>
            <a:miter lim="800000"/>
          </a:ln>
        </p:spPr>
        <p:txBody>
          <a:bodyPr wrap="square">
            <a:spAutoFit/>
          </a:bodyPr>
          <a:lstStyle/>
          <a:p>
            <a:pPr fontAlgn="auto">
              <a:lnSpc>
                <a:spcPct val="150000"/>
              </a:lnSpc>
              <a:spcBef>
                <a:spcPts val="0"/>
              </a:spcBef>
            </a:pPr>
            <a:r>
              <a:rPr lang="en-US" altLang="zh-CN" sz="3200" b="1" dirty="0" smtClean="0">
                <a:solidFill>
                  <a:srgbClr val="0000CC"/>
                </a:solidFill>
                <a:latin typeface="Times New Roman" panose="02020603050405020304" pitchFamily="18" charset="0"/>
                <a:cs typeface="Times New Roman" panose="02020603050405020304" pitchFamily="18" charset="0"/>
              </a:rPr>
              <a:t>5. And </a:t>
            </a:r>
            <a:r>
              <a:rPr lang="en-US" altLang="zh-CN" sz="3200" b="1" dirty="0">
                <a:solidFill>
                  <a:srgbClr val="FF0000"/>
                </a:solidFill>
                <a:latin typeface="Times New Roman" panose="02020603050405020304" pitchFamily="18" charset="0"/>
                <a:cs typeface="Times New Roman" panose="02020603050405020304" pitchFamily="18" charset="0"/>
              </a:rPr>
              <a:t>by </a:t>
            </a:r>
            <a:r>
              <a:rPr lang="en-US" altLang="zh-CN" sz="3200" b="1" dirty="0" smtClean="0">
                <a:solidFill>
                  <a:srgbClr val="FF0000"/>
                </a:solidFill>
                <a:latin typeface="Times New Roman" panose="02020603050405020304" pitchFamily="18" charset="0"/>
                <a:cs typeface="Times New Roman" panose="02020603050405020304" pitchFamily="18" charset="0"/>
              </a:rPr>
              <a:t>2050</a:t>
            </a:r>
            <a:r>
              <a:rPr lang="en-US" altLang="zh-CN" sz="3200" b="1" dirty="0" smtClean="0">
                <a:solidFill>
                  <a:srgbClr val="0000CC"/>
                </a:solidFill>
                <a:latin typeface="Times New Roman" panose="02020603050405020304" pitchFamily="18" charset="0"/>
                <a:cs typeface="Times New Roman" panose="02020603050405020304" pitchFamily="18" charset="0"/>
              </a:rPr>
              <a:t>, the </a:t>
            </a:r>
            <a:r>
              <a:rPr lang="en-US" altLang="zh-CN" sz="3200" b="1" dirty="0">
                <a:solidFill>
                  <a:srgbClr val="0000CC"/>
                </a:solidFill>
                <a:latin typeface="Times New Roman" panose="02020603050405020304" pitchFamily="18" charset="0"/>
                <a:cs typeface="Times New Roman" panose="02020603050405020304" pitchFamily="18" charset="0"/>
              </a:rPr>
              <a:t>world’s population may reach 9 billion</a:t>
            </a:r>
            <a:r>
              <a:rPr lang="en-US" altLang="zh-CN" sz="3200" b="1" dirty="0" smtClean="0">
                <a:solidFill>
                  <a:srgbClr val="0000CC"/>
                </a:solidFill>
                <a:latin typeface="Times New Roman" panose="02020603050405020304" pitchFamily="18" charset="0"/>
                <a:cs typeface="Times New Roman" panose="02020603050405020304" pitchFamily="18" charset="0"/>
              </a:rPr>
              <a:t>.</a:t>
            </a:r>
            <a:endParaRPr lang="zh-CN" altLang="en-US" sz="2800" b="1" dirty="0">
              <a:solidFill>
                <a:srgbClr val="0000CC"/>
              </a:solidFill>
              <a:latin typeface="Times New Roman" panose="02020603050405020304" pitchFamily="18" charset="0"/>
            </a:endParaRPr>
          </a:p>
          <a:p>
            <a:pPr fontAlgn="auto">
              <a:lnSpc>
                <a:spcPct val="150000"/>
              </a:lnSpc>
              <a:spcBef>
                <a:spcPts val="0"/>
              </a:spcBef>
            </a:pPr>
            <a:r>
              <a:rPr lang="en-US" altLang="zh-CN" sz="2800" b="1" dirty="0">
                <a:solidFill>
                  <a:srgbClr val="FF0000"/>
                </a:solidFill>
                <a:latin typeface="Times New Roman" panose="02020603050405020304" pitchFamily="18" charset="0"/>
                <a:cs typeface="Times New Roman" panose="02020603050405020304" pitchFamily="18" charset="0"/>
              </a:rPr>
              <a:t>by 2025 </a:t>
            </a:r>
            <a:r>
              <a:rPr lang="zh-CN" altLang="zh-CN" sz="2800" b="1" dirty="0">
                <a:solidFill>
                  <a:srgbClr val="FF0000"/>
                </a:solidFill>
                <a:latin typeface="Times New Roman" panose="02020603050405020304" pitchFamily="18" charset="0"/>
                <a:cs typeface="Times New Roman" panose="02020603050405020304" pitchFamily="18" charset="0"/>
              </a:rPr>
              <a:t>意为</a:t>
            </a:r>
            <a:r>
              <a:rPr lang="en-US" altLang="zh-CN" sz="2800" b="1" dirty="0">
                <a:solidFill>
                  <a:srgbClr val="FF0000"/>
                </a:solidFill>
                <a:latin typeface="Times New Roman" panose="02020603050405020304" pitchFamily="18" charset="0"/>
                <a:cs typeface="Times New Roman" panose="02020603050405020304" pitchFamily="18" charset="0"/>
              </a:rPr>
              <a:t>“</a:t>
            </a:r>
            <a:r>
              <a:rPr lang="zh-CN" altLang="zh-CN" sz="2800" b="1" dirty="0">
                <a:solidFill>
                  <a:srgbClr val="FF0000"/>
                </a:solidFill>
                <a:latin typeface="Times New Roman" panose="02020603050405020304" pitchFamily="18" charset="0"/>
                <a:cs typeface="Times New Roman" panose="02020603050405020304" pitchFamily="18" charset="0"/>
              </a:rPr>
              <a:t>到</a:t>
            </a:r>
            <a:r>
              <a:rPr lang="en-US" altLang="zh-CN" sz="2800" b="1" dirty="0">
                <a:solidFill>
                  <a:srgbClr val="FF0000"/>
                </a:solidFill>
                <a:latin typeface="Times New Roman" panose="02020603050405020304" pitchFamily="18" charset="0"/>
                <a:cs typeface="Times New Roman" panose="02020603050405020304" pitchFamily="18" charset="0"/>
              </a:rPr>
              <a:t>2025</a:t>
            </a:r>
            <a:r>
              <a:rPr lang="zh-CN" altLang="zh-CN" sz="2800" b="1" dirty="0">
                <a:solidFill>
                  <a:srgbClr val="FF0000"/>
                </a:solidFill>
                <a:latin typeface="Times New Roman" panose="02020603050405020304" pitchFamily="18" charset="0"/>
                <a:cs typeface="Times New Roman" panose="02020603050405020304" pitchFamily="18" charset="0"/>
              </a:rPr>
              <a:t>年为止</a:t>
            </a:r>
            <a:r>
              <a:rPr lang="en-US" altLang="zh-CN" sz="2800" b="1" dirty="0">
                <a:solidFill>
                  <a:srgbClr val="FF0000"/>
                </a:solidFill>
                <a:latin typeface="Times New Roman" panose="02020603050405020304" pitchFamily="18" charset="0"/>
                <a:cs typeface="Times New Roman" panose="02020603050405020304" pitchFamily="18" charset="0"/>
              </a:rPr>
              <a:t>”</a:t>
            </a:r>
            <a:r>
              <a:rPr lang="zh-CN" altLang="zh-CN" sz="2800" b="1" dirty="0">
                <a:solidFill>
                  <a:srgbClr val="FF0000"/>
                </a:solidFill>
                <a:latin typeface="Times New Roman" panose="02020603050405020304" pitchFamily="18" charset="0"/>
                <a:cs typeface="Times New Roman" panose="02020603050405020304" pitchFamily="18" charset="0"/>
              </a:rPr>
              <a:t>。</a:t>
            </a:r>
            <a:endParaRPr lang="en-US" altLang="zh-CN" sz="2800" b="1" dirty="0">
              <a:solidFill>
                <a:srgbClr val="FF0000"/>
              </a:solidFill>
              <a:latin typeface="Times New Roman" panose="02020603050405020304" pitchFamily="18" charset="0"/>
              <a:cs typeface="Times New Roman" panose="02020603050405020304" pitchFamily="18" charset="0"/>
            </a:endParaRPr>
          </a:p>
          <a:p>
            <a:pPr fontAlgn="auto">
              <a:lnSpc>
                <a:spcPct val="150000"/>
              </a:lnSpc>
              <a:spcBef>
                <a:spcPts val="0"/>
              </a:spcBef>
            </a:pPr>
            <a:r>
              <a:rPr lang="en-US" altLang="zh-CN" sz="2800" b="1" dirty="0">
                <a:solidFill>
                  <a:srgbClr val="FF0000"/>
                </a:solidFill>
                <a:latin typeface="Times New Roman" panose="02020603050405020304" pitchFamily="18" charset="0"/>
                <a:cs typeface="Times New Roman" panose="02020603050405020304" pitchFamily="18" charset="0"/>
              </a:rPr>
              <a:t>by</a:t>
            </a:r>
            <a:r>
              <a:rPr lang="zh-CN" altLang="zh-CN" sz="2800" b="1" dirty="0">
                <a:solidFill>
                  <a:srgbClr val="FF0000"/>
                </a:solidFill>
                <a:latin typeface="Times New Roman" panose="02020603050405020304" pitchFamily="18" charset="0"/>
                <a:cs typeface="Times New Roman" panose="02020603050405020304" pitchFamily="18" charset="0"/>
              </a:rPr>
              <a:t>在这里意为</a:t>
            </a:r>
            <a:r>
              <a:rPr lang="en-US" altLang="zh-CN" sz="2800" b="1" dirty="0">
                <a:solidFill>
                  <a:srgbClr val="FF0000"/>
                </a:solidFill>
                <a:latin typeface="Times New Roman" panose="02020603050405020304" pitchFamily="18" charset="0"/>
                <a:cs typeface="Times New Roman" panose="02020603050405020304" pitchFamily="18" charset="0"/>
              </a:rPr>
              <a:t>“</a:t>
            </a:r>
            <a:r>
              <a:rPr lang="zh-CN" altLang="zh-CN" sz="2800" b="1" dirty="0">
                <a:solidFill>
                  <a:srgbClr val="FF0000"/>
                </a:solidFill>
                <a:latin typeface="Times New Roman" panose="02020603050405020304" pitchFamily="18" charset="0"/>
                <a:cs typeface="Times New Roman" panose="02020603050405020304" pitchFamily="18" charset="0"/>
              </a:rPr>
              <a:t>到</a:t>
            </a:r>
            <a:r>
              <a:rPr lang="en-US" altLang="zh-CN" sz="2800" b="1" dirty="0">
                <a:solidFill>
                  <a:srgbClr val="FF0000"/>
                </a:solidFill>
                <a:latin typeface="Times New Roman" panose="02020603050405020304" pitchFamily="18" charset="0"/>
                <a:cs typeface="Times New Roman" panose="02020603050405020304" pitchFamily="18" charset="0"/>
              </a:rPr>
              <a:t>……</a:t>
            </a:r>
            <a:r>
              <a:rPr lang="zh-CN" altLang="zh-CN" sz="2800" b="1" dirty="0">
                <a:solidFill>
                  <a:srgbClr val="FF0000"/>
                </a:solidFill>
                <a:latin typeface="Times New Roman" panose="02020603050405020304" pitchFamily="18" charset="0"/>
                <a:cs typeface="Times New Roman" panose="02020603050405020304" pitchFamily="18" charset="0"/>
              </a:rPr>
              <a:t>为止</a:t>
            </a:r>
            <a:r>
              <a:rPr lang="en-US" altLang="zh-CN" sz="2800" b="1" dirty="0">
                <a:solidFill>
                  <a:srgbClr val="FF0000"/>
                </a:solidFill>
                <a:latin typeface="Times New Roman" panose="02020603050405020304" pitchFamily="18" charset="0"/>
                <a:cs typeface="Times New Roman" panose="02020603050405020304" pitchFamily="18" charset="0"/>
              </a:rPr>
              <a:t>”</a:t>
            </a:r>
            <a:r>
              <a:rPr lang="zh-CN" altLang="zh-CN" sz="2800" b="1" dirty="0">
                <a:solidFill>
                  <a:srgbClr val="FF0000"/>
                </a:solidFill>
                <a:latin typeface="Times New Roman" panose="02020603050405020304" pitchFamily="18" charset="0"/>
                <a:cs typeface="Times New Roman" panose="02020603050405020304" pitchFamily="18" charset="0"/>
              </a:rPr>
              <a:t>。</a:t>
            </a:r>
            <a:endParaRPr lang="en-US" altLang="zh-CN" sz="2800" b="1" dirty="0">
              <a:solidFill>
                <a:srgbClr val="FF0000"/>
              </a:solidFill>
              <a:latin typeface="Times New Roman" panose="02020603050405020304" pitchFamily="18" charset="0"/>
              <a:cs typeface="Times New Roman" panose="02020603050405020304" pitchFamily="18" charset="0"/>
            </a:endParaRPr>
          </a:p>
          <a:p>
            <a:pPr fontAlgn="auto">
              <a:lnSpc>
                <a:spcPct val="150000"/>
              </a:lnSpc>
              <a:spcBef>
                <a:spcPts val="0"/>
              </a:spcBef>
            </a:pPr>
            <a:r>
              <a:rPr lang="zh-CN" altLang="zh-CN" sz="2800" b="1" dirty="0" smtClean="0">
                <a:latin typeface="Times New Roman" panose="02020603050405020304" pitchFamily="18" charset="0"/>
                <a:cs typeface="Times New Roman" panose="02020603050405020304" pitchFamily="18" charset="0"/>
              </a:rPr>
              <a:t>例</a:t>
            </a:r>
            <a:r>
              <a:rPr lang="en-US" altLang="zh-CN" sz="2800" b="1" dirty="0" smtClean="0">
                <a:latin typeface="Times New Roman" panose="02020603050405020304" pitchFamily="18" charset="0"/>
                <a:cs typeface="Times New Roman" panose="02020603050405020304" pitchFamily="18" charset="0"/>
              </a:rPr>
              <a:t>:Will </a:t>
            </a:r>
            <a:r>
              <a:rPr lang="en-US" altLang="zh-CN" sz="2800" b="1" dirty="0">
                <a:latin typeface="Times New Roman" panose="02020603050405020304" pitchFamily="18" charset="0"/>
                <a:cs typeface="Times New Roman" panose="02020603050405020304" pitchFamily="18" charset="0"/>
              </a:rPr>
              <a:t>you finish it by </a:t>
            </a:r>
            <a:r>
              <a:rPr lang="en-US" altLang="zh-CN" sz="2800" b="1" dirty="0" smtClean="0">
                <a:latin typeface="Times New Roman" panose="02020603050405020304" pitchFamily="18" charset="0"/>
                <a:cs typeface="Times New Roman" panose="02020603050405020304" pitchFamily="18" charset="0"/>
              </a:rPr>
              <a:t>10</a:t>
            </a:r>
            <a:r>
              <a:rPr lang="en-US" altLang="zh-CN" sz="2800" b="1" dirty="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00 p</a:t>
            </a:r>
            <a:r>
              <a:rPr lang="en-US" altLang="zh-CN" sz="2800" b="1" dirty="0">
                <a:latin typeface="Times New Roman" panose="02020603050405020304" pitchFamily="18" charset="0"/>
                <a:cs typeface="Times New Roman" panose="02020603050405020304" pitchFamily="18" charset="0"/>
              </a:rPr>
              <a:t>.</a:t>
            </a:r>
            <a:r>
              <a:rPr lang="en-US" altLang="zh-CN" sz="2800" b="1" dirty="0" smtClean="0">
                <a:latin typeface="Times New Roman" panose="02020603050405020304" pitchFamily="18" charset="0"/>
                <a:cs typeface="Times New Roman" panose="02020603050405020304" pitchFamily="18" charset="0"/>
              </a:rPr>
              <a:t>m.? </a:t>
            </a:r>
          </a:p>
          <a:p>
            <a:pPr fontAlgn="auto">
              <a:lnSpc>
                <a:spcPct val="150000"/>
              </a:lnSpc>
              <a:spcBef>
                <a:spcPts val="0"/>
              </a:spcBef>
            </a:pPr>
            <a:r>
              <a:rPr lang="en-US" altLang="zh-CN" sz="2800" b="1" dirty="0" smtClean="0">
                <a:latin typeface="Times New Roman" panose="02020603050405020304" pitchFamily="18" charset="0"/>
                <a:cs typeface="Times New Roman" panose="02020603050405020304" pitchFamily="18" charset="0"/>
              </a:rPr>
              <a:t>      </a:t>
            </a:r>
            <a:r>
              <a:rPr lang="zh-CN" altLang="zh-CN" sz="2800" b="1" dirty="0" smtClean="0">
                <a:latin typeface="Times New Roman" panose="02020603050405020304" pitchFamily="18" charset="0"/>
                <a:cs typeface="Times New Roman" panose="02020603050405020304" pitchFamily="18" charset="0"/>
              </a:rPr>
              <a:t>晚</a:t>
            </a:r>
            <a:r>
              <a:rPr lang="zh-CN" altLang="zh-CN" sz="2800" b="1" dirty="0">
                <a:latin typeface="Times New Roman" panose="02020603050405020304" pitchFamily="18" charset="0"/>
                <a:cs typeface="Times New Roman" panose="02020603050405020304" pitchFamily="18" charset="0"/>
              </a:rPr>
              <a:t>上十点前你能完成它吗？</a:t>
            </a:r>
            <a:endParaRPr lang="zh-CN" altLang="en-US" sz="2800" b="1" dirty="0">
              <a:latin typeface="Times New Roman" panose="02020603050405020304" pitchFamily="18" charset="0"/>
              <a:cs typeface="Times New Roman" panose="02020603050405020304" pitchFamily="18" charset="0"/>
            </a:endParaRPr>
          </a:p>
        </p:txBody>
      </p:sp>
      <p:pic>
        <p:nvPicPr>
          <p:cNvPr id="3" name="图片 2" descr="12a.jpg"/>
          <p:cNvPicPr>
            <a:picLocks noChangeAspect="1"/>
          </p:cNvPicPr>
          <p:nvPr/>
        </p:nvPicPr>
        <p:blipFill>
          <a:blip r:embed="rId2" cstate="email"/>
          <a:stretch>
            <a:fillRect/>
          </a:stretch>
        </p:blipFill>
        <p:spPr>
          <a:xfrm>
            <a:off x="5856203" y="3590409"/>
            <a:ext cx="2921818" cy="2669282"/>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2">
                                            <p:txEl>
                                              <p:pRg st="1" end="1"/>
                                            </p:txEl>
                                          </p:spTgt>
                                        </p:tgtEl>
                                        <p:attrNameLst>
                                          <p:attrName>style.visibility</p:attrName>
                                        </p:attrNameLst>
                                      </p:cBhvr>
                                      <p:to>
                                        <p:strVal val="visible"/>
                                      </p:to>
                                    </p:set>
                                    <p:anim calcmode="lin" valueType="num">
                                      <p:cBhvr additive="base">
                                        <p:cTn id="7" dur="500" fill="hold"/>
                                        <p:tgtEl>
                                          <p:spTgt spid="25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602">
                                            <p:txEl>
                                              <p:pRg st="2" end="2"/>
                                            </p:txEl>
                                          </p:spTgt>
                                        </p:tgtEl>
                                        <p:attrNameLst>
                                          <p:attrName>style.visibility</p:attrName>
                                        </p:attrNameLst>
                                      </p:cBhvr>
                                      <p:to>
                                        <p:strVal val="visible"/>
                                      </p:to>
                                    </p:set>
                                    <p:anim calcmode="lin" valueType="num">
                                      <p:cBhvr additive="base">
                                        <p:cTn id="13" dur="500" fill="hold"/>
                                        <p:tgtEl>
                                          <p:spTgt spid="25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602">
                                            <p:txEl>
                                              <p:pRg st="3" end="3"/>
                                            </p:txEl>
                                          </p:spTgt>
                                        </p:tgtEl>
                                        <p:attrNameLst>
                                          <p:attrName>style.visibility</p:attrName>
                                        </p:attrNameLst>
                                      </p:cBhvr>
                                      <p:to>
                                        <p:strVal val="visible"/>
                                      </p:to>
                                    </p:set>
                                    <p:anim calcmode="lin" valueType="num">
                                      <p:cBhvr additive="base">
                                        <p:cTn id="19" dur="500" fill="hold"/>
                                        <p:tgtEl>
                                          <p:spTgt spid="25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5602">
                                            <p:txEl>
                                              <p:pRg st="4" end="4"/>
                                            </p:txEl>
                                          </p:spTgt>
                                        </p:tgtEl>
                                        <p:attrNameLst>
                                          <p:attrName>style.visibility</p:attrName>
                                        </p:attrNameLst>
                                      </p:cBhvr>
                                      <p:to>
                                        <p:strVal val="visible"/>
                                      </p:to>
                                    </p:set>
                                    <p:anim calcmode="lin" valueType="num">
                                      <p:cBhvr additive="base">
                                        <p:cTn id="23" dur="500" fill="hold"/>
                                        <p:tgtEl>
                                          <p:spTgt spid="2560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540058" y="678367"/>
            <a:ext cx="8064500" cy="4708981"/>
          </a:xfrm>
          <a:prstGeom prst="rect">
            <a:avLst/>
          </a:prstGeom>
          <a:noFill/>
          <a:ln w="9525">
            <a:noFill/>
            <a:miter lim="800000"/>
          </a:ln>
        </p:spPr>
        <p:txBody>
          <a:bodyPr>
            <a:spAutoFit/>
          </a:bodyPr>
          <a:lstStyle/>
          <a:p>
            <a:pPr fontAlgn="auto">
              <a:lnSpc>
                <a:spcPct val="150000"/>
              </a:lnSpc>
            </a:pPr>
            <a:r>
              <a:rPr lang="en-US" altLang="zh-CN" sz="2800" b="1" dirty="0">
                <a:solidFill>
                  <a:srgbClr val="0000CC"/>
                </a:solidFill>
                <a:latin typeface="Times New Roman" panose="02020603050405020304" pitchFamily="18" charset="0"/>
                <a:cs typeface="Times New Roman" panose="02020603050405020304" pitchFamily="18" charset="0"/>
              </a:rPr>
              <a:t>6. We can’t live in water, and only about </a:t>
            </a:r>
            <a:r>
              <a:rPr lang="en-US" altLang="zh-CN" sz="2800" b="1" dirty="0">
                <a:solidFill>
                  <a:srgbClr val="FF0000"/>
                </a:solidFill>
                <a:latin typeface="Times New Roman" panose="02020603050405020304" pitchFamily="18" charset="0"/>
                <a:cs typeface="Times New Roman" panose="02020603050405020304" pitchFamily="18" charset="0"/>
              </a:rPr>
              <a:t>one third </a:t>
            </a:r>
            <a:r>
              <a:rPr lang="en-US" altLang="zh-CN" sz="2800" b="1" dirty="0">
                <a:solidFill>
                  <a:srgbClr val="0000CC"/>
                </a:solidFill>
                <a:latin typeface="Times New Roman" panose="02020603050405020304" pitchFamily="18" charset="0"/>
                <a:cs typeface="Times New Roman" panose="02020603050405020304" pitchFamily="18" charset="0"/>
              </a:rPr>
              <a:t>of our planet is land</a:t>
            </a:r>
            <a:r>
              <a:rPr lang="en-US" altLang="zh-CN" sz="2800" b="1" dirty="0" smtClean="0">
                <a:solidFill>
                  <a:srgbClr val="0000CC"/>
                </a:solidFill>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a:p>
            <a:pPr fontAlgn="auto">
              <a:lnSpc>
                <a:spcPct val="150000"/>
              </a:lnSpc>
            </a:pPr>
            <a:r>
              <a:rPr lang="en-US" altLang="zh-CN" sz="2400" b="1" dirty="0">
                <a:solidFill>
                  <a:srgbClr val="FF0000"/>
                </a:solidFill>
                <a:latin typeface="Times New Roman" panose="02020603050405020304" pitchFamily="18" charset="0"/>
                <a:cs typeface="Times New Roman" panose="02020603050405020304" pitchFamily="18" charset="0"/>
              </a:rPr>
              <a:t>one third</a:t>
            </a:r>
            <a:r>
              <a:rPr lang="zh-CN" altLang="zh-CN" sz="2400" b="1" dirty="0">
                <a:solidFill>
                  <a:srgbClr val="FF0000"/>
                </a:solidFill>
                <a:latin typeface="Times New Roman" panose="02020603050405020304" pitchFamily="18" charset="0"/>
                <a:cs typeface="Times New Roman" panose="02020603050405020304" pitchFamily="18" charset="0"/>
              </a:rPr>
              <a:t>是分数，意思是</a:t>
            </a:r>
            <a:r>
              <a:rPr lang="en-US" altLang="zh-CN" sz="2400" b="1" dirty="0">
                <a:solidFill>
                  <a:srgbClr val="FF0000"/>
                </a:solidFill>
                <a:latin typeface="Times New Roman" panose="02020603050405020304" pitchFamily="18" charset="0"/>
                <a:cs typeface="Times New Roman" panose="02020603050405020304" pitchFamily="18" charset="0"/>
              </a:rPr>
              <a:t>“</a:t>
            </a:r>
            <a:r>
              <a:rPr lang="zh-CN" altLang="zh-CN" sz="2400" b="1" dirty="0">
                <a:solidFill>
                  <a:srgbClr val="FF0000"/>
                </a:solidFill>
                <a:latin typeface="Times New Roman" panose="02020603050405020304" pitchFamily="18" charset="0"/>
                <a:cs typeface="Times New Roman" panose="02020603050405020304" pitchFamily="18" charset="0"/>
              </a:rPr>
              <a:t>三分之一</a:t>
            </a:r>
            <a:r>
              <a:rPr lang="en-US" altLang="zh-CN" sz="2400" b="1" dirty="0">
                <a:solidFill>
                  <a:srgbClr val="FF0000"/>
                </a:solidFill>
                <a:latin typeface="Times New Roman" panose="02020603050405020304" pitchFamily="18" charset="0"/>
                <a:cs typeface="Times New Roman" panose="02020603050405020304" pitchFamily="18" charset="0"/>
              </a:rPr>
              <a:t>”</a:t>
            </a:r>
            <a:r>
              <a:rPr lang="zh-CN" altLang="zh-CN" sz="2400" b="1" dirty="0">
                <a:solidFill>
                  <a:srgbClr val="FF0000"/>
                </a:solidFill>
                <a:latin typeface="Times New Roman" panose="02020603050405020304" pitchFamily="18" charset="0"/>
                <a:cs typeface="Times New Roman" panose="02020603050405020304" pitchFamily="18" charset="0"/>
              </a:rPr>
              <a:t>。</a:t>
            </a:r>
            <a:endParaRPr lang="en-US" altLang="zh-CN" sz="2400" b="1" dirty="0">
              <a:solidFill>
                <a:srgbClr val="FF0000"/>
              </a:solidFill>
              <a:latin typeface="Times New Roman" panose="02020603050405020304" pitchFamily="18" charset="0"/>
              <a:cs typeface="Times New Roman" panose="02020603050405020304" pitchFamily="18" charset="0"/>
            </a:endParaRPr>
          </a:p>
          <a:p>
            <a:pPr fontAlgn="auto">
              <a:lnSpc>
                <a:spcPct val="150000"/>
              </a:lnSpc>
            </a:pPr>
            <a:r>
              <a:rPr lang="zh-CN" altLang="zh-CN" sz="2400" b="1" dirty="0">
                <a:latin typeface="Times New Roman" panose="02020603050405020304" pitchFamily="18" charset="0"/>
                <a:cs typeface="Times New Roman" panose="02020603050405020304" pitchFamily="18" charset="0"/>
              </a:rPr>
              <a:t>分数表达法：</a:t>
            </a:r>
            <a:endParaRPr lang="en-US" altLang="zh-CN" sz="2400" b="1" dirty="0">
              <a:latin typeface="Times New Roman" panose="02020603050405020304" pitchFamily="18" charset="0"/>
              <a:cs typeface="Times New Roman" panose="02020603050405020304" pitchFamily="18" charset="0"/>
            </a:endParaRPr>
          </a:p>
          <a:p>
            <a:pPr fontAlgn="auto">
              <a:lnSpc>
                <a:spcPct val="150000"/>
              </a:lnSpc>
            </a:pPr>
            <a:r>
              <a:rPr lang="en-US" altLang="zh-CN" sz="2400" b="1" dirty="0">
                <a:latin typeface="Times New Roman" panose="02020603050405020304" pitchFamily="18" charset="0"/>
                <a:cs typeface="Times New Roman" panose="02020603050405020304" pitchFamily="18" charset="0"/>
              </a:rPr>
              <a:t>①</a:t>
            </a:r>
            <a:r>
              <a:rPr lang="zh-CN" altLang="zh-CN" sz="2400" b="1" dirty="0">
                <a:latin typeface="Times New Roman" panose="02020603050405020304" pitchFamily="18" charset="0"/>
                <a:cs typeface="Times New Roman" panose="02020603050405020304" pitchFamily="18" charset="0"/>
              </a:rPr>
              <a:t>分子用基数词，分母用序数词；当分子大于</a:t>
            </a:r>
            <a:r>
              <a:rPr lang="en-US" altLang="zh-CN" sz="2400" b="1" dirty="0">
                <a:latin typeface="Times New Roman" panose="02020603050405020304" pitchFamily="18" charset="0"/>
                <a:cs typeface="Times New Roman" panose="02020603050405020304" pitchFamily="18" charset="0"/>
              </a:rPr>
              <a:t>1</a:t>
            </a:r>
            <a:r>
              <a:rPr lang="zh-CN" altLang="zh-CN" sz="2400" b="1" dirty="0">
                <a:latin typeface="Times New Roman" panose="02020603050405020304" pitchFamily="18" charset="0"/>
                <a:cs typeface="Times New Roman" panose="02020603050405020304" pitchFamily="18" charset="0"/>
              </a:rPr>
              <a:t>的时候，分母使用复数形式。</a:t>
            </a:r>
            <a:endParaRPr lang="en-US" altLang="zh-CN" sz="2400" b="1" dirty="0">
              <a:latin typeface="Times New Roman" panose="02020603050405020304" pitchFamily="18" charset="0"/>
              <a:cs typeface="Times New Roman" panose="02020603050405020304" pitchFamily="18" charset="0"/>
            </a:endParaRPr>
          </a:p>
          <a:p>
            <a:pPr fontAlgn="auto">
              <a:lnSpc>
                <a:spcPct val="150000"/>
              </a:lnSpc>
            </a:pPr>
            <a:r>
              <a:rPr lang="zh-CN" altLang="zh-CN" sz="2400" b="1" dirty="0">
                <a:latin typeface="Times New Roman" panose="02020603050405020304" pitchFamily="18" charset="0"/>
                <a:cs typeface="Times New Roman" panose="02020603050405020304" pitchFamily="18" charset="0"/>
              </a:rPr>
              <a:t>例：</a:t>
            </a:r>
            <a:r>
              <a:rPr lang="en-US" altLang="zh-CN" sz="2400" b="1" dirty="0">
                <a:latin typeface="Times New Roman" panose="02020603050405020304" pitchFamily="18" charset="0"/>
                <a:cs typeface="Times New Roman" panose="02020603050405020304" pitchFamily="18" charset="0"/>
              </a:rPr>
              <a:t>one fifth </a:t>
            </a:r>
            <a:r>
              <a:rPr lang="zh-CN" altLang="zh-CN" sz="2400" b="1" dirty="0">
                <a:latin typeface="Times New Roman" panose="02020603050405020304" pitchFamily="18" charset="0"/>
                <a:cs typeface="Times New Roman" panose="02020603050405020304" pitchFamily="18" charset="0"/>
              </a:rPr>
              <a:t>五分之一；</a:t>
            </a:r>
            <a:r>
              <a:rPr lang="en-US" altLang="zh-CN" sz="2400" b="1" dirty="0">
                <a:latin typeface="Times New Roman" panose="02020603050405020304" pitchFamily="18" charset="0"/>
                <a:cs typeface="Times New Roman" panose="02020603050405020304" pitchFamily="18" charset="0"/>
              </a:rPr>
              <a:t>one fourth </a:t>
            </a:r>
            <a:r>
              <a:rPr lang="zh-CN" altLang="zh-CN" sz="2400" b="1" dirty="0">
                <a:latin typeface="Times New Roman" panose="02020603050405020304" pitchFamily="18" charset="0"/>
                <a:cs typeface="Times New Roman" panose="02020603050405020304" pitchFamily="18" charset="0"/>
              </a:rPr>
              <a:t>四分之一；</a:t>
            </a:r>
            <a:r>
              <a:rPr lang="en-US" altLang="zh-CN" sz="2400" b="1" dirty="0">
                <a:latin typeface="Times New Roman" panose="02020603050405020304" pitchFamily="18" charset="0"/>
                <a:cs typeface="Times New Roman" panose="02020603050405020304" pitchFamily="18" charset="0"/>
              </a:rPr>
              <a:t>three eighths </a:t>
            </a:r>
            <a:r>
              <a:rPr lang="zh-CN" altLang="zh-CN" sz="2400" b="1" dirty="0">
                <a:latin typeface="Times New Roman" panose="02020603050405020304" pitchFamily="18" charset="0"/>
                <a:cs typeface="Times New Roman" panose="02020603050405020304" pitchFamily="18" charset="0"/>
              </a:rPr>
              <a:t>八分之三</a:t>
            </a:r>
            <a:r>
              <a:rPr lang="zh-CN" altLang="zh-CN" sz="2400" b="1" dirty="0" smtClean="0">
                <a:latin typeface="Times New Roman" panose="02020603050405020304" pitchFamily="18" charset="0"/>
                <a:cs typeface="Times New Roman" panose="02020603050405020304" pitchFamily="18" charset="0"/>
              </a:rPr>
              <a:t>。</a:t>
            </a:r>
            <a:endParaRPr lang="en-US" altLang="zh-CN" sz="2400" b="1" dirty="0">
              <a:latin typeface="Times New Roman" panose="02020603050405020304" pitchFamily="18" charset="0"/>
              <a:cs typeface="Times New Roman" panose="02020603050405020304" pitchFamily="18" charset="0"/>
            </a:endParaRPr>
          </a:p>
        </p:txBody>
      </p:sp>
      <p:pic>
        <p:nvPicPr>
          <p:cNvPr id="3" name="图片 2" descr="9a.jpg"/>
          <p:cNvPicPr>
            <a:picLocks noChangeAspect="1"/>
          </p:cNvPicPr>
          <p:nvPr/>
        </p:nvPicPr>
        <p:blipFill>
          <a:blip r:embed="rId2" cstate="email"/>
          <a:stretch>
            <a:fillRect/>
          </a:stretch>
        </p:blipFill>
        <p:spPr>
          <a:xfrm>
            <a:off x="6642100" y="1518285"/>
            <a:ext cx="1962150" cy="17653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626">
                                            <p:txEl>
                                              <p:pRg st="1" end="1"/>
                                            </p:txEl>
                                          </p:spTgt>
                                        </p:tgtEl>
                                        <p:attrNameLst>
                                          <p:attrName>style.visibility</p:attrName>
                                        </p:attrNameLst>
                                      </p:cBhvr>
                                      <p:to>
                                        <p:strVal val="visible"/>
                                      </p:to>
                                    </p:set>
                                    <p:anim calcmode="lin" valueType="num">
                                      <p:cBhvr additive="base">
                                        <p:cTn id="7"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626">
                                            <p:txEl>
                                              <p:pRg st="2" end="2"/>
                                            </p:txEl>
                                          </p:spTgt>
                                        </p:tgtEl>
                                        <p:attrNameLst>
                                          <p:attrName>style.visibility</p:attrName>
                                        </p:attrNameLst>
                                      </p:cBhvr>
                                      <p:to>
                                        <p:strVal val="visible"/>
                                      </p:to>
                                    </p:set>
                                    <p:anim calcmode="lin" valueType="num">
                                      <p:cBhvr additive="base">
                                        <p:cTn id="13"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626">
                                            <p:txEl>
                                              <p:pRg st="3" end="3"/>
                                            </p:txEl>
                                          </p:spTgt>
                                        </p:tgtEl>
                                        <p:attrNameLst>
                                          <p:attrName>style.visibility</p:attrName>
                                        </p:attrNameLst>
                                      </p:cBhvr>
                                      <p:to>
                                        <p:strVal val="visible"/>
                                      </p:to>
                                    </p:set>
                                    <p:anim calcmode="lin" valueType="num">
                                      <p:cBhvr additive="base">
                                        <p:cTn id="19"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626">
                                            <p:txEl>
                                              <p:pRg st="4" end="4"/>
                                            </p:txEl>
                                          </p:spTgt>
                                        </p:tgtEl>
                                        <p:attrNameLst>
                                          <p:attrName>style.visibility</p:attrName>
                                        </p:attrNameLst>
                                      </p:cBhvr>
                                      <p:to>
                                        <p:strVal val="visible"/>
                                      </p:to>
                                    </p:set>
                                    <p:anim calcmode="lin" valueType="num">
                                      <p:cBhvr additive="base">
                                        <p:cTn id="25" dur="500" fill="hold"/>
                                        <p:tgtEl>
                                          <p:spTgt spid="2662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4957" y="896779"/>
            <a:ext cx="7272808" cy="4615815"/>
          </a:xfrm>
          <a:prstGeom prst="rect">
            <a:avLst/>
          </a:prstGeom>
          <a:noFill/>
        </p:spPr>
        <p:txBody>
          <a:bodyPr wrap="square" rtlCol="0">
            <a:spAutoFit/>
          </a:bodyPr>
          <a:lstStyle/>
          <a:p>
            <a:pPr lvl="0" fontAlgn="auto">
              <a:lnSpc>
                <a:spcPct val="150000"/>
              </a:lnSpc>
            </a:pPr>
            <a:r>
              <a:rPr lang="en-US" altLang="zh-CN" sz="2800" b="1" dirty="0" smtClean="0">
                <a:solidFill>
                  <a:prstClr val="black"/>
                </a:solidFill>
                <a:latin typeface="Times New Roman" panose="02020603050405020304" pitchFamily="18" charset="0"/>
                <a:cs typeface="Times New Roman" panose="02020603050405020304" pitchFamily="18" charset="0"/>
              </a:rPr>
              <a:t>②</a:t>
            </a:r>
            <a:r>
              <a:rPr lang="zh-CN" altLang="zh-CN" sz="2800" b="1" dirty="0" smtClean="0">
                <a:solidFill>
                  <a:prstClr val="black"/>
                </a:solidFill>
                <a:latin typeface="Times New Roman" panose="02020603050405020304" pitchFamily="18" charset="0"/>
                <a:cs typeface="Times New Roman" panose="02020603050405020304" pitchFamily="18" charset="0"/>
              </a:rPr>
              <a:t>特殊表达法。</a:t>
            </a:r>
            <a:endParaRPr lang="en-US" altLang="zh-CN" sz="2800" b="1" dirty="0" smtClean="0">
              <a:solidFill>
                <a:prstClr val="black"/>
              </a:solidFill>
              <a:latin typeface="Times New Roman" panose="02020603050405020304" pitchFamily="18" charset="0"/>
              <a:cs typeface="Times New Roman" panose="02020603050405020304" pitchFamily="18" charset="0"/>
            </a:endParaRPr>
          </a:p>
          <a:p>
            <a:pPr lvl="0" fontAlgn="auto">
              <a:lnSpc>
                <a:spcPct val="150000"/>
              </a:lnSpc>
            </a:pPr>
            <a:r>
              <a:rPr lang="zh-CN" altLang="zh-CN" sz="2800" b="1" dirty="0" smtClean="0">
                <a:solidFill>
                  <a:prstClr val="black"/>
                </a:solidFill>
                <a:latin typeface="Times New Roman" panose="02020603050405020304" pitchFamily="18" charset="0"/>
                <a:cs typeface="Times New Roman" panose="02020603050405020304" pitchFamily="18" charset="0"/>
              </a:rPr>
              <a:t>如：</a:t>
            </a:r>
            <a:r>
              <a:rPr lang="en-US" altLang="zh-CN" sz="2800" b="1" dirty="0" smtClean="0">
                <a:solidFill>
                  <a:prstClr val="black"/>
                </a:solidFill>
                <a:latin typeface="Times New Roman" panose="02020603050405020304" pitchFamily="18" charset="0"/>
                <a:cs typeface="Times New Roman" panose="02020603050405020304" pitchFamily="18" charset="0"/>
              </a:rPr>
              <a:t>a half </a:t>
            </a:r>
            <a:r>
              <a:rPr lang="zh-CN" altLang="zh-CN" sz="2800" b="1" dirty="0" smtClean="0">
                <a:solidFill>
                  <a:prstClr val="black"/>
                </a:solidFill>
                <a:latin typeface="Times New Roman" panose="02020603050405020304" pitchFamily="18" charset="0"/>
                <a:cs typeface="Times New Roman" panose="02020603050405020304" pitchFamily="18" charset="0"/>
              </a:rPr>
              <a:t>二分之一；</a:t>
            </a:r>
            <a:r>
              <a:rPr lang="en-US" altLang="zh-CN" sz="2800" b="1" dirty="0" smtClean="0">
                <a:solidFill>
                  <a:prstClr val="black"/>
                </a:solidFill>
                <a:latin typeface="Times New Roman" panose="02020603050405020304" pitchFamily="18" charset="0"/>
                <a:cs typeface="Times New Roman" panose="02020603050405020304" pitchFamily="18" charset="0"/>
              </a:rPr>
              <a:t>a quarter </a:t>
            </a:r>
            <a:r>
              <a:rPr lang="zh-CN" altLang="zh-CN" sz="2800" b="1" dirty="0" smtClean="0">
                <a:solidFill>
                  <a:prstClr val="black"/>
                </a:solidFill>
                <a:latin typeface="Times New Roman" panose="02020603050405020304" pitchFamily="18" charset="0"/>
                <a:cs typeface="Times New Roman" panose="02020603050405020304" pitchFamily="18" charset="0"/>
              </a:rPr>
              <a:t>四分之一；</a:t>
            </a:r>
            <a:r>
              <a:rPr lang="en-US" altLang="zh-CN" sz="2800" b="1" dirty="0" smtClean="0">
                <a:solidFill>
                  <a:prstClr val="black"/>
                </a:solidFill>
                <a:latin typeface="Times New Roman" panose="02020603050405020304" pitchFamily="18" charset="0"/>
                <a:cs typeface="Times New Roman" panose="02020603050405020304" pitchFamily="18" charset="0"/>
              </a:rPr>
              <a:t>three quarters </a:t>
            </a:r>
            <a:r>
              <a:rPr lang="zh-CN" altLang="zh-CN" sz="2800" b="1" dirty="0" smtClean="0">
                <a:solidFill>
                  <a:prstClr val="black"/>
                </a:solidFill>
                <a:latin typeface="Times New Roman" panose="02020603050405020304" pitchFamily="18" charset="0"/>
                <a:cs typeface="Times New Roman" panose="02020603050405020304" pitchFamily="18" charset="0"/>
              </a:rPr>
              <a:t>四分之三。</a:t>
            </a:r>
          </a:p>
          <a:p>
            <a:pPr lvl="0" fontAlgn="auto">
              <a:lnSpc>
                <a:spcPct val="150000"/>
              </a:lnSpc>
            </a:pPr>
            <a:r>
              <a:rPr lang="zh-CN" altLang="zh-CN" sz="2800" b="1" dirty="0" smtClean="0">
                <a:solidFill>
                  <a:srgbClr val="FF0000"/>
                </a:solidFill>
                <a:latin typeface="Times New Roman" panose="02020603050405020304" pitchFamily="18" charset="0"/>
                <a:cs typeface="Times New Roman" panose="02020603050405020304" pitchFamily="18" charset="0"/>
              </a:rPr>
              <a:t>注意：当分数在句中作主语的时候，若后面的名词是复数，则谓语动词用复数；若后面的名词是单数或不可数名词，则谓语动词用单数。</a:t>
            </a:r>
          </a:p>
        </p:txBody>
      </p:sp>
      <p:pic>
        <p:nvPicPr>
          <p:cNvPr id="4" name="图片 3"/>
          <p:cNvPicPr>
            <a:picLocks noChangeAspect="1"/>
          </p:cNvPicPr>
          <p:nvPr/>
        </p:nvPicPr>
        <p:blipFill>
          <a:blip r:embed="rId2" cstate="print"/>
          <a:stretch>
            <a:fillRect/>
          </a:stretch>
        </p:blipFill>
        <p:spPr>
          <a:xfrm>
            <a:off x="5389245" y="4829175"/>
            <a:ext cx="2950845" cy="1745615"/>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31840" y="404664"/>
            <a:ext cx="2664296" cy="70788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楷体" panose="02010609060101010101" pitchFamily="49" charset="-122"/>
                <a:ea typeface="楷体" panose="02010609060101010101" pitchFamily="49" charset="-122"/>
              </a:rPr>
              <a:t>中考链接</a:t>
            </a:r>
          </a:p>
        </p:txBody>
      </p:sp>
      <p:sp>
        <p:nvSpPr>
          <p:cNvPr id="27652" name="TextBox 4"/>
          <p:cNvSpPr txBox="1">
            <a:spLocks noChangeArrowheads="1"/>
          </p:cNvSpPr>
          <p:nvPr/>
        </p:nvSpPr>
        <p:spPr bwMode="auto">
          <a:xfrm>
            <a:off x="971600" y="1124744"/>
            <a:ext cx="7344816" cy="2676525"/>
          </a:xfrm>
          <a:prstGeom prst="rect">
            <a:avLst/>
          </a:prstGeom>
          <a:noFill/>
          <a:ln w="9525">
            <a:noFill/>
            <a:miter lim="800000"/>
          </a:ln>
        </p:spPr>
        <p:txBody>
          <a:bodyPr wrap="square">
            <a:spAutoFit/>
          </a:bodyPr>
          <a:lstStyle/>
          <a:p>
            <a:r>
              <a:rPr lang="en-US" altLang="zh-CN" sz="2800" b="1" dirty="0">
                <a:latin typeface="Times New Roman" panose="02020603050405020304" pitchFamily="18" charset="0"/>
                <a:cs typeface="Times New Roman" panose="02020603050405020304" pitchFamily="18" charset="0"/>
              </a:rPr>
              <a:t>Nowadays</a:t>
            </a: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________of the old people in the area ________ used to dancing on the square after supper. </a:t>
            </a:r>
            <a:r>
              <a:rPr lang="en-US" altLang="zh-CN" sz="2800" b="1" dirty="0">
                <a:solidFill>
                  <a:srgbClr val="00B050"/>
                </a:solidFill>
                <a:latin typeface="Times New Roman" panose="02020603050405020304" pitchFamily="18" charset="0"/>
                <a:cs typeface="Times New Roman" panose="02020603050405020304" pitchFamily="18" charset="0"/>
              </a:rPr>
              <a:t>(</a:t>
            </a:r>
            <a:r>
              <a:rPr lang="zh-CN" altLang="zh-CN" sz="2800" b="1" dirty="0">
                <a:solidFill>
                  <a:srgbClr val="00B050"/>
                </a:solidFill>
                <a:latin typeface="Times New Roman" panose="02020603050405020304" pitchFamily="18" charset="0"/>
                <a:cs typeface="Times New Roman" panose="02020603050405020304" pitchFamily="18" charset="0"/>
              </a:rPr>
              <a:t>湖北</a:t>
            </a:r>
            <a:r>
              <a:rPr lang="zh-CN" altLang="zh-CN" sz="2800" b="1" dirty="0" smtClean="0">
                <a:solidFill>
                  <a:srgbClr val="00B050"/>
                </a:solidFill>
                <a:latin typeface="Times New Roman" panose="02020603050405020304" pitchFamily="18" charset="0"/>
                <a:cs typeface="Times New Roman" panose="02020603050405020304" pitchFamily="18" charset="0"/>
              </a:rPr>
              <a:t>恩施</a:t>
            </a:r>
            <a:r>
              <a:rPr lang="zh-CN" altLang="en-US" sz="2800" b="1" dirty="0" smtClean="0">
                <a:solidFill>
                  <a:srgbClr val="00B050"/>
                </a:solidFill>
                <a:latin typeface="Times New Roman" panose="02020603050405020304" pitchFamily="18" charset="0"/>
                <a:cs typeface="Times New Roman" panose="02020603050405020304" pitchFamily="18" charset="0"/>
              </a:rPr>
              <a:t>州</a:t>
            </a:r>
            <a:r>
              <a:rPr lang="zh-CN" altLang="zh-CN" sz="2800" b="1" dirty="0" smtClean="0">
                <a:solidFill>
                  <a:srgbClr val="00B050"/>
                </a:solidFill>
                <a:latin typeface="Times New Roman" panose="02020603050405020304" pitchFamily="18" charset="0"/>
                <a:cs typeface="Times New Roman" panose="02020603050405020304" pitchFamily="18" charset="0"/>
              </a:rPr>
              <a:t>中考</a:t>
            </a:r>
            <a:r>
              <a:rPr lang="en-US" altLang="zh-CN" sz="2800" b="1" dirty="0">
                <a:solidFill>
                  <a:srgbClr val="00B050"/>
                </a:solidFill>
                <a:latin typeface="Times New Roman" panose="02020603050405020304" pitchFamily="18" charset="0"/>
                <a:cs typeface="Times New Roman" panose="02020603050405020304" pitchFamily="18" charset="0"/>
              </a:rPr>
              <a:t>)</a:t>
            </a:r>
            <a:endParaRPr lang="zh-CN" altLang="zh-CN" sz="2800" b="1" dirty="0">
              <a:solidFill>
                <a:srgbClr val="00B050"/>
              </a:solidFill>
              <a:latin typeface="Times New Roman" panose="02020603050405020304" pitchFamily="18" charset="0"/>
              <a:cs typeface="Times New Roman" panose="02020603050405020304" pitchFamily="18" charset="0"/>
            </a:endParaRPr>
          </a:p>
          <a:p>
            <a:r>
              <a:rPr lang="zh-CN" altLang="zh-CN" sz="2800" b="1" dirty="0">
                <a:latin typeface="Times New Roman" panose="02020603050405020304" pitchFamily="18" charset="0"/>
                <a:cs typeface="Times New Roman" panose="02020603050405020304" pitchFamily="18" charset="0"/>
              </a:rPr>
              <a:t>　　　　　　　　　　　　　　　　　　　　　　　　　　　</a:t>
            </a:r>
          </a:p>
          <a:p>
            <a:r>
              <a:rPr lang="en-US" altLang="zh-CN" sz="2800" b="1" dirty="0">
                <a:latin typeface="Times New Roman" panose="02020603050405020304" pitchFamily="18" charset="0"/>
                <a:cs typeface="Times New Roman" panose="02020603050405020304" pitchFamily="18" charset="0"/>
              </a:rPr>
              <a:t>A</a:t>
            </a: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two third</a:t>
            </a: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is</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B</a:t>
            </a: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two thirds</a:t>
            </a: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is</a:t>
            </a:r>
            <a:r>
              <a:rPr lang="zh-CN" altLang="zh-CN"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C</a:t>
            </a: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two thirds</a:t>
            </a:r>
            <a:r>
              <a:rPr lang="zh-CN" altLang="zh-CN" sz="2800" b="1" dirty="0">
                <a:latin typeface="Times New Roman" panose="02020603050405020304" pitchFamily="18" charset="0"/>
                <a:cs typeface="Times New Roman" panose="02020603050405020304" pitchFamily="18" charset="0"/>
              </a:rPr>
              <a:t>；</a:t>
            </a:r>
            <a:r>
              <a:rPr lang="en-US" altLang="zh-CN" sz="2800" b="1" dirty="0">
                <a:latin typeface="Times New Roman" panose="02020603050405020304" pitchFamily="18" charset="0"/>
                <a:cs typeface="Times New Roman" panose="02020603050405020304" pitchFamily="18" charset="0"/>
              </a:rPr>
              <a:t>are</a:t>
            </a:r>
            <a:endParaRPr lang="zh-CN" altLang="zh-CN" sz="2800" b="1" dirty="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827584" y="4077072"/>
            <a:ext cx="7704856" cy="2246769"/>
          </a:xfrm>
          <a:prstGeom prst="rect">
            <a:avLst/>
          </a:prstGeom>
          <a:solidFill>
            <a:srgbClr val="92D050"/>
          </a:solidFill>
          <a:ln w="9525">
            <a:noFill/>
            <a:miter lim="800000"/>
          </a:ln>
        </p:spPr>
        <p:txBody>
          <a:bodyPr wrap="square">
            <a:spAutoFit/>
          </a:bodyPr>
          <a:lstStyle/>
          <a:p>
            <a:r>
              <a:rPr lang="zh-CN" altLang="zh-CN" sz="2000" b="1" dirty="0" smtClean="0">
                <a:latin typeface="Times New Roman" panose="02020603050405020304" pitchFamily="18" charset="0"/>
                <a:cs typeface="Times New Roman" panose="02020603050405020304" pitchFamily="18" charset="0"/>
              </a:rPr>
              <a:t>解</a:t>
            </a:r>
            <a:r>
              <a:rPr lang="zh-CN" altLang="zh-CN" sz="2000" b="1" dirty="0">
                <a:latin typeface="Times New Roman" panose="02020603050405020304" pitchFamily="18" charset="0"/>
                <a:cs typeface="Times New Roman" panose="02020603050405020304" pitchFamily="18" charset="0"/>
              </a:rPr>
              <a:t>析　考查分数的用法和主谓一致</a:t>
            </a:r>
            <a:r>
              <a:rPr lang="zh-CN" altLang="zh-CN" sz="2000" b="1" dirty="0" smtClean="0">
                <a:latin typeface="Times New Roman" panose="02020603050405020304" pitchFamily="18" charset="0"/>
                <a:cs typeface="Times New Roman" panose="02020603050405020304" pitchFamily="18" charset="0"/>
              </a:rPr>
              <a:t>。</a:t>
            </a:r>
            <a:endParaRPr lang="en-US" altLang="zh-CN" sz="2000" b="1" dirty="0" smtClean="0">
              <a:latin typeface="Times New Roman" panose="02020603050405020304" pitchFamily="18" charset="0"/>
              <a:cs typeface="Times New Roman" panose="02020603050405020304" pitchFamily="18" charset="0"/>
            </a:endParaRPr>
          </a:p>
          <a:p>
            <a:r>
              <a:rPr lang="zh-CN" altLang="zh-CN" sz="2000" b="1" dirty="0" smtClean="0">
                <a:latin typeface="Times New Roman" panose="02020603050405020304" pitchFamily="18" charset="0"/>
                <a:cs typeface="Times New Roman" panose="02020603050405020304" pitchFamily="18" charset="0"/>
              </a:rPr>
              <a:t>句</a:t>
            </a:r>
            <a:r>
              <a:rPr lang="zh-CN" altLang="zh-CN" sz="2000" b="1" dirty="0">
                <a:latin typeface="Times New Roman" panose="02020603050405020304" pitchFamily="18" charset="0"/>
                <a:cs typeface="Times New Roman" panose="02020603050405020304" pitchFamily="18" charset="0"/>
              </a:rPr>
              <a:t>意：如今这个地区三分之二的老年人已经习惯于晚饭后在广场上跳舞。 </a:t>
            </a:r>
            <a:endParaRPr lang="en-US" altLang="zh-CN" sz="2000" b="1" dirty="0" smtClean="0">
              <a:latin typeface="Times New Roman" panose="02020603050405020304" pitchFamily="18" charset="0"/>
              <a:cs typeface="Times New Roman" panose="02020603050405020304" pitchFamily="18" charset="0"/>
            </a:endParaRPr>
          </a:p>
          <a:p>
            <a:r>
              <a:rPr lang="zh-CN" altLang="zh-CN" sz="2000" b="1" dirty="0" smtClean="0">
                <a:latin typeface="Times New Roman" panose="02020603050405020304" pitchFamily="18" charset="0"/>
                <a:cs typeface="Times New Roman" panose="02020603050405020304" pitchFamily="18" charset="0"/>
              </a:rPr>
              <a:t>分</a:t>
            </a:r>
            <a:r>
              <a:rPr lang="zh-CN" altLang="zh-CN" sz="2000" b="1" dirty="0">
                <a:latin typeface="Times New Roman" panose="02020603050405020304" pitchFamily="18" charset="0"/>
                <a:cs typeface="Times New Roman" panose="02020603050405020304" pitchFamily="18" charset="0"/>
              </a:rPr>
              <a:t>数的表达法为：分子用基数词，分母用序数词；当分子大于</a:t>
            </a:r>
            <a:r>
              <a:rPr lang="en-US" altLang="zh-CN" sz="2000" b="1" dirty="0">
                <a:latin typeface="Times New Roman" panose="02020603050405020304" pitchFamily="18" charset="0"/>
                <a:cs typeface="Times New Roman" panose="02020603050405020304" pitchFamily="18" charset="0"/>
              </a:rPr>
              <a:t>1</a:t>
            </a:r>
            <a:r>
              <a:rPr lang="zh-CN" altLang="zh-CN" sz="2000" b="1" dirty="0">
                <a:latin typeface="Times New Roman" panose="02020603050405020304" pitchFamily="18" charset="0"/>
                <a:cs typeface="Times New Roman" panose="02020603050405020304" pitchFamily="18" charset="0"/>
              </a:rPr>
              <a:t>时，分母要用复数，排除</a:t>
            </a:r>
            <a:r>
              <a:rPr lang="en-US" altLang="zh-CN" sz="2000" b="1" dirty="0">
                <a:latin typeface="Times New Roman" panose="02020603050405020304" pitchFamily="18" charset="0"/>
                <a:cs typeface="Times New Roman" panose="02020603050405020304" pitchFamily="18" charset="0"/>
              </a:rPr>
              <a:t>A</a:t>
            </a:r>
            <a:r>
              <a:rPr lang="zh-CN" altLang="zh-CN" sz="2000" b="1" dirty="0">
                <a:latin typeface="Times New Roman" panose="02020603050405020304" pitchFamily="18" charset="0"/>
                <a:cs typeface="Times New Roman" panose="02020603050405020304" pitchFamily="18" charset="0"/>
              </a:rPr>
              <a:t>。当分数作主语时，其后的谓语动词与分数后面的名词保持一致。</a:t>
            </a:r>
            <a:r>
              <a:rPr lang="en-US" altLang="zh-CN" sz="2000" b="1" dirty="0">
                <a:latin typeface="Times New Roman" panose="02020603050405020304" pitchFamily="18" charset="0"/>
                <a:cs typeface="Times New Roman" panose="02020603050405020304" pitchFamily="18" charset="0"/>
              </a:rPr>
              <a:t>people</a:t>
            </a:r>
            <a:r>
              <a:rPr lang="zh-CN" altLang="zh-CN" sz="2000" b="1" dirty="0">
                <a:latin typeface="Times New Roman" panose="02020603050405020304" pitchFamily="18" charset="0"/>
                <a:cs typeface="Times New Roman" panose="02020603050405020304" pitchFamily="18" charset="0"/>
              </a:rPr>
              <a:t>是复数名词，故用</a:t>
            </a:r>
            <a:r>
              <a:rPr lang="en-US" altLang="zh-CN" sz="2000" b="1" dirty="0">
                <a:latin typeface="Times New Roman" panose="02020603050405020304" pitchFamily="18" charset="0"/>
                <a:cs typeface="Times New Roman" panose="02020603050405020304" pitchFamily="18" charset="0"/>
              </a:rPr>
              <a:t>are</a:t>
            </a:r>
            <a:r>
              <a:rPr lang="zh-CN" altLang="zh-CN" sz="2000" b="1" dirty="0">
                <a:latin typeface="Times New Roman" panose="02020603050405020304" pitchFamily="18" charset="0"/>
                <a:cs typeface="Times New Roman" panose="02020603050405020304" pitchFamily="18" charset="0"/>
              </a:rPr>
              <a:t>。</a:t>
            </a:r>
            <a:endParaRPr lang="en-US" altLang="zh-CN" sz="2000" b="1" dirty="0">
              <a:latin typeface="Times New Roman" panose="02020603050405020304" pitchFamily="18" charset="0"/>
              <a:cs typeface="Times New Roman" panose="02020603050405020304" pitchFamily="18" charset="0"/>
            </a:endParaRPr>
          </a:p>
          <a:p>
            <a:r>
              <a:rPr lang="zh-CN" altLang="zh-CN" sz="2000" b="1" dirty="0">
                <a:latin typeface="Times New Roman" panose="02020603050405020304" pitchFamily="18" charset="0"/>
                <a:cs typeface="Times New Roman" panose="02020603050405020304" pitchFamily="18" charset="0"/>
              </a:rPr>
              <a:t>解题方法　语法判定</a:t>
            </a:r>
            <a:r>
              <a:rPr lang="zh-CN" altLang="zh-CN" sz="2000" b="1" dirty="0" smtClean="0">
                <a:latin typeface="Times New Roman" panose="02020603050405020304" pitchFamily="18" charset="0"/>
                <a:cs typeface="Times New Roman" panose="02020603050405020304" pitchFamily="18" charset="0"/>
              </a:rPr>
              <a:t>法</a:t>
            </a:r>
            <a:endParaRPr lang="zh-CN" altLang="zh-CN"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347864" y="1124744"/>
            <a:ext cx="720080" cy="523220"/>
          </a:xfrm>
          <a:prstGeom prst="rect">
            <a:avLst/>
          </a:prstGeom>
          <a:noFill/>
        </p:spPr>
        <p:txBody>
          <a:bodyPr wrap="square" rtlCol="0">
            <a:spAutoFit/>
          </a:bodyPr>
          <a:lstStyle/>
          <a:p>
            <a:pPr algn="ctr"/>
            <a:r>
              <a:rPr lang="en-US" altLang="zh-CN" sz="2800" b="1" dirty="0" smtClean="0">
                <a:solidFill>
                  <a:srgbClr val="FF0000"/>
                </a:solidFill>
                <a:latin typeface="Times New Roman" panose="02020603050405020304" pitchFamily="18" charset="0"/>
                <a:cs typeface="Times New Roman" panose="02020603050405020304" pitchFamily="18" charset="0"/>
              </a:rPr>
              <a:t>C</a:t>
            </a:r>
            <a:endParaRPr lang="zh-CN" alt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340415" y="521370"/>
            <a:ext cx="8064896" cy="5262979"/>
          </a:xfrm>
          <a:prstGeom prst="rect">
            <a:avLst/>
          </a:prstGeom>
          <a:noFill/>
          <a:ln w="9525">
            <a:noFill/>
            <a:miter lim="800000"/>
          </a:ln>
        </p:spPr>
        <p:txBody>
          <a:bodyPr wrap="square">
            <a:spAutoFit/>
          </a:bodyPr>
          <a:lstStyle/>
          <a:p>
            <a:pPr fontAlgn="auto">
              <a:lnSpc>
                <a:spcPct val="150000"/>
              </a:lnSpc>
            </a:pPr>
            <a:r>
              <a:rPr lang="en-US" altLang="zh-CN" sz="2800" b="1" dirty="0" smtClean="0">
                <a:solidFill>
                  <a:srgbClr val="0000CC"/>
                </a:solidFill>
                <a:latin typeface="Times New Roman" panose="02020603050405020304" pitchFamily="18" charset="0"/>
              </a:rPr>
              <a:t>7. Antarctica </a:t>
            </a:r>
            <a:r>
              <a:rPr lang="en-US" altLang="zh-CN" sz="2800" b="1" dirty="0">
                <a:solidFill>
                  <a:srgbClr val="FF0000"/>
                </a:solidFill>
                <a:latin typeface="Times New Roman" panose="02020603050405020304" pitchFamily="18" charset="0"/>
              </a:rPr>
              <a:t>is covered with </a:t>
            </a:r>
            <a:r>
              <a:rPr lang="en-US" altLang="zh-CN" sz="2800" b="1" dirty="0">
                <a:solidFill>
                  <a:srgbClr val="0000CC"/>
                </a:solidFill>
                <a:latin typeface="Times New Roman" panose="02020603050405020304" pitchFamily="18" charset="0"/>
              </a:rPr>
              <a:t>snow and ice </a:t>
            </a:r>
            <a:r>
              <a:rPr lang="en-US" altLang="zh-CN" sz="2800" b="1" dirty="0">
                <a:solidFill>
                  <a:srgbClr val="FF0000"/>
                </a:solidFill>
                <a:latin typeface="Times New Roman" panose="02020603050405020304" pitchFamily="18" charset="0"/>
              </a:rPr>
              <a:t>all year round</a:t>
            </a:r>
            <a:r>
              <a:rPr lang="en-US" altLang="zh-CN" sz="2800" b="1" dirty="0" smtClean="0">
                <a:solidFill>
                  <a:srgbClr val="0000CC"/>
                </a:solidFill>
                <a:latin typeface="Times New Roman" panose="02020603050405020304" pitchFamily="18" charset="0"/>
              </a:rPr>
              <a:t>.</a:t>
            </a:r>
            <a:endParaRPr lang="zh-CN" altLang="en-US" sz="2000" b="1" dirty="0">
              <a:latin typeface="Times New Roman" panose="02020603050405020304" pitchFamily="18" charset="0"/>
            </a:endParaRPr>
          </a:p>
          <a:p>
            <a:pPr fontAlgn="auto">
              <a:lnSpc>
                <a:spcPct val="150000"/>
              </a:lnSpc>
            </a:pPr>
            <a:r>
              <a:rPr lang="en-US" altLang="zh-CN" sz="2400" b="1" dirty="0">
                <a:solidFill>
                  <a:srgbClr val="FF0000"/>
                </a:solidFill>
                <a:latin typeface="Times New Roman" panose="02020603050405020304" pitchFamily="18" charset="0"/>
              </a:rPr>
              <a:t>(1) be covered with </a:t>
            </a:r>
            <a:r>
              <a:rPr lang="zh-CN" altLang="en-US" sz="2400" b="1" dirty="0">
                <a:solidFill>
                  <a:srgbClr val="FF0000"/>
                </a:solidFill>
                <a:latin typeface="Times New Roman" panose="02020603050405020304" pitchFamily="18" charset="0"/>
              </a:rPr>
              <a:t>被</a:t>
            </a:r>
            <a:r>
              <a:rPr lang="en-US" altLang="zh-CN" sz="2400" b="1" dirty="0">
                <a:solidFill>
                  <a:srgbClr val="FF0000"/>
                </a:solidFill>
                <a:latin typeface="Times New Roman" panose="02020603050405020304" pitchFamily="18" charset="0"/>
              </a:rPr>
              <a:t>……</a:t>
            </a:r>
            <a:r>
              <a:rPr lang="zh-CN" altLang="en-US" sz="2400" b="1" dirty="0">
                <a:solidFill>
                  <a:srgbClr val="FF0000"/>
                </a:solidFill>
                <a:latin typeface="Times New Roman" panose="02020603050405020304" pitchFamily="18" charset="0"/>
              </a:rPr>
              <a:t>覆盖。</a:t>
            </a:r>
            <a:endParaRPr lang="en-US" altLang="zh-CN" sz="2400" b="1" dirty="0">
              <a:solidFill>
                <a:srgbClr val="FF0000"/>
              </a:solidFill>
              <a:latin typeface="Times New Roman" panose="02020603050405020304" pitchFamily="18" charset="0"/>
            </a:endParaRPr>
          </a:p>
          <a:p>
            <a:pPr fontAlgn="auto">
              <a:lnSpc>
                <a:spcPct val="150000"/>
              </a:lnSpc>
            </a:pPr>
            <a:r>
              <a:rPr lang="zh-CN" altLang="en-US" sz="2400" b="1" dirty="0">
                <a:latin typeface="Times New Roman" panose="02020603050405020304" pitchFamily="18" charset="0"/>
              </a:rPr>
              <a:t>     其主动结构为：</a:t>
            </a:r>
            <a:r>
              <a:rPr lang="en-US" altLang="zh-CN" sz="2400" b="1" dirty="0">
                <a:latin typeface="Times New Roman" panose="02020603050405020304" pitchFamily="18" charset="0"/>
              </a:rPr>
              <a:t>cover…with…(</a:t>
            </a:r>
            <a:r>
              <a:rPr lang="zh-CN" altLang="en-US" sz="2400" b="1" dirty="0">
                <a:latin typeface="Times New Roman" panose="02020603050405020304" pitchFamily="18" charset="0"/>
              </a:rPr>
              <a:t>用</a:t>
            </a:r>
            <a:r>
              <a:rPr lang="en-US" altLang="zh-CN" sz="2400" b="1" dirty="0">
                <a:latin typeface="Times New Roman" panose="02020603050405020304" pitchFamily="18" charset="0"/>
              </a:rPr>
              <a:t>……</a:t>
            </a:r>
            <a:r>
              <a:rPr lang="zh-CN" altLang="en-US" sz="2400" b="1" dirty="0">
                <a:latin typeface="Times New Roman" panose="02020603050405020304" pitchFamily="18" charset="0"/>
              </a:rPr>
              <a:t>盖住</a:t>
            </a:r>
            <a:r>
              <a:rPr lang="en-US" altLang="zh-CN" sz="2400" b="1" dirty="0">
                <a:latin typeface="Times New Roman" panose="02020603050405020304" pitchFamily="18" charset="0"/>
              </a:rPr>
              <a:t>……)</a:t>
            </a:r>
          </a:p>
          <a:p>
            <a:pPr fontAlgn="auto">
              <a:lnSpc>
                <a:spcPct val="150000"/>
              </a:lnSpc>
            </a:pPr>
            <a:r>
              <a:rPr lang="zh-CN" altLang="en-US" sz="2400" b="1" dirty="0">
                <a:latin typeface="Times New Roman" panose="02020603050405020304" pitchFamily="18" charset="0"/>
              </a:rPr>
              <a:t>例：</a:t>
            </a:r>
            <a:r>
              <a:rPr lang="en-US" altLang="zh-CN" sz="2400" b="1" dirty="0">
                <a:latin typeface="Times New Roman" panose="02020603050405020304" pitchFamily="18" charset="0"/>
              </a:rPr>
              <a:t>Our garden is covered with grass and flowers.</a:t>
            </a:r>
          </a:p>
          <a:p>
            <a:pPr fontAlgn="auto">
              <a:lnSpc>
                <a:spcPct val="150000"/>
              </a:lnSpc>
            </a:pPr>
            <a:r>
              <a:rPr lang="zh-CN" altLang="en-US" sz="2400" b="1" dirty="0">
                <a:latin typeface="Times New Roman" panose="02020603050405020304" pitchFamily="18" charset="0"/>
              </a:rPr>
              <a:t>        我们的花园被花草覆盖着。</a:t>
            </a:r>
            <a:endParaRPr lang="en-US" altLang="zh-CN" sz="2400" b="1" dirty="0">
              <a:latin typeface="Times New Roman" panose="02020603050405020304" pitchFamily="18" charset="0"/>
            </a:endParaRPr>
          </a:p>
          <a:p>
            <a:pPr fontAlgn="auto">
              <a:lnSpc>
                <a:spcPct val="150000"/>
              </a:lnSpc>
            </a:pPr>
            <a:r>
              <a:rPr lang="en-US" altLang="zh-CN" sz="2400" b="1" dirty="0">
                <a:latin typeface="Times New Roman" panose="02020603050405020304" pitchFamily="18" charset="0"/>
              </a:rPr>
              <a:t>         Please cover this desk with cloth.</a:t>
            </a:r>
          </a:p>
          <a:p>
            <a:pPr fontAlgn="auto">
              <a:lnSpc>
                <a:spcPct val="150000"/>
              </a:lnSpc>
            </a:pPr>
            <a:r>
              <a:rPr lang="en-US" altLang="zh-CN" sz="2400" b="1" dirty="0">
                <a:latin typeface="Times New Roman" panose="02020603050405020304" pitchFamily="18" charset="0"/>
              </a:rPr>
              <a:t>         </a:t>
            </a:r>
            <a:r>
              <a:rPr lang="zh-CN" altLang="en-US" sz="2400" b="1" dirty="0">
                <a:latin typeface="Times New Roman" panose="02020603050405020304" pitchFamily="18" charset="0"/>
              </a:rPr>
              <a:t>请用布盖住这张课桌。</a:t>
            </a:r>
          </a:p>
          <a:p>
            <a:pPr fontAlgn="auto">
              <a:lnSpc>
                <a:spcPct val="150000"/>
              </a:lnSpc>
            </a:pPr>
            <a:r>
              <a:rPr lang="en-US" altLang="zh-CN" sz="2400" b="1" dirty="0">
                <a:solidFill>
                  <a:srgbClr val="FF0000"/>
                </a:solidFill>
                <a:latin typeface="Times New Roman" panose="02020603050405020304" pitchFamily="18" charset="0"/>
              </a:rPr>
              <a:t>(2) all (the) year round </a:t>
            </a:r>
            <a:r>
              <a:rPr lang="zh-CN" altLang="en-US" sz="2400" b="1" dirty="0">
                <a:solidFill>
                  <a:srgbClr val="FF0000"/>
                </a:solidFill>
                <a:latin typeface="Times New Roman" panose="02020603050405020304" pitchFamily="18" charset="0"/>
              </a:rPr>
              <a:t>全年，整年</a:t>
            </a:r>
            <a:r>
              <a:rPr lang="zh-CN" altLang="en-US" sz="2400" b="1" dirty="0" smtClean="0">
                <a:solidFill>
                  <a:srgbClr val="FF0000"/>
                </a:solidFill>
                <a:latin typeface="Times New Roman" panose="02020603050405020304" pitchFamily="18" charset="0"/>
              </a:rPr>
              <a:t>。</a:t>
            </a:r>
            <a:endParaRPr lang="en-US" altLang="zh-CN" sz="2400" b="1" dirty="0">
              <a:solidFill>
                <a:srgbClr val="FF0000"/>
              </a:solidFill>
              <a:latin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4">
                                            <p:txEl>
                                              <p:pRg st="1" end="1"/>
                                            </p:txEl>
                                          </p:spTgt>
                                        </p:tgtEl>
                                        <p:attrNameLst>
                                          <p:attrName>style.visibility</p:attrName>
                                        </p:attrNameLst>
                                      </p:cBhvr>
                                      <p:to>
                                        <p:strVal val="visible"/>
                                      </p:to>
                                    </p:set>
                                    <p:anim calcmode="lin" valueType="num">
                                      <p:cBhvr additive="base">
                                        <p:cTn id="7" dur="500" fill="hold"/>
                                        <p:tgtEl>
                                          <p:spTgt spid="286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4">
                                            <p:txEl>
                                              <p:pRg st="2" end="2"/>
                                            </p:txEl>
                                          </p:spTgt>
                                        </p:tgtEl>
                                        <p:attrNameLst>
                                          <p:attrName>style.visibility</p:attrName>
                                        </p:attrNameLst>
                                      </p:cBhvr>
                                      <p:to>
                                        <p:strVal val="visible"/>
                                      </p:to>
                                    </p:set>
                                    <p:anim calcmode="lin" valueType="num">
                                      <p:cBhvr additive="base">
                                        <p:cTn id="13" dur="500" fill="hold"/>
                                        <p:tgtEl>
                                          <p:spTgt spid="286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anim calcmode="lin" valueType="num">
                                      <p:cBhvr additive="base">
                                        <p:cTn id="19" dur="500" fill="hold"/>
                                        <p:tgtEl>
                                          <p:spTgt spid="2867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4">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anim calcmode="lin" valueType="num">
                                      <p:cBhvr additive="base">
                                        <p:cTn id="23" dur="500" fill="hold"/>
                                        <p:tgtEl>
                                          <p:spTgt spid="2867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867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anim calcmode="lin" valueType="num">
                                      <p:cBhvr additive="base">
                                        <p:cTn id="27" dur="500" fill="hold"/>
                                        <p:tgtEl>
                                          <p:spTgt spid="2867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8674">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8674">
                                            <p:txEl>
                                              <p:pRg st="6" end="6"/>
                                            </p:txEl>
                                          </p:spTgt>
                                        </p:tgtEl>
                                        <p:attrNameLst>
                                          <p:attrName>style.visibility</p:attrName>
                                        </p:attrNameLst>
                                      </p:cBhvr>
                                      <p:to>
                                        <p:strVal val="visible"/>
                                      </p:to>
                                    </p:set>
                                    <p:anim calcmode="lin" valueType="num">
                                      <p:cBhvr additive="base">
                                        <p:cTn id="31" dur="500" fill="hold"/>
                                        <p:tgtEl>
                                          <p:spTgt spid="2867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8674">
                                            <p:txEl>
                                              <p:pRg st="7" end="7"/>
                                            </p:txEl>
                                          </p:spTgt>
                                        </p:tgtEl>
                                        <p:attrNameLst>
                                          <p:attrName>style.visibility</p:attrName>
                                        </p:attrNameLst>
                                      </p:cBhvr>
                                      <p:to>
                                        <p:strVal val="visible"/>
                                      </p:to>
                                    </p:set>
                                    <p:anim calcmode="lin" valueType="num">
                                      <p:cBhvr additive="base">
                                        <p:cTn id="37" dur="500" fill="hold"/>
                                        <p:tgtEl>
                                          <p:spTgt spid="28674">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8674">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2"/>
          <p:cNvSpPr txBox="1">
            <a:spLocks noChangeArrowheads="1"/>
          </p:cNvSpPr>
          <p:nvPr/>
        </p:nvSpPr>
        <p:spPr bwMode="auto">
          <a:xfrm>
            <a:off x="429568" y="480095"/>
            <a:ext cx="7920880" cy="6092825"/>
          </a:xfrm>
          <a:prstGeom prst="rect">
            <a:avLst/>
          </a:prstGeom>
          <a:noFill/>
          <a:ln w="9525">
            <a:noFill/>
            <a:miter lim="800000"/>
          </a:ln>
        </p:spPr>
        <p:txBody>
          <a:bodyPr wrap="square">
            <a:spAutoFit/>
          </a:bodyPr>
          <a:lstStyle/>
          <a:p>
            <a:pPr fontAlgn="auto">
              <a:lnSpc>
                <a:spcPct val="150000"/>
              </a:lnSpc>
            </a:pPr>
            <a:r>
              <a:rPr lang="zh-CN" altLang="en-US" sz="2800" b="1" dirty="0">
                <a:latin typeface="Times New Roman" panose="02020603050405020304" pitchFamily="18" charset="0"/>
                <a:sym typeface="+mn-ea"/>
              </a:rPr>
              <a:t>它相当于</a:t>
            </a:r>
            <a:r>
              <a:rPr lang="en-US" altLang="zh-CN" sz="2800" b="1" dirty="0">
                <a:solidFill>
                  <a:srgbClr val="FF0000"/>
                </a:solidFill>
                <a:latin typeface="Times New Roman" panose="02020603050405020304" pitchFamily="18" charset="0"/>
                <a:sym typeface="+mn-ea"/>
              </a:rPr>
              <a:t>all over the year</a:t>
            </a:r>
            <a:r>
              <a:rPr lang="zh-CN" altLang="en-US" sz="2800" b="1" dirty="0">
                <a:latin typeface="Times New Roman" panose="02020603050405020304" pitchFamily="18" charset="0"/>
                <a:sym typeface="+mn-ea"/>
              </a:rPr>
              <a:t>。</a:t>
            </a:r>
            <a:endParaRPr lang="en-US" altLang="zh-CN" sz="2800" b="1" dirty="0">
              <a:latin typeface="Times New Roman" panose="02020603050405020304" pitchFamily="18" charset="0"/>
            </a:endParaRPr>
          </a:p>
          <a:p>
            <a:pPr fontAlgn="auto">
              <a:lnSpc>
                <a:spcPct val="150000"/>
              </a:lnSpc>
            </a:pPr>
            <a:r>
              <a:rPr lang="zh-CN" altLang="en-US" sz="2800" b="1" dirty="0">
                <a:latin typeface="Times New Roman" panose="02020603050405020304" pitchFamily="18" charset="0"/>
                <a:sym typeface="+mn-ea"/>
              </a:rPr>
              <a:t> 例：</a:t>
            </a:r>
            <a:r>
              <a:rPr lang="en-US" altLang="zh-CN" sz="2800" b="1" dirty="0">
                <a:latin typeface="Times New Roman" panose="02020603050405020304" pitchFamily="18" charset="0"/>
                <a:sym typeface="+mn-ea"/>
              </a:rPr>
              <a:t>Drunk driving is a problem all year round. </a:t>
            </a:r>
          </a:p>
          <a:p>
            <a:pPr fontAlgn="auto">
              <a:lnSpc>
                <a:spcPct val="150000"/>
              </a:lnSpc>
            </a:pPr>
            <a:r>
              <a:rPr lang="en-US" altLang="zh-CN" sz="2800" b="1" dirty="0">
                <a:latin typeface="Times New Roman" panose="02020603050405020304" pitchFamily="18" charset="0"/>
                <a:sym typeface="+mn-ea"/>
              </a:rPr>
              <a:t>         </a:t>
            </a:r>
            <a:r>
              <a:rPr lang="zh-CN" altLang="en-US" sz="2800" b="1" dirty="0">
                <a:latin typeface="Times New Roman" panose="02020603050405020304" pitchFamily="18" charset="0"/>
                <a:sym typeface="+mn-ea"/>
              </a:rPr>
              <a:t>酒后驾车是个常年存在的问题。</a:t>
            </a:r>
            <a:endParaRPr lang="en-US" altLang="zh-CN" sz="3200" b="1" dirty="0">
              <a:solidFill>
                <a:srgbClr val="0000CC"/>
              </a:solidFill>
              <a:latin typeface="Times New Roman" panose="02020603050405020304" pitchFamily="18" charset="0"/>
              <a:cs typeface="Times New Roman" panose="02020603050405020304" pitchFamily="18" charset="0"/>
            </a:endParaRPr>
          </a:p>
          <a:p>
            <a:pPr fontAlgn="auto">
              <a:lnSpc>
                <a:spcPct val="150000"/>
              </a:lnSpc>
            </a:pPr>
            <a:r>
              <a:rPr lang="en-US" altLang="zh-CN" sz="3200" b="1" dirty="0">
                <a:solidFill>
                  <a:srgbClr val="0000CC"/>
                </a:solidFill>
                <a:latin typeface="Times New Roman" panose="02020603050405020304" pitchFamily="18" charset="0"/>
                <a:cs typeface="Times New Roman" panose="02020603050405020304" pitchFamily="18" charset="0"/>
              </a:rPr>
              <a:t>8. The earth is our home now</a:t>
            </a:r>
            <a:r>
              <a:rPr lang="zh-CN" altLang="en-US" sz="3200" b="1" dirty="0">
                <a:solidFill>
                  <a:srgbClr val="0000CC"/>
                </a:solidFill>
                <a:latin typeface="Times New Roman" panose="02020603050405020304" pitchFamily="18" charset="0"/>
                <a:cs typeface="Times New Roman" panose="02020603050405020304" pitchFamily="18" charset="0"/>
              </a:rPr>
              <a:t>，</a:t>
            </a:r>
            <a:r>
              <a:rPr lang="en-US" altLang="zh-CN" sz="3200" b="1" dirty="0">
                <a:solidFill>
                  <a:srgbClr val="0000CC"/>
                </a:solidFill>
                <a:latin typeface="Times New Roman" panose="02020603050405020304" pitchFamily="18" charset="0"/>
                <a:cs typeface="Times New Roman" panose="02020603050405020304" pitchFamily="18" charset="0"/>
              </a:rPr>
              <a:t>and it will be our home </a:t>
            </a:r>
            <a:r>
              <a:rPr lang="en-US" altLang="zh-CN" sz="3200" b="1" dirty="0">
                <a:solidFill>
                  <a:srgbClr val="FF0000"/>
                </a:solidFill>
                <a:latin typeface="Times New Roman" panose="02020603050405020304" pitchFamily="18" charset="0"/>
                <a:cs typeface="Times New Roman" panose="02020603050405020304" pitchFamily="18" charset="0"/>
              </a:rPr>
              <a:t>in the future</a:t>
            </a:r>
            <a:r>
              <a:rPr lang="en-US" altLang="zh-CN" sz="3200" b="1" dirty="0" smtClean="0">
                <a:solidFill>
                  <a:srgbClr val="0000CC"/>
                </a:solidFill>
                <a:latin typeface="Times New Roman" panose="02020603050405020304" pitchFamily="18" charset="0"/>
                <a:cs typeface="Times New Roman" panose="02020603050405020304" pitchFamily="18" charset="0"/>
              </a:rPr>
              <a:t>.</a:t>
            </a:r>
            <a:endParaRPr lang="en-US" altLang="zh-CN" sz="2800" dirty="0">
              <a:latin typeface="Times New Roman" panose="02020603050405020304" pitchFamily="18" charset="0"/>
              <a:cs typeface="Times New Roman" panose="02020603050405020304" pitchFamily="18" charset="0"/>
            </a:endParaRPr>
          </a:p>
          <a:p>
            <a:pPr algn="ctr" fontAlgn="auto">
              <a:lnSpc>
                <a:spcPct val="150000"/>
              </a:lnSpc>
            </a:pPr>
            <a:r>
              <a:rPr lang="zh-CN" altLang="zh-CN" sz="2800" b="1" dirty="0" smtClean="0">
                <a:solidFill>
                  <a:srgbClr val="FF0000"/>
                </a:solidFill>
                <a:latin typeface="Times New Roman" panose="02020603050405020304" pitchFamily="18" charset="0"/>
                <a:cs typeface="Times New Roman" panose="02020603050405020304" pitchFamily="18" charset="0"/>
              </a:rPr>
              <a:t>辨析</a:t>
            </a:r>
            <a:r>
              <a:rPr lang="en-US" altLang="zh-CN" sz="2800" b="1" dirty="0" smtClean="0">
                <a:solidFill>
                  <a:srgbClr val="FF0000"/>
                </a:solidFill>
                <a:latin typeface="Times New Roman" panose="02020603050405020304" pitchFamily="18" charset="0"/>
                <a:cs typeface="Times New Roman" panose="02020603050405020304" pitchFamily="18" charset="0"/>
              </a:rPr>
              <a:t> in </a:t>
            </a:r>
            <a:r>
              <a:rPr lang="en-US" altLang="zh-CN" sz="2800" b="1" dirty="0">
                <a:solidFill>
                  <a:srgbClr val="FF0000"/>
                </a:solidFill>
                <a:latin typeface="Times New Roman" panose="02020603050405020304" pitchFamily="18" charset="0"/>
                <a:cs typeface="Times New Roman" panose="02020603050405020304" pitchFamily="18" charset="0"/>
              </a:rPr>
              <a:t>the future</a:t>
            </a:r>
            <a:r>
              <a:rPr lang="zh-CN" altLang="zh-CN" sz="2800" b="1" dirty="0">
                <a:solidFill>
                  <a:srgbClr val="FF0000"/>
                </a:solidFill>
                <a:latin typeface="Times New Roman" panose="02020603050405020304" pitchFamily="18" charset="0"/>
                <a:cs typeface="Times New Roman" panose="02020603050405020304" pitchFamily="18" charset="0"/>
              </a:rPr>
              <a:t>与</a:t>
            </a:r>
            <a:r>
              <a:rPr lang="en-US" altLang="zh-CN" sz="2800" b="1" dirty="0">
                <a:solidFill>
                  <a:srgbClr val="FF0000"/>
                </a:solidFill>
                <a:latin typeface="Times New Roman" panose="02020603050405020304" pitchFamily="18" charset="0"/>
                <a:cs typeface="Times New Roman" panose="02020603050405020304" pitchFamily="18" charset="0"/>
              </a:rPr>
              <a:t>in future</a:t>
            </a:r>
            <a:endParaRPr lang="zh-CN" altLang="zh-CN" sz="2800" b="1" dirty="0">
              <a:solidFill>
                <a:srgbClr val="FF0000"/>
              </a:solidFill>
              <a:latin typeface="Times New Roman" panose="02020603050405020304" pitchFamily="18" charset="0"/>
              <a:cs typeface="Times New Roman" panose="02020603050405020304" pitchFamily="18" charset="0"/>
            </a:endParaRPr>
          </a:p>
          <a:p>
            <a:pPr fontAlgn="auto">
              <a:lnSpc>
                <a:spcPct val="150000"/>
              </a:lnSpc>
            </a:pPr>
            <a:r>
              <a:rPr lang="en-US" altLang="zh-CN" sz="2800" b="1" dirty="0">
                <a:latin typeface="Times New Roman" panose="02020603050405020304" pitchFamily="18" charset="0"/>
                <a:cs typeface="Times New Roman" panose="02020603050405020304" pitchFamily="18" charset="0"/>
              </a:rPr>
              <a:t> </a:t>
            </a:r>
            <a:r>
              <a:rPr lang="en-US" altLang="zh-CN" sz="2800" b="1" dirty="0">
                <a:solidFill>
                  <a:srgbClr val="FF0000"/>
                </a:solidFill>
              </a:rPr>
              <a:t>①</a:t>
            </a:r>
            <a:r>
              <a:rPr lang="en-US" altLang="zh-CN" sz="2800" b="1" dirty="0"/>
              <a:t> </a:t>
            </a:r>
            <a:r>
              <a:rPr lang="en-US" altLang="zh-CN" sz="2800" b="1" dirty="0">
                <a:solidFill>
                  <a:srgbClr val="FF0000"/>
                </a:solidFill>
                <a:latin typeface="Times New Roman" panose="02020603050405020304" pitchFamily="18" charset="0"/>
                <a:cs typeface="Times New Roman" panose="02020603050405020304" pitchFamily="18" charset="0"/>
              </a:rPr>
              <a:t>in the future </a:t>
            </a:r>
            <a:r>
              <a:rPr lang="zh-CN" altLang="zh-CN" sz="2800" b="1" dirty="0">
                <a:solidFill>
                  <a:srgbClr val="FF0000"/>
                </a:solidFill>
                <a:latin typeface="Times New Roman" panose="02020603050405020304" pitchFamily="18" charset="0"/>
                <a:cs typeface="Times New Roman" panose="02020603050405020304" pitchFamily="18" charset="0"/>
              </a:rPr>
              <a:t>将来，未来。</a:t>
            </a:r>
            <a:r>
              <a:rPr lang="zh-CN" altLang="zh-CN" sz="2800" b="1" dirty="0">
                <a:latin typeface="Times New Roman" panose="02020603050405020304" pitchFamily="18" charset="0"/>
                <a:cs typeface="Times New Roman" panose="02020603050405020304" pitchFamily="18" charset="0"/>
              </a:rPr>
              <a:t>它所表示的将来是指以后的将来，并不强调从说话的这一刻开始。</a:t>
            </a:r>
            <a:endParaRPr lang="en-US" altLang="zh-CN" sz="2800" b="1" dirty="0">
              <a:latin typeface="Times New Roman" panose="02020603050405020304" pitchFamily="18" charset="0"/>
              <a:cs typeface="Times New Roman" panose="02020603050405020304" pitchFamily="18" charset="0"/>
            </a:endParaRPr>
          </a:p>
          <a:p>
            <a:pPr fontAlgn="auto">
              <a:lnSpc>
                <a:spcPct val="150000"/>
              </a:lnSpc>
            </a:pPr>
            <a:r>
              <a:rPr lang="en-US" altLang="zh-CN" sz="2800" b="1" dirty="0">
                <a:latin typeface="Times New Roman" panose="02020603050405020304" pitchFamily="18" charset="0"/>
                <a:cs typeface="Times New Roman" panose="02020603050405020304" pitchFamily="18" charset="0"/>
              </a:rPr>
              <a:t> </a:t>
            </a:r>
            <a:r>
              <a:rPr lang="zh-CN" altLang="zh-CN" sz="2800" dirty="0"/>
              <a:t>　</a:t>
            </a:r>
            <a:endParaRPr lang="zh-CN" altLang="en-US" sz="2800" b="1" dirty="0">
              <a:solidFill>
                <a:srgbClr val="0000CC"/>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698">
                                            <p:txEl>
                                              <p:pRg st="0" end="0"/>
                                            </p:txEl>
                                          </p:spTgt>
                                        </p:tgtEl>
                                        <p:attrNameLst>
                                          <p:attrName>style.visibility</p:attrName>
                                        </p:attrNameLst>
                                      </p:cBhvr>
                                      <p:to>
                                        <p:strVal val="visible"/>
                                      </p:to>
                                    </p:set>
                                    <p:anim calcmode="lin" valueType="num">
                                      <p:cBhvr additive="base">
                                        <p:cTn id="7" dur="500" fill="hold"/>
                                        <p:tgtEl>
                                          <p:spTgt spid="2969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698">
                                            <p:txEl>
                                              <p:pRg st="1" end="1"/>
                                            </p:txEl>
                                          </p:spTgt>
                                        </p:tgtEl>
                                        <p:attrNameLst>
                                          <p:attrName>style.visibility</p:attrName>
                                        </p:attrNameLst>
                                      </p:cBhvr>
                                      <p:to>
                                        <p:strVal val="visible"/>
                                      </p:to>
                                    </p:set>
                                    <p:anim calcmode="lin" valueType="num">
                                      <p:cBhvr additive="base">
                                        <p:cTn id="13" dur="500" fill="hold"/>
                                        <p:tgtEl>
                                          <p:spTgt spid="2969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698">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9698">
                                            <p:txEl>
                                              <p:pRg st="2" end="2"/>
                                            </p:txEl>
                                          </p:spTgt>
                                        </p:tgtEl>
                                        <p:attrNameLst>
                                          <p:attrName>style.visibility</p:attrName>
                                        </p:attrNameLst>
                                      </p:cBhvr>
                                      <p:to>
                                        <p:strVal val="visible"/>
                                      </p:to>
                                    </p:set>
                                    <p:anim calcmode="lin" valueType="num">
                                      <p:cBhvr additive="base">
                                        <p:cTn id="17" dur="500" fill="hold"/>
                                        <p:tgtEl>
                                          <p:spTgt spid="29698">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9698">
                                            <p:txEl>
                                              <p:pRg st="3" end="3"/>
                                            </p:txEl>
                                          </p:spTgt>
                                        </p:tgtEl>
                                        <p:attrNameLst>
                                          <p:attrName>style.visibility</p:attrName>
                                        </p:attrNameLst>
                                      </p:cBhvr>
                                      <p:to>
                                        <p:strVal val="visible"/>
                                      </p:to>
                                    </p:set>
                                    <p:anim calcmode="lin" valueType="num">
                                      <p:cBhvr additive="base">
                                        <p:cTn id="23" dur="500" fill="hold"/>
                                        <p:tgtEl>
                                          <p:spTgt spid="29698">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96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698">
                                            <p:txEl>
                                              <p:pRg st="4" end="4"/>
                                            </p:txEl>
                                          </p:spTgt>
                                        </p:tgtEl>
                                        <p:attrNameLst>
                                          <p:attrName>style.visibility</p:attrName>
                                        </p:attrNameLst>
                                      </p:cBhvr>
                                      <p:to>
                                        <p:strVal val="visible"/>
                                      </p:to>
                                    </p:set>
                                    <p:anim calcmode="lin" valueType="num">
                                      <p:cBhvr additive="base">
                                        <p:cTn id="29" dur="500" fill="hold"/>
                                        <p:tgtEl>
                                          <p:spTgt spid="2969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96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9698">
                                            <p:txEl>
                                              <p:pRg st="5" end="5"/>
                                            </p:txEl>
                                          </p:spTgt>
                                        </p:tgtEl>
                                        <p:attrNameLst>
                                          <p:attrName>style.visibility</p:attrName>
                                        </p:attrNameLst>
                                      </p:cBhvr>
                                      <p:to>
                                        <p:strVal val="visible"/>
                                      </p:to>
                                    </p:set>
                                    <p:anim calcmode="lin" valueType="num">
                                      <p:cBhvr additive="base">
                                        <p:cTn id="35" dur="500" fill="hold"/>
                                        <p:tgtEl>
                                          <p:spTgt spid="29698">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969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377897" y="880955"/>
            <a:ext cx="8424936" cy="4616648"/>
          </a:xfrm>
          <a:prstGeom prst="rect">
            <a:avLst/>
          </a:prstGeom>
          <a:noFill/>
          <a:ln w="9525">
            <a:noFill/>
            <a:miter lim="800000"/>
          </a:ln>
        </p:spPr>
        <p:txBody>
          <a:bodyPr wrap="square">
            <a:spAutoFit/>
          </a:bodyPr>
          <a:lstStyle/>
          <a:p>
            <a:pPr fontAlgn="auto">
              <a:lnSpc>
                <a:spcPct val="150000"/>
              </a:lnSpc>
              <a:spcBef>
                <a:spcPts val="0"/>
              </a:spcBef>
            </a:pPr>
            <a:r>
              <a:rPr lang="en-US" altLang="zh-CN" sz="2800" b="1" dirty="0">
                <a:latin typeface="Times New Roman" panose="02020603050405020304" pitchFamily="18" charset="0"/>
                <a:sym typeface="+mn-ea"/>
              </a:rPr>
              <a:t>3. In the year 2010, the world’s population was over 7 billion in total.</a:t>
            </a:r>
            <a:endParaRPr lang="en-US" altLang="zh-CN" sz="2800" b="1" dirty="0">
              <a:latin typeface="Times New Roman" panose="02020603050405020304" pitchFamily="18" charset="0"/>
            </a:endParaRPr>
          </a:p>
          <a:p>
            <a:pPr fontAlgn="auto">
              <a:lnSpc>
                <a:spcPct val="150000"/>
              </a:lnSpc>
              <a:spcBef>
                <a:spcPts val="0"/>
              </a:spcBef>
            </a:pPr>
            <a:r>
              <a:rPr lang="en-US" altLang="zh-CN" sz="2800" b="1" dirty="0">
                <a:latin typeface="Times New Roman" panose="02020603050405020304" pitchFamily="18" charset="0"/>
              </a:rPr>
              <a:t>4. It is increasing very quickly. </a:t>
            </a:r>
          </a:p>
          <a:p>
            <a:pPr fontAlgn="auto">
              <a:lnSpc>
                <a:spcPct val="150000"/>
              </a:lnSpc>
              <a:spcBef>
                <a:spcPts val="0"/>
              </a:spcBef>
            </a:pPr>
            <a:r>
              <a:rPr lang="en-US" altLang="zh-CN" sz="2800" b="1" dirty="0">
                <a:latin typeface="Times New Roman" panose="02020603050405020304" pitchFamily="18" charset="0"/>
              </a:rPr>
              <a:t>5. And by 2050, the world’s population may reach 9 billion. </a:t>
            </a:r>
          </a:p>
          <a:p>
            <a:pPr fontAlgn="auto">
              <a:lnSpc>
                <a:spcPct val="150000"/>
              </a:lnSpc>
              <a:spcBef>
                <a:spcPts val="0"/>
              </a:spcBef>
            </a:pPr>
            <a:r>
              <a:rPr lang="en-US" altLang="zh-CN" sz="2800" b="1" dirty="0">
                <a:latin typeface="Times New Roman" panose="02020603050405020304" pitchFamily="18" charset="0"/>
              </a:rPr>
              <a:t>6. We can’t live in water, and only about one third of our planet is land. </a:t>
            </a:r>
          </a:p>
        </p:txBody>
      </p:sp>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0732" y="300120"/>
            <a:ext cx="8469352" cy="5262979"/>
          </a:xfrm>
          <a:prstGeom prst="rect">
            <a:avLst/>
          </a:prstGeom>
          <a:noFill/>
        </p:spPr>
        <p:txBody>
          <a:bodyPr wrap="square">
            <a:spAutoFit/>
          </a:bodyPr>
          <a:lstStyle/>
          <a:p>
            <a:pPr fontAlgn="auto">
              <a:lnSpc>
                <a:spcPct val="150000"/>
              </a:lnSpc>
              <a:defRPr/>
            </a:pPr>
            <a:r>
              <a:rPr lang="en-US" altLang="zh-CN" sz="2400" b="1" dirty="0">
                <a:solidFill>
                  <a:srgbClr val="FF0000"/>
                </a:solidFill>
                <a:sym typeface="+mn-ea"/>
              </a:rPr>
              <a:t>②</a:t>
            </a:r>
            <a:r>
              <a:rPr lang="en-US" altLang="zh-CN" sz="2400" b="1" dirty="0">
                <a:sym typeface="+mn-ea"/>
              </a:rPr>
              <a:t> </a:t>
            </a:r>
            <a:r>
              <a:rPr lang="en-US" altLang="zh-CN" sz="2400" b="1" dirty="0">
                <a:solidFill>
                  <a:srgbClr val="FF0000"/>
                </a:solidFill>
                <a:latin typeface="Times New Roman" panose="02020603050405020304" pitchFamily="18" charset="0"/>
                <a:cs typeface="Times New Roman" panose="02020603050405020304" pitchFamily="18" charset="0"/>
                <a:sym typeface="+mn-ea"/>
              </a:rPr>
              <a:t>in future </a:t>
            </a:r>
            <a:r>
              <a:rPr lang="zh-CN" altLang="zh-CN" sz="2400" b="1" dirty="0">
                <a:solidFill>
                  <a:srgbClr val="FF0000"/>
                </a:solidFill>
                <a:latin typeface="Times New Roman" panose="02020603050405020304" pitchFamily="18" charset="0"/>
                <a:cs typeface="Times New Roman" panose="02020603050405020304" pitchFamily="18" charset="0"/>
                <a:sym typeface="+mn-ea"/>
              </a:rPr>
              <a:t>今后。</a:t>
            </a:r>
            <a:r>
              <a:rPr lang="zh-CN" altLang="zh-CN" sz="2400" b="1" dirty="0">
                <a:latin typeface="Times New Roman" panose="02020603050405020304" pitchFamily="18" charset="0"/>
                <a:cs typeface="Times New Roman" panose="02020603050405020304" pitchFamily="18" charset="0"/>
                <a:sym typeface="+mn-ea"/>
              </a:rPr>
              <a:t>它强调从说话时开始的以后，相当于</a:t>
            </a:r>
            <a:r>
              <a:rPr lang="en-US" altLang="zh-CN" sz="2400" b="1" dirty="0">
                <a:latin typeface="Times New Roman" panose="02020603050405020304" pitchFamily="18" charset="0"/>
                <a:cs typeface="Times New Roman" panose="02020603050405020304" pitchFamily="18" charset="0"/>
                <a:sym typeface="+mn-ea"/>
              </a:rPr>
              <a:t>from now on</a:t>
            </a:r>
            <a:r>
              <a:rPr lang="zh-CN" altLang="zh-CN" sz="2400" b="1" dirty="0">
                <a:latin typeface="Times New Roman" panose="02020603050405020304" pitchFamily="18" charset="0"/>
                <a:cs typeface="Times New Roman" panose="02020603050405020304" pitchFamily="18" charset="0"/>
                <a:sym typeface="+mn-ea"/>
              </a:rPr>
              <a:t>。</a:t>
            </a:r>
            <a:endParaRPr lang="en-US" altLang="zh-CN" sz="2800" b="1" dirty="0">
              <a:solidFill>
                <a:srgbClr val="0000CC"/>
              </a:solidFill>
              <a:latin typeface="Times New Roman" panose="02020603050405020304" pitchFamily="18" charset="0"/>
              <a:cs typeface="Times New Roman" panose="02020603050405020304" pitchFamily="18" charset="0"/>
            </a:endParaRPr>
          </a:p>
          <a:p>
            <a:pPr fontAlgn="auto">
              <a:lnSpc>
                <a:spcPct val="150000"/>
              </a:lnSpc>
              <a:defRPr/>
            </a:pPr>
            <a:r>
              <a:rPr lang="en-US" altLang="zh-CN" sz="2800" b="1" dirty="0">
                <a:solidFill>
                  <a:srgbClr val="0000CC"/>
                </a:solidFill>
                <a:latin typeface="Times New Roman" panose="02020603050405020304" pitchFamily="18" charset="0"/>
                <a:cs typeface="Times New Roman" panose="02020603050405020304" pitchFamily="18" charset="0"/>
              </a:rPr>
              <a:t>9. It has </a:t>
            </a:r>
            <a:r>
              <a:rPr lang="en-US" altLang="zh-CN" sz="2800" b="1" dirty="0">
                <a:solidFill>
                  <a:srgbClr val="FF0000"/>
                </a:solidFill>
                <a:latin typeface="Times New Roman" panose="02020603050405020304" pitchFamily="18" charset="0"/>
                <a:cs typeface="Times New Roman" panose="02020603050405020304" pitchFamily="18" charset="0"/>
              </a:rPr>
              <a:t>the highest </a:t>
            </a:r>
            <a:r>
              <a:rPr lang="en-US" altLang="zh-CN" sz="2800" b="1" dirty="0">
                <a:solidFill>
                  <a:srgbClr val="0000CC"/>
                </a:solidFill>
                <a:latin typeface="Times New Roman" panose="02020603050405020304" pitchFamily="18" charset="0"/>
                <a:cs typeface="Times New Roman" panose="02020603050405020304" pitchFamily="18" charset="0"/>
              </a:rPr>
              <a:t>point on the earth in the Himalayas</a:t>
            </a:r>
            <a:r>
              <a:rPr lang="en-US" altLang="zh-CN" sz="2800" b="1" dirty="0" smtClean="0">
                <a:solidFill>
                  <a:srgbClr val="0000CC"/>
                </a:solidFill>
                <a:latin typeface="Times New Roman" panose="02020603050405020304" pitchFamily="18" charset="0"/>
                <a:cs typeface="Times New Roman" panose="02020603050405020304" pitchFamily="18" charset="0"/>
              </a:rPr>
              <a:t>.</a:t>
            </a:r>
            <a:endParaRPr lang="en-US" altLang="zh-CN" sz="2800" b="1" dirty="0">
              <a:solidFill>
                <a:srgbClr val="0000CC"/>
              </a:solidFill>
              <a:latin typeface="Times New Roman" panose="02020603050405020304" pitchFamily="18" charset="0"/>
              <a:cs typeface="Times New Roman" panose="02020603050405020304" pitchFamily="18" charset="0"/>
            </a:endParaRPr>
          </a:p>
          <a:p>
            <a:pPr fontAlgn="auto">
              <a:lnSpc>
                <a:spcPct val="150000"/>
              </a:lnSpc>
              <a:defRPr/>
            </a:pPr>
            <a:r>
              <a:rPr lang="zh-CN" altLang="zh-CN" sz="2400" b="1" dirty="0">
                <a:solidFill>
                  <a:srgbClr val="FF0000"/>
                </a:solidFill>
                <a:latin typeface="+mn-ea"/>
              </a:rPr>
              <a:t>该句运用了形容词的最高级结构</a:t>
            </a:r>
            <a:r>
              <a:rPr lang="zh-CN" altLang="zh-CN" sz="2400" b="1" dirty="0" smtClean="0">
                <a:solidFill>
                  <a:srgbClr val="FF0000"/>
                </a:solidFill>
                <a:latin typeface="+mn-ea"/>
              </a:rPr>
              <a:t>。</a:t>
            </a:r>
            <a:endParaRPr lang="en-US" altLang="zh-CN" sz="2400" dirty="0">
              <a:solidFill>
                <a:srgbClr val="FF0000"/>
              </a:solidFill>
            </a:endParaRPr>
          </a:p>
          <a:p>
            <a:pPr fontAlgn="auto">
              <a:lnSpc>
                <a:spcPct val="150000"/>
              </a:lnSpc>
              <a:defRPr/>
            </a:pPr>
            <a:r>
              <a:rPr lang="zh-CN" altLang="en-US" sz="2400" b="1" dirty="0">
                <a:latin typeface="Times New Roman" panose="02020603050405020304" pitchFamily="18" charset="0"/>
                <a:cs typeface="Times New Roman" panose="02020603050405020304" pitchFamily="18" charset="0"/>
              </a:rPr>
              <a:t>定义：表示三者或三者以上的人或物进行比较时，用最高级。</a:t>
            </a:r>
            <a:endParaRPr lang="en-US" altLang="zh-CN" sz="2400" b="1" dirty="0">
              <a:latin typeface="Times New Roman" panose="02020603050405020304" pitchFamily="18" charset="0"/>
              <a:cs typeface="Times New Roman" panose="02020603050405020304" pitchFamily="18" charset="0"/>
            </a:endParaRPr>
          </a:p>
          <a:p>
            <a:pPr fontAlgn="auto">
              <a:lnSpc>
                <a:spcPct val="150000"/>
              </a:lnSpc>
              <a:defRPr/>
            </a:pPr>
            <a:r>
              <a:rPr lang="zh-CN" altLang="en-US" sz="2400" b="1" dirty="0">
                <a:latin typeface="Times New Roman" panose="02020603050405020304" pitchFamily="18" charset="0"/>
                <a:cs typeface="Times New Roman" panose="02020603050405020304" pitchFamily="18" charset="0"/>
              </a:rPr>
              <a:t>形容词的最高级前面要加定冠词</a:t>
            </a:r>
            <a:r>
              <a:rPr lang="en-US" altLang="zh-CN" sz="2400" b="1" dirty="0">
                <a:latin typeface="Times New Roman" panose="02020603050405020304" pitchFamily="18" charset="0"/>
                <a:cs typeface="Times New Roman" panose="02020603050405020304" pitchFamily="18" charset="0"/>
              </a:rPr>
              <a:t>the</a:t>
            </a:r>
            <a:r>
              <a:rPr lang="zh-CN" altLang="en-US" sz="2400" b="1" dirty="0">
                <a:latin typeface="Times New Roman" panose="02020603050405020304" pitchFamily="18" charset="0"/>
                <a:cs typeface="Times New Roman" panose="02020603050405020304" pitchFamily="18" charset="0"/>
              </a:rPr>
              <a:t>，副词最高级前面的</a:t>
            </a:r>
            <a:r>
              <a:rPr lang="en-US" altLang="zh-CN" sz="2400" b="1" dirty="0">
                <a:latin typeface="Times New Roman" panose="02020603050405020304" pitchFamily="18" charset="0"/>
                <a:cs typeface="Times New Roman" panose="02020603050405020304" pitchFamily="18" charset="0"/>
              </a:rPr>
              <a:t>the</a:t>
            </a:r>
            <a:r>
              <a:rPr lang="zh-CN" altLang="en-US" sz="2400" b="1" dirty="0">
                <a:latin typeface="Times New Roman" panose="02020603050405020304" pitchFamily="18" charset="0"/>
                <a:cs typeface="Times New Roman" panose="02020603050405020304" pitchFamily="18" charset="0"/>
              </a:rPr>
              <a:t>可以省略。</a:t>
            </a:r>
            <a:endParaRPr lang="en-US" altLang="zh-CN" sz="2400" b="1" dirty="0">
              <a:latin typeface="Times New Roman" panose="02020603050405020304" pitchFamily="18" charset="0"/>
              <a:cs typeface="Times New Roman" panose="02020603050405020304" pitchFamily="18" charset="0"/>
            </a:endParaRPr>
          </a:p>
          <a:p>
            <a:pPr fontAlgn="auto">
              <a:lnSpc>
                <a:spcPct val="150000"/>
              </a:lnSpc>
              <a:defRPr/>
            </a:pPr>
            <a:endParaRPr lang="zh-CN" altLang="en-US" sz="2400" b="1" dirty="0">
              <a:latin typeface="Times New Roman" panose="02020603050405020304" pitchFamily="18" charset="0"/>
              <a:cs typeface="Times New Roman" panose="02020603050405020304" pitchFamily="18" charset="0"/>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5588" y="684694"/>
            <a:ext cx="8208714" cy="3969385"/>
          </a:xfrm>
          <a:prstGeom prst="rect">
            <a:avLst/>
          </a:prstGeom>
          <a:noFill/>
        </p:spPr>
        <p:txBody>
          <a:bodyPr wrap="square">
            <a:spAutoFit/>
          </a:bodyPr>
          <a:lstStyle/>
          <a:p>
            <a:pPr fontAlgn="auto">
              <a:lnSpc>
                <a:spcPct val="150000"/>
              </a:lnSpc>
              <a:defRPr/>
            </a:pPr>
            <a:r>
              <a:rPr lang="zh-CN" altLang="en-US" sz="2800" b="1" dirty="0">
                <a:latin typeface="Times New Roman" panose="02020603050405020304" pitchFamily="18" charset="0"/>
                <a:cs typeface="Times New Roman" panose="02020603050405020304" pitchFamily="18" charset="0"/>
              </a:rPr>
              <a:t>在含有最高级的句子中，常有一个</a:t>
            </a:r>
            <a:r>
              <a:rPr lang="en-US" altLang="zh-CN" sz="2800" b="1" dirty="0">
                <a:solidFill>
                  <a:srgbClr val="FF0000"/>
                </a:solidFill>
                <a:latin typeface="Times New Roman" panose="02020603050405020304" pitchFamily="18" charset="0"/>
                <a:cs typeface="Times New Roman" panose="02020603050405020304" pitchFamily="18" charset="0"/>
              </a:rPr>
              <a:t>in/of</a:t>
            </a:r>
            <a:r>
              <a:rPr lang="zh-CN" altLang="en-US" sz="2800" b="1" dirty="0">
                <a:latin typeface="Times New Roman" panose="02020603050405020304" pitchFamily="18" charset="0"/>
                <a:cs typeface="Times New Roman" panose="02020603050405020304" pitchFamily="18" charset="0"/>
              </a:rPr>
              <a:t>短语来表示比较范围。</a:t>
            </a:r>
            <a:endParaRPr lang="en-US" altLang="zh-CN" sz="2800" b="1" dirty="0">
              <a:latin typeface="Times New Roman" panose="02020603050405020304" pitchFamily="18" charset="0"/>
              <a:cs typeface="Times New Roman" panose="02020603050405020304" pitchFamily="18" charset="0"/>
            </a:endParaRPr>
          </a:p>
          <a:p>
            <a:pPr fontAlgn="auto">
              <a:lnSpc>
                <a:spcPct val="150000"/>
              </a:lnSpc>
              <a:defRPr/>
            </a:pPr>
            <a:r>
              <a:rPr lang="zh-CN" altLang="en-US" sz="2800" b="1" dirty="0" smtClean="0">
                <a:latin typeface="Times New Roman" panose="02020603050405020304" pitchFamily="18" charset="0"/>
                <a:cs typeface="Times New Roman" panose="02020603050405020304" pitchFamily="18" charset="0"/>
              </a:rPr>
              <a:t>例</a:t>
            </a:r>
            <a:r>
              <a:rPr lang="en-US" altLang="zh-CN" sz="2800" b="1" dirty="0" smtClean="0">
                <a:latin typeface="Times New Roman" panose="02020603050405020304" pitchFamily="18" charset="0"/>
                <a:cs typeface="Times New Roman" panose="02020603050405020304" pitchFamily="18" charset="0"/>
              </a:rPr>
              <a:t>: I </a:t>
            </a:r>
            <a:r>
              <a:rPr lang="en-US" altLang="zh-CN" sz="2800" b="1" dirty="0">
                <a:latin typeface="Times New Roman" panose="02020603050405020304" pitchFamily="18" charset="0"/>
                <a:cs typeface="Times New Roman" panose="02020603050405020304" pitchFamily="18" charset="0"/>
              </a:rPr>
              <a:t>am the tallest in our class. </a:t>
            </a:r>
          </a:p>
          <a:p>
            <a:pPr fontAlgn="auto">
              <a:lnSpc>
                <a:spcPct val="150000"/>
              </a:lnSpc>
              <a:defRPr/>
            </a:pPr>
            <a:r>
              <a:rPr lang="zh-CN" altLang="en-US" sz="2800" b="1" dirty="0">
                <a:latin typeface="Times New Roman" panose="02020603050405020304" pitchFamily="18" charset="0"/>
                <a:cs typeface="Times New Roman" panose="02020603050405020304" pitchFamily="18" charset="0"/>
              </a:rPr>
              <a:t>        我是我们班里个子最高的。</a:t>
            </a:r>
            <a:endParaRPr lang="en-US" altLang="zh-CN" sz="2800" b="1" dirty="0">
              <a:latin typeface="Times New Roman" panose="02020603050405020304" pitchFamily="18" charset="0"/>
              <a:cs typeface="Times New Roman" panose="02020603050405020304" pitchFamily="18" charset="0"/>
            </a:endParaRPr>
          </a:p>
          <a:p>
            <a:pPr fontAlgn="auto">
              <a:lnSpc>
                <a:spcPct val="150000"/>
              </a:lnSpc>
              <a:defRPr/>
            </a:pPr>
            <a:r>
              <a:rPr lang="en-US" altLang="zh-CN" sz="2800" b="1" dirty="0" smtClean="0">
                <a:latin typeface="Times New Roman" panose="02020603050405020304" pitchFamily="18" charset="0"/>
                <a:cs typeface="Times New Roman" panose="02020603050405020304" pitchFamily="18" charset="0"/>
              </a:rPr>
              <a:t>My </a:t>
            </a:r>
            <a:r>
              <a:rPr lang="en-US" altLang="zh-CN" sz="2800" b="1" dirty="0">
                <a:latin typeface="Times New Roman" panose="02020603050405020304" pitchFamily="18" charset="0"/>
                <a:cs typeface="Times New Roman" panose="02020603050405020304" pitchFamily="18" charset="0"/>
              </a:rPr>
              <a:t>movements are the most graceful of us three. </a:t>
            </a:r>
            <a:endParaRPr lang="en-US" altLang="zh-CN" sz="2800" b="1" dirty="0" smtClean="0">
              <a:latin typeface="Times New Roman" panose="02020603050405020304" pitchFamily="18" charset="0"/>
              <a:cs typeface="Times New Roman" panose="02020603050405020304" pitchFamily="18" charset="0"/>
            </a:endParaRPr>
          </a:p>
          <a:p>
            <a:pPr fontAlgn="auto">
              <a:lnSpc>
                <a:spcPct val="150000"/>
              </a:lnSpc>
              <a:defRPr/>
            </a:pPr>
            <a:r>
              <a:rPr lang="zh-CN" altLang="en-US" sz="2800" b="1" dirty="0" smtClean="0">
                <a:latin typeface="Times New Roman" panose="02020603050405020304" pitchFamily="18" charset="0"/>
                <a:cs typeface="Times New Roman" panose="02020603050405020304" pitchFamily="18" charset="0"/>
              </a:rPr>
              <a:t>三</a:t>
            </a:r>
            <a:r>
              <a:rPr lang="zh-CN" altLang="en-US" sz="2800" b="1" dirty="0">
                <a:latin typeface="Times New Roman" panose="02020603050405020304" pitchFamily="18" charset="0"/>
                <a:cs typeface="Times New Roman" panose="02020603050405020304" pitchFamily="18" charset="0"/>
              </a:rPr>
              <a:t>个人中我的动作是最优雅的。</a:t>
            </a:r>
          </a:p>
        </p:txBody>
      </p:sp>
      <p:pic>
        <p:nvPicPr>
          <p:cNvPr id="3" name="图片 2" descr="。。。。.jpg"/>
          <p:cNvPicPr>
            <a:picLocks noChangeAspect="1"/>
          </p:cNvPicPr>
          <p:nvPr/>
        </p:nvPicPr>
        <p:blipFill>
          <a:blip r:embed="rId2" cstate="email"/>
          <a:stretch>
            <a:fillRect/>
          </a:stretch>
        </p:blipFill>
        <p:spPr>
          <a:xfrm>
            <a:off x="5196061" y="4653890"/>
            <a:ext cx="3347864" cy="162880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WordArt 2"/>
          <p:cNvSpPr>
            <a:spLocks noChangeArrowheads="1" noChangeShapeType="1" noTextEdit="1"/>
          </p:cNvSpPr>
          <p:nvPr/>
        </p:nvSpPr>
        <p:spPr bwMode="auto">
          <a:xfrm>
            <a:off x="2693035" y="562610"/>
            <a:ext cx="3960813" cy="1069975"/>
          </a:xfrm>
          <a:prstGeom prst="rect">
            <a:avLst/>
          </a:prstGeom>
        </p:spPr>
        <p:txBody>
          <a:bodyPr wrap="none" fromWordArt="1">
            <a:prstTxWarp prst="textPlain">
              <a:avLst>
                <a:gd name="adj" fmla="val 50000"/>
              </a:avLst>
            </a:prstTxWarp>
          </a:bodyPr>
          <a:lstStyle/>
          <a:p>
            <a:pPr algn="ctr"/>
            <a:r>
              <a:rPr lang="en-US" altLang="zh-CN"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rPr>
              <a:t>Grammar </a:t>
            </a:r>
            <a:endParaRPr lang="zh-CN" altLang="en-US" sz="3600" b="1" kern="10" dirty="0">
              <a:ln w="12700">
                <a:solidFill>
                  <a:srgbClr val="EAEAEA"/>
                </a:solidFill>
                <a:rou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anose="02020603050405020304"/>
              <a:cs typeface="Times New Roman" panose="02020603050405020304"/>
            </a:endParaRPr>
          </a:p>
        </p:txBody>
      </p:sp>
      <p:sp>
        <p:nvSpPr>
          <p:cNvPr id="31747" name="Text Box 5"/>
          <p:cNvSpPr txBox="1">
            <a:spLocks noChangeArrowheads="1"/>
          </p:cNvSpPr>
          <p:nvPr/>
        </p:nvSpPr>
        <p:spPr bwMode="auto">
          <a:xfrm>
            <a:off x="971550" y="1989138"/>
            <a:ext cx="7561263" cy="3969385"/>
          </a:xfrm>
          <a:prstGeom prst="rect">
            <a:avLst/>
          </a:prstGeom>
          <a:noFill/>
          <a:ln w="9525">
            <a:noFill/>
            <a:miter lim="800000"/>
          </a:ln>
        </p:spPr>
        <p:txBody>
          <a:bodyPr>
            <a:spAutoFit/>
          </a:bodyPr>
          <a:lstStyle/>
          <a:p>
            <a:pPr algn="ctr" fontAlgn="auto">
              <a:lnSpc>
                <a:spcPct val="150000"/>
              </a:lnSpc>
              <a:spcBef>
                <a:spcPct val="50000"/>
              </a:spcBef>
            </a:pPr>
            <a:r>
              <a:rPr lang="zh-CN" altLang="en-US" sz="4000" b="1" dirty="0">
                <a:solidFill>
                  <a:srgbClr val="0000CC"/>
                </a:solidFill>
              </a:rPr>
              <a:t>被动语态</a:t>
            </a:r>
          </a:p>
          <a:p>
            <a:pPr fontAlgn="auto">
              <a:lnSpc>
                <a:spcPct val="150000"/>
              </a:lnSpc>
            </a:pPr>
            <a:r>
              <a:rPr lang="zh-CN" altLang="en-US" sz="3200" b="1" dirty="0"/>
              <a:t>被动语态表示主语是谓语动作的承受</a:t>
            </a:r>
          </a:p>
          <a:p>
            <a:pPr fontAlgn="auto">
              <a:lnSpc>
                <a:spcPct val="150000"/>
              </a:lnSpc>
            </a:pPr>
            <a:r>
              <a:rPr lang="zh-CN" altLang="en-US" sz="3200" b="1" dirty="0"/>
              <a:t>者，一般说来，当强调动作承受者，不必说出执行者或</a:t>
            </a:r>
            <a:r>
              <a:rPr lang="zh-CN" altLang="en-US" sz="3200" b="1" dirty="0">
                <a:sym typeface="+mn-ea"/>
              </a:rPr>
              <a:t>执行者</a:t>
            </a:r>
            <a:r>
              <a:rPr lang="zh-CN" altLang="en-US" sz="3200" b="1" dirty="0"/>
              <a:t>含糊不清时，多用被动语态。</a:t>
            </a:r>
          </a:p>
        </p:txBody>
      </p:sp>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have a look"/>
          <p:cNvPicPr>
            <a:picLocks noChangeAspect="1" noChangeArrowheads="1"/>
          </p:cNvPicPr>
          <p:nvPr/>
        </p:nvPicPr>
        <p:blipFill>
          <a:blip r:embed="rId2" cstate="email"/>
          <a:srcRect/>
          <a:stretch>
            <a:fillRect/>
          </a:stretch>
        </p:blipFill>
        <p:spPr bwMode="auto">
          <a:xfrm>
            <a:off x="323850" y="620713"/>
            <a:ext cx="3024188" cy="762000"/>
          </a:xfrm>
          <a:prstGeom prst="rect">
            <a:avLst/>
          </a:prstGeom>
          <a:noFill/>
          <a:ln w="9525">
            <a:noFill/>
            <a:miter lim="800000"/>
            <a:headEnd/>
            <a:tailEnd/>
          </a:ln>
        </p:spPr>
      </p:pic>
      <p:sp>
        <p:nvSpPr>
          <p:cNvPr id="32771" name="Text Box 5"/>
          <p:cNvSpPr txBox="1">
            <a:spLocks noChangeArrowheads="1"/>
          </p:cNvSpPr>
          <p:nvPr/>
        </p:nvSpPr>
        <p:spPr bwMode="auto">
          <a:xfrm>
            <a:off x="539552" y="1295549"/>
            <a:ext cx="8353425" cy="4816190"/>
          </a:xfrm>
          <a:prstGeom prst="rect">
            <a:avLst/>
          </a:prstGeom>
          <a:noFill/>
          <a:ln w="9525">
            <a:noFill/>
            <a:miter lim="800000"/>
          </a:ln>
        </p:spPr>
        <p:txBody>
          <a:bodyPr>
            <a:spAutoFit/>
          </a:bodyPr>
          <a:lstStyle/>
          <a:p>
            <a:pPr marL="342900" indent="-342900" fontAlgn="auto">
              <a:lnSpc>
                <a:spcPct val="150000"/>
              </a:lnSpc>
              <a:spcBef>
                <a:spcPts val="2400"/>
              </a:spcBef>
            </a:pPr>
            <a:r>
              <a:rPr lang="en-US" altLang="zh-CN" sz="2800" b="1" dirty="0">
                <a:latin typeface="Times New Roman" panose="02020603050405020304" pitchFamily="18" charset="0"/>
              </a:rPr>
              <a:t>1. These dry places </a:t>
            </a:r>
            <a:r>
              <a:rPr lang="en-US" altLang="zh-CN" sz="2800" b="1" dirty="0">
                <a:solidFill>
                  <a:srgbClr val="FF0000"/>
                </a:solidFill>
                <a:latin typeface="Times New Roman" panose="02020603050405020304" pitchFamily="18" charset="0"/>
              </a:rPr>
              <a:t>are called</a:t>
            </a:r>
            <a:r>
              <a:rPr lang="en-US" altLang="zh-CN" sz="2800" b="1" dirty="0">
                <a:latin typeface="Times New Roman" panose="02020603050405020304" pitchFamily="18" charset="0"/>
              </a:rPr>
              <a:t> deserts.</a:t>
            </a:r>
          </a:p>
          <a:p>
            <a:pPr marL="342900" indent="-342900" fontAlgn="auto">
              <a:lnSpc>
                <a:spcPct val="150000"/>
              </a:lnSpc>
              <a:spcBef>
                <a:spcPts val="2400"/>
              </a:spcBef>
            </a:pPr>
            <a:r>
              <a:rPr lang="en-US" altLang="zh-CN" sz="2800" b="1" dirty="0">
                <a:latin typeface="Times New Roman" panose="02020603050405020304" pitchFamily="18" charset="0"/>
              </a:rPr>
              <a:t>2. Antarctica </a:t>
            </a:r>
            <a:r>
              <a:rPr lang="en-US" altLang="zh-CN" sz="2800" b="1" dirty="0">
                <a:solidFill>
                  <a:srgbClr val="FF0000"/>
                </a:solidFill>
                <a:latin typeface="Times New Roman" panose="02020603050405020304" pitchFamily="18" charset="0"/>
              </a:rPr>
              <a:t>is covered with </a:t>
            </a:r>
            <a:r>
              <a:rPr lang="en-US" altLang="zh-CN" sz="2800" b="1" dirty="0">
                <a:latin typeface="Times New Roman" panose="02020603050405020304" pitchFamily="18" charset="0"/>
              </a:rPr>
              <a:t>snow and ice all year round.</a:t>
            </a:r>
          </a:p>
          <a:p>
            <a:pPr marL="342900" indent="-342900" fontAlgn="auto">
              <a:lnSpc>
                <a:spcPct val="150000"/>
              </a:lnSpc>
              <a:spcBef>
                <a:spcPts val="2400"/>
              </a:spcBef>
            </a:pPr>
            <a:r>
              <a:rPr lang="en-US" altLang="zh-CN" sz="2800" b="1" dirty="0">
                <a:latin typeface="Times New Roman" panose="02020603050405020304" pitchFamily="18" charset="0"/>
              </a:rPr>
              <a:t>3. It must </a:t>
            </a:r>
            <a:r>
              <a:rPr lang="en-US" altLang="zh-CN" sz="2800" b="1" dirty="0">
                <a:solidFill>
                  <a:srgbClr val="FF0000"/>
                </a:solidFill>
                <a:latin typeface="Times New Roman" panose="02020603050405020304" pitchFamily="18" charset="0"/>
              </a:rPr>
              <a:t>be treated </a:t>
            </a:r>
            <a:r>
              <a:rPr lang="en-US" altLang="zh-CN" sz="2800" b="1" dirty="0">
                <a:latin typeface="Times New Roman" panose="02020603050405020304" pitchFamily="18" charset="0"/>
              </a:rPr>
              <a:t>well for our children and for our children’s children, too!</a:t>
            </a:r>
          </a:p>
          <a:p>
            <a:pPr marL="342900" indent="-342900" fontAlgn="auto">
              <a:lnSpc>
                <a:spcPct val="150000"/>
              </a:lnSpc>
              <a:spcBef>
                <a:spcPts val="2400"/>
              </a:spcBef>
            </a:pPr>
            <a:r>
              <a:rPr lang="en-US" altLang="zh-CN" sz="2800" b="1" dirty="0" smtClean="0">
                <a:latin typeface="Times New Roman" panose="02020603050405020304" pitchFamily="18" charset="0"/>
              </a:rPr>
              <a:t>4. </a:t>
            </a:r>
            <a:r>
              <a:rPr lang="en-US" altLang="zh-CN" sz="2800" b="1" dirty="0">
                <a:latin typeface="Times New Roman" panose="02020603050405020304" pitchFamily="18" charset="0"/>
              </a:rPr>
              <a:t>It</a:t>
            </a:r>
            <a:r>
              <a:rPr lang="en-US" altLang="zh-CN" sz="2800" b="1" dirty="0">
                <a:solidFill>
                  <a:srgbClr val="FF0000"/>
                </a:solidFill>
                <a:latin typeface="Times New Roman" panose="02020603050405020304" pitchFamily="18" charset="0"/>
              </a:rPr>
              <a:t>’s pronounced </a:t>
            </a:r>
            <a:r>
              <a:rPr lang="en-US" altLang="zh-CN" sz="2800" b="1" dirty="0">
                <a:latin typeface="Times New Roman" panose="02020603050405020304" pitchFamily="18" charset="0"/>
              </a:rPr>
              <a:t>like the letter “A”.</a:t>
            </a:r>
          </a:p>
        </p:txBody>
      </p:sp>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755650" y="765175"/>
            <a:ext cx="7993063" cy="701675"/>
          </a:xfrm>
          <a:prstGeom prst="rect">
            <a:avLst/>
          </a:prstGeom>
          <a:noFill/>
          <a:ln w="9525">
            <a:noFill/>
            <a:miter lim="800000"/>
          </a:ln>
        </p:spPr>
        <p:txBody>
          <a:bodyPr>
            <a:spAutoFit/>
          </a:bodyPr>
          <a:lstStyle/>
          <a:p>
            <a:pPr algn="ctr">
              <a:spcBef>
                <a:spcPct val="50000"/>
              </a:spcBef>
            </a:pPr>
            <a:r>
              <a:rPr lang="zh-CN" altLang="en-US" sz="4000" b="1" dirty="0">
                <a:solidFill>
                  <a:srgbClr val="0000CC"/>
                </a:solidFill>
              </a:rPr>
              <a:t>被动语态</a:t>
            </a:r>
            <a:r>
              <a:rPr lang="en-US" altLang="zh-CN" sz="4000" b="1" dirty="0">
                <a:solidFill>
                  <a:srgbClr val="0000CC"/>
                </a:solidFill>
                <a:latin typeface="宋体" panose="02010600030101010101" pitchFamily="2" charset="-122"/>
              </a:rPr>
              <a:t>——</a:t>
            </a:r>
            <a:r>
              <a:rPr lang="zh-CN" altLang="en-US" sz="4000" b="1" dirty="0">
                <a:solidFill>
                  <a:srgbClr val="0000CC"/>
                </a:solidFill>
              </a:rPr>
              <a:t>构成</a:t>
            </a:r>
          </a:p>
        </p:txBody>
      </p:sp>
      <p:sp>
        <p:nvSpPr>
          <p:cNvPr id="33795" name="Text Box 5"/>
          <p:cNvSpPr txBox="1">
            <a:spLocks noChangeArrowheads="1"/>
          </p:cNvSpPr>
          <p:nvPr/>
        </p:nvSpPr>
        <p:spPr bwMode="auto">
          <a:xfrm>
            <a:off x="540068" y="1665605"/>
            <a:ext cx="8208962" cy="3046095"/>
          </a:xfrm>
          <a:prstGeom prst="rect">
            <a:avLst/>
          </a:prstGeom>
          <a:noFill/>
          <a:ln w="9525">
            <a:noFill/>
            <a:miter lim="800000"/>
          </a:ln>
        </p:spPr>
        <p:txBody>
          <a:bodyPr>
            <a:spAutoFit/>
          </a:bodyPr>
          <a:lstStyle/>
          <a:p>
            <a:pPr marL="514350" indent="-514350" fontAlgn="auto">
              <a:lnSpc>
                <a:spcPct val="150000"/>
              </a:lnSpc>
              <a:spcBef>
                <a:spcPts val="0"/>
              </a:spcBef>
              <a:buFont typeface="Arial" panose="020B0604020202020204" pitchFamily="34" charset="0"/>
              <a:buAutoNum type="arabicPeriod"/>
            </a:pPr>
            <a:r>
              <a:rPr lang="en-US" altLang="zh-CN" sz="3200" b="1" dirty="0">
                <a:latin typeface="Times New Roman" panose="02020603050405020304" pitchFamily="18" charset="0"/>
              </a:rPr>
              <a:t>be + </a:t>
            </a:r>
            <a:r>
              <a:rPr lang="zh-CN" altLang="en-US" sz="3200" b="1" dirty="0">
                <a:latin typeface="Times New Roman" panose="02020603050405020304" pitchFamily="18" charset="0"/>
              </a:rPr>
              <a:t>过去分词（</a:t>
            </a:r>
            <a:r>
              <a:rPr lang="en-US" altLang="zh-CN" sz="3200" b="1" dirty="0">
                <a:latin typeface="Times New Roman" panose="02020603050405020304" pitchFamily="18" charset="0"/>
              </a:rPr>
              <a:t> be</a:t>
            </a:r>
            <a:r>
              <a:rPr lang="zh-CN" altLang="en-US" sz="3200" b="1" dirty="0">
                <a:latin typeface="Times New Roman" panose="02020603050405020304" pitchFamily="18" charset="0"/>
              </a:rPr>
              <a:t>随着主语人称和数以及时态的不同而变化）</a:t>
            </a:r>
            <a:endParaRPr lang="en-US" altLang="zh-CN" sz="3200" b="1" dirty="0">
              <a:latin typeface="Times New Roman" panose="02020603050405020304" pitchFamily="18" charset="0"/>
            </a:endParaRPr>
          </a:p>
          <a:p>
            <a:pPr marL="514350" indent="-514350" fontAlgn="auto">
              <a:lnSpc>
                <a:spcPct val="150000"/>
              </a:lnSpc>
              <a:spcBef>
                <a:spcPts val="0"/>
              </a:spcBef>
              <a:buFont typeface="Arial" panose="020B0604020202020204" pitchFamily="34" charset="0"/>
              <a:buAutoNum type="arabicPeriod"/>
            </a:pPr>
            <a:r>
              <a:rPr lang="en-US" altLang="zh-CN" sz="3200" b="1" dirty="0">
                <a:latin typeface="Times New Roman" panose="02020603050405020304" pitchFamily="18" charset="0"/>
              </a:rPr>
              <a:t>can / must / may / should … + be + </a:t>
            </a:r>
            <a:r>
              <a:rPr lang="zh-CN" altLang="en-US" sz="3200" b="1" dirty="0">
                <a:latin typeface="Times New Roman" panose="02020603050405020304" pitchFamily="18" charset="0"/>
              </a:rPr>
              <a:t>过去分词（含有情态动词的被动语态）</a:t>
            </a:r>
          </a:p>
        </p:txBody>
      </p:sp>
      <p:pic>
        <p:nvPicPr>
          <p:cNvPr id="33796" name="图片 3" descr="d1.gif"/>
          <p:cNvPicPr>
            <a:picLocks noChangeAspect="1"/>
          </p:cNvPicPr>
          <p:nvPr/>
        </p:nvPicPr>
        <p:blipFill>
          <a:blip r:embed="rId2" cstate="print"/>
          <a:srcRect/>
          <a:stretch>
            <a:fillRect/>
          </a:stretch>
        </p:blipFill>
        <p:spPr bwMode="auto">
          <a:xfrm>
            <a:off x="6615748" y="4623435"/>
            <a:ext cx="1728787" cy="174466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500"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37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500"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379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827584" y="764704"/>
            <a:ext cx="7344816" cy="1568450"/>
          </a:xfrm>
          <a:prstGeom prst="rect">
            <a:avLst/>
          </a:prstGeom>
          <a:noFill/>
          <a:ln w="9525">
            <a:noFill/>
            <a:miter lim="800000"/>
          </a:ln>
        </p:spPr>
        <p:txBody>
          <a:bodyPr wrap="square">
            <a:spAutoFit/>
          </a:bodyPr>
          <a:lstStyle/>
          <a:p>
            <a:pPr fontAlgn="auto">
              <a:lnSpc>
                <a:spcPct val="150000"/>
              </a:lnSpc>
              <a:spcBef>
                <a:spcPts val="0"/>
              </a:spcBef>
              <a:defRPr/>
            </a:pPr>
            <a:r>
              <a:rPr lang="zh-CN" altLang="en-US" sz="3200" b="1" dirty="0">
                <a:solidFill>
                  <a:srgbClr val="0000CC"/>
                </a:solidFill>
                <a:latin typeface="+mn-ea"/>
                <a:ea typeface="+mn-ea"/>
              </a:rPr>
              <a:t>一般现在时、一般过去时和一般将来时的主动结构和被动结构 </a:t>
            </a:r>
            <a:r>
              <a:rPr lang="en-US" altLang="zh-CN" sz="3200" b="1" dirty="0">
                <a:solidFill>
                  <a:srgbClr val="0000CC"/>
                </a:solidFill>
                <a:latin typeface="+mn-ea"/>
                <a:ea typeface="+mn-ea"/>
              </a:rPr>
              <a:t>(</a:t>
            </a:r>
            <a:r>
              <a:rPr lang="zh-CN" altLang="en-US" sz="3200" b="1" dirty="0">
                <a:solidFill>
                  <a:srgbClr val="0000CC"/>
                </a:solidFill>
                <a:latin typeface="+mn-ea"/>
                <a:ea typeface="+mn-ea"/>
              </a:rPr>
              <a:t>以动词</a:t>
            </a:r>
            <a:r>
              <a:rPr lang="en-US" altLang="zh-CN" sz="3200" b="1" dirty="0">
                <a:solidFill>
                  <a:srgbClr val="0000CC"/>
                </a:solidFill>
                <a:latin typeface="+mn-ea"/>
                <a:ea typeface="+mn-ea"/>
              </a:rPr>
              <a:t>do</a:t>
            </a:r>
            <a:r>
              <a:rPr lang="zh-CN" altLang="en-US" sz="3200" b="1" dirty="0">
                <a:solidFill>
                  <a:srgbClr val="0000CC"/>
                </a:solidFill>
                <a:latin typeface="+mn-ea"/>
                <a:ea typeface="+mn-ea"/>
              </a:rPr>
              <a:t>为例</a:t>
            </a:r>
            <a:r>
              <a:rPr lang="en-US" altLang="zh-CN" sz="3200" b="1" dirty="0">
                <a:solidFill>
                  <a:srgbClr val="0000CC"/>
                </a:solidFill>
                <a:latin typeface="+mn-ea"/>
                <a:ea typeface="+mn-ea"/>
              </a:rPr>
              <a:t>)</a:t>
            </a:r>
            <a:endParaRPr lang="zh-CN" altLang="en-US" sz="3200" b="1" dirty="0">
              <a:solidFill>
                <a:srgbClr val="0000CC"/>
              </a:solidFill>
              <a:latin typeface="+mn-ea"/>
              <a:ea typeface="+mn-ea"/>
            </a:endParaRPr>
          </a:p>
        </p:txBody>
      </p:sp>
      <p:graphicFrame>
        <p:nvGraphicFramePr>
          <p:cNvPr id="6" name="表格 5"/>
          <p:cNvGraphicFramePr>
            <a:graphicFrameLocks noGrp="1"/>
          </p:cNvGraphicFramePr>
          <p:nvPr/>
        </p:nvGraphicFramePr>
        <p:xfrm>
          <a:off x="648008" y="2535317"/>
          <a:ext cx="7848872" cy="3705391"/>
        </p:xfrm>
        <a:graphic>
          <a:graphicData uri="http://schemas.openxmlformats.org/drawingml/2006/table">
            <a:tbl>
              <a:tblPr firstRow="1" bandRow="1">
                <a:tableStyleId>{5C22544A-7EE6-4342-B048-85BDC9FD1C3A}</a:tableStyleId>
              </a:tblPr>
              <a:tblGrid>
                <a:gridCol w="2593687">
                  <a:extLst>
                    <a:ext uri="{9D8B030D-6E8A-4147-A177-3AD203B41FA5}">
                      <a16:colId xmlns:a16="http://schemas.microsoft.com/office/drawing/2014/main" val="20000"/>
                    </a:ext>
                  </a:extLst>
                </a:gridCol>
                <a:gridCol w="2593687">
                  <a:extLst>
                    <a:ext uri="{9D8B030D-6E8A-4147-A177-3AD203B41FA5}">
                      <a16:colId xmlns:a16="http://schemas.microsoft.com/office/drawing/2014/main" val="20001"/>
                    </a:ext>
                  </a:extLst>
                </a:gridCol>
                <a:gridCol w="2661498">
                  <a:extLst>
                    <a:ext uri="{9D8B030D-6E8A-4147-A177-3AD203B41FA5}">
                      <a16:colId xmlns:a16="http://schemas.microsoft.com/office/drawing/2014/main" val="20002"/>
                    </a:ext>
                  </a:extLst>
                </a:gridCol>
              </a:tblGrid>
              <a:tr h="720080">
                <a:tc>
                  <a:txBody>
                    <a:bodyPr/>
                    <a:lstStyle/>
                    <a:p>
                      <a:pPr algn="ctr"/>
                      <a:r>
                        <a:rPr lang="zh-CN" altLang="en-US" sz="2800" dirty="0" smtClean="0">
                          <a:latin typeface="+mn-ea"/>
                          <a:ea typeface="+mn-ea"/>
                        </a:rPr>
                        <a:t>时态</a:t>
                      </a:r>
                      <a:endParaRPr lang="zh-CN" altLang="en-US" sz="2800" dirty="0">
                        <a:latin typeface="+mn-ea"/>
                        <a:ea typeface="+mn-ea"/>
                      </a:endParaRPr>
                    </a:p>
                  </a:txBody>
                  <a:tcPr/>
                </a:tc>
                <a:tc>
                  <a:txBody>
                    <a:bodyPr/>
                    <a:lstStyle/>
                    <a:p>
                      <a:pPr algn="ctr"/>
                      <a:r>
                        <a:rPr lang="zh-CN" altLang="en-US" sz="2800" dirty="0" smtClean="0">
                          <a:latin typeface="+mn-ea"/>
                          <a:ea typeface="+mn-ea"/>
                        </a:rPr>
                        <a:t>主动语态</a:t>
                      </a:r>
                      <a:endParaRPr lang="zh-CN" altLang="en-US" sz="2800" dirty="0">
                        <a:latin typeface="+mn-ea"/>
                        <a:ea typeface="+mn-ea"/>
                      </a:endParaRPr>
                    </a:p>
                  </a:txBody>
                  <a:tcPr/>
                </a:tc>
                <a:tc>
                  <a:txBody>
                    <a:bodyPr/>
                    <a:lstStyle/>
                    <a:p>
                      <a:pPr algn="ctr"/>
                      <a:r>
                        <a:rPr lang="zh-CN" altLang="en-US" sz="2800" dirty="0" smtClean="0"/>
                        <a:t>被动语态</a:t>
                      </a:r>
                      <a:endParaRPr lang="zh-CN" altLang="en-US" sz="2800" dirty="0"/>
                    </a:p>
                  </a:txBody>
                  <a:tcPr/>
                </a:tc>
                <a:extLst>
                  <a:ext uri="{0D108BD9-81ED-4DB2-BD59-A6C34878D82A}">
                    <a16:rowId xmlns:a16="http://schemas.microsoft.com/office/drawing/2014/main" val="10000"/>
                  </a:ext>
                </a:extLst>
              </a:tr>
              <a:tr h="910131">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b="1" dirty="0" smtClean="0"/>
                        <a:t>一般现在时</a:t>
                      </a:r>
                      <a:endParaRPr lang="zh-CN" altLang="en-US" sz="2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do / does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am / is / are + done</a:t>
                      </a:r>
                    </a:p>
                  </a:txBody>
                  <a:tcPr anchor="ctr"/>
                </a:tc>
                <a:extLst>
                  <a:ext uri="{0D108BD9-81ED-4DB2-BD59-A6C34878D82A}">
                    <a16:rowId xmlns:a16="http://schemas.microsoft.com/office/drawing/2014/main" val="10001"/>
                  </a:ext>
                </a:extLst>
              </a:tr>
              <a:tr h="711267">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b="1" dirty="0" smtClean="0"/>
                        <a:t>一般过去时</a:t>
                      </a:r>
                      <a:endParaRPr lang="zh-CN" altLang="en-US" sz="2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cs typeface="Times New Roman" panose="02020603050405020304" pitchFamily="18" charset="0"/>
                        </a:rPr>
                        <a:t>did</a:t>
                      </a:r>
                    </a:p>
                    <a:p>
                      <a:pPr algn="ctr"/>
                      <a:endParaRPr lang="zh-CN" altLang="en-US" sz="2400" dirty="0">
                        <a:latin typeface="Times New Roman" panose="02020603050405020304" pitchFamily="18" charset="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was / were + done</a:t>
                      </a:r>
                    </a:p>
                    <a:p>
                      <a:endParaRPr lang="zh-CN" altLang="en-US" dirty="0"/>
                    </a:p>
                  </a:txBody>
                  <a:tcPr anchor="ctr"/>
                </a:tc>
                <a:extLst>
                  <a:ext uri="{0D108BD9-81ED-4DB2-BD59-A6C34878D82A}">
                    <a16:rowId xmlns:a16="http://schemas.microsoft.com/office/drawing/2014/main" val="10002"/>
                  </a:ext>
                </a:extLst>
              </a:tr>
              <a:tr h="1252220">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2400" b="1" dirty="0" smtClean="0"/>
                        <a:t>一般将来时</a:t>
                      </a:r>
                      <a:endParaRPr lang="zh-CN" altLang="en-US" sz="2400" b="1"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will / be going to + do</a:t>
                      </a:r>
                    </a:p>
                    <a:p>
                      <a:endParaRPr lang="zh-CN"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cap="none" normalizeH="0" baseline="0" dirty="0" smtClean="0">
                          <a:ln>
                            <a:noFill/>
                          </a:ln>
                          <a:solidFill>
                            <a:schemeClr val="tx1"/>
                          </a:solidFill>
                          <a:effectLst/>
                          <a:latin typeface="Times New Roman" panose="02020603050405020304" pitchFamily="18" charset="0"/>
                          <a:ea typeface="宋体" panose="02010600030101010101" pitchFamily="2" charset="-122"/>
                        </a:rPr>
                        <a:t>will / be going to + be + done</a:t>
                      </a:r>
                    </a:p>
                    <a:p>
                      <a:endParaRPr lang="zh-CN" altLang="en-US" dirty="0"/>
                    </a:p>
                  </a:txBody>
                  <a:tcPr anchor="ctr"/>
                </a:tc>
                <a:extLst>
                  <a:ext uri="{0D108BD9-81ED-4DB2-BD59-A6C34878D82A}">
                    <a16:rowId xmlns:a16="http://schemas.microsoft.com/office/drawing/2014/main" val="10003"/>
                  </a:ext>
                </a:extLst>
              </a:tr>
            </a:tbl>
          </a:graphicData>
        </a:graphic>
      </p:graphicFrame>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ppt_x"/>
                                          </p:val>
                                        </p:tav>
                                        <p:tav tm="100000">
                                          <p:val>
                                            <p:strVal val="#ppt_x"/>
                                          </p:val>
                                        </p:tav>
                                      </p:tavLst>
                                    </p:anim>
                                    <p:anim calcmode="lin" valueType="num">
                                      <p:cBhvr additive="base">
                                        <p:cTn id="8" dur="500" fill="hold"/>
                                        <p:tgtEl>
                                          <p:spTgt spid="327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6903" y="695615"/>
            <a:ext cx="8064896" cy="6333785"/>
          </a:xfrm>
          <a:prstGeom prst="rect">
            <a:avLst/>
          </a:prstGeom>
          <a:noFill/>
        </p:spPr>
        <p:txBody>
          <a:bodyPr wrap="square">
            <a:spAutoFit/>
          </a:bodyPr>
          <a:lstStyle/>
          <a:p>
            <a:pPr algn="ctr" fontAlgn="auto">
              <a:lnSpc>
                <a:spcPct val="135000"/>
              </a:lnSpc>
              <a:defRPr/>
            </a:pPr>
            <a:r>
              <a:rPr lang="zh-CN" altLang="en-US" sz="3200" b="1" dirty="0">
                <a:solidFill>
                  <a:srgbClr val="0000CC"/>
                </a:solidFill>
                <a:latin typeface="Times New Roman" panose="02020603050405020304" pitchFamily="18" charset="0"/>
                <a:ea typeface="+mn-ea"/>
                <a:cs typeface="Times New Roman" panose="02020603050405020304" pitchFamily="18" charset="0"/>
              </a:rPr>
              <a:t>主动语态变为被动语态</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一般现在时：</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主：</a:t>
            </a:r>
            <a:r>
              <a:rPr lang="en-US" altLang="zh-CN" sz="2800" b="1" dirty="0">
                <a:latin typeface="Times New Roman" panose="02020603050405020304" pitchFamily="18" charset="0"/>
                <a:ea typeface="+mn-ea"/>
                <a:cs typeface="Times New Roman" panose="02020603050405020304" pitchFamily="18" charset="0"/>
              </a:rPr>
              <a:t>We believe him.</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被：</a:t>
            </a:r>
            <a:r>
              <a:rPr lang="en-US" altLang="zh-CN" sz="2800" b="1" dirty="0">
                <a:latin typeface="Times New Roman" panose="02020603050405020304" pitchFamily="18" charset="0"/>
                <a:ea typeface="+mn-ea"/>
                <a:cs typeface="Times New Roman" panose="02020603050405020304" pitchFamily="18" charset="0"/>
              </a:rPr>
              <a:t>He is believed by us.</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一般过去时：</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主：</a:t>
            </a:r>
            <a:r>
              <a:rPr lang="en-US" altLang="zh-CN" sz="2800" b="1" dirty="0">
                <a:latin typeface="Times New Roman" panose="02020603050405020304" pitchFamily="18" charset="0"/>
                <a:ea typeface="+mn-ea"/>
                <a:cs typeface="Times New Roman" panose="02020603050405020304" pitchFamily="18" charset="0"/>
              </a:rPr>
              <a:t>He bought his children some pens.</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被：</a:t>
            </a:r>
            <a:r>
              <a:rPr lang="en-US" altLang="zh-CN" sz="2800" b="1" dirty="0">
                <a:latin typeface="Times New Roman" panose="02020603050405020304" pitchFamily="18" charset="0"/>
                <a:ea typeface="+mn-ea"/>
                <a:cs typeface="Times New Roman" panose="02020603050405020304" pitchFamily="18" charset="0"/>
              </a:rPr>
              <a:t>Some pens were bought for his children by him.</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一般将来时：</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主：</a:t>
            </a:r>
            <a:r>
              <a:rPr lang="en-US" altLang="zh-CN" sz="2800" b="1" dirty="0">
                <a:latin typeface="Times New Roman" panose="02020603050405020304" pitchFamily="18" charset="0"/>
                <a:ea typeface="+mn-ea"/>
                <a:cs typeface="Times New Roman" panose="02020603050405020304" pitchFamily="18" charset="0"/>
              </a:rPr>
              <a:t>Everyone will know the truth soon .</a:t>
            </a:r>
          </a:p>
          <a:p>
            <a:pPr fontAlgn="auto">
              <a:lnSpc>
                <a:spcPct val="135000"/>
              </a:lnSpc>
              <a:defRPr/>
            </a:pPr>
            <a:r>
              <a:rPr lang="zh-CN" altLang="en-US" sz="2800" b="1" dirty="0">
                <a:latin typeface="Times New Roman" panose="02020603050405020304" pitchFamily="18" charset="0"/>
                <a:ea typeface="+mn-ea"/>
                <a:cs typeface="Times New Roman" panose="02020603050405020304" pitchFamily="18" charset="0"/>
              </a:rPr>
              <a:t>被：</a:t>
            </a:r>
            <a:r>
              <a:rPr lang="en-US" altLang="zh-CN" sz="2800" b="1" dirty="0">
                <a:latin typeface="Times New Roman" panose="02020603050405020304" pitchFamily="18" charset="0"/>
                <a:ea typeface="+mn-ea"/>
                <a:cs typeface="Times New Roman" panose="02020603050405020304" pitchFamily="18" charset="0"/>
              </a:rPr>
              <a:t>The truth will be known by everyone.</a:t>
            </a:r>
          </a:p>
          <a:p>
            <a:pPr fontAlgn="auto">
              <a:lnSpc>
                <a:spcPct val="135000"/>
              </a:lnSpc>
              <a:defRPr/>
            </a:pPr>
            <a:endParaRPr lang="zh-CN" altLang="en-US" dirty="0"/>
          </a:p>
        </p:txBody>
      </p:sp>
      <p:pic>
        <p:nvPicPr>
          <p:cNvPr id="3" name="图片 2" descr="3b.jpg"/>
          <p:cNvPicPr>
            <a:picLocks noChangeAspect="1"/>
          </p:cNvPicPr>
          <p:nvPr/>
        </p:nvPicPr>
        <p:blipFill>
          <a:blip r:embed="rId2" cstate="email"/>
          <a:stretch>
            <a:fillRect/>
          </a:stretch>
        </p:blipFill>
        <p:spPr>
          <a:xfrm>
            <a:off x="6102955" y="1580872"/>
            <a:ext cx="2218184" cy="1532384"/>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7" end="7"/>
                                            </p:txEl>
                                          </p:spTgt>
                                        </p:tgtEl>
                                        <p:attrNameLst>
                                          <p:attrName>style.visibility</p:attrName>
                                        </p:attrNameLst>
                                      </p:cBhvr>
                                      <p:to>
                                        <p:strVal val="visible"/>
                                      </p:to>
                                    </p:set>
                                    <p:anim calcmode="lin" valueType="num">
                                      <p:cBhvr additive="base">
                                        <p:cTn id="3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8" end="8"/>
                                            </p:txEl>
                                          </p:spTgt>
                                        </p:tgtEl>
                                        <p:attrNameLst>
                                          <p:attrName>style.visibility</p:attrName>
                                        </p:attrNameLst>
                                      </p:cBhvr>
                                      <p:to>
                                        <p:strVal val="visible"/>
                                      </p:to>
                                    </p:set>
                                    <p:anim calcmode="lin" valueType="num">
                                      <p:cBhvr additive="base">
                                        <p:cTn id="4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p:nvPr/>
        </p:nvSpPr>
        <p:spPr>
          <a:xfrm>
            <a:off x="3059832" y="548680"/>
            <a:ext cx="2736850" cy="576064"/>
          </a:xfrm>
          <a:prstGeom prst="ellipse">
            <a:avLst/>
          </a:prstGeom>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zh-CN" altLang="en-US"/>
          </a:p>
        </p:txBody>
      </p:sp>
      <p:sp>
        <p:nvSpPr>
          <p:cNvPr id="36867" name="TextBox 3"/>
          <p:cNvSpPr txBox="1">
            <a:spLocks noChangeArrowheads="1"/>
          </p:cNvSpPr>
          <p:nvPr/>
        </p:nvSpPr>
        <p:spPr bwMode="auto">
          <a:xfrm>
            <a:off x="3347864" y="548680"/>
            <a:ext cx="2160240" cy="585788"/>
          </a:xfrm>
          <a:prstGeom prst="rect">
            <a:avLst/>
          </a:prstGeom>
          <a:noFill/>
          <a:ln w="9525">
            <a:noFill/>
            <a:miter lim="800000"/>
          </a:ln>
        </p:spPr>
        <p:txBody>
          <a:bodyPr wrap="square">
            <a:spAutoFit/>
          </a:bodyPr>
          <a:lstStyle/>
          <a:p>
            <a:pPr algn="ctr"/>
            <a:r>
              <a:rPr lang="zh-CN" altLang="en-US" sz="3200" b="1" dirty="0"/>
              <a:t>学以致用</a:t>
            </a:r>
          </a:p>
        </p:txBody>
      </p:sp>
      <p:sp>
        <p:nvSpPr>
          <p:cNvPr id="5" name="TextBox 4"/>
          <p:cNvSpPr txBox="1"/>
          <p:nvPr/>
        </p:nvSpPr>
        <p:spPr>
          <a:xfrm>
            <a:off x="467544" y="1124744"/>
            <a:ext cx="8496944" cy="5262979"/>
          </a:xfrm>
          <a:prstGeom prst="rect">
            <a:avLst/>
          </a:prstGeom>
          <a:noFill/>
        </p:spPr>
        <p:txBody>
          <a:bodyPr wrap="square">
            <a:spAutoFit/>
          </a:bodyPr>
          <a:lstStyle/>
          <a:p>
            <a:pPr marL="342900" indent="-342900">
              <a:defRPr/>
            </a:pPr>
            <a:r>
              <a:rPr lang="zh-CN" altLang="en-US" sz="2800" b="1" dirty="0">
                <a:solidFill>
                  <a:srgbClr val="0000CC"/>
                </a:solidFill>
                <a:latin typeface="Times New Roman" panose="02020603050405020304" pitchFamily="18" charset="0"/>
                <a:cs typeface="Times New Roman" panose="02020603050405020304" pitchFamily="18" charset="0"/>
              </a:rPr>
              <a:t>将下列主动句变为被动句：</a:t>
            </a:r>
            <a:endParaRPr lang="en-US" altLang="zh-CN" sz="2800" b="1" dirty="0">
              <a:solidFill>
                <a:srgbClr val="0000CC"/>
              </a:solidFill>
              <a:latin typeface="Times New Roman" panose="02020603050405020304" pitchFamily="18" charset="0"/>
              <a:cs typeface="Times New Roman" panose="02020603050405020304" pitchFamily="18" charset="0"/>
            </a:endParaRPr>
          </a:p>
          <a:p>
            <a:pPr marL="342900" indent="-342900">
              <a:defRPr/>
            </a:pPr>
            <a:r>
              <a:rPr lang="en-US" altLang="zh-CN" sz="2800" b="1" dirty="0">
                <a:latin typeface="Times New Roman" panose="02020603050405020304" pitchFamily="18" charset="0"/>
                <a:cs typeface="Times New Roman" panose="02020603050405020304" pitchFamily="18" charset="0"/>
              </a:rPr>
              <a:t>1. </a:t>
            </a:r>
            <a:r>
              <a:rPr lang="zh-CN" altLang="en-US" sz="2800" b="1" dirty="0">
                <a:latin typeface="Times New Roman" panose="02020603050405020304" pitchFamily="18" charset="0"/>
                <a:cs typeface="Times New Roman" panose="02020603050405020304" pitchFamily="18" charset="0"/>
              </a:rPr>
              <a:t>人们认为他很有才华。</a:t>
            </a:r>
            <a:endParaRPr lang="en-US" altLang="zh-CN" sz="2800" b="1" dirty="0">
              <a:latin typeface="Times New Roman" panose="02020603050405020304" pitchFamily="18" charset="0"/>
              <a:cs typeface="Times New Roman" panose="02020603050405020304" pitchFamily="18" charset="0"/>
            </a:endParaRPr>
          </a:p>
          <a:p>
            <a:pPr>
              <a:defRPr/>
            </a:pPr>
            <a:r>
              <a:rPr lang="zh-CN" altLang="en-US" sz="2800" b="1" dirty="0">
                <a:latin typeface="Times New Roman" panose="02020603050405020304" pitchFamily="18" charset="0"/>
                <a:cs typeface="Times New Roman" panose="02020603050405020304" pitchFamily="18" charset="0"/>
              </a:rPr>
              <a:t>主</a:t>
            </a:r>
            <a:r>
              <a:rPr lang="zh-CN" altLang="en-US" sz="2800" b="1" dirty="0" smtClean="0">
                <a:latin typeface="Times New Roman" panose="02020603050405020304" pitchFamily="18" charset="0"/>
                <a:cs typeface="Times New Roman" panose="02020603050405020304" pitchFamily="18" charset="0"/>
              </a:rPr>
              <a:t>动</a:t>
            </a:r>
            <a:r>
              <a:rPr lang="en-US" altLang="zh-CN" sz="2800" b="1" dirty="0" smtClean="0">
                <a:latin typeface="Times New Roman" panose="02020603050405020304" pitchFamily="18" charset="0"/>
                <a:cs typeface="Times New Roman" panose="02020603050405020304" pitchFamily="18" charset="0"/>
              </a:rPr>
              <a:t>: People </a:t>
            </a:r>
            <a:r>
              <a:rPr lang="en-US" altLang="zh-CN" sz="2800" b="1" dirty="0">
                <a:latin typeface="Times New Roman" panose="02020603050405020304" pitchFamily="18" charset="0"/>
                <a:cs typeface="Times New Roman" panose="02020603050405020304" pitchFamily="18" charset="0"/>
              </a:rPr>
              <a:t>regard him as brilliant.</a:t>
            </a:r>
          </a:p>
          <a:p>
            <a:pPr>
              <a:defRPr/>
            </a:pPr>
            <a:r>
              <a:rPr lang="zh-CN" altLang="en-US" sz="2800" b="1" dirty="0">
                <a:latin typeface="Times New Roman" panose="02020603050405020304" pitchFamily="18" charset="0"/>
                <a:cs typeface="Times New Roman" panose="02020603050405020304" pitchFamily="18" charset="0"/>
              </a:rPr>
              <a:t>被</a:t>
            </a:r>
            <a:r>
              <a:rPr lang="zh-CN" altLang="en-US" sz="2800" b="1" dirty="0" smtClean="0">
                <a:latin typeface="Times New Roman" panose="02020603050405020304" pitchFamily="18" charset="0"/>
                <a:cs typeface="Times New Roman" panose="02020603050405020304" pitchFamily="18" charset="0"/>
              </a:rPr>
              <a:t>动</a:t>
            </a:r>
            <a:r>
              <a:rPr lang="en-US" altLang="zh-CN" sz="2800" b="1" dirty="0" smtClean="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a:p>
            <a:pPr>
              <a:defRPr/>
            </a:pPr>
            <a:r>
              <a:rPr lang="en-US" altLang="zh-CN" sz="2800" b="1" dirty="0">
                <a:latin typeface="Times New Roman" panose="02020603050405020304" pitchFamily="18" charset="0"/>
                <a:cs typeface="Times New Roman" panose="02020603050405020304" pitchFamily="18" charset="0"/>
              </a:rPr>
              <a:t>2.</a:t>
            </a:r>
            <a:r>
              <a:rPr lang="zh-CN" altLang="en-US" sz="2800" b="1" dirty="0">
                <a:latin typeface="Times New Roman" panose="02020603050405020304" pitchFamily="18" charset="0"/>
                <a:cs typeface="Times New Roman" panose="02020603050405020304" pitchFamily="18" charset="0"/>
              </a:rPr>
              <a:t>孩子们热烈地欢迎外宾。</a:t>
            </a:r>
            <a:endParaRPr lang="en-US" altLang="zh-CN" sz="2800" b="1" dirty="0">
              <a:latin typeface="Times New Roman" panose="02020603050405020304" pitchFamily="18" charset="0"/>
              <a:cs typeface="Times New Roman" panose="02020603050405020304" pitchFamily="18" charset="0"/>
            </a:endParaRPr>
          </a:p>
          <a:p>
            <a:pPr>
              <a:defRPr/>
            </a:pPr>
            <a:r>
              <a:rPr lang="zh-CN" altLang="en-US" sz="2800" b="1" dirty="0">
                <a:latin typeface="Times New Roman" panose="02020603050405020304" pitchFamily="18" charset="0"/>
                <a:cs typeface="Times New Roman" panose="02020603050405020304" pitchFamily="18" charset="0"/>
              </a:rPr>
              <a:t>主</a:t>
            </a:r>
            <a:r>
              <a:rPr lang="zh-CN" altLang="en-US" sz="2800" b="1" dirty="0" smtClean="0">
                <a:latin typeface="Times New Roman" panose="02020603050405020304" pitchFamily="18" charset="0"/>
                <a:cs typeface="Times New Roman" panose="02020603050405020304" pitchFamily="18" charset="0"/>
              </a:rPr>
              <a:t>动</a:t>
            </a:r>
            <a:r>
              <a:rPr lang="en-US" altLang="zh-CN" sz="2800" b="1" dirty="0" smtClean="0">
                <a:latin typeface="Times New Roman" panose="02020603050405020304" pitchFamily="18" charset="0"/>
                <a:cs typeface="Times New Roman" panose="02020603050405020304" pitchFamily="18" charset="0"/>
              </a:rPr>
              <a:t>: The </a:t>
            </a:r>
            <a:r>
              <a:rPr lang="en-US" altLang="zh-CN" sz="2800" b="1" dirty="0">
                <a:latin typeface="Times New Roman" panose="02020603050405020304" pitchFamily="18" charset="0"/>
                <a:cs typeface="Times New Roman" panose="02020603050405020304" pitchFamily="18" charset="0"/>
              </a:rPr>
              <a:t>children gave the foreign guests a warm welcome.</a:t>
            </a:r>
          </a:p>
          <a:p>
            <a:pPr>
              <a:defRPr/>
            </a:pPr>
            <a:r>
              <a:rPr lang="zh-CN" altLang="en-US" sz="2800" b="1" dirty="0">
                <a:latin typeface="Times New Roman" panose="02020603050405020304" pitchFamily="18" charset="0"/>
                <a:cs typeface="Times New Roman" panose="02020603050405020304" pitchFamily="18" charset="0"/>
              </a:rPr>
              <a:t>被动：</a:t>
            </a:r>
            <a:endParaRPr lang="en-US" altLang="zh-CN" sz="2800" b="1" dirty="0">
              <a:latin typeface="Times New Roman" panose="02020603050405020304" pitchFamily="18" charset="0"/>
              <a:cs typeface="Times New Roman" panose="02020603050405020304" pitchFamily="18" charset="0"/>
            </a:endParaRPr>
          </a:p>
          <a:p>
            <a:pPr>
              <a:defRPr/>
            </a:pPr>
            <a:endParaRPr lang="en-US" altLang="zh-CN" sz="2800" b="1" dirty="0" smtClean="0">
              <a:latin typeface="Times New Roman" panose="02020603050405020304" pitchFamily="18" charset="0"/>
              <a:cs typeface="Times New Roman" panose="02020603050405020304" pitchFamily="18" charset="0"/>
            </a:endParaRPr>
          </a:p>
          <a:p>
            <a:pPr>
              <a:defRPr/>
            </a:pPr>
            <a:r>
              <a:rPr lang="en-US" altLang="zh-CN" sz="2800" b="1" dirty="0" smtClean="0">
                <a:latin typeface="Times New Roman" panose="02020603050405020304" pitchFamily="18" charset="0"/>
                <a:cs typeface="Times New Roman" panose="02020603050405020304" pitchFamily="18" charset="0"/>
              </a:rPr>
              <a:t>3</a:t>
            </a:r>
            <a:r>
              <a:rPr lang="en-US" altLang="zh-CN" sz="2800" b="1" dirty="0">
                <a:latin typeface="Times New Roman" panose="02020603050405020304" pitchFamily="18" charset="0"/>
                <a:cs typeface="Times New Roman" panose="02020603050405020304" pitchFamily="18" charset="0"/>
              </a:rPr>
              <a:t>. </a:t>
            </a:r>
            <a:r>
              <a:rPr lang="zh-CN" altLang="en-US" sz="2800" b="1" dirty="0">
                <a:latin typeface="Times New Roman" panose="02020603050405020304" pitchFamily="18" charset="0"/>
                <a:cs typeface="Times New Roman" panose="02020603050405020304" pitchFamily="18" charset="0"/>
              </a:rPr>
              <a:t>他们将问你许多怪题。</a:t>
            </a:r>
            <a:endParaRPr lang="en-US" altLang="zh-CN" sz="2800" b="1" dirty="0">
              <a:latin typeface="Times New Roman" panose="02020603050405020304" pitchFamily="18" charset="0"/>
              <a:cs typeface="Times New Roman" panose="02020603050405020304" pitchFamily="18" charset="0"/>
            </a:endParaRPr>
          </a:p>
          <a:p>
            <a:pPr>
              <a:defRPr/>
            </a:pPr>
            <a:r>
              <a:rPr lang="zh-CN" altLang="en-US" sz="2800" b="1" dirty="0">
                <a:latin typeface="Times New Roman" panose="02020603050405020304" pitchFamily="18" charset="0"/>
                <a:cs typeface="Times New Roman" panose="02020603050405020304" pitchFamily="18" charset="0"/>
              </a:rPr>
              <a:t>主</a:t>
            </a:r>
            <a:r>
              <a:rPr lang="zh-CN" altLang="en-US" sz="2800" b="1" dirty="0" smtClean="0">
                <a:latin typeface="Times New Roman" panose="02020603050405020304" pitchFamily="18" charset="0"/>
                <a:cs typeface="Times New Roman" panose="02020603050405020304" pitchFamily="18" charset="0"/>
              </a:rPr>
              <a:t>动</a:t>
            </a:r>
            <a:r>
              <a:rPr lang="en-US" altLang="zh-CN" sz="2800" b="1" dirty="0" smtClean="0">
                <a:latin typeface="Times New Roman" panose="02020603050405020304" pitchFamily="18" charset="0"/>
                <a:cs typeface="Times New Roman" panose="02020603050405020304" pitchFamily="18" charset="0"/>
              </a:rPr>
              <a:t>: They </a:t>
            </a:r>
            <a:r>
              <a:rPr lang="en-US" altLang="zh-CN" sz="2800" b="1" dirty="0">
                <a:latin typeface="Times New Roman" panose="02020603050405020304" pitchFamily="18" charset="0"/>
                <a:cs typeface="Times New Roman" panose="02020603050405020304" pitchFamily="18" charset="0"/>
              </a:rPr>
              <a:t>will ask you a lot of strange questions.</a:t>
            </a:r>
          </a:p>
          <a:p>
            <a:pPr>
              <a:defRPr/>
            </a:pPr>
            <a:r>
              <a:rPr lang="zh-CN" altLang="en-US" sz="2800" b="1" dirty="0">
                <a:latin typeface="Times New Roman" panose="02020603050405020304" pitchFamily="18" charset="0"/>
                <a:cs typeface="Times New Roman" panose="02020603050405020304" pitchFamily="18" charset="0"/>
              </a:rPr>
              <a:t>被</a:t>
            </a:r>
            <a:r>
              <a:rPr lang="zh-CN" altLang="en-US" sz="2800" b="1" dirty="0" smtClean="0">
                <a:latin typeface="Times New Roman" panose="02020603050405020304" pitchFamily="18" charset="0"/>
                <a:cs typeface="Times New Roman" panose="02020603050405020304" pitchFamily="18" charset="0"/>
              </a:rPr>
              <a:t>动</a:t>
            </a:r>
            <a:r>
              <a:rPr lang="en-US" altLang="zh-CN" sz="2800" b="1" dirty="0" smtClean="0">
                <a:latin typeface="Times New Roman" panose="02020603050405020304" pitchFamily="18" charset="0"/>
                <a:cs typeface="Times New Roman" panose="02020603050405020304" pitchFamily="18" charset="0"/>
              </a:rPr>
              <a:t>:</a:t>
            </a:r>
            <a:endParaRPr lang="zh-CN" altLang="en-US" sz="2800" b="1" dirty="0">
              <a:latin typeface="Times New Roman" panose="02020603050405020304" pitchFamily="18" charset="0"/>
              <a:cs typeface="Times New Roman" panose="02020603050405020304" pitchFamily="18" charset="0"/>
            </a:endParaRPr>
          </a:p>
        </p:txBody>
      </p:sp>
      <p:sp>
        <p:nvSpPr>
          <p:cNvPr id="6" name="TextBox 5"/>
          <p:cNvSpPr txBox="1">
            <a:spLocks noChangeArrowheads="1"/>
          </p:cNvSpPr>
          <p:nvPr/>
        </p:nvSpPr>
        <p:spPr bwMode="auto">
          <a:xfrm>
            <a:off x="1403648" y="2420888"/>
            <a:ext cx="6048672" cy="523220"/>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He is regarded as brilliant by people.</a:t>
            </a:r>
            <a:endParaRPr lang="zh-CN" altLang="en-US" sz="2800" dirty="0">
              <a:solidFill>
                <a:srgbClr val="FF0000"/>
              </a:solidFill>
            </a:endParaRPr>
          </a:p>
        </p:txBody>
      </p:sp>
      <p:sp>
        <p:nvSpPr>
          <p:cNvPr id="7" name="TextBox 6"/>
          <p:cNvSpPr txBox="1">
            <a:spLocks noChangeArrowheads="1"/>
          </p:cNvSpPr>
          <p:nvPr/>
        </p:nvSpPr>
        <p:spPr bwMode="auto">
          <a:xfrm>
            <a:off x="1475656" y="4077072"/>
            <a:ext cx="7488832" cy="954107"/>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The foreign guests were given a warm welcome by the children.</a:t>
            </a:r>
            <a:endParaRPr lang="zh-CN" altLang="en-US" sz="2800" dirty="0">
              <a:solidFill>
                <a:srgbClr val="FF0000"/>
              </a:solidFill>
            </a:endParaRPr>
          </a:p>
        </p:txBody>
      </p:sp>
      <p:sp>
        <p:nvSpPr>
          <p:cNvPr id="8" name="矩形 7"/>
          <p:cNvSpPr>
            <a:spLocks noChangeArrowheads="1"/>
          </p:cNvSpPr>
          <p:nvPr/>
        </p:nvSpPr>
        <p:spPr bwMode="auto">
          <a:xfrm>
            <a:off x="1331640" y="5733256"/>
            <a:ext cx="7632848" cy="954107"/>
          </a:xfrm>
          <a:prstGeom prst="rect">
            <a:avLst/>
          </a:prstGeom>
          <a:noFill/>
          <a:ln w="9525">
            <a:noFill/>
            <a:miter lim="800000"/>
          </a:ln>
        </p:spPr>
        <p:txBody>
          <a:bodyPr wrap="square">
            <a:spAutoFit/>
          </a:bodyPr>
          <a:lstStyle/>
          <a:p>
            <a:r>
              <a:rPr lang="en-US" altLang="zh-CN" sz="2800" b="1" dirty="0">
                <a:solidFill>
                  <a:srgbClr val="FF0000"/>
                </a:solidFill>
                <a:latin typeface="Times New Roman" panose="02020603050405020304" pitchFamily="18" charset="0"/>
                <a:cs typeface="Times New Roman" panose="02020603050405020304" pitchFamily="18" charset="0"/>
              </a:rPr>
              <a:t>You will be asked a lot of strange questions by them.</a:t>
            </a:r>
            <a:endParaRPr lang="zh-CN" altLang="en-US" sz="2800" dirty="0">
              <a:solidFill>
                <a:srgbClr val="FF0000"/>
              </a:solidFill>
            </a:endParaRP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6"/>
          <p:cNvSpPr txBox="1">
            <a:spLocks noChangeArrowheads="1"/>
          </p:cNvSpPr>
          <p:nvPr/>
        </p:nvSpPr>
        <p:spPr bwMode="auto">
          <a:xfrm>
            <a:off x="604203" y="1143318"/>
            <a:ext cx="6264275" cy="521970"/>
          </a:xfrm>
          <a:prstGeom prst="rect">
            <a:avLst/>
          </a:prstGeom>
          <a:noFill/>
          <a:ln w="9525">
            <a:noFill/>
            <a:miter lim="800000"/>
          </a:ln>
        </p:spPr>
        <p:txBody>
          <a:bodyPr>
            <a:spAutoFit/>
          </a:bodyPr>
          <a:lstStyle/>
          <a:p>
            <a:pPr>
              <a:spcBef>
                <a:spcPct val="50000"/>
              </a:spcBef>
            </a:pPr>
            <a:r>
              <a:rPr lang="zh-CN" altLang="en-US" sz="2800" b="1" dirty="0">
                <a:solidFill>
                  <a:schemeClr val="folHlink"/>
                </a:solidFill>
              </a:rPr>
              <a:t>一、单项选择</a:t>
            </a:r>
          </a:p>
        </p:txBody>
      </p:sp>
      <p:sp>
        <p:nvSpPr>
          <p:cNvPr id="38915" name="Text Box 7"/>
          <p:cNvSpPr txBox="1">
            <a:spLocks noChangeArrowheads="1"/>
          </p:cNvSpPr>
          <p:nvPr/>
        </p:nvSpPr>
        <p:spPr bwMode="auto">
          <a:xfrm>
            <a:off x="459740" y="1719580"/>
            <a:ext cx="8424863" cy="4832350"/>
          </a:xfrm>
          <a:prstGeom prst="rect">
            <a:avLst/>
          </a:prstGeom>
          <a:noFill/>
          <a:ln w="9525">
            <a:noFill/>
            <a:miter lim="800000"/>
          </a:ln>
        </p:spPr>
        <p:txBody>
          <a:bodyPr>
            <a:spAutoFit/>
          </a:bodyPr>
          <a:lstStyle/>
          <a:p>
            <a:pPr marL="342900" indent="-342900">
              <a:lnSpc>
                <a:spcPct val="150000"/>
              </a:lnSpc>
            </a:pPr>
            <a:r>
              <a:rPr lang="en-US" altLang="zh-CN" sz="2800" b="1" dirty="0">
                <a:latin typeface="Times New Roman" panose="02020603050405020304" pitchFamily="18" charset="0"/>
              </a:rPr>
              <a:t>1. We have a lovely room. It’s one of ____ in the hotel. </a:t>
            </a:r>
          </a:p>
          <a:p>
            <a:pPr marL="342900" indent="-342900">
              <a:lnSpc>
                <a:spcPct val="150000"/>
              </a:lnSpc>
            </a:pPr>
            <a:r>
              <a:rPr lang="en-US" altLang="zh-CN" sz="2800" b="1" dirty="0">
                <a:latin typeface="Times New Roman" panose="02020603050405020304" pitchFamily="18" charset="0"/>
              </a:rPr>
              <a:t>   A. nice                        B. nicer</a:t>
            </a:r>
          </a:p>
          <a:p>
            <a:pPr marL="342900" indent="-342900">
              <a:lnSpc>
                <a:spcPct val="150000"/>
              </a:lnSpc>
            </a:pPr>
            <a:r>
              <a:rPr lang="en-US" altLang="zh-CN" sz="2800" b="1" dirty="0">
                <a:latin typeface="Times New Roman" panose="02020603050405020304" pitchFamily="18" charset="0"/>
              </a:rPr>
              <a:t>   C. nicest                     D. the nicest</a:t>
            </a:r>
          </a:p>
          <a:p>
            <a:pPr marL="342900" indent="-342900">
              <a:lnSpc>
                <a:spcPct val="150000"/>
              </a:lnSpc>
              <a:buFontTx/>
              <a:buAutoNum type="arabicPeriod" startAt="2"/>
            </a:pPr>
            <a:r>
              <a:rPr kumimoji="1" lang="en-US" altLang="zh-CN" sz="2800" b="1" dirty="0">
                <a:latin typeface="Times New Roman" panose="02020603050405020304" pitchFamily="18" charset="0"/>
              </a:rPr>
              <a:t> ____ of the students are from the countryside.</a:t>
            </a:r>
          </a:p>
          <a:p>
            <a:pPr marL="342900" indent="-342900">
              <a:lnSpc>
                <a:spcPct val="150000"/>
              </a:lnSpc>
            </a:pPr>
            <a:r>
              <a:rPr kumimoji="1" lang="en-US" altLang="zh-CN" sz="2800" b="1" dirty="0">
                <a:latin typeface="Times New Roman" panose="02020603050405020304" pitchFamily="18" charset="0"/>
              </a:rPr>
              <a:t>   A. Third quarter            B. Three quarters</a:t>
            </a:r>
          </a:p>
          <a:p>
            <a:pPr marL="342900" indent="-342900">
              <a:lnSpc>
                <a:spcPct val="150000"/>
              </a:lnSpc>
            </a:pPr>
            <a:r>
              <a:rPr kumimoji="1" lang="en-US" altLang="zh-CN" sz="2800" b="1" dirty="0">
                <a:latin typeface="Times New Roman" panose="02020603050405020304" pitchFamily="18" charset="0"/>
              </a:rPr>
              <a:t>   C. Three quarter            D. Third quarters </a:t>
            </a:r>
          </a:p>
          <a:p>
            <a:pPr marL="342900" indent="-342900">
              <a:lnSpc>
                <a:spcPct val="150000"/>
              </a:lnSpc>
              <a:spcBef>
                <a:spcPct val="50000"/>
              </a:spcBef>
            </a:pPr>
            <a:endParaRPr lang="en-US" altLang="zh-CN" sz="2800" b="1" dirty="0">
              <a:latin typeface="Times New Roman" panose="02020603050405020304" pitchFamily="18" charset="0"/>
            </a:endParaRPr>
          </a:p>
        </p:txBody>
      </p:sp>
      <p:pic>
        <p:nvPicPr>
          <p:cNvPr id="4" name="图片 3" descr="e.jpg"/>
          <p:cNvPicPr>
            <a:picLocks noChangeAspect="1"/>
          </p:cNvPicPr>
          <p:nvPr/>
        </p:nvPicPr>
        <p:blipFill>
          <a:blip r:embed="rId2" cstate="email"/>
          <a:srcRect/>
          <a:stretch>
            <a:fillRect/>
          </a:stretch>
        </p:blipFill>
        <p:spPr bwMode="auto">
          <a:xfrm>
            <a:off x="3771265" y="3088005"/>
            <a:ext cx="649288" cy="620713"/>
          </a:xfrm>
          <a:prstGeom prst="rect">
            <a:avLst/>
          </a:prstGeom>
          <a:noFill/>
          <a:ln w="9525">
            <a:noFill/>
            <a:miter lim="800000"/>
            <a:headEnd/>
            <a:tailEnd/>
          </a:ln>
        </p:spPr>
      </p:pic>
      <p:pic>
        <p:nvPicPr>
          <p:cNvPr id="5" name="图片 4" descr="e.jpg"/>
          <p:cNvPicPr>
            <a:picLocks noChangeAspect="1"/>
          </p:cNvPicPr>
          <p:nvPr/>
        </p:nvPicPr>
        <p:blipFill>
          <a:blip r:embed="rId2" cstate="email"/>
          <a:srcRect/>
          <a:stretch>
            <a:fillRect/>
          </a:stretch>
        </p:blipFill>
        <p:spPr bwMode="auto">
          <a:xfrm>
            <a:off x="4204653" y="4383405"/>
            <a:ext cx="647700" cy="620713"/>
          </a:xfrm>
          <a:prstGeom prst="rect">
            <a:avLst/>
          </a:prstGeom>
          <a:noFill/>
          <a:ln w="9525">
            <a:noFill/>
            <a:miter lim="800000"/>
            <a:headEnd/>
            <a:tailEnd/>
          </a:ln>
        </p:spPr>
      </p:pic>
      <p:sp>
        <p:nvSpPr>
          <p:cNvPr id="2" name="矩形 1"/>
          <p:cNvSpPr/>
          <p:nvPr/>
        </p:nvSpPr>
        <p:spPr>
          <a:xfrm>
            <a:off x="3419872" y="476672"/>
            <a:ext cx="2407285" cy="768350"/>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Exercises</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611188" y="549275"/>
            <a:ext cx="8353425" cy="6124575"/>
          </a:xfrm>
          <a:prstGeom prst="rect">
            <a:avLst/>
          </a:prstGeom>
          <a:noFill/>
          <a:ln w="9525">
            <a:noFill/>
            <a:miter lim="800000"/>
          </a:ln>
        </p:spPr>
        <p:txBody>
          <a:bodyPr>
            <a:spAutoFit/>
          </a:bodyPr>
          <a:lstStyle/>
          <a:p>
            <a:pPr>
              <a:lnSpc>
                <a:spcPct val="150000"/>
              </a:lnSpc>
              <a:defRPr/>
            </a:pPr>
            <a:r>
              <a:rPr lang="en-US" altLang="zh-CN" sz="2800" b="1" dirty="0">
                <a:latin typeface="Times New Roman" panose="02020603050405020304" pitchFamily="18" charset="0"/>
                <a:cs typeface="Times New Roman" panose="02020603050405020304" pitchFamily="18" charset="0"/>
              </a:rPr>
              <a:t>3. —Who has ____ marks in English, Wang Lin, Zhang Fang or Li Hong?</a:t>
            </a:r>
            <a:br>
              <a:rPr lang="en-US" altLang="zh-CN" sz="2800" b="1" dirty="0">
                <a:latin typeface="Times New Roman" panose="02020603050405020304" pitchFamily="18" charset="0"/>
                <a:cs typeface="Times New Roman" panose="02020603050405020304" pitchFamily="18" charset="0"/>
              </a:rPr>
            </a:br>
            <a:r>
              <a:rPr lang="en-US" altLang="zh-CN" sz="2800" b="1" dirty="0">
                <a:latin typeface="Times New Roman" panose="02020603050405020304" pitchFamily="18" charset="0"/>
                <a:cs typeface="Times New Roman" panose="02020603050405020304" pitchFamily="18" charset="0"/>
              </a:rPr>
              <a:t>    —Li Hong</a:t>
            </a:r>
            <a:r>
              <a:rPr lang="zh-CN" altLang="en-US" sz="2800" b="1" dirty="0">
                <a:latin typeface="Times New Roman" panose="02020603050405020304" pitchFamily="18" charset="0"/>
                <a:cs typeface="Times New Roman" panose="02020603050405020304" pitchFamily="18" charset="0"/>
              </a:rPr>
              <a:t>．　</a:t>
            </a:r>
          </a:p>
          <a:p>
            <a:pPr>
              <a:lnSpc>
                <a:spcPct val="150000"/>
              </a:lnSpc>
              <a:defRPr/>
            </a:pPr>
            <a:r>
              <a:rPr lang="zh-CN" altLang="en-US" sz="2800" b="1" dirty="0">
                <a:latin typeface="Times New Roman" panose="02020603050405020304" pitchFamily="18" charset="0"/>
                <a:cs typeface="Times New Roman" panose="02020603050405020304" pitchFamily="18" charset="0"/>
              </a:rPr>
              <a:t>    </a:t>
            </a:r>
            <a:r>
              <a:rPr lang="en-US" altLang="zh-CN" sz="2800" b="1" dirty="0">
                <a:latin typeface="Times New Roman" panose="02020603050405020304" pitchFamily="18" charset="0"/>
                <a:cs typeface="Times New Roman" panose="02020603050405020304" pitchFamily="18" charset="0"/>
              </a:rPr>
              <a:t>A. good       B. better        C. best          D. the best </a:t>
            </a:r>
          </a:p>
          <a:p>
            <a:pPr>
              <a:lnSpc>
                <a:spcPct val="150000"/>
              </a:lnSpc>
              <a:defRPr/>
            </a:pPr>
            <a:r>
              <a:rPr lang="en-US" altLang="zh-CN" sz="2800" b="1" dirty="0">
                <a:latin typeface="Times New Roman" panose="02020603050405020304" pitchFamily="18" charset="0"/>
                <a:cs typeface="Times New Roman" panose="02020603050405020304" pitchFamily="18" charset="0"/>
              </a:rPr>
              <a:t>4. Hong Kong _____ to be a good place for eating today. </a:t>
            </a:r>
          </a:p>
          <a:p>
            <a:pPr>
              <a:lnSpc>
                <a:spcPct val="150000"/>
              </a:lnSpc>
              <a:defRPr/>
            </a:pPr>
            <a:r>
              <a:rPr lang="en-US" altLang="zh-CN" sz="2800" b="1" dirty="0">
                <a:latin typeface="Times New Roman" panose="02020603050405020304" pitchFamily="18" charset="0"/>
                <a:cs typeface="Times New Roman" panose="02020603050405020304" pitchFamily="18" charset="0"/>
              </a:rPr>
              <a:t>    A. knows	                      B. knew	</a:t>
            </a:r>
          </a:p>
          <a:p>
            <a:pPr>
              <a:lnSpc>
                <a:spcPct val="150000"/>
              </a:lnSpc>
              <a:defRPr/>
            </a:pPr>
            <a:r>
              <a:rPr lang="en-US" altLang="zh-CN" sz="2800" b="1" dirty="0">
                <a:latin typeface="Times New Roman" panose="02020603050405020304" pitchFamily="18" charset="0"/>
                <a:cs typeface="Times New Roman" panose="02020603050405020304" pitchFamily="18" charset="0"/>
              </a:rPr>
              <a:t>   C. is known	            D. was known </a:t>
            </a:r>
          </a:p>
          <a:p>
            <a:pPr marL="342900" indent="-342900">
              <a:lnSpc>
                <a:spcPct val="150000"/>
              </a:lnSpc>
              <a:spcBef>
                <a:spcPct val="50000"/>
              </a:spcBef>
              <a:defRPr/>
            </a:pPr>
            <a:endParaRPr lang="en-US" altLang="zh-CN" sz="2800" b="1" dirty="0">
              <a:latin typeface="Times New Roman" panose="02020603050405020304" pitchFamily="18" charset="0"/>
              <a:cs typeface="Times New Roman" panose="02020603050405020304" pitchFamily="18" charset="0"/>
            </a:endParaRPr>
          </a:p>
        </p:txBody>
      </p:sp>
      <p:pic>
        <p:nvPicPr>
          <p:cNvPr id="3" name="图片 2" descr="e.jpg"/>
          <p:cNvPicPr>
            <a:picLocks noChangeAspect="1"/>
          </p:cNvPicPr>
          <p:nvPr/>
        </p:nvPicPr>
        <p:blipFill>
          <a:blip r:embed="rId2" cstate="email"/>
          <a:srcRect/>
          <a:stretch>
            <a:fillRect/>
          </a:stretch>
        </p:blipFill>
        <p:spPr bwMode="auto">
          <a:xfrm>
            <a:off x="6516688" y="2636838"/>
            <a:ext cx="647700" cy="620712"/>
          </a:xfrm>
          <a:prstGeom prst="rect">
            <a:avLst/>
          </a:prstGeom>
          <a:noFill/>
          <a:ln w="9525">
            <a:noFill/>
            <a:miter lim="800000"/>
            <a:headEnd/>
            <a:tailEnd/>
          </a:ln>
        </p:spPr>
      </p:pic>
      <p:pic>
        <p:nvPicPr>
          <p:cNvPr id="4" name="图片 3" descr="e.jpg"/>
          <p:cNvPicPr>
            <a:picLocks noChangeAspect="1"/>
          </p:cNvPicPr>
          <p:nvPr/>
        </p:nvPicPr>
        <p:blipFill>
          <a:blip r:embed="rId2" cstate="email"/>
          <a:srcRect/>
          <a:stretch>
            <a:fillRect/>
          </a:stretch>
        </p:blipFill>
        <p:spPr bwMode="auto">
          <a:xfrm>
            <a:off x="684213" y="5157788"/>
            <a:ext cx="647700" cy="6207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467544" y="594084"/>
            <a:ext cx="8424936" cy="4539191"/>
          </a:xfrm>
          <a:prstGeom prst="rect">
            <a:avLst/>
          </a:prstGeom>
          <a:noFill/>
          <a:ln w="9525">
            <a:noFill/>
            <a:miter lim="800000"/>
          </a:ln>
        </p:spPr>
        <p:txBody>
          <a:bodyPr wrap="square">
            <a:spAutoFit/>
          </a:bodyPr>
          <a:lstStyle/>
          <a:p>
            <a:pPr fontAlgn="auto">
              <a:lnSpc>
                <a:spcPct val="150000"/>
              </a:lnSpc>
              <a:spcBef>
                <a:spcPts val="0"/>
              </a:spcBef>
            </a:pPr>
            <a:r>
              <a:rPr lang="en-US" altLang="zh-CN" sz="2800" b="1" dirty="0">
                <a:latin typeface="Times New Roman" panose="02020603050405020304" pitchFamily="18" charset="0"/>
              </a:rPr>
              <a:t>7. Antarctica is covered with snow and ice all year round. </a:t>
            </a:r>
          </a:p>
          <a:p>
            <a:pPr fontAlgn="auto">
              <a:lnSpc>
                <a:spcPct val="150000"/>
              </a:lnSpc>
              <a:spcBef>
                <a:spcPts val="0"/>
              </a:spcBef>
            </a:pPr>
            <a:r>
              <a:rPr lang="en-US" altLang="zh-CN" sz="2800" b="1" dirty="0">
                <a:latin typeface="Times New Roman" panose="02020603050405020304" pitchFamily="18" charset="0"/>
              </a:rPr>
              <a:t>8. The earth is our home now</a:t>
            </a:r>
            <a:r>
              <a:rPr lang="zh-CN" altLang="en-US" sz="2800" b="1" dirty="0">
                <a:latin typeface="Times New Roman" panose="02020603050405020304" pitchFamily="18" charset="0"/>
              </a:rPr>
              <a:t>，</a:t>
            </a:r>
            <a:r>
              <a:rPr lang="en-US" altLang="zh-CN" sz="2800" b="1" dirty="0">
                <a:latin typeface="Times New Roman" panose="02020603050405020304" pitchFamily="18" charset="0"/>
              </a:rPr>
              <a:t>and it will be our home in the future. </a:t>
            </a:r>
          </a:p>
          <a:p>
            <a:pPr fontAlgn="auto">
              <a:lnSpc>
                <a:spcPct val="150000"/>
              </a:lnSpc>
              <a:spcBef>
                <a:spcPts val="0"/>
              </a:spcBef>
            </a:pPr>
            <a:r>
              <a:rPr lang="en-US" altLang="zh-CN" sz="2800" b="1" dirty="0">
                <a:latin typeface="Times New Roman" panose="02020603050405020304" pitchFamily="18" charset="0"/>
              </a:rPr>
              <a:t>9. It has the highest point on the earth in the Himalayas.</a:t>
            </a:r>
          </a:p>
          <a:p>
            <a:pPr fontAlgn="auto">
              <a:lnSpc>
                <a:spcPct val="150000"/>
              </a:lnSpc>
              <a:spcBef>
                <a:spcPts val="0"/>
              </a:spcBef>
            </a:pPr>
            <a:r>
              <a:rPr lang="en-US" altLang="zh-CN" sz="2800" b="1" dirty="0">
                <a:solidFill>
                  <a:schemeClr val="folHlink"/>
                </a:solidFill>
                <a:latin typeface="Times New Roman" panose="02020603050405020304" pitchFamily="18" charset="0"/>
              </a:rPr>
              <a:t>Grammar:</a:t>
            </a:r>
            <a:r>
              <a:rPr lang="en-US" altLang="zh-CN" sz="2800" b="1" dirty="0">
                <a:latin typeface="Times New Roman" panose="02020603050405020304" pitchFamily="18" charset="0"/>
              </a:rPr>
              <a:t> passive voice</a:t>
            </a:r>
          </a:p>
        </p:txBody>
      </p:sp>
    </p:spTree>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Box 1"/>
          <p:cNvSpPr txBox="1">
            <a:spLocks noChangeArrowheads="1"/>
          </p:cNvSpPr>
          <p:nvPr/>
        </p:nvSpPr>
        <p:spPr bwMode="auto">
          <a:xfrm>
            <a:off x="684213" y="404813"/>
            <a:ext cx="8351837" cy="6186487"/>
          </a:xfrm>
          <a:prstGeom prst="rect">
            <a:avLst/>
          </a:prstGeom>
          <a:noFill/>
          <a:ln w="9525">
            <a:noFill/>
            <a:miter lim="800000"/>
          </a:ln>
        </p:spPr>
        <p:txBody>
          <a:bodyPr>
            <a:spAutoFit/>
          </a:bodyPr>
          <a:lstStyle/>
          <a:p>
            <a:pPr>
              <a:lnSpc>
                <a:spcPct val="150000"/>
              </a:lnSpc>
            </a:pPr>
            <a:r>
              <a:rPr lang="en-US" altLang="zh-CN" sz="2800" b="1">
                <a:latin typeface="Times New Roman" panose="02020603050405020304" pitchFamily="18" charset="0"/>
              </a:rPr>
              <a:t>5. Nick _______ a job in a bank, but to our surprise, he didn’t take it.  </a:t>
            </a:r>
          </a:p>
          <a:p>
            <a:pPr>
              <a:lnSpc>
                <a:spcPct val="150000"/>
              </a:lnSpc>
            </a:pPr>
            <a:r>
              <a:rPr lang="en-US" altLang="zh-CN" sz="2800" b="1">
                <a:latin typeface="Times New Roman" panose="02020603050405020304" pitchFamily="18" charset="0"/>
              </a:rPr>
              <a:t>     A. offered                   B. has offered</a:t>
            </a:r>
          </a:p>
          <a:p>
            <a:pPr>
              <a:lnSpc>
                <a:spcPct val="150000"/>
              </a:lnSpc>
            </a:pPr>
            <a:r>
              <a:rPr lang="en-US" altLang="zh-CN" sz="2800" b="1">
                <a:latin typeface="Times New Roman" panose="02020603050405020304" pitchFamily="18" charset="0"/>
              </a:rPr>
              <a:t>    C. was offered            D. offers</a:t>
            </a:r>
          </a:p>
          <a:p>
            <a:pPr>
              <a:lnSpc>
                <a:spcPct val="150000"/>
              </a:lnSpc>
            </a:pPr>
            <a:r>
              <a:rPr lang="en-US" altLang="zh-CN" sz="2800" b="1">
                <a:latin typeface="Times New Roman" panose="02020603050405020304" pitchFamily="18" charset="0"/>
              </a:rPr>
              <a:t>6. — Have you heard of Earth Day?</a:t>
            </a:r>
          </a:p>
          <a:p>
            <a:pPr>
              <a:lnSpc>
                <a:spcPct val="150000"/>
              </a:lnSpc>
            </a:pPr>
            <a:r>
              <a:rPr lang="en-US" altLang="zh-CN" sz="2800" b="1">
                <a:latin typeface="Times New Roman" panose="02020603050405020304" pitchFamily="18" charset="0"/>
              </a:rPr>
              <a:t>    — Yes. The first Earth Day _______ in 1970 to educate us to protect our planet. </a:t>
            </a:r>
          </a:p>
          <a:p>
            <a:pPr>
              <a:lnSpc>
                <a:spcPct val="150000"/>
              </a:lnSpc>
            </a:pPr>
            <a:r>
              <a:rPr lang="en-US" altLang="zh-CN" sz="2800" b="1">
                <a:latin typeface="Times New Roman" panose="02020603050405020304" pitchFamily="18" charset="0"/>
              </a:rPr>
              <a:t>    A. celebrates                 B. celebrated</a:t>
            </a:r>
          </a:p>
          <a:p>
            <a:pPr>
              <a:lnSpc>
                <a:spcPct val="150000"/>
              </a:lnSpc>
            </a:pPr>
            <a:r>
              <a:rPr lang="en-US" altLang="zh-CN" sz="2800" b="1">
                <a:latin typeface="Times New Roman" panose="02020603050405020304" pitchFamily="18" charset="0"/>
              </a:rPr>
              <a:t>   C. is celebrated             D. was celebrated </a:t>
            </a:r>
          </a:p>
          <a:p>
            <a:endParaRPr lang="zh-CN" altLang="en-US"/>
          </a:p>
        </p:txBody>
      </p:sp>
      <p:pic>
        <p:nvPicPr>
          <p:cNvPr id="3" name="图片 2" descr="e.jpg"/>
          <p:cNvPicPr>
            <a:picLocks noChangeAspect="1"/>
          </p:cNvPicPr>
          <p:nvPr/>
        </p:nvPicPr>
        <p:blipFill>
          <a:blip r:embed="rId2" cstate="email"/>
          <a:srcRect/>
          <a:stretch>
            <a:fillRect/>
          </a:stretch>
        </p:blipFill>
        <p:spPr bwMode="auto">
          <a:xfrm>
            <a:off x="900113" y="2420938"/>
            <a:ext cx="647700" cy="620712"/>
          </a:xfrm>
          <a:prstGeom prst="rect">
            <a:avLst/>
          </a:prstGeom>
          <a:noFill/>
          <a:ln w="9525">
            <a:noFill/>
            <a:miter lim="800000"/>
            <a:headEnd/>
            <a:tailEnd/>
          </a:ln>
        </p:spPr>
      </p:pic>
      <p:pic>
        <p:nvPicPr>
          <p:cNvPr id="4" name="图片 3" descr="e.jpg"/>
          <p:cNvPicPr>
            <a:picLocks noChangeAspect="1"/>
          </p:cNvPicPr>
          <p:nvPr/>
        </p:nvPicPr>
        <p:blipFill>
          <a:blip r:embed="rId2" cstate="email"/>
          <a:srcRect/>
          <a:stretch>
            <a:fillRect/>
          </a:stretch>
        </p:blipFill>
        <p:spPr bwMode="auto">
          <a:xfrm>
            <a:off x="4356100" y="5661025"/>
            <a:ext cx="647700" cy="62071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900113" y="549275"/>
            <a:ext cx="7416800" cy="6554788"/>
          </a:xfrm>
          <a:prstGeom prst="rect">
            <a:avLst/>
          </a:prstGeom>
          <a:noFill/>
          <a:ln w="9525">
            <a:noFill/>
            <a:miter lim="800000"/>
          </a:ln>
        </p:spPr>
        <p:txBody>
          <a:bodyPr>
            <a:spAutoFit/>
          </a:bodyPr>
          <a:lstStyle/>
          <a:p>
            <a:pPr>
              <a:lnSpc>
                <a:spcPct val="150000"/>
              </a:lnSpc>
            </a:pPr>
            <a:r>
              <a:rPr lang="en-US" altLang="zh-CN" sz="2800" b="1">
                <a:latin typeface="Times New Roman" panose="02020603050405020304" pitchFamily="18" charset="0"/>
              </a:rPr>
              <a:t>7. More money ________ when we use both sides of paper.</a:t>
            </a:r>
          </a:p>
          <a:p>
            <a:pPr>
              <a:lnSpc>
                <a:spcPct val="150000"/>
              </a:lnSpc>
            </a:pPr>
            <a:r>
              <a:rPr lang="en-US" altLang="zh-CN" sz="2800" b="1">
                <a:latin typeface="Times New Roman" panose="02020603050405020304" pitchFamily="18" charset="0"/>
              </a:rPr>
              <a:t>    A. will save                  B. was saved</a:t>
            </a:r>
          </a:p>
          <a:p>
            <a:pPr>
              <a:lnSpc>
                <a:spcPct val="150000"/>
              </a:lnSpc>
            </a:pPr>
            <a:r>
              <a:rPr lang="en-US" altLang="zh-CN" sz="2800" b="1">
                <a:latin typeface="Times New Roman" panose="02020603050405020304" pitchFamily="18" charset="0"/>
              </a:rPr>
              <a:t>    C. has saved                D. will be saved</a:t>
            </a:r>
          </a:p>
          <a:p>
            <a:pPr>
              <a:lnSpc>
                <a:spcPct val="150000"/>
              </a:lnSpc>
            </a:pPr>
            <a:r>
              <a:rPr lang="en-US" altLang="zh-CN" sz="2800" b="1">
                <a:latin typeface="Times New Roman" panose="02020603050405020304" pitchFamily="18" charset="0"/>
              </a:rPr>
              <a:t>8. A new club ________ in our school at the beginning of this year and now it has many members. </a:t>
            </a:r>
          </a:p>
          <a:p>
            <a:pPr>
              <a:lnSpc>
                <a:spcPct val="150000"/>
              </a:lnSpc>
            </a:pPr>
            <a:r>
              <a:rPr lang="en-US" altLang="zh-CN" sz="2800" b="1">
                <a:latin typeface="Times New Roman" panose="02020603050405020304" pitchFamily="18" charset="0"/>
              </a:rPr>
              <a:t>    A. starts                        B. is started</a:t>
            </a:r>
          </a:p>
          <a:p>
            <a:pPr>
              <a:lnSpc>
                <a:spcPct val="150000"/>
              </a:lnSpc>
            </a:pPr>
            <a:r>
              <a:rPr lang="en-US" altLang="zh-CN" sz="2800" b="1">
                <a:latin typeface="Times New Roman" panose="02020603050405020304" pitchFamily="18" charset="0"/>
              </a:rPr>
              <a:t>    C. has started               D. was started </a:t>
            </a:r>
          </a:p>
          <a:p>
            <a:pPr>
              <a:lnSpc>
                <a:spcPct val="150000"/>
              </a:lnSpc>
            </a:pPr>
            <a:endParaRPr lang="zh-CN" altLang="en-US" sz="2800"/>
          </a:p>
        </p:txBody>
      </p:sp>
      <p:pic>
        <p:nvPicPr>
          <p:cNvPr id="3" name="图片 2" descr="e.jpg"/>
          <p:cNvPicPr>
            <a:picLocks noChangeAspect="1"/>
          </p:cNvPicPr>
          <p:nvPr/>
        </p:nvPicPr>
        <p:blipFill>
          <a:blip r:embed="rId2" cstate="email"/>
          <a:srcRect/>
          <a:stretch>
            <a:fillRect/>
          </a:stretch>
        </p:blipFill>
        <p:spPr bwMode="auto">
          <a:xfrm>
            <a:off x="4427538" y="2636838"/>
            <a:ext cx="649287" cy="620712"/>
          </a:xfrm>
          <a:prstGeom prst="rect">
            <a:avLst/>
          </a:prstGeom>
          <a:noFill/>
          <a:ln w="9525">
            <a:noFill/>
            <a:miter lim="800000"/>
            <a:headEnd/>
            <a:tailEnd/>
          </a:ln>
        </p:spPr>
      </p:pic>
      <p:pic>
        <p:nvPicPr>
          <p:cNvPr id="4" name="图片 3" descr="e.jpg"/>
          <p:cNvPicPr>
            <a:picLocks noChangeAspect="1"/>
          </p:cNvPicPr>
          <p:nvPr/>
        </p:nvPicPr>
        <p:blipFill>
          <a:blip r:embed="rId2" cstate="email"/>
          <a:srcRect/>
          <a:stretch>
            <a:fillRect/>
          </a:stretch>
        </p:blipFill>
        <p:spPr bwMode="auto">
          <a:xfrm>
            <a:off x="4572000" y="5876925"/>
            <a:ext cx="647700" cy="620713"/>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Box 1"/>
          <p:cNvSpPr txBox="1">
            <a:spLocks noChangeArrowheads="1"/>
          </p:cNvSpPr>
          <p:nvPr/>
        </p:nvSpPr>
        <p:spPr bwMode="auto">
          <a:xfrm>
            <a:off x="611188" y="476250"/>
            <a:ext cx="8208962" cy="5910263"/>
          </a:xfrm>
          <a:prstGeom prst="rect">
            <a:avLst/>
          </a:prstGeom>
          <a:noFill/>
          <a:ln w="9525">
            <a:noFill/>
            <a:miter lim="800000"/>
          </a:ln>
        </p:spPr>
        <p:txBody>
          <a:bodyPr>
            <a:spAutoFit/>
          </a:bodyPr>
          <a:lstStyle/>
          <a:p>
            <a:pPr>
              <a:lnSpc>
                <a:spcPct val="150000"/>
              </a:lnSpc>
            </a:pPr>
            <a:r>
              <a:rPr lang="en-US" altLang="zh-CN" sz="2800" b="1">
                <a:latin typeface="Times New Roman" panose="02020603050405020304" pitchFamily="18" charset="0"/>
              </a:rPr>
              <a:t>9. — Our classroom ________ every day.</a:t>
            </a:r>
          </a:p>
          <a:p>
            <a:pPr>
              <a:lnSpc>
                <a:spcPct val="150000"/>
              </a:lnSpc>
            </a:pPr>
            <a:r>
              <a:rPr lang="en-US" altLang="zh-CN" sz="2800" b="1">
                <a:latin typeface="Times New Roman" panose="02020603050405020304" pitchFamily="18" charset="0"/>
              </a:rPr>
              <a:t>    — So it is. It’s our duty to keep it clean and tidy.</a:t>
            </a:r>
          </a:p>
          <a:p>
            <a:pPr>
              <a:lnSpc>
                <a:spcPct val="150000"/>
              </a:lnSpc>
            </a:pPr>
            <a:r>
              <a:rPr lang="en-US" altLang="zh-CN" sz="2800" b="1">
                <a:latin typeface="Times New Roman" panose="02020603050405020304" pitchFamily="18" charset="0"/>
              </a:rPr>
              <a:t>    A. cleans                 B. is cleaning</a:t>
            </a:r>
          </a:p>
          <a:p>
            <a:pPr>
              <a:lnSpc>
                <a:spcPct val="150000"/>
              </a:lnSpc>
            </a:pPr>
            <a:r>
              <a:rPr lang="en-US" altLang="zh-CN" sz="2800" b="1">
                <a:latin typeface="Times New Roman" panose="02020603050405020304" pitchFamily="18" charset="0"/>
              </a:rPr>
              <a:t>    C. is cleaned           D. has been cleaned</a:t>
            </a:r>
          </a:p>
          <a:p>
            <a:pPr>
              <a:lnSpc>
                <a:spcPct val="150000"/>
              </a:lnSpc>
            </a:pPr>
            <a:r>
              <a:rPr lang="en-US" altLang="zh-CN" sz="2800" b="1">
                <a:latin typeface="Times New Roman" panose="02020603050405020304" pitchFamily="18" charset="0"/>
              </a:rPr>
              <a:t>10. — Sixteen-year-olds ________ to drive in China.</a:t>
            </a:r>
          </a:p>
          <a:p>
            <a:pPr>
              <a:lnSpc>
                <a:spcPct val="150000"/>
              </a:lnSpc>
            </a:pPr>
            <a:r>
              <a:rPr lang="en-US" altLang="zh-CN" sz="2800" b="1">
                <a:latin typeface="Times New Roman" panose="02020603050405020304" pitchFamily="18" charset="0"/>
              </a:rPr>
              <a:t>      — But in America, they can.</a:t>
            </a:r>
          </a:p>
          <a:p>
            <a:pPr>
              <a:lnSpc>
                <a:spcPct val="150000"/>
              </a:lnSpc>
            </a:pPr>
            <a:r>
              <a:rPr lang="en-US" altLang="zh-CN" sz="2800" b="1">
                <a:latin typeface="Times New Roman" panose="02020603050405020304" pitchFamily="18" charset="0"/>
              </a:rPr>
              <a:t>      A. is allowed          B. is not allowed</a:t>
            </a:r>
          </a:p>
          <a:p>
            <a:pPr>
              <a:lnSpc>
                <a:spcPct val="150000"/>
              </a:lnSpc>
            </a:pPr>
            <a:r>
              <a:rPr lang="en-US" altLang="zh-CN" sz="2800" b="1">
                <a:latin typeface="Times New Roman" panose="02020603050405020304" pitchFamily="18" charset="0"/>
              </a:rPr>
              <a:t>      C. are allowed       D. are not allowed </a:t>
            </a:r>
          </a:p>
          <a:p>
            <a:pPr>
              <a:lnSpc>
                <a:spcPct val="150000"/>
              </a:lnSpc>
            </a:pPr>
            <a:endParaRPr lang="zh-CN" altLang="en-US" sz="2800"/>
          </a:p>
        </p:txBody>
      </p:sp>
      <p:pic>
        <p:nvPicPr>
          <p:cNvPr id="3" name="图片 2" descr="e.jpg"/>
          <p:cNvPicPr>
            <a:picLocks noChangeAspect="1"/>
          </p:cNvPicPr>
          <p:nvPr/>
        </p:nvPicPr>
        <p:blipFill>
          <a:blip r:embed="rId2" cstate="email"/>
          <a:srcRect/>
          <a:stretch>
            <a:fillRect/>
          </a:stretch>
        </p:blipFill>
        <p:spPr bwMode="auto">
          <a:xfrm>
            <a:off x="827088" y="2492375"/>
            <a:ext cx="649287" cy="620713"/>
          </a:xfrm>
          <a:prstGeom prst="rect">
            <a:avLst/>
          </a:prstGeom>
          <a:noFill/>
          <a:ln w="9525">
            <a:noFill/>
            <a:miter lim="800000"/>
            <a:headEnd/>
            <a:tailEnd/>
          </a:ln>
        </p:spPr>
      </p:pic>
      <p:pic>
        <p:nvPicPr>
          <p:cNvPr id="4" name="图片 3" descr="e.jpg"/>
          <p:cNvPicPr>
            <a:picLocks noChangeAspect="1"/>
          </p:cNvPicPr>
          <p:nvPr/>
        </p:nvPicPr>
        <p:blipFill>
          <a:blip r:embed="rId2" cstate="email"/>
          <a:srcRect/>
          <a:stretch>
            <a:fillRect/>
          </a:stretch>
        </p:blipFill>
        <p:spPr bwMode="auto">
          <a:xfrm>
            <a:off x="3779838" y="5084763"/>
            <a:ext cx="647700" cy="620712"/>
          </a:xfrm>
          <a:prstGeom prst="rect">
            <a:avLst/>
          </a:prstGeom>
          <a:noFill/>
          <a:ln w="9525">
            <a:noFill/>
            <a:miter lim="800000"/>
            <a:headEnd/>
            <a:tailEnd/>
          </a:ln>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5"/>
          <p:cNvSpPr txBox="1">
            <a:spLocks noChangeArrowheads="1"/>
          </p:cNvSpPr>
          <p:nvPr/>
        </p:nvSpPr>
        <p:spPr bwMode="auto">
          <a:xfrm>
            <a:off x="539552" y="206001"/>
            <a:ext cx="6912768" cy="521970"/>
          </a:xfrm>
          <a:prstGeom prst="rect">
            <a:avLst/>
          </a:prstGeom>
          <a:noFill/>
          <a:ln w="9525">
            <a:noFill/>
            <a:miter lim="800000"/>
          </a:ln>
        </p:spPr>
        <p:txBody>
          <a:bodyPr wrap="square">
            <a:spAutoFit/>
          </a:bodyPr>
          <a:lstStyle/>
          <a:p>
            <a:pPr>
              <a:spcBef>
                <a:spcPct val="50000"/>
              </a:spcBef>
            </a:pPr>
            <a:r>
              <a:rPr lang="zh-CN" altLang="en-US" sz="2800" b="1" dirty="0" smtClean="0">
                <a:solidFill>
                  <a:schemeClr val="folHlink"/>
                </a:solidFill>
              </a:rPr>
              <a:t>二、根据首字母及汉语提示完成句子</a:t>
            </a:r>
            <a:endParaRPr lang="en-US" altLang="zh-CN" sz="2800" b="1" dirty="0">
              <a:solidFill>
                <a:srgbClr val="7030A0"/>
              </a:solidFill>
              <a:latin typeface="Times New Roman" panose="02020603050405020304" pitchFamily="18" charset="0"/>
              <a:cs typeface="Times New Roman" panose="02020603050405020304" pitchFamily="18" charset="0"/>
            </a:endParaRPr>
          </a:p>
        </p:txBody>
      </p:sp>
      <p:sp>
        <p:nvSpPr>
          <p:cNvPr id="44035" name="Text Box 6"/>
          <p:cNvSpPr txBox="1">
            <a:spLocks noChangeArrowheads="1"/>
          </p:cNvSpPr>
          <p:nvPr/>
        </p:nvSpPr>
        <p:spPr bwMode="auto">
          <a:xfrm>
            <a:off x="611560" y="566388"/>
            <a:ext cx="8208590" cy="5478423"/>
          </a:xfrm>
          <a:prstGeom prst="rect">
            <a:avLst/>
          </a:prstGeom>
          <a:noFill/>
          <a:ln w="9525">
            <a:noFill/>
            <a:miter lim="800000"/>
          </a:ln>
        </p:spPr>
        <p:txBody>
          <a:bodyPr wrap="square">
            <a:spAutoFit/>
          </a:bodyPr>
          <a:lstStyle/>
          <a:p>
            <a:pPr marL="342900" indent="-342900">
              <a:lnSpc>
                <a:spcPct val="150000"/>
              </a:lnSpc>
              <a:spcBef>
                <a:spcPct val="50000"/>
              </a:spcBef>
              <a:buFontTx/>
              <a:buAutoNum type="arabicPeriod"/>
            </a:pPr>
            <a:r>
              <a:rPr lang="en-US" altLang="zh-CN" sz="2800" b="1" dirty="0">
                <a:latin typeface="Times New Roman" panose="02020603050405020304" pitchFamily="18" charset="0"/>
                <a:cs typeface="Times New Roman" panose="02020603050405020304" pitchFamily="18" charset="0"/>
              </a:rPr>
              <a:t>The number of tourists has </a:t>
            </a:r>
            <a:r>
              <a:rPr lang="en-US" altLang="zh-CN" sz="2800" b="1" dirty="0" err="1">
                <a:latin typeface="Times New Roman" panose="02020603050405020304" pitchFamily="18" charset="0"/>
                <a:cs typeface="Times New Roman" panose="02020603050405020304" pitchFamily="18" charset="0"/>
              </a:rPr>
              <a:t>i</a:t>
            </a:r>
            <a:r>
              <a:rPr lang="en-US" altLang="zh-CN" sz="2800" b="1" dirty="0">
                <a:latin typeface="Times New Roman" panose="02020603050405020304" pitchFamily="18" charset="0"/>
                <a:cs typeface="Times New Roman" panose="02020603050405020304" pitchFamily="18" charset="0"/>
              </a:rPr>
              <a:t>________ greatly in recent years. </a:t>
            </a:r>
          </a:p>
          <a:p>
            <a:pPr marL="342900" indent="-342900">
              <a:lnSpc>
                <a:spcPct val="150000"/>
              </a:lnSpc>
              <a:spcBef>
                <a:spcPct val="50000"/>
              </a:spcBef>
              <a:buFontTx/>
              <a:buAutoNum type="arabicPeriod"/>
            </a:pPr>
            <a:r>
              <a:rPr lang="en-US" altLang="zh-CN" sz="2800" b="1" dirty="0">
                <a:latin typeface="Times New Roman" panose="02020603050405020304" pitchFamily="18" charset="0"/>
                <a:cs typeface="Times New Roman" panose="02020603050405020304" pitchFamily="18" charset="0"/>
              </a:rPr>
              <a:t> The s______ of the lake is quite still.</a:t>
            </a:r>
          </a:p>
          <a:p>
            <a:pPr marL="342900" indent="-342900">
              <a:lnSpc>
                <a:spcPct val="150000"/>
              </a:lnSpc>
              <a:spcBef>
                <a:spcPct val="50000"/>
              </a:spcBef>
              <a:buFontTx/>
              <a:buAutoNum type="arabicPeriod"/>
            </a:pPr>
            <a:r>
              <a:rPr lang="en-US" altLang="zh-CN" sz="2800" b="1" dirty="0">
                <a:latin typeface="Times New Roman" panose="02020603050405020304" pitchFamily="18" charset="0"/>
                <a:cs typeface="Times New Roman" panose="02020603050405020304" pitchFamily="18" charset="0"/>
              </a:rPr>
              <a:t>  The film will be over _____ 9:30.</a:t>
            </a:r>
          </a:p>
          <a:p>
            <a:pPr marL="342900" indent="-342900">
              <a:lnSpc>
                <a:spcPct val="150000"/>
              </a:lnSpc>
              <a:spcBef>
                <a:spcPct val="50000"/>
              </a:spcBef>
              <a:buFontTx/>
              <a:buAutoNum type="arabicPeriod"/>
            </a:pPr>
            <a:r>
              <a:rPr lang="en-US" altLang="zh-CN" sz="2800" b="1" dirty="0">
                <a:latin typeface="Times New Roman" panose="02020603050405020304" pitchFamily="18" charset="0"/>
                <a:cs typeface="Times New Roman" panose="02020603050405020304" pitchFamily="18" charset="0"/>
              </a:rPr>
              <a:t> They claimed to have discovered a new p_____. </a:t>
            </a:r>
          </a:p>
          <a:p>
            <a:pPr marL="342900" indent="-342900">
              <a:lnSpc>
                <a:spcPct val="150000"/>
              </a:lnSpc>
              <a:spcBef>
                <a:spcPct val="50000"/>
              </a:spcBef>
              <a:buFontTx/>
              <a:buAutoNum type="arabicPeriod"/>
            </a:pPr>
            <a:r>
              <a:rPr lang="en-US" altLang="zh-CN" sz="2800" b="1" dirty="0">
                <a:latin typeface="Times New Roman" panose="02020603050405020304" pitchFamily="18" charset="0"/>
                <a:cs typeface="Times New Roman" panose="02020603050405020304" pitchFamily="18" charset="0"/>
              </a:rPr>
              <a:t> _____ _____ _____ (</a:t>
            </a:r>
            <a:r>
              <a:rPr lang="zh-CN" altLang="en-US" sz="2800" b="1" dirty="0">
                <a:latin typeface="Times New Roman" panose="02020603050405020304" pitchFamily="18" charset="0"/>
                <a:cs typeface="Times New Roman" panose="02020603050405020304" pitchFamily="18" charset="0"/>
              </a:rPr>
              <a:t>四分之一</a:t>
            </a:r>
            <a:r>
              <a:rPr lang="en-US" altLang="zh-CN" sz="2800" b="1" dirty="0">
                <a:latin typeface="Times New Roman" panose="02020603050405020304" pitchFamily="18" charset="0"/>
                <a:cs typeface="Times New Roman" panose="02020603050405020304" pitchFamily="18" charset="0"/>
              </a:rPr>
              <a:t>) the students have left their pictures home</a:t>
            </a:r>
            <a:r>
              <a:rPr lang="en-US" altLang="zh-CN" sz="2800" b="1" dirty="0" smtClean="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p:txBody>
      </p:sp>
      <p:sp>
        <p:nvSpPr>
          <p:cNvPr id="4" name="TextBox 3"/>
          <p:cNvSpPr txBox="1">
            <a:spLocks noChangeArrowheads="1"/>
          </p:cNvSpPr>
          <p:nvPr/>
        </p:nvSpPr>
        <p:spPr bwMode="auto">
          <a:xfrm>
            <a:off x="5148064" y="710057"/>
            <a:ext cx="1655763" cy="522287"/>
          </a:xfrm>
          <a:prstGeom prst="rect">
            <a:avLst/>
          </a:prstGeom>
          <a:noFill/>
          <a:ln w="9525">
            <a:noFill/>
            <a:miter lim="800000"/>
          </a:ln>
        </p:spPr>
        <p:txBody>
          <a:bodyPr>
            <a:spAutoFit/>
          </a:bodyPr>
          <a:lstStyle/>
          <a:p>
            <a:pPr algn="ctr"/>
            <a:r>
              <a:rPr lang="en-US" altLang="zh-CN" sz="2800" b="1" dirty="0" err="1">
                <a:solidFill>
                  <a:srgbClr val="FF0000"/>
                </a:solidFill>
                <a:latin typeface="Times New Roman" panose="02020603050405020304" pitchFamily="18" charset="0"/>
              </a:rPr>
              <a:t>ncreased</a:t>
            </a:r>
            <a:endParaRPr lang="en-US" altLang="zh-CN" sz="2800" b="1" dirty="0">
              <a:solidFill>
                <a:srgbClr val="FF0000"/>
              </a:solidFill>
              <a:latin typeface="Times New Roman" panose="02020603050405020304" pitchFamily="18" charset="0"/>
            </a:endParaRPr>
          </a:p>
        </p:txBody>
      </p:sp>
      <p:sp>
        <p:nvSpPr>
          <p:cNvPr id="5" name="TextBox 4"/>
          <p:cNvSpPr txBox="1">
            <a:spLocks noChangeArrowheads="1"/>
          </p:cNvSpPr>
          <p:nvPr/>
        </p:nvSpPr>
        <p:spPr bwMode="auto">
          <a:xfrm>
            <a:off x="1907704" y="2222225"/>
            <a:ext cx="1152525" cy="523875"/>
          </a:xfrm>
          <a:prstGeom prst="rect">
            <a:avLst/>
          </a:prstGeom>
          <a:noFill/>
          <a:ln w="9525">
            <a:noFill/>
            <a:miter lim="800000"/>
          </a:ln>
        </p:spPr>
        <p:txBody>
          <a:bodyPr>
            <a:spAutoFit/>
          </a:bodyPr>
          <a:lstStyle/>
          <a:p>
            <a:pPr algn="ctr"/>
            <a:r>
              <a:rPr lang="en-US" altLang="zh-CN" sz="2800" b="1" dirty="0" err="1">
                <a:solidFill>
                  <a:srgbClr val="FF0000"/>
                </a:solidFill>
                <a:latin typeface="Times New Roman" panose="02020603050405020304" pitchFamily="18" charset="0"/>
              </a:rPr>
              <a:t>urface</a:t>
            </a:r>
            <a:endParaRPr lang="en-US" altLang="zh-CN" sz="2800" b="1" dirty="0">
              <a:solidFill>
                <a:srgbClr val="FF0000"/>
              </a:solidFill>
              <a:latin typeface="Times New Roman" panose="02020603050405020304" pitchFamily="18" charset="0"/>
            </a:endParaRPr>
          </a:p>
        </p:txBody>
      </p:sp>
      <p:sp>
        <p:nvSpPr>
          <p:cNvPr id="6" name="TextBox 5"/>
          <p:cNvSpPr txBox="1">
            <a:spLocks noChangeArrowheads="1"/>
          </p:cNvSpPr>
          <p:nvPr/>
        </p:nvSpPr>
        <p:spPr bwMode="auto">
          <a:xfrm>
            <a:off x="4427984" y="3014313"/>
            <a:ext cx="865187" cy="523875"/>
          </a:xfrm>
          <a:prstGeom prst="rect">
            <a:avLst/>
          </a:prstGeom>
          <a:noFill/>
          <a:ln w="9525">
            <a:noFill/>
            <a:miter lim="800000"/>
          </a:ln>
        </p:spPr>
        <p:txBody>
          <a:bodyPr>
            <a:spAutoFit/>
          </a:bodyPr>
          <a:lstStyle/>
          <a:p>
            <a:pPr algn="ctr"/>
            <a:r>
              <a:rPr lang="en-US" altLang="zh-CN" sz="2800" b="1" dirty="0">
                <a:solidFill>
                  <a:srgbClr val="FF0000"/>
                </a:solidFill>
                <a:latin typeface="Times New Roman" panose="02020603050405020304" pitchFamily="18" charset="0"/>
              </a:rPr>
              <a:t>by</a:t>
            </a:r>
          </a:p>
        </p:txBody>
      </p:sp>
      <p:sp>
        <p:nvSpPr>
          <p:cNvPr id="7" name="TextBox 6"/>
          <p:cNvSpPr txBox="1">
            <a:spLocks noChangeArrowheads="1"/>
          </p:cNvSpPr>
          <p:nvPr/>
        </p:nvSpPr>
        <p:spPr bwMode="auto">
          <a:xfrm>
            <a:off x="7092280" y="3878409"/>
            <a:ext cx="1152525" cy="523875"/>
          </a:xfrm>
          <a:prstGeom prst="rect">
            <a:avLst/>
          </a:prstGeom>
          <a:noFill/>
          <a:ln w="9525">
            <a:noFill/>
            <a:miter lim="800000"/>
          </a:ln>
        </p:spPr>
        <p:txBody>
          <a:bodyPr>
            <a:spAutoFit/>
          </a:bodyPr>
          <a:lstStyle/>
          <a:p>
            <a:pPr algn="ctr"/>
            <a:r>
              <a:rPr lang="en-US" altLang="zh-CN" sz="2800" b="1" dirty="0" err="1">
                <a:solidFill>
                  <a:srgbClr val="FF0000"/>
                </a:solidFill>
                <a:latin typeface="Times New Roman" panose="02020603050405020304" pitchFamily="18" charset="0"/>
              </a:rPr>
              <a:t>lanet</a:t>
            </a:r>
            <a:endParaRPr lang="en-US" altLang="zh-CN" sz="2800" b="1" dirty="0">
              <a:solidFill>
                <a:srgbClr val="FF0000"/>
              </a:solidFill>
              <a:latin typeface="Times New Roman" panose="02020603050405020304" pitchFamily="18" charset="0"/>
            </a:endParaRPr>
          </a:p>
        </p:txBody>
      </p:sp>
      <p:sp>
        <p:nvSpPr>
          <p:cNvPr id="8" name="TextBox 7"/>
          <p:cNvSpPr txBox="1">
            <a:spLocks noChangeArrowheads="1"/>
          </p:cNvSpPr>
          <p:nvPr/>
        </p:nvSpPr>
        <p:spPr bwMode="auto">
          <a:xfrm>
            <a:off x="1043608" y="4742505"/>
            <a:ext cx="2808288" cy="522287"/>
          </a:xfrm>
          <a:prstGeom prst="rect">
            <a:avLst/>
          </a:prstGeom>
          <a:noFill/>
          <a:ln w="9525">
            <a:noFill/>
            <a:miter lim="800000"/>
          </a:ln>
        </p:spPr>
        <p:txBody>
          <a:bodyPr>
            <a:spAutoFit/>
          </a:bodyPr>
          <a:lstStyle/>
          <a:p>
            <a:pPr algn="ctr"/>
            <a:r>
              <a:rPr lang="en-US" altLang="zh-CN" sz="2800" b="1" dirty="0">
                <a:solidFill>
                  <a:srgbClr val="FF0000"/>
                </a:solidFill>
                <a:latin typeface="Times New Roman" panose="02020603050405020304" pitchFamily="18" charset="0"/>
              </a:rPr>
              <a:t>A    quarter   of</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775" y="120962"/>
            <a:ext cx="8785225" cy="5866221"/>
          </a:xfrm>
          <a:prstGeom prst="rect">
            <a:avLst/>
          </a:prstGeom>
          <a:noFill/>
        </p:spPr>
        <p:txBody>
          <a:bodyPr>
            <a:spAutoFit/>
          </a:bodyPr>
          <a:lstStyle/>
          <a:p>
            <a:pPr marL="342900" indent="-342900">
              <a:lnSpc>
                <a:spcPct val="150000"/>
              </a:lnSpc>
              <a:spcBef>
                <a:spcPct val="35000"/>
              </a:spcBef>
              <a:defRPr/>
            </a:pPr>
            <a:r>
              <a:rPr lang="en-US" altLang="zh-CN" sz="2800" b="1" dirty="0">
                <a:latin typeface="Times New Roman" panose="02020603050405020304" pitchFamily="18" charset="0"/>
                <a:cs typeface="Times New Roman" panose="02020603050405020304" pitchFamily="18" charset="0"/>
              </a:rPr>
              <a:t>6. The plan would save _________(</a:t>
            </a:r>
            <a:r>
              <a:rPr lang="zh-CN" altLang="en-US" sz="2800" b="1" dirty="0">
                <a:latin typeface="Times New Roman" panose="02020603050405020304" pitchFamily="18" charset="0"/>
                <a:cs typeface="Times New Roman" panose="02020603050405020304" pitchFamily="18" charset="0"/>
              </a:rPr>
              <a:t>数十亿</a:t>
            </a:r>
            <a:r>
              <a:rPr lang="en-US" altLang="zh-CN" sz="2800" b="1" dirty="0">
                <a:latin typeface="Times New Roman" panose="02020603050405020304" pitchFamily="18" charset="0"/>
                <a:cs typeface="Times New Roman" panose="02020603050405020304" pitchFamily="18" charset="0"/>
              </a:rPr>
              <a:t>) dollars in fuels each year.</a:t>
            </a:r>
          </a:p>
          <a:p>
            <a:pPr marL="342900" indent="-342900">
              <a:lnSpc>
                <a:spcPct val="150000"/>
              </a:lnSpc>
              <a:spcBef>
                <a:spcPct val="35000"/>
              </a:spcBef>
              <a:defRPr/>
            </a:pPr>
            <a:r>
              <a:rPr lang="en-US" altLang="zh-CN" sz="2800" b="1" dirty="0">
                <a:latin typeface="Times New Roman" panose="02020603050405020304" pitchFamily="18" charset="0"/>
                <a:cs typeface="Times New Roman" panose="02020603050405020304" pitchFamily="18" charset="0"/>
              </a:rPr>
              <a:t>7. </a:t>
            </a:r>
            <a:r>
              <a:rPr kumimoji="1" lang="en-US" altLang="zh-CN" sz="2800" b="1" dirty="0">
                <a:latin typeface="Times New Roman" panose="02020603050405020304" pitchFamily="18" charset="0"/>
                <a:cs typeface="Times New Roman" panose="02020603050405020304" pitchFamily="18" charset="0"/>
              </a:rPr>
              <a:t>________ (</a:t>
            </a:r>
            <a:r>
              <a:rPr kumimoji="1" lang="zh-CN" altLang="en-US" sz="2800" b="1" dirty="0">
                <a:latin typeface="Times New Roman" panose="02020603050405020304" pitchFamily="18" charset="0"/>
                <a:cs typeface="Times New Roman" panose="02020603050405020304" pitchFamily="18" charset="0"/>
              </a:rPr>
              <a:t>总共</a:t>
            </a:r>
            <a:r>
              <a:rPr kumimoji="1" lang="en-US" altLang="zh-CN" sz="2800" b="1" dirty="0">
                <a:latin typeface="Times New Roman" panose="02020603050405020304" pitchFamily="18" charset="0"/>
                <a:cs typeface="Times New Roman" panose="02020603050405020304" pitchFamily="18" charset="0"/>
              </a:rPr>
              <a:t>), 98% of all computer users are now online. </a:t>
            </a:r>
          </a:p>
          <a:p>
            <a:pPr marL="342900" indent="-342900">
              <a:lnSpc>
                <a:spcPct val="150000"/>
              </a:lnSpc>
              <a:spcBef>
                <a:spcPct val="35000"/>
              </a:spcBef>
              <a:defRPr/>
            </a:pPr>
            <a:r>
              <a:rPr lang="en-US" altLang="zh-CN" sz="2800" b="1" dirty="0">
                <a:latin typeface="Times New Roman" panose="02020603050405020304" pitchFamily="18" charset="0"/>
                <a:cs typeface="Times New Roman" panose="02020603050405020304" pitchFamily="18" charset="0"/>
              </a:rPr>
              <a:t>8. The sea covers almost _______ _______ (</a:t>
            </a:r>
            <a:r>
              <a:rPr lang="zh-CN" altLang="en-US" sz="2800" b="1" dirty="0">
                <a:latin typeface="Times New Roman" panose="02020603050405020304" pitchFamily="18" charset="0"/>
                <a:cs typeface="Times New Roman" panose="02020603050405020304" pitchFamily="18" charset="0"/>
              </a:rPr>
              <a:t>四分之三</a:t>
            </a:r>
            <a:r>
              <a:rPr lang="en-US" altLang="zh-CN" sz="2800" b="1" dirty="0">
                <a:latin typeface="Times New Roman" panose="02020603050405020304" pitchFamily="18" charset="0"/>
                <a:cs typeface="Times New Roman" panose="02020603050405020304" pitchFamily="18" charset="0"/>
              </a:rPr>
              <a:t>) of the earth's surface. </a:t>
            </a:r>
          </a:p>
          <a:p>
            <a:pPr marL="342900" indent="-342900">
              <a:lnSpc>
                <a:spcPct val="150000"/>
              </a:lnSpc>
              <a:spcBef>
                <a:spcPct val="35000"/>
              </a:spcBef>
              <a:defRPr/>
            </a:pPr>
            <a:r>
              <a:rPr lang="en-US" altLang="zh-CN" sz="2800" b="1" dirty="0">
                <a:latin typeface="Times New Roman" panose="02020603050405020304" pitchFamily="18" charset="0"/>
                <a:cs typeface="Times New Roman" panose="02020603050405020304" pitchFamily="18" charset="0"/>
              </a:rPr>
              <a:t>9. The Nile River is the _______ river in Africa.</a:t>
            </a:r>
          </a:p>
          <a:p>
            <a:pPr marL="342900" indent="-342900">
              <a:lnSpc>
                <a:spcPct val="150000"/>
              </a:lnSpc>
              <a:spcBef>
                <a:spcPct val="35000"/>
              </a:spcBef>
              <a:defRPr/>
            </a:pPr>
            <a:r>
              <a:rPr lang="en-US" altLang="zh-CN" sz="2800" b="1" dirty="0">
                <a:latin typeface="Times New Roman" panose="02020603050405020304" pitchFamily="18" charset="0"/>
                <a:cs typeface="Times New Roman" panose="02020603050405020304" pitchFamily="18" charset="0"/>
              </a:rPr>
              <a:t>10. Antarctica is the world’s _____ (</a:t>
            </a:r>
            <a:r>
              <a:rPr lang="zh-CN" altLang="en-US" sz="2800" b="1" dirty="0">
                <a:latin typeface="Times New Roman" panose="02020603050405020304" pitchFamily="18" charset="0"/>
                <a:cs typeface="Times New Roman" panose="02020603050405020304" pitchFamily="18" charset="0"/>
              </a:rPr>
              <a:t>最干旱的</a:t>
            </a:r>
            <a:r>
              <a:rPr lang="en-US" altLang="zh-CN" sz="2800" b="1" dirty="0">
                <a:latin typeface="Times New Roman" panose="02020603050405020304" pitchFamily="18" charset="0"/>
                <a:cs typeface="Times New Roman" panose="02020603050405020304" pitchFamily="18" charset="0"/>
              </a:rPr>
              <a:t>) continent</a:t>
            </a:r>
            <a:r>
              <a:rPr lang="en-US" altLang="zh-CN" sz="2800" b="1" dirty="0" smtClean="0">
                <a:latin typeface="Times New Roman" panose="02020603050405020304" pitchFamily="18" charset="0"/>
                <a:cs typeface="Times New Roman" panose="02020603050405020304" pitchFamily="18" charset="0"/>
              </a:rPr>
              <a:t>.</a:t>
            </a:r>
            <a:endParaRPr lang="en-US" altLang="zh-CN" sz="2800" b="1" dirty="0">
              <a:latin typeface="Times New Roman" panose="02020603050405020304" pitchFamily="18" charset="0"/>
              <a:cs typeface="Times New Roman" panose="02020603050405020304" pitchFamily="18" charset="0"/>
            </a:endParaRPr>
          </a:p>
        </p:txBody>
      </p:sp>
      <p:sp>
        <p:nvSpPr>
          <p:cNvPr id="3" name="TextBox 2"/>
          <p:cNvSpPr txBox="1">
            <a:spLocks noChangeArrowheads="1"/>
          </p:cNvSpPr>
          <p:nvPr/>
        </p:nvSpPr>
        <p:spPr bwMode="auto">
          <a:xfrm>
            <a:off x="3924300" y="265424"/>
            <a:ext cx="1800225" cy="522288"/>
          </a:xfrm>
          <a:prstGeom prst="rect">
            <a:avLst/>
          </a:prstGeom>
          <a:noFill/>
          <a:ln w="9525">
            <a:noFill/>
            <a:miter lim="800000"/>
          </a:ln>
        </p:spPr>
        <p:txBody>
          <a:bodyPr>
            <a:spAutoFit/>
          </a:bodyPr>
          <a:lstStyle/>
          <a:p>
            <a:r>
              <a:rPr lang="en-US" altLang="zh-CN" sz="2800" b="1">
                <a:solidFill>
                  <a:srgbClr val="FF0000"/>
                </a:solidFill>
                <a:latin typeface="Times New Roman" panose="02020603050405020304" pitchFamily="18" charset="0"/>
              </a:rPr>
              <a:t>billions of</a:t>
            </a:r>
          </a:p>
        </p:txBody>
      </p:sp>
      <p:sp>
        <p:nvSpPr>
          <p:cNvPr id="4" name="矩形 3"/>
          <p:cNvSpPr>
            <a:spLocks noChangeArrowheads="1"/>
          </p:cNvSpPr>
          <p:nvPr/>
        </p:nvSpPr>
        <p:spPr bwMode="auto">
          <a:xfrm>
            <a:off x="827088" y="1705287"/>
            <a:ext cx="1368425" cy="522287"/>
          </a:xfrm>
          <a:prstGeom prst="rect">
            <a:avLst/>
          </a:prstGeom>
          <a:noFill/>
          <a:ln w="9525">
            <a:noFill/>
            <a:miter lim="800000"/>
          </a:ln>
        </p:spPr>
        <p:txBody>
          <a:bodyPr>
            <a:spAutoFit/>
          </a:bodyPr>
          <a:lstStyle/>
          <a:p>
            <a:pPr algn="ctr"/>
            <a:r>
              <a:rPr lang="en-US" altLang="zh-CN" sz="2800" b="1">
                <a:solidFill>
                  <a:srgbClr val="FF0000"/>
                </a:solidFill>
                <a:latin typeface="Times New Roman" panose="02020603050405020304" pitchFamily="18" charset="0"/>
              </a:rPr>
              <a:t>In total</a:t>
            </a:r>
          </a:p>
        </p:txBody>
      </p:sp>
      <p:sp>
        <p:nvSpPr>
          <p:cNvPr id="5" name="矩形 4"/>
          <p:cNvSpPr>
            <a:spLocks noChangeArrowheads="1"/>
          </p:cNvSpPr>
          <p:nvPr/>
        </p:nvSpPr>
        <p:spPr bwMode="auto">
          <a:xfrm>
            <a:off x="4284663" y="3073712"/>
            <a:ext cx="2447925" cy="522287"/>
          </a:xfrm>
          <a:prstGeom prst="rect">
            <a:avLst/>
          </a:prstGeom>
          <a:noFill/>
          <a:ln w="9525">
            <a:noFill/>
            <a:miter lim="800000"/>
          </a:ln>
        </p:spPr>
        <p:txBody>
          <a:bodyPr>
            <a:spAutoFit/>
          </a:bodyPr>
          <a:lstStyle/>
          <a:p>
            <a:pPr algn="ctr"/>
            <a:r>
              <a:rPr lang="en-US" altLang="zh-CN" sz="2800" b="1" dirty="0">
                <a:solidFill>
                  <a:srgbClr val="FF0000"/>
                </a:solidFill>
                <a:latin typeface="Times New Roman" panose="02020603050405020304" pitchFamily="18" charset="0"/>
              </a:rPr>
              <a:t>three   fourths</a:t>
            </a:r>
          </a:p>
        </p:txBody>
      </p:sp>
      <p:sp>
        <p:nvSpPr>
          <p:cNvPr id="6" name="TextBox 5"/>
          <p:cNvSpPr txBox="1">
            <a:spLocks noChangeArrowheads="1"/>
          </p:cNvSpPr>
          <p:nvPr/>
        </p:nvSpPr>
        <p:spPr bwMode="auto">
          <a:xfrm>
            <a:off x="3924300" y="4442137"/>
            <a:ext cx="1439863" cy="522287"/>
          </a:xfrm>
          <a:prstGeom prst="rect">
            <a:avLst/>
          </a:prstGeom>
          <a:noFill/>
          <a:ln w="9525">
            <a:noFill/>
            <a:miter lim="800000"/>
          </a:ln>
        </p:spPr>
        <p:txBody>
          <a:bodyPr>
            <a:spAutoFit/>
          </a:bodyPr>
          <a:lstStyle/>
          <a:p>
            <a:pPr algn="ctr"/>
            <a:r>
              <a:rPr lang="en-US" altLang="zh-CN" sz="2800" b="1">
                <a:solidFill>
                  <a:srgbClr val="FF0000"/>
                </a:solidFill>
                <a:latin typeface="Times New Roman" panose="02020603050405020304" pitchFamily="18" charset="0"/>
              </a:rPr>
              <a:t>longest</a:t>
            </a:r>
          </a:p>
        </p:txBody>
      </p:sp>
      <p:sp>
        <p:nvSpPr>
          <p:cNvPr id="7" name="TextBox 6"/>
          <p:cNvSpPr txBox="1">
            <a:spLocks noChangeArrowheads="1"/>
          </p:cNvSpPr>
          <p:nvPr/>
        </p:nvSpPr>
        <p:spPr bwMode="auto">
          <a:xfrm>
            <a:off x="4643438" y="5305737"/>
            <a:ext cx="1081087" cy="522287"/>
          </a:xfrm>
          <a:prstGeom prst="rect">
            <a:avLst/>
          </a:prstGeom>
          <a:noFill/>
          <a:ln w="9525">
            <a:noFill/>
            <a:miter lim="800000"/>
          </a:ln>
        </p:spPr>
        <p:txBody>
          <a:bodyPr>
            <a:spAutoFit/>
          </a:bodyPr>
          <a:lstStyle/>
          <a:p>
            <a:pPr algn="ctr"/>
            <a:r>
              <a:rPr lang="en-US" altLang="zh-CN" sz="2800" b="1">
                <a:solidFill>
                  <a:srgbClr val="FF0000"/>
                </a:solidFill>
                <a:latin typeface="Times New Roman" panose="02020603050405020304" pitchFamily="18" charset="0"/>
              </a:rPr>
              <a:t>driest</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235961" y="452756"/>
            <a:ext cx="2541904" cy="768349"/>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Summary</a:t>
            </a:r>
          </a:p>
        </p:txBody>
      </p:sp>
      <p:sp>
        <p:nvSpPr>
          <p:cNvPr id="46083" name="Text Box 5"/>
          <p:cNvSpPr txBox="1">
            <a:spLocks noChangeArrowheads="1"/>
          </p:cNvSpPr>
          <p:nvPr/>
        </p:nvSpPr>
        <p:spPr bwMode="auto">
          <a:xfrm>
            <a:off x="952818" y="1506538"/>
            <a:ext cx="7489825" cy="3415030"/>
          </a:xfrm>
          <a:prstGeom prst="rect">
            <a:avLst/>
          </a:prstGeom>
          <a:noFill/>
          <a:ln w="9525">
            <a:noFill/>
            <a:miter lim="800000"/>
          </a:ln>
        </p:spPr>
        <p:txBody>
          <a:bodyPr>
            <a:spAutoFit/>
          </a:bodyPr>
          <a:lstStyle/>
          <a:p>
            <a:pPr marL="342900" indent="-342900" fontAlgn="auto">
              <a:lnSpc>
                <a:spcPct val="150000"/>
              </a:lnSpc>
              <a:spcBef>
                <a:spcPts val="0"/>
              </a:spcBef>
            </a:pPr>
            <a:r>
              <a:rPr lang="en-US" altLang="zh-CN" sz="3600" b="1" dirty="0">
                <a:latin typeface="Times New Roman" panose="02020603050405020304" pitchFamily="18" charset="0"/>
              </a:rPr>
              <a:t>1. Learn some new words and expressions.</a:t>
            </a:r>
          </a:p>
          <a:p>
            <a:pPr marL="342900" indent="-342900" fontAlgn="auto">
              <a:lnSpc>
                <a:spcPct val="150000"/>
              </a:lnSpc>
              <a:spcBef>
                <a:spcPts val="0"/>
              </a:spcBef>
            </a:pPr>
            <a:r>
              <a:rPr lang="en-US" altLang="zh-CN" sz="3600" b="1" dirty="0">
                <a:latin typeface="Times New Roman" panose="02020603050405020304" pitchFamily="18" charset="0"/>
              </a:rPr>
              <a:t>2. Review the present perfect tense</a:t>
            </a:r>
          </a:p>
          <a:p>
            <a:pPr marL="342900" indent="-342900" fontAlgn="auto">
              <a:lnSpc>
                <a:spcPct val="150000"/>
              </a:lnSpc>
              <a:spcBef>
                <a:spcPts val="0"/>
              </a:spcBef>
            </a:pPr>
            <a:r>
              <a:rPr lang="en-US" altLang="zh-CN" sz="3600" b="1" dirty="0">
                <a:latin typeface="Times New Roman" panose="02020603050405020304" pitchFamily="18" charset="0"/>
              </a:rPr>
              <a:t>3. Master the passive voice.</a:t>
            </a:r>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901316" y="568960"/>
            <a:ext cx="2852420" cy="768350"/>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Homework</a:t>
            </a:r>
          </a:p>
        </p:txBody>
      </p:sp>
      <p:sp>
        <p:nvSpPr>
          <p:cNvPr id="47107" name="Text Box 5"/>
          <p:cNvSpPr txBox="1">
            <a:spLocks noChangeArrowheads="1"/>
          </p:cNvSpPr>
          <p:nvPr/>
        </p:nvSpPr>
        <p:spPr bwMode="auto">
          <a:xfrm>
            <a:off x="899591" y="1844675"/>
            <a:ext cx="7849121" cy="3415030"/>
          </a:xfrm>
          <a:prstGeom prst="rect">
            <a:avLst/>
          </a:prstGeom>
          <a:noFill/>
          <a:ln w="9525">
            <a:noFill/>
            <a:miter lim="800000"/>
          </a:ln>
        </p:spPr>
        <p:txBody>
          <a:bodyPr wrap="square">
            <a:spAutoFit/>
          </a:bodyPr>
          <a:lstStyle/>
          <a:p>
            <a:pPr fontAlgn="auto">
              <a:lnSpc>
                <a:spcPct val="150000"/>
              </a:lnSpc>
              <a:spcBef>
                <a:spcPts val="0"/>
              </a:spcBef>
            </a:pPr>
            <a:r>
              <a:rPr lang="en-US" altLang="zh-CN" sz="3600" b="1" dirty="0">
                <a:latin typeface="Times New Roman" panose="02020603050405020304" pitchFamily="18" charset="0"/>
              </a:rPr>
              <a:t>1. Recite the words and phrases in this lesson.</a:t>
            </a:r>
          </a:p>
          <a:p>
            <a:pPr fontAlgn="auto">
              <a:lnSpc>
                <a:spcPct val="150000"/>
              </a:lnSpc>
              <a:spcBef>
                <a:spcPts val="0"/>
              </a:spcBef>
            </a:pPr>
            <a:r>
              <a:rPr lang="en-US" altLang="zh-CN" sz="3600" b="1" dirty="0">
                <a:latin typeface="Times New Roman" panose="02020603050405020304" pitchFamily="18" charset="0"/>
              </a:rPr>
              <a:t>2. Complete the related exercises.</a:t>
            </a:r>
          </a:p>
          <a:p>
            <a:pPr fontAlgn="auto">
              <a:lnSpc>
                <a:spcPct val="150000"/>
              </a:lnSpc>
              <a:spcBef>
                <a:spcPts val="0"/>
              </a:spcBef>
            </a:pPr>
            <a:r>
              <a:rPr lang="en-US" altLang="zh-CN" sz="3600" b="1" dirty="0">
                <a:latin typeface="Times New Roman" panose="02020603050405020304" pitchFamily="18" charset="0"/>
              </a:rPr>
              <a:t>3. Preview next </a:t>
            </a:r>
            <a:r>
              <a:rPr lang="en-US" altLang="zh-CN" sz="3600" b="1" dirty="0" smtClean="0">
                <a:latin typeface="Times New Roman" panose="02020603050405020304" pitchFamily="18" charset="0"/>
              </a:rPr>
              <a:t>lesson </a:t>
            </a:r>
            <a:endParaRPr lang="en-US" altLang="zh-CN" sz="3600" b="1" dirty="0">
              <a:latin typeface="Times New Roman" panose="02020603050405020304" pitchFamily="18" charset="0"/>
            </a:endParaRPr>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图片 20483" descr="图片42"/>
          <p:cNvPicPr>
            <a:picLocks noChangeAspect="1" noChangeArrowheads="1"/>
          </p:cNvPicPr>
          <p:nvPr/>
        </p:nvPicPr>
        <p:blipFill>
          <a:blip r:embed="rId4" cstate="print"/>
          <a:srcRect/>
          <a:stretch>
            <a:fillRect/>
          </a:stretch>
        </p:blipFill>
        <p:spPr bwMode="auto">
          <a:xfrm>
            <a:off x="6659563" y="549275"/>
            <a:ext cx="1930400" cy="1930400"/>
          </a:xfrm>
          <a:prstGeom prst="rect">
            <a:avLst/>
          </a:prstGeom>
          <a:noFill/>
          <a:ln w="9525">
            <a:noFill/>
            <a:miter lim="800000"/>
            <a:headEnd/>
            <a:tailEnd/>
          </a:ln>
        </p:spPr>
      </p:pic>
      <p:sp>
        <p:nvSpPr>
          <p:cNvPr id="8195" name="Text Box 6"/>
          <p:cNvSpPr txBox="1">
            <a:spLocks noChangeArrowheads="1"/>
          </p:cNvSpPr>
          <p:nvPr/>
        </p:nvSpPr>
        <p:spPr bwMode="auto">
          <a:xfrm>
            <a:off x="611560" y="1700808"/>
            <a:ext cx="6048573" cy="584775"/>
          </a:xfrm>
          <a:prstGeom prst="rect">
            <a:avLst/>
          </a:prstGeom>
          <a:noFill/>
          <a:ln w="9525">
            <a:noFill/>
            <a:miter lim="800000"/>
          </a:ln>
        </p:spPr>
        <p:txBody>
          <a:bodyPr wrap="square">
            <a:spAutoFit/>
          </a:bodyPr>
          <a:lstStyle/>
          <a:p>
            <a:pPr algn="ctr">
              <a:spcBef>
                <a:spcPct val="50000"/>
              </a:spcBef>
            </a:pPr>
            <a:r>
              <a:rPr lang="en-US" altLang="zh-CN" sz="3200" b="1" dirty="0">
                <a:latin typeface="Times New Roman" panose="02020603050405020304" pitchFamily="18" charset="0"/>
              </a:rPr>
              <a:t>What problems the earth faces?</a:t>
            </a:r>
          </a:p>
        </p:txBody>
      </p:sp>
      <p:sp>
        <p:nvSpPr>
          <p:cNvPr id="8196" name="Text Box 10"/>
          <p:cNvSpPr txBox="1">
            <a:spLocks noChangeArrowheads="1"/>
          </p:cNvSpPr>
          <p:nvPr/>
        </p:nvSpPr>
        <p:spPr bwMode="auto">
          <a:xfrm>
            <a:off x="4859338" y="6092825"/>
            <a:ext cx="3889375" cy="366713"/>
          </a:xfrm>
          <a:prstGeom prst="rect">
            <a:avLst/>
          </a:prstGeom>
          <a:noFill/>
          <a:ln w="9525">
            <a:noFill/>
            <a:miter lim="800000"/>
          </a:ln>
        </p:spPr>
        <p:txBody>
          <a:bodyPr>
            <a:spAutoFit/>
          </a:bodyPr>
          <a:lstStyle/>
          <a:p>
            <a:pPr>
              <a:spcBef>
                <a:spcPct val="50000"/>
              </a:spcBef>
            </a:pPr>
            <a:endParaRPr lang="zh-CN" altLang="en-US"/>
          </a:p>
        </p:txBody>
      </p:sp>
      <p:sp>
        <p:nvSpPr>
          <p:cNvPr id="5" name="矩形 4"/>
          <p:cNvSpPr/>
          <p:nvPr/>
        </p:nvSpPr>
        <p:spPr>
          <a:xfrm>
            <a:off x="2748915" y="527685"/>
            <a:ext cx="3209290" cy="768350"/>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Warming up</a:t>
            </a:r>
          </a:p>
        </p:txBody>
      </p:sp>
      <p:pic>
        <p:nvPicPr>
          <p:cNvPr id="8198" name="Picture 14" descr="1"/>
          <p:cNvPicPr>
            <a:picLocks noChangeAspect="1" noChangeArrowheads="1"/>
          </p:cNvPicPr>
          <p:nvPr/>
        </p:nvPicPr>
        <p:blipFill>
          <a:blip r:embed="rId5" cstate="print"/>
          <a:srcRect/>
          <a:stretch>
            <a:fillRect/>
          </a:stretch>
        </p:blipFill>
        <p:spPr bwMode="auto">
          <a:xfrm>
            <a:off x="323850" y="2924175"/>
            <a:ext cx="3968750" cy="2736850"/>
          </a:xfrm>
          <a:prstGeom prst="rect">
            <a:avLst/>
          </a:prstGeom>
          <a:noFill/>
          <a:ln w="9525">
            <a:noFill/>
            <a:miter lim="800000"/>
            <a:headEnd/>
            <a:tailEnd/>
          </a:ln>
        </p:spPr>
      </p:pic>
      <p:sp>
        <p:nvSpPr>
          <p:cNvPr id="5136" name="Text Box 16"/>
          <p:cNvSpPr txBox="1">
            <a:spLocks noChangeArrowheads="1"/>
          </p:cNvSpPr>
          <p:nvPr/>
        </p:nvSpPr>
        <p:spPr bwMode="auto">
          <a:xfrm>
            <a:off x="2843213" y="5805488"/>
            <a:ext cx="3960812" cy="579437"/>
          </a:xfrm>
          <a:prstGeom prst="rect">
            <a:avLst/>
          </a:prstGeom>
          <a:noFill/>
          <a:ln w="9525">
            <a:noFill/>
            <a:miter lim="800000"/>
          </a:ln>
        </p:spPr>
        <p:txBody>
          <a:bodyPr>
            <a:spAutoFit/>
          </a:bodyPr>
          <a:lstStyle/>
          <a:p>
            <a:pPr algn="ctr">
              <a:spcBef>
                <a:spcPct val="50000"/>
              </a:spcBef>
            </a:pPr>
            <a:r>
              <a:rPr lang="en-US" altLang="zh-CN" sz="3200" b="1" dirty="0">
                <a:solidFill>
                  <a:srgbClr val="FF0000"/>
                </a:solidFill>
                <a:latin typeface="Times New Roman" panose="02020603050405020304" pitchFamily="18" charset="0"/>
              </a:rPr>
              <a:t>Population problems</a:t>
            </a:r>
          </a:p>
        </p:txBody>
      </p:sp>
      <p:pic>
        <p:nvPicPr>
          <p:cNvPr id="8200" name="Picture 18" descr="11"/>
          <p:cNvPicPr>
            <a:picLocks noChangeAspect="1" noChangeArrowheads="1"/>
          </p:cNvPicPr>
          <p:nvPr/>
        </p:nvPicPr>
        <p:blipFill>
          <a:blip r:embed="rId6" cstate="print"/>
          <a:srcRect/>
          <a:stretch>
            <a:fillRect/>
          </a:stretch>
        </p:blipFill>
        <p:spPr bwMode="auto">
          <a:xfrm>
            <a:off x="4572000" y="2708920"/>
            <a:ext cx="4191000" cy="31051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diamond(in)">
                                      <p:cBhvr>
                                        <p:cTn id="7" dur="500"/>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4" descr="2"/>
          <p:cNvPicPr>
            <a:picLocks noChangeAspect="1" noChangeArrowheads="1"/>
          </p:cNvPicPr>
          <p:nvPr/>
        </p:nvPicPr>
        <p:blipFill>
          <a:blip r:embed="rId4" cstate="print"/>
          <a:srcRect/>
          <a:stretch>
            <a:fillRect/>
          </a:stretch>
        </p:blipFill>
        <p:spPr bwMode="auto">
          <a:xfrm>
            <a:off x="395288" y="765175"/>
            <a:ext cx="4248150" cy="3816350"/>
          </a:xfrm>
          <a:prstGeom prst="rect">
            <a:avLst/>
          </a:prstGeom>
          <a:noFill/>
          <a:ln w="9525">
            <a:noFill/>
            <a:miter lim="800000"/>
            <a:headEnd/>
            <a:tailEnd/>
          </a:ln>
        </p:spPr>
      </p:pic>
      <p:pic>
        <p:nvPicPr>
          <p:cNvPr id="9219" name="Picture 15" descr="22"/>
          <p:cNvPicPr>
            <a:picLocks noChangeAspect="1" noChangeArrowheads="1"/>
          </p:cNvPicPr>
          <p:nvPr/>
        </p:nvPicPr>
        <p:blipFill>
          <a:blip r:embed="rId5" cstate="print"/>
          <a:srcRect/>
          <a:stretch>
            <a:fillRect/>
          </a:stretch>
        </p:blipFill>
        <p:spPr bwMode="auto">
          <a:xfrm>
            <a:off x="4643438" y="765175"/>
            <a:ext cx="4187825" cy="3816350"/>
          </a:xfrm>
          <a:prstGeom prst="rect">
            <a:avLst/>
          </a:prstGeom>
          <a:noFill/>
          <a:ln w="9525">
            <a:noFill/>
            <a:miter lim="800000"/>
            <a:headEnd/>
            <a:tailEnd/>
          </a:ln>
        </p:spPr>
      </p:pic>
      <p:sp>
        <p:nvSpPr>
          <p:cNvPr id="26640" name="Text Box 16"/>
          <p:cNvSpPr txBox="1">
            <a:spLocks noChangeArrowheads="1"/>
          </p:cNvSpPr>
          <p:nvPr/>
        </p:nvSpPr>
        <p:spPr bwMode="auto">
          <a:xfrm>
            <a:off x="1619250" y="5229225"/>
            <a:ext cx="6337300" cy="579438"/>
          </a:xfrm>
          <a:prstGeom prst="rect">
            <a:avLst/>
          </a:prstGeom>
          <a:noFill/>
          <a:ln w="9525">
            <a:noFill/>
            <a:miter lim="800000"/>
          </a:ln>
        </p:spPr>
        <p:txBody>
          <a:bodyPr>
            <a:spAutoFit/>
          </a:bodyPr>
          <a:lstStyle/>
          <a:p>
            <a:pPr algn="ctr">
              <a:spcBef>
                <a:spcPct val="50000"/>
              </a:spcBef>
            </a:pPr>
            <a:r>
              <a:rPr lang="en-US" altLang="zh-CN" sz="3200" b="1" dirty="0">
                <a:solidFill>
                  <a:srgbClr val="FF0000"/>
                </a:solidFill>
                <a:latin typeface="Times New Roman" panose="02020603050405020304" pitchFamily="18" charset="0"/>
              </a:rPr>
              <a:t>Environmental pollution</a:t>
            </a:r>
          </a:p>
        </p:txBody>
      </p:sp>
    </p:spTree>
    <p:custDataLst>
      <p:tags r:id="rId1"/>
    </p:custData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6640"/>
                                        </p:tgtEl>
                                        <p:attrNameLst>
                                          <p:attrName>style.visibility</p:attrName>
                                        </p:attrNameLst>
                                      </p:cBhvr>
                                      <p:to>
                                        <p:strVal val="visible"/>
                                      </p:to>
                                    </p:set>
                                    <p:animEffect transition="in" filter="diamond(in)">
                                      <p:cBhvr>
                                        <p:cTn id="7" dur="500"/>
                                        <p:tgtEl>
                                          <p:spTgt spid="266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3"/>
          <p:cNvPicPr>
            <a:picLocks noChangeAspect="1" noChangeArrowheads="1"/>
          </p:cNvPicPr>
          <p:nvPr/>
        </p:nvPicPr>
        <p:blipFill>
          <a:blip r:embed="rId2" cstate="print"/>
          <a:srcRect/>
          <a:stretch>
            <a:fillRect/>
          </a:stretch>
        </p:blipFill>
        <p:spPr bwMode="auto">
          <a:xfrm>
            <a:off x="611188" y="836613"/>
            <a:ext cx="4762500" cy="3200400"/>
          </a:xfrm>
          <a:prstGeom prst="rect">
            <a:avLst/>
          </a:prstGeom>
          <a:noFill/>
          <a:ln w="9525">
            <a:noFill/>
            <a:miter lim="800000"/>
            <a:headEnd/>
            <a:tailEnd/>
          </a:ln>
        </p:spPr>
      </p:pic>
      <p:pic>
        <p:nvPicPr>
          <p:cNvPr id="10243" name="Picture 5" descr="33"/>
          <p:cNvPicPr>
            <a:picLocks noChangeAspect="1" noChangeArrowheads="1"/>
          </p:cNvPicPr>
          <p:nvPr/>
        </p:nvPicPr>
        <p:blipFill>
          <a:blip r:embed="rId3" cstate="print"/>
          <a:srcRect/>
          <a:stretch>
            <a:fillRect/>
          </a:stretch>
        </p:blipFill>
        <p:spPr bwMode="auto">
          <a:xfrm>
            <a:off x="4250373" y="3309303"/>
            <a:ext cx="4667250" cy="3086100"/>
          </a:xfrm>
          <a:prstGeom prst="rect">
            <a:avLst/>
          </a:prstGeom>
          <a:noFill/>
          <a:ln w="9525">
            <a:noFill/>
            <a:miter lim="800000"/>
            <a:headEnd/>
            <a:tailEnd/>
          </a:ln>
        </p:spPr>
      </p:pic>
      <p:sp>
        <p:nvSpPr>
          <p:cNvPr id="75782" name="Text Box 6"/>
          <p:cNvSpPr txBox="1">
            <a:spLocks noChangeArrowheads="1"/>
          </p:cNvSpPr>
          <p:nvPr/>
        </p:nvSpPr>
        <p:spPr bwMode="auto">
          <a:xfrm>
            <a:off x="5795963" y="1341438"/>
            <a:ext cx="2736850" cy="579437"/>
          </a:xfrm>
          <a:prstGeom prst="rect">
            <a:avLst/>
          </a:prstGeom>
          <a:noFill/>
          <a:ln w="9525">
            <a:noFill/>
            <a:miter lim="800000"/>
          </a:ln>
        </p:spPr>
        <p:txBody>
          <a:bodyPr>
            <a:spAutoFit/>
          </a:bodyPr>
          <a:lstStyle/>
          <a:p>
            <a:pPr algn="ctr">
              <a:spcBef>
                <a:spcPct val="50000"/>
              </a:spcBef>
            </a:pPr>
            <a:r>
              <a:rPr lang="en-US" altLang="zh-CN" sz="3200" b="1" dirty="0">
                <a:solidFill>
                  <a:srgbClr val="FF0000"/>
                </a:solidFill>
                <a:latin typeface="Times New Roman" panose="02020603050405020304" pitchFamily="18" charset="0"/>
              </a:rPr>
              <a:t>Poverty</a:t>
            </a:r>
          </a:p>
        </p:txBody>
      </p:sp>
      <p:pic>
        <p:nvPicPr>
          <p:cNvPr id="2" name="图片 1"/>
          <p:cNvPicPr>
            <a:picLocks noChangeAspect="1"/>
          </p:cNvPicPr>
          <p:nvPr/>
        </p:nvPicPr>
        <p:blipFill>
          <a:blip r:embed="rId4" cstate="email"/>
          <a:stretch>
            <a:fillRect/>
          </a:stretch>
        </p:blipFill>
        <p:spPr>
          <a:xfrm>
            <a:off x="307975" y="3257550"/>
            <a:ext cx="4253230" cy="319024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5782"/>
                                        </p:tgtEl>
                                        <p:attrNameLst>
                                          <p:attrName>style.visibility</p:attrName>
                                        </p:attrNameLst>
                                      </p:cBhvr>
                                      <p:to>
                                        <p:strVal val="visible"/>
                                      </p:to>
                                    </p:set>
                                    <p:animEffect transition="in" filter="diamond(in)">
                                      <p:cBhvr>
                                        <p:cTn id="7"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4"/>
          <p:cNvPicPr>
            <a:picLocks noChangeAspect="1" noChangeArrowheads="1"/>
          </p:cNvPicPr>
          <p:nvPr/>
        </p:nvPicPr>
        <p:blipFill>
          <a:blip r:embed="rId2" cstate="print"/>
          <a:srcRect/>
          <a:stretch>
            <a:fillRect/>
          </a:stretch>
        </p:blipFill>
        <p:spPr bwMode="auto">
          <a:xfrm>
            <a:off x="250825" y="836613"/>
            <a:ext cx="4392613" cy="3384550"/>
          </a:xfrm>
          <a:prstGeom prst="rect">
            <a:avLst/>
          </a:prstGeom>
          <a:noFill/>
          <a:ln w="9525">
            <a:noFill/>
            <a:miter lim="800000"/>
            <a:headEnd/>
            <a:tailEnd/>
          </a:ln>
        </p:spPr>
      </p:pic>
      <p:pic>
        <p:nvPicPr>
          <p:cNvPr id="11267" name="Picture 5" descr="44"/>
          <p:cNvPicPr>
            <a:picLocks noChangeAspect="1" noChangeArrowheads="1"/>
          </p:cNvPicPr>
          <p:nvPr/>
        </p:nvPicPr>
        <p:blipFill>
          <a:blip r:embed="rId3" cstate="print"/>
          <a:srcRect/>
          <a:stretch>
            <a:fillRect/>
          </a:stretch>
        </p:blipFill>
        <p:spPr bwMode="auto">
          <a:xfrm>
            <a:off x="4596130" y="2558415"/>
            <a:ext cx="4224020" cy="4022090"/>
          </a:xfrm>
          <a:prstGeom prst="rect">
            <a:avLst/>
          </a:prstGeom>
          <a:noFill/>
          <a:ln w="9525">
            <a:noFill/>
            <a:miter lim="800000"/>
            <a:headEnd/>
            <a:tailEnd/>
          </a:ln>
        </p:spPr>
      </p:pic>
      <p:sp>
        <p:nvSpPr>
          <p:cNvPr id="76806" name="Text Box 6"/>
          <p:cNvSpPr txBox="1">
            <a:spLocks noChangeArrowheads="1"/>
          </p:cNvSpPr>
          <p:nvPr/>
        </p:nvSpPr>
        <p:spPr bwMode="auto">
          <a:xfrm>
            <a:off x="4787900" y="1214755"/>
            <a:ext cx="4032250" cy="579438"/>
          </a:xfrm>
          <a:prstGeom prst="rect">
            <a:avLst/>
          </a:prstGeom>
          <a:noFill/>
          <a:ln w="9525">
            <a:noFill/>
            <a:miter lim="800000"/>
          </a:ln>
        </p:spPr>
        <p:txBody>
          <a:bodyPr>
            <a:spAutoFit/>
          </a:bodyPr>
          <a:lstStyle/>
          <a:p>
            <a:pPr algn="ctr">
              <a:spcBef>
                <a:spcPct val="50000"/>
              </a:spcBef>
            </a:pPr>
            <a:r>
              <a:rPr lang="en-US" altLang="zh-CN" sz="3200" b="1" dirty="0">
                <a:solidFill>
                  <a:srgbClr val="FF0000"/>
                </a:solidFill>
                <a:latin typeface="Times New Roman" panose="02020603050405020304" pitchFamily="18" charset="0"/>
              </a:rPr>
              <a:t>Exhausted resource</a:t>
            </a:r>
          </a:p>
        </p:txBody>
      </p:sp>
      <p:pic>
        <p:nvPicPr>
          <p:cNvPr id="2" name="图片 1"/>
          <p:cNvPicPr>
            <a:picLocks noChangeAspect="1"/>
          </p:cNvPicPr>
          <p:nvPr/>
        </p:nvPicPr>
        <p:blipFill>
          <a:blip r:embed="rId4" cstate="print"/>
          <a:stretch>
            <a:fillRect/>
          </a:stretch>
        </p:blipFill>
        <p:spPr>
          <a:xfrm>
            <a:off x="409575" y="3223260"/>
            <a:ext cx="4761865" cy="3171190"/>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76806"/>
                                        </p:tgtEl>
                                        <p:attrNameLst>
                                          <p:attrName>style.visibility</p:attrName>
                                        </p:attrNameLst>
                                      </p:cBhvr>
                                      <p:to>
                                        <p:strVal val="visible"/>
                                      </p:to>
                                    </p:set>
                                    <p:animEffect transition="in" filter="diamond(in)">
                                      <p:cBhvr>
                                        <p:cTn id="7" dur="500"/>
                                        <p:tgtEl>
                                          <p:spTgt spid="768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5" name="Text Box 13"/>
          <p:cNvSpPr txBox="1">
            <a:spLocks noChangeArrowheads="1"/>
          </p:cNvSpPr>
          <p:nvPr/>
        </p:nvSpPr>
        <p:spPr bwMode="auto">
          <a:xfrm>
            <a:off x="35888" y="1249892"/>
            <a:ext cx="3384550" cy="5016758"/>
          </a:xfrm>
          <a:prstGeom prst="rect">
            <a:avLst/>
          </a:prstGeom>
          <a:noFill/>
          <a:ln w="9525">
            <a:noFill/>
            <a:miter lim="800000"/>
          </a:ln>
        </p:spPr>
        <p:txBody>
          <a:bodyPr>
            <a:spAutoFit/>
          </a:bodyPr>
          <a:lstStyle/>
          <a:p>
            <a:pPr algn="r">
              <a:spcBef>
                <a:spcPct val="50000"/>
              </a:spcBef>
            </a:pPr>
            <a:r>
              <a:rPr lang="en-US" altLang="zh-CN" sz="3200" dirty="0"/>
              <a:t>           </a:t>
            </a:r>
            <a:r>
              <a:rPr lang="en-US" altLang="zh-CN" sz="3200" dirty="0" smtClean="0"/>
              <a:t> </a:t>
            </a:r>
            <a:r>
              <a:rPr lang="en-US" altLang="zh-CN" sz="3200" b="1" dirty="0" smtClean="0">
                <a:latin typeface="Times New Roman" panose="02020603050405020304" pitchFamily="18" charset="0"/>
              </a:rPr>
              <a:t>planet</a:t>
            </a:r>
            <a:endParaRPr lang="en-US" altLang="zh-CN" sz="3200" b="1" dirty="0">
              <a:latin typeface="Times New Roman" panose="02020603050405020304" pitchFamily="18" charset="0"/>
            </a:endParaRPr>
          </a:p>
          <a:p>
            <a:pPr algn="r">
              <a:spcBef>
                <a:spcPct val="50000"/>
              </a:spcBef>
            </a:pPr>
            <a:r>
              <a:rPr lang="en-US" altLang="zh-CN" sz="3200" b="1" dirty="0">
                <a:latin typeface="Times New Roman" panose="02020603050405020304" pitchFamily="18" charset="0"/>
              </a:rPr>
              <a:t>     </a:t>
            </a:r>
            <a:r>
              <a:rPr lang="en-US" altLang="zh-CN" sz="3200" b="1" dirty="0" smtClean="0">
                <a:latin typeface="Times New Roman" panose="02020603050405020304" pitchFamily="18" charset="0"/>
              </a:rPr>
              <a:t>  billion</a:t>
            </a:r>
            <a:endParaRPr lang="en-US" altLang="zh-CN" sz="3200" b="1" dirty="0">
              <a:latin typeface="Times New Roman" panose="02020603050405020304" pitchFamily="18" charset="0"/>
            </a:endParaRPr>
          </a:p>
          <a:p>
            <a:pPr algn="r">
              <a:spcBef>
                <a:spcPct val="50000"/>
              </a:spcBef>
            </a:pPr>
            <a:r>
              <a:rPr lang="en-US" altLang="zh-CN" sz="3200" b="1" dirty="0">
                <a:latin typeface="Times New Roman" panose="02020603050405020304" pitchFamily="18" charset="0"/>
              </a:rPr>
              <a:t>       </a:t>
            </a:r>
            <a:r>
              <a:rPr lang="en-US" altLang="zh-CN" sz="3200" b="1" dirty="0" smtClean="0">
                <a:latin typeface="Times New Roman" panose="02020603050405020304" pitchFamily="18" charset="0"/>
              </a:rPr>
              <a:t>total</a:t>
            </a:r>
          </a:p>
          <a:p>
            <a:pPr algn="r">
              <a:spcBef>
                <a:spcPct val="50000"/>
              </a:spcBef>
            </a:pPr>
            <a:endParaRPr lang="en-US" altLang="zh-CN" sz="3200" b="1" dirty="0">
              <a:latin typeface="Times New Roman" panose="02020603050405020304" pitchFamily="18" charset="0"/>
            </a:endParaRPr>
          </a:p>
          <a:p>
            <a:pPr algn="r">
              <a:spcBef>
                <a:spcPct val="50000"/>
              </a:spcBef>
            </a:pPr>
            <a:r>
              <a:rPr lang="en-US" altLang="zh-CN" sz="3200" b="1" dirty="0">
                <a:latin typeface="Times New Roman" panose="02020603050405020304" pitchFamily="18" charset="0"/>
              </a:rPr>
              <a:t>       </a:t>
            </a:r>
            <a:r>
              <a:rPr lang="en-US" altLang="zh-CN" sz="3200" b="1" dirty="0" smtClean="0">
                <a:latin typeface="Times New Roman" panose="02020603050405020304" pitchFamily="18" charset="0"/>
              </a:rPr>
              <a:t>increase</a:t>
            </a:r>
            <a:endParaRPr lang="en-US" altLang="zh-CN" sz="3200" b="1" dirty="0">
              <a:latin typeface="Times New Roman" panose="02020603050405020304" pitchFamily="18" charset="0"/>
            </a:endParaRPr>
          </a:p>
          <a:p>
            <a:pPr algn="r">
              <a:spcBef>
                <a:spcPct val="50000"/>
              </a:spcBef>
            </a:pPr>
            <a:r>
              <a:rPr lang="en-US" altLang="zh-CN" sz="3200" b="1" dirty="0">
                <a:latin typeface="Times New Roman" panose="02020603050405020304" pitchFamily="18" charset="0"/>
              </a:rPr>
              <a:t>      </a:t>
            </a:r>
            <a:r>
              <a:rPr lang="en-US" altLang="zh-CN" sz="3200" b="1" dirty="0" smtClean="0">
                <a:latin typeface="Times New Roman" panose="02020603050405020304" pitchFamily="18" charset="0"/>
              </a:rPr>
              <a:t> </a:t>
            </a:r>
            <a:r>
              <a:rPr lang="en-US" altLang="zh-CN" sz="3200" b="1" dirty="0">
                <a:latin typeface="Times New Roman" panose="02020603050405020304" pitchFamily="18" charset="0"/>
              </a:rPr>
              <a:t>surface       </a:t>
            </a:r>
          </a:p>
          <a:p>
            <a:pPr algn="r">
              <a:spcBef>
                <a:spcPct val="50000"/>
              </a:spcBef>
            </a:pPr>
            <a:r>
              <a:rPr lang="en-US" altLang="zh-CN" sz="3200" b="1" dirty="0" smtClean="0">
                <a:latin typeface="Times New Roman" panose="02020603050405020304" pitchFamily="18" charset="0"/>
              </a:rPr>
              <a:t>Indian       </a:t>
            </a:r>
            <a:endParaRPr lang="en-US" altLang="zh-CN" sz="3200" dirty="0">
              <a:latin typeface="Times New Roman" panose="02020603050405020304" pitchFamily="18" charset="0"/>
            </a:endParaRPr>
          </a:p>
        </p:txBody>
      </p:sp>
      <p:sp>
        <p:nvSpPr>
          <p:cNvPr id="8206" name="Text Box 14"/>
          <p:cNvSpPr txBox="1">
            <a:spLocks noChangeArrowheads="1"/>
          </p:cNvSpPr>
          <p:nvPr/>
        </p:nvSpPr>
        <p:spPr bwMode="auto">
          <a:xfrm>
            <a:off x="3883201" y="1249510"/>
            <a:ext cx="3096344" cy="583565"/>
          </a:xfrm>
          <a:prstGeom prst="rect">
            <a:avLst/>
          </a:prstGeom>
          <a:noFill/>
          <a:ln w="9525">
            <a:noFill/>
            <a:miter lim="800000"/>
          </a:ln>
        </p:spPr>
        <p:txBody>
          <a:bodyPr wrap="square">
            <a:spAutoFit/>
          </a:bodyPr>
          <a:lstStyle/>
          <a:p>
            <a:pPr>
              <a:spcBef>
                <a:spcPct val="50000"/>
              </a:spcBef>
            </a:pPr>
            <a:r>
              <a:rPr lang="en-US" altLang="zh-CN" sz="3200" b="1" i="1" dirty="0">
                <a:solidFill>
                  <a:srgbClr val="FF0000"/>
                </a:solidFill>
              </a:rPr>
              <a:t>n. </a:t>
            </a:r>
            <a:r>
              <a:rPr lang="zh-CN" altLang="en-US" sz="3200" b="1" dirty="0">
                <a:solidFill>
                  <a:srgbClr val="FF0000"/>
                </a:solidFill>
              </a:rPr>
              <a:t>行星</a:t>
            </a:r>
          </a:p>
        </p:txBody>
      </p:sp>
      <p:sp>
        <p:nvSpPr>
          <p:cNvPr id="8207" name="Text Box 15"/>
          <p:cNvSpPr txBox="1">
            <a:spLocks noChangeArrowheads="1"/>
          </p:cNvSpPr>
          <p:nvPr/>
        </p:nvSpPr>
        <p:spPr bwMode="auto">
          <a:xfrm>
            <a:off x="3762551" y="2023059"/>
            <a:ext cx="3815780" cy="583565"/>
          </a:xfrm>
          <a:prstGeom prst="rect">
            <a:avLst/>
          </a:prstGeom>
          <a:noFill/>
          <a:ln w="9525">
            <a:noFill/>
            <a:miter lim="800000"/>
          </a:ln>
        </p:spPr>
        <p:txBody>
          <a:bodyPr wrap="square">
            <a:spAutoFit/>
          </a:bodyPr>
          <a:lstStyle/>
          <a:p>
            <a:pPr>
              <a:spcBef>
                <a:spcPct val="50000"/>
              </a:spcBef>
            </a:pPr>
            <a:r>
              <a:rPr lang="en-US" altLang="zh-CN" sz="3200" b="1" i="1" dirty="0">
                <a:solidFill>
                  <a:srgbClr val="FF0000"/>
                </a:solidFill>
              </a:rPr>
              <a:t> n. </a:t>
            </a:r>
            <a:r>
              <a:rPr lang="zh-CN" altLang="en-US" sz="3200" b="1" dirty="0">
                <a:solidFill>
                  <a:srgbClr val="FF0000"/>
                </a:solidFill>
              </a:rPr>
              <a:t>十亿；千兆</a:t>
            </a:r>
          </a:p>
        </p:txBody>
      </p:sp>
      <p:sp>
        <p:nvSpPr>
          <p:cNvPr id="8208" name="Text Box 16"/>
          <p:cNvSpPr txBox="1">
            <a:spLocks noChangeArrowheads="1"/>
          </p:cNvSpPr>
          <p:nvPr/>
        </p:nvSpPr>
        <p:spPr bwMode="auto">
          <a:xfrm>
            <a:off x="3762407" y="2844217"/>
            <a:ext cx="4594801" cy="1322070"/>
          </a:xfrm>
          <a:prstGeom prst="rect">
            <a:avLst/>
          </a:prstGeom>
          <a:noFill/>
          <a:ln w="9525">
            <a:noFill/>
            <a:miter lim="800000"/>
          </a:ln>
        </p:spPr>
        <p:txBody>
          <a:bodyPr wrap="square">
            <a:spAutoFit/>
          </a:bodyPr>
          <a:lstStyle/>
          <a:p>
            <a:pPr>
              <a:spcBef>
                <a:spcPct val="50000"/>
              </a:spcBef>
            </a:pPr>
            <a:r>
              <a:rPr lang="en-US" altLang="zh-CN" sz="3200" b="1" i="1" dirty="0">
                <a:solidFill>
                  <a:srgbClr val="FF0000"/>
                </a:solidFill>
              </a:rPr>
              <a:t>n. </a:t>
            </a:r>
            <a:r>
              <a:rPr lang="zh-CN" altLang="en-US" sz="3200" b="1" dirty="0">
                <a:solidFill>
                  <a:srgbClr val="FF0000"/>
                </a:solidFill>
              </a:rPr>
              <a:t>总计；总数</a:t>
            </a:r>
            <a:r>
              <a:rPr lang="zh-CN" altLang="en-US" sz="3200" b="1" i="1" dirty="0">
                <a:solidFill>
                  <a:srgbClr val="FF0000"/>
                </a:solidFill>
              </a:rPr>
              <a:t> </a:t>
            </a:r>
          </a:p>
          <a:p>
            <a:pPr>
              <a:spcBef>
                <a:spcPct val="50000"/>
              </a:spcBef>
            </a:pPr>
            <a:r>
              <a:rPr lang="en-US" altLang="zh-CN" sz="3200" b="1" i="1" dirty="0">
                <a:solidFill>
                  <a:srgbClr val="FF0000"/>
                </a:solidFill>
              </a:rPr>
              <a:t>adj. </a:t>
            </a:r>
            <a:r>
              <a:rPr lang="zh-CN" altLang="en-US" sz="3200" b="1" dirty="0">
                <a:solidFill>
                  <a:srgbClr val="FF0000"/>
                </a:solidFill>
              </a:rPr>
              <a:t>总的；总计的</a:t>
            </a:r>
          </a:p>
        </p:txBody>
      </p:sp>
      <p:sp>
        <p:nvSpPr>
          <p:cNvPr id="8209" name="Text Box 17"/>
          <p:cNvSpPr txBox="1">
            <a:spLocks noChangeArrowheads="1"/>
          </p:cNvSpPr>
          <p:nvPr/>
        </p:nvSpPr>
        <p:spPr bwMode="auto">
          <a:xfrm>
            <a:off x="3762169" y="4243763"/>
            <a:ext cx="4753546" cy="583565"/>
          </a:xfrm>
          <a:prstGeom prst="rect">
            <a:avLst/>
          </a:prstGeom>
          <a:noFill/>
          <a:ln w="9525">
            <a:noFill/>
            <a:miter lim="800000"/>
          </a:ln>
        </p:spPr>
        <p:txBody>
          <a:bodyPr wrap="square">
            <a:spAutoFit/>
          </a:bodyPr>
          <a:lstStyle/>
          <a:p>
            <a:r>
              <a:rPr lang="en-US" altLang="zh-CN" sz="3200" b="1" i="1" dirty="0">
                <a:solidFill>
                  <a:srgbClr val="FF0000"/>
                </a:solidFill>
              </a:rPr>
              <a:t>v. </a:t>
            </a:r>
            <a:r>
              <a:rPr lang="zh-CN" altLang="en-US" sz="3200" b="1" dirty="0">
                <a:solidFill>
                  <a:srgbClr val="FF0000"/>
                </a:solidFill>
              </a:rPr>
              <a:t>增加；增大</a:t>
            </a:r>
          </a:p>
        </p:txBody>
      </p:sp>
      <p:sp>
        <p:nvSpPr>
          <p:cNvPr id="8210" name="Text Box 18"/>
          <p:cNvSpPr txBox="1">
            <a:spLocks noChangeArrowheads="1"/>
          </p:cNvSpPr>
          <p:nvPr/>
        </p:nvSpPr>
        <p:spPr bwMode="auto">
          <a:xfrm>
            <a:off x="3762169" y="4937173"/>
            <a:ext cx="5112693" cy="583565"/>
          </a:xfrm>
          <a:prstGeom prst="rect">
            <a:avLst/>
          </a:prstGeom>
          <a:noFill/>
          <a:ln w="9525">
            <a:noFill/>
            <a:miter lim="800000"/>
          </a:ln>
        </p:spPr>
        <p:txBody>
          <a:bodyPr wrap="square">
            <a:spAutoFit/>
          </a:bodyPr>
          <a:lstStyle/>
          <a:p>
            <a:pPr>
              <a:spcBef>
                <a:spcPct val="50000"/>
              </a:spcBef>
            </a:pPr>
            <a:r>
              <a:rPr lang="en-US" altLang="zh-CN" sz="3200" b="1" i="1" dirty="0">
                <a:solidFill>
                  <a:srgbClr val="FF0000"/>
                </a:solidFill>
              </a:rPr>
              <a:t>n. </a:t>
            </a:r>
            <a:r>
              <a:rPr lang="zh-CN" altLang="en-US" sz="3200" b="1" dirty="0">
                <a:solidFill>
                  <a:srgbClr val="FF0000"/>
                </a:solidFill>
              </a:rPr>
              <a:t>表面；表层</a:t>
            </a:r>
          </a:p>
        </p:txBody>
      </p:sp>
      <p:sp>
        <p:nvSpPr>
          <p:cNvPr id="8211" name="Text Box 19"/>
          <p:cNvSpPr txBox="1">
            <a:spLocks noChangeArrowheads="1"/>
          </p:cNvSpPr>
          <p:nvPr/>
        </p:nvSpPr>
        <p:spPr bwMode="auto">
          <a:xfrm>
            <a:off x="3654472" y="5638585"/>
            <a:ext cx="5113710" cy="583565"/>
          </a:xfrm>
          <a:prstGeom prst="rect">
            <a:avLst/>
          </a:prstGeom>
          <a:noFill/>
          <a:ln w="9525">
            <a:noFill/>
            <a:miter lim="800000"/>
          </a:ln>
        </p:spPr>
        <p:txBody>
          <a:bodyPr wrap="square">
            <a:spAutoFit/>
          </a:bodyPr>
          <a:lstStyle/>
          <a:p>
            <a:pPr>
              <a:spcBef>
                <a:spcPct val="50000"/>
              </a:spcBef>
            </a:pPr>
            <a:r>
              <a:rPr lang="en-US" altLang="zh-CN" sz="3200" b="1" i="1" dirty="0">
                <a:solidFill>
                  <a:srgbClr val="FF0000"/>
                </a:solidFill>
              </a:rPr>
              <a:t>adj.</a:t>
            </a:r>
            <a:r>
              <a:rPr lang="en-US" altLang="zh-CN" sz="3200" b="1" dirty="0">
                <a:solidFill>
                  <a:srgbClr val="FF0000"/>
                </a:solidFill>
              </a:rPr>
              <a:t> </a:t>
            </a:r>
            <a:r>
              <a:rPr lang="zh-CN" altLang="en-US" sz="3200" b="1" dirty="0">
                <a:solidFill>
                  <a:srgbClr val="FF0000"/>
                </a:solidFill>
              </a:rPr>
              <a:t>印度的 </a:t>
            </a:r>
            <a:r>
              <a:rPr lang="en-US" altLang="zh-CN" sz="3200" b="1" i="1" dirty="0">
                <a:solidFill>
                  <a:srgbClr val="FF0000"/>
                </a:solidFill>
              </a:rPr>
              <a:t> n. </a:t>
            </a:r>
            <a:r>
              <a:rPr lang="zh-CN" altLang="en-US" sz="3200" b="1" dirty="0">
                <a:solidFill>
                  <a:srgbClr val="FF0000"/>
                </a:solidFill>
              </a:rPr>
              <a:t>印度人</a:t>
            </a:r>
          </a:p>
        </p:txBody>
      </p:sp>
      <p:sp>
        <p:nvSpPr>
          <p:cNvPr id="5" name="矩形 4"/>
          <p:cNvSpPr/>
          <p:nvPr/>
        </p:nvSpPr>
        <p:spPr>
          <a:xfrm>
            <a:off x="1785580" y="306070"/>
            <a:ext cx="5666740" cy="768350"/>
          </a:xfrm>
          <a:prstGeom prst="rect">
            <a:avLst/>
          </a:prstGeom>
          <a:noFill/>
          <a:ln>
            <a:noFill/>
          </a:ln>
        </p:spPr>
        <p:txBody>
          <a:bodyPr wrap="none">
            <a:spAutoFit/>
          </a:bodyPr>
          <a:lstStyle/>
          <a:p>
            <a:pPr algn="ctr" fontAlgn="auto">
              <a:spcBef>
                <a:spcPts val="0"/>
              </a:spcBef>
              <a:spcAft>
                <a:spcPts val="0"/>
              </a:spcAft>
              <a:buFontTx/>
              <a:buNone/>
              <a:defRPr/>
            </a:pPr>
            <a:r>
              <a:rPr lang="en-US" altLang="zh-CN" sz="4400" b="1" dirty="0">
                <a:ln w="25400">
                  <a:solidFill>
                    <a:srgbClr val="861E1D">
                      <a:alpha val="94000"/>
                    </a:srgbClr>
                  </a:solidFill>
                  <a:prstDash val="solid"/>
                </a:ln>
                <a:gradFill>
                  <a:gsLst>
                    <a:gs pos="0">
                      <a:srgbClr val="FFF9BB"/>
                    </a:gs>
                    <a:gs pos="64000">
                      <a:srgbClr val="FCE95F"/>
                    </a:gs>
                    <a:gs pos="100000">
                      <a:srgbClr val="F8AD1C"/>
                    </a:gs>
                  </a:gsLst>
                  <a:lin ang="5400000"/>
                </a:gradFill>
                <a:effectLst>
                  <a:outerShdw blurRad="177800" dist="12700" dir="10200000" sx="102000" sy="102000" algn="bl" rotWithShape="0">
                    <a:srgbClr val="480F08"/>
                  </a:outerShdw>
                </a:effectLst>
                <a:latin typeface="Times New Roman" panose="02020603050405020304" pitchFamily="18" charset="0"/>
                <a:ea typeface="+mn-ea"/>
                <a:cs typeface="Times New Roman" panose="02020603050405020304" pitchFamily="18" charset="0"/>
              </a:rPr>
              <a:t>Words and expressions</a:t>
            </a:r>
          </a:p>
        </p:txBody>
      </p:sp>
      <p:pic>
        <p:nvPicPr>
          <p:cNvPr id="12" name="L38单词.mp3">
            <a:hlinkClick r:id="" action="ppaction://media"/>
          </p:cNvPr>
          <p:cNvPicPr>
            <a:picLocks noRot="1" noChangeAspect="1"/>
          </p:cNvPicPr>
          <p:nvPr>
            <a:audioFile r:link="rId2"/>
            <p:extLst>
              <p:ext uri="{DAA4B4D4-6D71-4841-9C94-3DE7FCFB9230}">
                <p14:media xmlns:p14="http://schemas.microsoft.com/office/powerpoint/2010/main" r:link="rId1"/>
              </p:ext>
            </p:extLst>
          </p:nvPr>
        </p:nvPicPr>
        <p:blipFill>
          <a:blip r:embed="rId4" cstate="print"/>
          <a:stretch>
            <a:fillRect/>
          </a:stretch>
        </p:blipFill>
        <p:spPr>
          <a:xfrm>
            <a:off x="7867007" y="981669"/>
            <a:ext cx="592832" cy="520824"/>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5"/>
                                        </p:tgtEl>
                                        <p:attrNameLst>
                                          <p:attrName>style.visibility</p:attrName>
                                        </p:attrNameLst>
                                      </p:cBhvr>
                                      <p:to>
                                        <p:strVal val="visible"/>
                                      </p:to>
                                    </p:set>
                                    <p:anim calcmode="lin" valueType="num">
                                      <p:cBhvr additive="base">
                                        <p:cTn id="7" dur="500" fill="hold"/>
                                        <p:tgtEl>
                                          <p:spTgt spid="8205"/>
                                        </p:tgtEl>
                                        <p:attrNameLst>
                                          <p:attrName>ppt_x</p:attrName>
                                        </p:attrNameLst>
                                      </p:cBhvr>
                                      <p:tavLst>
                                        <p:tav tm="0">
                                          <p:val>
                                            <p:strVal val="#ppt_x"/>
                                          </p:val>
                                        </p:tav>
                                        <p:tav tm="100000">
                                          <p:val>
                                            <p:strVal val="#ppt_x"/>
                                          </p:val>
                                        </p:tav>
                                      </p:tavLst>
                                    </p:anim>
                                    <p:anim calcmode="lin" valueType="num">
                                      <p:cBhvr additive="base">
                                        <p:cTn id="8" dur="500" fill="hold"/>
                                        <p:tgtEl>
                                          <p:spTgt spid="82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206"/>
                                        </p:tgtEl>
                                        <p:attrNameLst>
                                          <p:attrName>style.visibility</p:attrName>
                                        </p:attrNameLst>
                                      </p:cBhvr>
                                      <p:to>
                                        <p:strVal val="visible"/>
                                      </p:to>
                                    </p:set>
                                    <p:anim calcmode="lin" valueType="num">
                                      <p:cBhvr additive="base">
                                        <p:cTn id="13" dur="500" fill="hold"/>
                                        <p:tgtEl>
                                          <p:spTgt spid="8206"/>
                                        </p:tgtEl>
                                        <p:attrNameLst>
                                          <p:attrName>ppt_x</p:attrName>
                                        </p:attrNameLst>
                                      </p:cBhvr>
                                      <p:tavLst>
                                        <p:tav tm="0">
                                          <p:val>
                                            <p:strVal val="#ppt_x"/>
                                          </p:val>
                                        </p:tav>
                                        <p:tav tm="100000">
                                          <p:val>
                                            <p:strVal val="#ppt_x"/>
                                          </p:val>
                                        </p:tav>
                                      </p:tavLst>
                                    </p:anim>
                                    <p:anim calcmode="lin" valueType="num">
                                      <p:cBhvr additive="base">
                                        <p:cTn id="14" dur="500" fill="hold"/>
                                        <p:tgtEl>
                                          <p:spTgt spid="820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207"/>
                                        </p:tgtEl>
                                        <p:attrNameLst>
                                          <p:attrName>style.visibility</p:attrName>
                                        </p:attrNameLst>
                                      </p:cBhvr>
                                      <p:to>
                                        <p:strVal val="visible"/>
                                      </p:to>
                                    </p:set>
                                    <p:anim calcmode="lin" valueType="num">
                                      <p:cBhvr additive="base">
                                        <p:cTn id="19" dur="500" fill="hold"/>
                                        <p:tgtEl>
                                          <p:spTgt spid="8207"/>
                                        </p:tgtEl>
                                        <p:attrNameLst>
                                          <p:attrName>ppt_x</p:attrName>
                                        </p:attrNameLst>
                                      </p:cBhvr>
                                      <p:tavLst>
                                        <p:tav tm="0">
                                          <p:val>
                                            <p:strVal val="#ppt_x"/>
                                          </p:val>
                                        </p:tav>
                                        <p:tav tm="100000">
                                          <p:val>
                                            <p:strVal val="#ppt_x"/>
                                          </p:val>
                                        </p:tav>
                                      </p:tavLst>
                                    </p:anim>
                                    <p:anim calcmode="lin" valueType="num">
                                      <p:cBhvr additive="base">
                                        <p:cTn id="20" dur="500" fill="hold"/>
                                        <p:tgtEl>
                                          <p:spTgt spid="820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208"/>
                                        </p:tgtEl>
                                        <p:attrNameLst>
                                          <p:attrName>style.visibility</p:attrName>
                                        </p:attrNameLst>
                                      </p:cBhvr>
                                      <p:to>
                                        <p:strVal val="visible"/>
                                      </p:to>
                                    </p:set>
                                    <p:anim calcmode="lin" valueType="num">
                                      <p:cBhvr additive="base">
                                        <p:cTn id="25" dur="500" fill="hold"/>
                                        <p:tgtEl>
                                          <p:spTgt spid="8208"/>
                                        </p:tgtEl>
                                        <p:attrNameLst>
                                          <p:attrName>ppt_x</p:attrName>
                                        </p:attrNameLst>
                                      </p:cBhvr>
                                      <p:tavLst>
                                        <p:tav tm="0">
                                          <p:val>
                                            <p:strVal val="#ppt_x"/>
                                          </p:val>
                                        </p:tav>
                                        <p:tav tm="100000">
                                          <p:val>
                                            <p:strVal val="#ppt_x"/>
                                          </p:val>
                                        </p:tav>
                                      </p:tavLst>
                                    </p:anim>
                                    <p:anim calcmode="lin" valueType="num">
                                      <p:cBhvr additive="base">
                                        <p:cTn id="26" dur="500" fill="hold"/>
                                        <p:tgtEl>
                                          <p:spTgt spid="820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209"/>
                                        </p:tgtEl>
                                        <p:attrNameLst>
                                          <p:attrName>style.visibility</p:attrName>
                                        </p:attrNameLst>
                                      </p:cBhvr>
                                      <p:to>
                                        <p:strVal val="visible"/>
                                      </p:to>
                                    </p:set>
                                    <p:anim calcmode="lin" valueType="num">
                                      <p:cBhvr additive="base">
                                        <p:cTn id="31" dur="500" fill="hold"/>
                                        <p:tgtEl>
                                          <p:spTgt spid="8209"/>
                                        </p:tgtEl>
                                        <p:attrNameLst>
                                          <p:attrName>ppt_x</p:attrName>
                                        </p:attrNameLst>
                                      </p:cBhvr>
                                      <p:tavLst>
                                        <p:tav tm="0">
                                          <p:val>
                                            <p:strVal val="#ppt_x"/>
                                          </p:val>
                                        </p:tav>
                                        <p:tav tm="100000">
                                          <p:val>
                                            <p:strVal val="#ppt_x"/>
                                          </p:val>
                                        </p:tav>
                                      </p:tavLst>
                                    </p:anim>
                                    <p:anim calcmode="lin" valueType="num">
                                      <p:cBhvr additive="base">
                                        <p:cTn id="32" dur="500" fill="hold"/>
                                        <p:tgtEl>
                                          <p:spTgt spid="820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8210"/>
                                        </p:tgtEl>
                                        <p:attrNameLst>
                                          <p:attrName>style.visibility</p:attrName>
                                        </p:attrNameLst>
                                      </p:cBhvr>
                                      <p:to>
                                        <p:strVal val="visible"/>
                                      </p:to>
                                    </p:set>
                                    <p:anim calcmode="lin" valueType="num">
                                      <p:cBhvr additive="base">
                                        <p:cTn id="37" dur="500" fill="hold"/>
                                        <p:tgtEl>
                                          <p:spTgt spid="8210"/>
                                        </p:tgtEl>
                                        <p:attrNameLst>
                                          <p:attrName>ppt_x</p:attrName>
                                        </p:attrNameLst>
                                      </p:cBhvr>
                                      <p:tavLst>
                                        <p:tav tm="0">
                                          <p:val>
                                            <p:strVal val="#ppt_x"/>
                                          </p:val>
                                        </p:tav>
                                        <p:tav tm="100000">
                                          <p:val>
                                            <p:strVal val="#ppt_x"/>
                                          </p:val>
                                        </p:tav>
                                      </p:tavLst>
                                    </p:anim>
                                    <p:anim calcmode="lin" valueType="num">
                                      <p:cBhvr additive="base">
                                        <p:cTn id="38" dur="500" fill="hold"/>
                                        <p:tgtEl>
                                          <p:spTgt spid="82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211"/>
                                        </p:tgtEl>
                                        <p:attrNameLst>
                                          <p:attrName>style.visibility</p:attrName>
                                        </p:attrNameLst>
                                      </p:cBhvr>
                                      <p:to>
                                        <p:strVal val="visible"/>
                                      </p:to>
                                    </p:set>
                                    <p:anim calcmode="lin" valueType="num">
                                      <p:cBhvr additive="base">
                                        <p:cTn id="43" dur="500" fill="hold"/>
                                        <p:tgtEl>
                                          <p:spTgt spid="8211"/>
                                        </p:tgtEl>
                                        <p:attrNameLst>
                                          <p:attrName>ppt_x</p:attrName>
                                        </p:attrNameLst>
                                      </p:cBhvr>
                                      <p:tavLst>
                                        <p:tav tm="0">
                                          <p:val>
                                            <p:strVal val="#ppt_x"/>
                                          </p:val>
                                        </p:tav>
                                        <p:tav tm="100000">
                                          <p:val>
                                            <p:strVal val="#ppt_x"/>
                                          </p:val>
                                        </p:tav>
                                      </p:tavLst>
                                    </p:anim>
                                    <p:anim calcmode="lin" valueType="num">
                                      <p:cBhvr additive="base">
                                        <p:cTn id="44" dur="500" fill="hold"/>
                                        <p:tgtEl>
                                          <p:spTgt spid="8211"/>
                                        </p:tgtEl>
                                        <p:attrNameLst>
                                          <p:attrName>ppt_y</p:attrName>
                                        </p:attrNameLst>
                                      </p:cBhvr>
                                      <p:tavLst>
                                        <p:tav tm="0">
                                          <p:val>
                                            <p:strVal val="1+#ppt_h/2"/>
                                          </p:val>
                                        </p:tav>
                                        <p:tav tm="100000">
                                          <p:val>
                                            <p:strVal val="#ppt_y"/>
                                          </p:val>
                                        </p:tav>
                                      </p:tavLst>
                                    </p:anim>
                                  </p:childTnLst>
                                </p:cTn>
                              </p:par>
                            </p:childTnLst>
                          </p:cTn>
                        </p:par>
                        <p:par>
                          <p:cTn id="45" fill="hold">
                            <p:stCondLst>
                              <p:cond delay="500"/>
                            </p:stCondLst>
                            <p:childTnLst>
                              <p:par>
                                <p:cTn id="46" presetID="1" presetClass="mediacall" presetSubtype="0" fill="hold" nodeType="afterEffect">
                                  <p:stCondLst>
                                    <p:cond delay="0"/>
                                  </p:stCondLst>
                                  <p:childTnLst>
                                    <p:cmd type="call" cmd="playFrom(0.0)">
                                      <p:cBhvr>
                                        <p:cTn id="47"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999">
                <p:cTn id="48" fill="hold" display="0">
                  <p:stCondLst>
                    <p:cond delay="indefinite"/>
                  </p:stCondLst>
                  <p:endCondLst>
                    <p:cond evt="onPrev" delay="0">
                      <p:tgtEl>
                        <p:sldTgt/>
                      </p:tgtEl>
                    </p:cond>
                    <p:cond evt="onStopAudio" delay="0">
                      <p:tgtEl>
                        <p:sldTgt/>
                      </p:tgtEl>
                    </p:cond>
                  </p:endCondLst>
                </p:cTn>
                <p:tgtEl>
                  <p:spTgt spid="12"/>
                </p:tgtEl>
              </p:cMediaNode>
            </p:audio>
          </p:childTnLst>
        </p:cTn>
      </p:par>
    </p:tnLst>
    <p:bldLst>
      <p:bldP spid="8205" grpId="0"/>
      <p:bldP spid="8206" grpId="0"/>
      <p:bldP spid="8207" grpId="0"/>
      <p:bldP spid="8208" grpId="0"/>
      <p:bldP spid="8209" grpId="0"/>
      <p:bldP spid="8210" grpId="0"/>
      <p:bldP spid="8211"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9092"/>
  <p:tag name="KSO_WM_SLIDE_ID" val="diagram9092_1"/>
  <p:tag name="KSO_WM_SLIDE_INDEX" val="1"/>
  <p:tag name="KSO_WM_SLIDE_ITEM_CNT" val="4"/>
  <p:tag name="KSO_WM_SLIDE_LAYOUT" val="a_f_d"/>
  <p:tag name="KSO_WM_SLIDE_LAYOUT_CNT" val="1_2_2"/>
  <p:tag name="KSO_WM_SLIDE_TYPE" val="text"/>
  <p:tag name="KSO_WM_BEAUTIFY_FLAG" val="#wm#"/>
  <p:tag name="KSO_WM_SLIDE_POSITION" val="38*115"/>
  <p:tag name="KSO_WM_SLIDE_SIZE" val="643*381"/>
  <p:tag name="KSO_WM_TAG_VERSION" val="1.0"/>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9092"/>
  <p:tag name="KSO_WM_SLIDE_ID" val="diagram9092_1"/>
  <p:tag name="KSO_WM_SLIDE_INDEX" val="1"/>
  <p:tag name="KSO_WM_SLIDE_ITEM_CNT" val="4"/>
  <p:tag name="KSO_WM_SLIDE_LAYOUT" val="a_f_d"/>
  <p:tag name="KSO_WM_SLIDE_LAYOUT_CNT" val="1_2_2"/>
  <p:tag name="KSO_WM_SLIDE_TYPE" val="text"/>
  <p:tag name="KSO_WM_BEAUTIFY_FLAG" val="#wm#"/>
  <p:tag name="KSO_WM_SLIDE_POSITION" val="38*115"/>
  <p:tag name="KSO_WM_SLIDE_SIZE" val="643*381"/>
  <p:tag name="KSO_WM_TAG_VERSION" val="1.0"/>
</p:tagLst>
</file>

<file path=ppt/theme/theme1.xml><?xml version="1.0" encoding="utf-8"?>
<a:theme xmlns:a="http://schemas.openxmlformats.org/drawingml/2006/main" name="WWW.2PPT.COM&#10;">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国外超酷媒体演示幻灯片_2">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主题46</Template>
  <TotalTime>0</TotalTime>
  <Words>2635</Words>
  <Application>Microsoft Office PowerPoint</Application>
  <PresentationFormat>全屏显示(4:3)</PresentationFormat>
  <Paragraphs>304</Paragraphs>
  <Slides>46</Slides>
  <Notes>4</Notes>
  <HiddenSlides>0</HiddenSlides>
  <MMClips>2</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46</vt:i4>
      </vt:variant>
    </vt:vector>
  </HeadingPairs>
  <TitlesOfParts>
    <vt:vector size="55" baseType="lpstr">
      <vt:lpstr>MS Mincho</vt:lpstr>
      <vt:lpstr>MS PGothic</vt:lpstr>
      <vt:lpstr>楷体</vt:lpstr>
      <vt:lpstr>宋体</vt:lpstr>
      <vt:lpstr>微软雅黑</vt:lpstr>
      <vt:lpstr>Arial</vt:lpstr>
      <vt:lpstr>Calibri</vt:lpstr>
      <vt:lpstr>Times New Roman</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2018-07-13T06:42:00Z</dcterms:created>
  <dcterms:modified xsi:type="dcterms:W3CDTF">2023-01-17T01:56:16Z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797FA2A60F6D485197BE1E28DE1D3F83</vt:lpwstr>
  </property>
  <property fmtid="{A09F084E-AD41-489F-8076-AA5BE3082BCA}" pid="100">
    <vt:ui4>5</vt:ui4>
  </property>
  <property fmtid="{64440492-4C8B-11D1-8B70-080036B11A03}" pid="11">
    <vt:lpwstr>www.2ppt.com-爱PPT提供资源下载</vt:lpwstr>
  </property>
</Properties>
</file>