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pos="415">
          <p15:clr>
            <a:srgbClr val="A4A3A4"/>
          </p15:clr>
        </p15:guide>
        <p15:guide id="6" orient="horz" pos="42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1BD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8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938" y="678"/>
      </p:cViewPr>
      <p:guideLst>
        <p:guide pos="416"/>
        <p:guide pos="7256"/>
        <p:guide orient="horz" pos="686"/>
        <p:guide orient="horz" pos="3929"/>
        <p:guide pos="415"/>
        <p:guide orient="horz"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B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B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r="39454" b="41410"/>
          <a:stretch>
            <a:fillRect/>
          </a:stretch>
        </p:blipFill>
        <p:spPr>
          <a:xfrm>
            <a:off x="-11837" y="112959"/>
            <a:ext cx="2277055" cy="3897163"/>
          </a:xfrm>
          <a:custGeom>
            <a:avLst/>
            <a:gdLst>
              <a:gd name="connsiteX0" fmla="*/ 0 w 2277055"/>
              <a:gd name="connsiteY0" fmla="*/ 0 h 3897163"/>
              <a:gd name="connsiteX1" fmla="*/ 131727 w 2277055"/>
              <a:gd name="connsiteY1" fmla="*/ 0 h 3897163"/>
              <a:gd name="connsiteX2" fmla="*/ 2277055 w 2277055"/>
              <a:gd name="connsiteY2" fmla="*/ 1874464 h 3897163"/>
              <a:gd name="connsiteX3" fmla="*/ 0 w 2277055"/>
              <a:gd name="connsiteY3" fmla="*/ 3897163 h 3897163"/>
              <a:gd name="connsiteX4" fmla="*/ 0 w 2277055"/>
              <a:gd name="connsiteY4" fmla="*/ 0 h 38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055" h="3897163">
                <a:moveTo>
                  <a:pt x="0" y="0"/>
                </a:moveTo>
                <a:lnTo>
                  <a:pt x="131727" y="0"/>
                </a:lnTo>
                <a:lnTo>
                  <a:pt x="2277055" y="1874464"/>
                </a:lnTo>
                <a:lnTo>
                  <a:pt x="0" y="389716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1" t="29246" r="13340" b="2315"/>
          <a:stretch>
            <a:fillRect/>
          </a:stretch>
        </p:blipFill>
        <p:spPr>
          <a:xfrm>
            <a:off x="0" y="2058295"/>
            <a:ext cx="4552314" cy="4552314"/>
          </a:xfrm>
          <a:custGeom>
            <a:avLst/>
            <a:gdLst>
              <a:gd name="connsiteX0" fmla="*/ 2406368 w 4552314"/>
              <a:gd name="connsiteY0" fmla="*/ 0 h 4552314"/>
              <a:gd name="connsiteX1" fmla="*/ 4552314 w 4552314"/>
              <a:gd name="connsiteY1" fmla="*/ 2406368 h 4552314"/>
              <a:gd name="connsiteX2" fmla="*/ 2145945 w 4552314"/>
              <a:gd name="connsiteY2" fmla="*/ 4552314 h 4552314"/>
              <a:gd name="connsiteX3" fmla="*/ 0 w 4552314"/>
              <a:gd name="connsiteY3" fmla="*/ 2145945 h 4552314"/>
              <a:gd name="connsiteX4" fmla="*/ 2406368 w 4552314"/>
              <a:gd name="connsiteY4" fmla="*/ 0 h 45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314" h="4552314">
                <a:moveTo>
                  <a:pt x="2406368" y="0"/>
                </a:moveTo>
                <a:lnTo>
                  <a:pt x="4552314" y="2406368"/>
                </a:lnTo>
                <a:lnTo>
                  <a:pt x="2145945" y="4552314"/>
                </a:lnTo>
                <a:lnTo>
                  <a:pt x="0" y="2145945"/>
                </a:lnTo>
                <a:lnTo>
                  <a:pt x="2406368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t="-1730" r="63950" b="100000"/>
          <a:stretch>
            <a:fillRect/>
          </a:stretch>
        </p:blipFill>
        <p:spPr>
          <a:xfrm>
            <a:off x="-11837" y="-2136"/>
            <a:ext cx="131727" cy="115095"/>
          </a:xfrm>
          <a:custGeom>
            <a:avLst/>
            <a:gdLst>
              <a:gd name="connsiteX0" fmla="*/ 0 w 131727"/>
              <a:gd name="connsiteY0" fmla="*/ 0 h 115095"/>
              <a:gd name="connsiteX1" fmla="*/ 131727 w 131727"/>
              <a:gd name="connsiteY1" fmla="*/ 115095 h 115095"/>
              <a:gd name="connsiteX2" fmla="*/ 0 w 131727"/>
              <a:gd name="connsiteY2" fmla="*/ 115095 h 115095"/>
              <a:gd name="connsiteX3" fmla="*/ 0 w 131727"/>
              <a:gd name="connsiteY3" fmla="*/ 0 h 1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" h="115095">
                <a:moveTo>
                  <a:pt x="0" y="0"/>
                </a:moveTo>
                <a:lnTo>
                  <a:pt x="131727" y="115095"/>
                </a:lnTo>
                <a:lnTo>
                  <a:pt x="0" y="11509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674999" y="2372755"/>
            <a:ext cx="7136336" cy="2646398"/>
            <a:chOff x="6147269" y="3024877"/>
            <a:chExt cx="5112385" cy="1895847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537664"/>
              <a:ext cx="5033250" cy="1383060"/>
              <a:chOff x="-4714868" y="2316729"/>
              <a:chExt cx="5033250" cy="1383060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BD1B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316729"/>
                <a:ext cx="5033250" cy="797744"/>
                <a:chOff x="-4714868" y="2316729"/>
                <a:chExt cx="5033250" cy="797744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316729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3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BD1B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2.3.4 </a:t>
                  </a:r>
                  <a:r>
                    <a:rPr lang="zh-CN" altLang="en-US" sz="3600" b="1" dirty="0">
                      <a:solidFill>
                        <a:srgbClr val="BBD1B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含有小括号的加减混合运算</a:t>
                  </a:r>
                </a:p>
                <a:p>
                  <a:pPr marL="0" lvl="0" indent="0" algn="dist">
                    <a:buNone/>
                    <a:defRPr/>
                  </a:pPr>
                  <a:endParaRPr lang="zh-CN" altLang="en-US" sz="3600" b="1" dirty="0">
                    <a:solidFill>
                      <a:srgbClr val="BBD1BD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3024877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第二单元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以内的加法和减法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BBD1B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5" name="菱形 14"/>
          <p:cNvSpPr/>
          <p:nvPr/>
        </p:nvSpPr>
        <p:spPr>
          <a:xfrm rot="273414">
            <a:off x="2928982" y="1756529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2" name="菱形 21"/>
          <p:cNvSpPr/>
          <p:nvPr/>
        </p:nvSpPr>
        <p:spPr>
          <a:xfrm rot="21329411">
            <a:off x="1208579" y="79753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" name="菱形 22"/>
          <p:cNvSpPr/>
          <p:nvPr/>
        </p:nvSpPr>
        <p:spPr>
          <a:xfrm>
            <a:off x="935473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1053202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951094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7" name="菱形 26"/>
          <p:cNvSpPr/>
          <p:nvPr/>
        </p:nvSpPr>
        <p:spPr>
          <a:xfrm>
            <a:off x="1068823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4"/>
          <p:cNvSpPr>
            <a:spLocks noChangeArrowheads="1"/>
          </p:cNvSpPr>
          <p:nvPr/>
        </p:nvSpPr>
        <p:spPr bwMode="auto">
          <a:xfrm>
            <a:off x="658813" y="1176983"/>
            <a:ext cx="1888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判断。</a:t>
            </a:r>
          </a:p>
        </p:txBody>
      </p:sp>
      <p:sp>
        <p:nvSpPr>
          <p:cNvPr id="18434" name="矩形 4"/>
          <p:cNvSpPr>
            <a:spLocks noChangeArrowheads="1"/>
          </p:cNvSpPr>
          <p:nvPr/>
        </p:nvSpPr>
        <p:spPr bwMode="auto">
          <a:xfrm>
            <a:off x="387739" y="1785862"/>
            <a:ext cx="80242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）三个加数都是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27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，和是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81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。（   ）</a:t>
            </a:r>
          </a:p>
        </p:txBody>
      </p:sp>
      <p:sp>
        <p:nvSpPr>
          <p:cNvPr id="18435" name="矩形 4"/>
          <p:cNvSpPr>
            <a:spLocks noChangeArrowheads="1"/>
          </p:cNvSpPr>
          <p:nvPr/>
        </p:nvSpPr>
        <p:spPr bwMode="auto">
          <a:xfrm>
            <a:off x="372533" y="2378122"/>
            <a:ext cx="113474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）计算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86-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37+24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）时，按照从左往右的顺序计算。（   ）</a:t>
            </a:r>
          </a:p>
        </p:txBody>
      </p:sp>
      <p:sp>
        <p:nvSpPr>
          <p:cNvPr id="18436" name="矩形 4"/>
          <p:cNvSpPr>
            <a:spLocks noChangeArrowheads="1"/>
          </p:cNvSpPr>
          <p:nvPr/>
        </p:nvSpPr>
        <p:spPr bwMode="auto">
          <a:xfrm>
            <a:off x="372533" y="2970382"/>
            <a:ext cx="11819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）一个数加上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38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，再减去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38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，结果是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76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，这个数是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。（   ）</a:t>
            </a: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387739" y="3562643"/>
            <a:ext cx="105261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54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减去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17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再加上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的正确算式是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54-17+23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。（   ）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205736" y="2394741"/>
            <a:ext cx="7810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×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240208" y="1784326"/>
            <a:ext cx="7810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8412022" y="2970381"/>
            <a:ext cx="7810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×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424685" y="3562643"/>
            <a:ext cx="7810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80108" y="1153250"/>
            <a:ext cx="33697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用竖式计算。</a:t>
            </a:r>
          </a:p>
        </p:txBody>
      </p:sp>
      <p:sp>
        <p:nvSpPr>
          <p:cNvPr id="19458" name="TextBox 19"/>
          <p:cNvSpPr txBox="1">
            <a:spLocks noChangeArrowheads="1"/>
          </p:cNvSpPr>
          <p:nvPr/>
        </p:nvSpPr>
        <p:spPr bwMode="auto">
          <a:xfrm>
            <a:off x="2186151" y="1792696"/>
            <a:ext cx="3348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70 -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36+18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211567" y="395098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902259" y="395098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406144" y="3967662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047870" y="3967662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1216574" y="2836677"/>
            <a:ext cx="1939152" cy="1073411"/>
            <a:chOff x="2552403" y="3107474"/>
            <a:chExt cx="1453158" cy="806073"/>
          </a:xfrm>
        </p:grpSpPr>
        <p:grpSp>
          <p:nvGrpSpPr>
            <p:cNvPr id="19489" name="组合 6"/>
            <p:cNvGrpSpPr/>
            <p:nvPr/>
          </p:nvGrpSpPr>
          <p:grpSpPr bwMode="auto">
            <a:xfrm>
              <a:off x="2552403" y="3472683"/>
              <a:ext cx="1453158" cy="440864"/>
              <a:chOff x="2645099" y="2805176"/>
              <a:chExt cx="1453158" cy="440864"/>
            </a:xfrm>
          </p:grpSpPr>
          <p:sp>
            <p:nvSpPr>
              <p:cNvPr id="19491" name="矩形 22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84660" cy="34668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1  8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492" name="直接连接符 27"/>
              <p:cNvCxnSpPr>
                <a:cxnSpLocks noChangeShapeType="1"/>
              </p:cNvCxnSpPr>
              <p:nvPr/>
            </p:nvCxnSpPr>
            <p:spPr bwMode="auto">
              <a:xfrm>
                <a:off x="2645099" y="3246040"/>
                <a:ext cx="1453158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9490" name="矩形 28"/>
            <p:cNvSpPr>
              <a:spLocks noChangeArrowheads="1"/>
            </p:cNvSpPr>
            <p:nvPr/>
          </p:nvSpPr>
          <p:spPr bwMode="auto">
            <a:xfrm>
              <a:off x="2882189" y="3107474"/>
              <a:ext cx="713786" cy="3466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3  6</a:t>
              </a: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3318940" y="2846869"/>
            <a:ext cx="2057400" cy="1063219"/>
            <a:chOff x="2654597" y="2102104"/>
            <a:chExt cx="1543050" cy="797580"/>
          </a:xfrm>
        </p:grpSpPr>
        <p:grpSp>
          <p:nvGrpSpPr>
            <p:cNvPr id="19485" name="组合 30"/>
            <p:cNvGrpSpPr/>
            <p:nvPr/>
          </p:nvGrpSpPr>
          <p:grpSpPr bwMode="auto">
            <a:xfrm>
              <a:off x="2654597" y="2467900"/>
              <a:ext cx="1543050" cy="431784"/>
              <a:chOff x="4605675" y="2084812"/>
              <a:chExt cx="1543050" cy="431784"/>
            </a:xfrm>
          </p:grpSpPr>
          <p:sp>
            <p:nvSpPr>
              <p:cNvPr id="19487" name="矩形 31"/>
              <p:cNvSpPr>
                <a:spLocks noChangeArrowheads="1"/>
              </p:cNvSpPr>
              <p:nvPr/>
            </p:nvSpPr>
            <p:spPr bwMode="auto">
              <a:xfrm>
                <a:off x="4968073" y="2084812"/>
                <a:ext cx="727603" cy="3463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5  4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488" name="直接连接符 32"/>
              <p:cNvCxnSpPr>
                <a:cxnSpLocks noChangeShapeType="1"/>
              </p:cNvCxnSpPr>
              <p:nvPr/>
            </p:nvCxnSpPr>
            <p:spPr bwMode="auto">
              <a:xfrm>
                <a:off x="4605675" y="2516596"/>
                <a:ext cx="1543050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9486" name="矩形 33"/>
            <p:cNvSpPr>
              <a:spLocks noChangeArrowheads="1"/>
            </p:cNvSpPr>
            <p:nvPr/>
          </p:nvSpPr>
          <p:spPr bwMode="auto">
            <a:xfrm>
              <a:off x="3023606" y="2102104"/>
              <a:ext cx="714379" cy="3463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7  0</a:t>
              </a:r>
            </a:p>
          </p:txBody>
        </p:sp>
      </p:grp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6388100" y="1797311"/>
            <a:ext cx="3348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81 -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16+38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7001875" y="3950985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6712688" y="3958535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9205728" y="3933620"/>
            <a:ext cx="5609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8812642" y="3933620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40" name="组合 39"/>
          <p:cNvGrpSpPr/>
          <p:nvPr/>
        </p:nvGrpSpPr>
        <p:grpSpPr bwMode="auto">
          <a:xfrm>
            <a:off x="5895831" y="2730889"/>
            <a:ext cx="1937043" cy="1159196"/>
            <a:chOff x="2485710" y="3068832"/>
            <a:chExt cx="1453158" cy="868869"/>
          </a:xfrm>
        </p:grpSpPr>
        <p:grpSp>
          <p:nvGrpSpPr>
            <p:cNvPr id="19481" name="组合 40"/>
            <p:cNvGrpSpPr/>
            <p:nvPr/>
          </p:nvGrpSpPr>
          <p:grpSpPr bwMode="auto">
            <a:xfrm>
              <a:off x="2485710" y="3472683"/>
              <a:ext cx="1453158" cy="465018"/>
              <a:chOff x="2578406" y="2805176"/>
              <a:chExt cx="1453158" cy="465018"/>
            </a:xfrm>
          </p:grpSpPr>
          <p:sp>
            <p:nvSpPr>
              <p:cNvPr id="19483" name="矩形 41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85515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3  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484" name="直接连接符 42"/>
              <p:cNvCxnSpPr>
                <a:cxnSpLocks noChangeShapeType="1"/>
              </p:cNvCxnSpPr>
              <p:nvPr/>
            </p:nvCxnSpPr>
            <p:spPr bwMode="auto">
              <a:xfrm>
                <a:off x="2578406" y="3270194"/>
                <a:ext cx="1453158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9482" name="矩形 43"/>
            <p:cNvSpPr>
              <a:spLocks noChangeArrowheads="1"/>
            </p:cNvSpPr>
            <p:nvPr/>
          </p:nvSpPr>
          <p:spPr bwMode="auto">
            <a:xfrm>
              <a:off x="2855007" y="3068832"/>
              <a:ext cx="714564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1  6</a:t>
              </a:r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8159752" y="2775242"/>
            <a:ext cx="2057400" cy="1114843"/>
            <a:chOff x="6705590" y="2086027"/>
            <a:chExt cx="1543050" cy="836306"/>
          </a:xfrm>
        </p:grpSpPr>
        <p:grpSp>
          <p:nvGrpSpPr>
            <p:cNvPr id="19477" name="组合 45"/>
            <p:cNvGrpSpPr/>
            <p:nvPr/>
          </p:nvGrpSpPr>
          <p:grpSpPr bwMode="auto">
            <a:xfrm>
              <a:off x="6705590" y="2451823"/>
              <a:ext cx="1543050" cy="470510"/>
              <a:chOff x="4672587" y="2084812"/>
              <a:chExt cx="1543050" cy="470510"/>
            </a:xfrm>
          </p:grpSpPr>
          <p:sp>
            <p:nvSpPr>
              <p:cNvPr id="19479" name="矩形 46"/>
              <p:cNvSpPr>
                <a:spLocks noChangeArrowheads="1"/>
              </p:cNvSpPr>
              <p:nvPr/>
            </p:nvSpPr>
            <p:spPr bwMode="auto">
              <a:xfrm>
                <a:off x="4968073" y="2084812"/>
                <a:ext cx="727603" cy="3463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5  4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480" name="直接连接符 47"/>
              <p:cNvCxnSpPr>
                <a:cxnSpLocks noChangeShapeType="1"/>
              </p:cNvCxnSpPr>
              <p:nvPr/>
            </p:nvCxnSpPr>
            <p:spPr bwMode="auto">
              <a:xfrm>
                <a:off x="4672587" y="2555322"/>
                <a:ext cx="1543050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9478" name="矩形 48"/>
            <p:cNvSpPr>
              <a:spLocks noChangeArrowheads="1"/>
            </p:cNvSpPr>
            <p:nvPr/>
          </p:nvSpPr>
          <p:spPr bwMode="auto">
            <a:xfrm>
              <a:off x="7001076" y="2086027"/>
              <a:ext cx="714379" cy="3463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8  1</a:t>
              </a:r>
            </a:p>
          </p:txBody>
        </p:sp>
      </p:grp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8757710" y="1787173"/>
            <a:ext cx="861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4506423" y="1787174"/>
            <a:ext cx="861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3945506" y="2656695"/>
            <a:ext cx="5609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6779689" y="3496870"/>
            <a:ext cx="5609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8637448" y="2627185"/>
            <a:ext cx="4013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3" grpId="0"/>
      <p:bldP spid="36" grpId="0"/>
      <p:bldP spid="37" grpId="0"/>
      <p:bldP spid="38" grpId="0"/>
      <p:bldP spid="39" grpId="0"/>
      <p:bldP spid="50" grpId="0"/>
      <p:bldP spid="51" grpId="0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rrowheads="1"/>
          </p:cNvSpPr>
          <p:nvPr/>
        </p:nvSpPr>
        <p:spPr bwMode="auto">
          <a:xfrm>
            <a:off x="660400" y="1403400"/>
            <a:ext cx="33697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用竖式计算。</a:t>
            </a:r>
          </a:p>
        </p:txBody>
      </p:sp>
      <p:sp>
        <p:nvSpPr>
          <p:cNvPr id="20482" name="TextBox 19"/>
          <p:cNvSpPr txBox="1">
            <a:spLocks noChangeArrowheads="1"/>
          </p:cNvSpPr>
          <p:nvPr/>
        </p:nvSpPr>
        <p:spPr bwMode="auto">
          <a:xfrm>
            <a:off x="2113422" y="1942075"/>
            <a:ext cx="3348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52 +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49-37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463286" y="384337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102679" y="384337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598374" y="3814372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192518" y="3804017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1459839" y="2829982"/>
            <a:ext cx="1936750" cy="1000139"/>
            <a:chOff x="2864562" y="3052424"/>
            <a:chExt cx="1452938" cy="751049"/>
          </a:xfrm>
        </p:grpSpPr>
        <p:grpSp>
          <p:nvGrpSpPr>
            <p:cNvPr id="20511" name="组合 15"/>
            <p:cNvGrpSpPr/>
            <p:nvPr/>
          </p:nvGrpSpPr>
          <p:grpSpPr bwMode="auto">
            <a:xfrm>
              <a:off x="2864562" y="3368626"/>
              <a:ext cx="1452938" cy="434847"/>
              <a:chOff x="2957258" y="2701119"/>
              <a:chExt cx="1452938" cy="434847"/>
            </a:xfrm>
          </p:grpSpPr>
          <p:sp>
            <p:nvSpPr>
              <p:cNvPr id="20513" name="矩形 17"/>
              <p:cNvSpPr>
                <a:spLocks noChangeArrowheads="1"/>
              </p:cNvSpPr>
              <p:nvPr/>
            </p:nvSpPr>
            <p:spPr bwMode="auto">
              <a:xfrm>
                <a:off x="3268900" y="2701119"/>
                <a:ext cx="727791" cy="34668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3  7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>
                <a:off x="2957258" y="3135966"/>
                <a:ext cx="145293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12" name="矩形 16"/>
            <p:cNvSpPr>
              <a:spLocks noChangeArrowheads="1"/>
            </p:cNvSpPr>
            <p:nvPr/>
          </p:nvSpPr>
          <p:spPr bwMode="auto">
            <a:xfrm>
              <a:off x="3217743" y="3052424"/>
              <a:ext cx="714564" cy="3466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4  9</a:t>
              </a: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>
            <a:off x="3645038" y="2882569"/>
            <a:ext cx="2057400" cy="931805"/>
            <a:chOff x="2845740" y="2133506"/>
            <a:chExt cx="1543050" cy="698999"/>
          </a:xfrm>
        </p:grpSpPr>
        <p:grpSp>
          <p:nvGrpSpPr>
            <p:cNvPr id="20507" name="组合 20"/>
            <p:cNvGrpSpPr/>
            <p:nvPr/>
          </p:nvGrpSpPr>
          <p:grpSpPr bwMode="auto">
            <a:xfrm>
              <a:off x="2845740" y="2467900"/>
              <a:ext cx="1543050" cy="364605"/>
              <a:chOff x="4796818" y="2084812"/>
              <a:chExt cx="1543050" cy="364605"/>
            </a:xfrm>
          </p:grpSpPr>
          <p:sp>
            <p:nvSpPr>
              <p:cNvPr id="20509" name="矩形 21"/>
              <p:cNvSpPr>
                <a:spLocks noChangeArrowheads="1"/>
              </p:cNvSpPr>
              <p:nvPr/>
            </p:nvSpPr>
            <p:spPr bwMode="auto">
              <a:xfrm>
                <a:off x="4968073" y="2084812"/>
                <a:ext cx="785312" cy="3463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1  2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>
                <a:off x="4796818" y="2449417"/>
                <a:ext cx="154305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08" name="矩形 24"/>
            <p:cNvSpPr>
              <a:spLocks noChangeArrowheads="1"/>
            </p:cNvSpPr>
            <p:nvPr/>
          </p:nvSpPr>
          <p:spPr bwMode="auto">
            <a:xfrm>
              <a:off x="3087929" y="2133506"/>
              <a:ext cx="714379" cy="3463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5  2</a:t>
              </a:r>
            </a:p>
          </p:txBody>
        </p:sp>
      </p:grpSp>
      <p:sp>
        <p:nvSpPr>
          <p:cNvPr id="20489" name="TextBox 19"/>
          <p:cNvSpPr txBox="1">
            <a:spLocks noChangeArrowheads="1"/>
          </p:cNvSpPr>
          <p:nvPr/>
        </p:nvSpPr>
        <p:spPr bwMode="auto">
          <a:xfrm>
            <a:off x="6523499" y="1943355"/>
            <a:ext cx="3348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25 +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60-23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265575" y="384337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5" name="矩形 54"/>
          <p:cNvSpPr>
            <a:spLocks noChangeArrowheads="1"/>
          </p:cNvSpPr>
          <p:nvPr/>
        </p:nvSpPr>
        <p:spPr bwMode="auto">
          <a:xfrm>
            <a:off x="6898337" y="3842028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9512344" y="3809369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9169998" y="3811460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58" name="组合 57"/>
          <p:cNvGrpSpPr/>
          <p:nvPr/>
        </p:nvGrpSpPr>
        <p:grpSpPr bwMode="auto">
          <a:xfrm>
            <a:off x="6257111" y="2784201"/>
            <a:ext cx="1938867" cy="1035056"/>
            <a:chOff x="2540890" y="3083965"/>
            <a:chExt cx="1452944" cy="777270"/>
          </a:xfrm>
        </p:grpSpPr>
        <p:grpSp>
          <p:nvGrpSpPr>
            <p:cNvPr id="20503" name="组合 58"/>
            <p:cNvGrpSpPr/>
            <p:nvPr/>
          </p:nvGrpSpPr>
          <p:grpSpPr bwMode="auto">
            <a:xfrm>
              <a:off x="2540890" y="3472683"/>
              <a:ext cx="1452944" cy="388552"/>
              <a:chOff x="2633586" y="2805176"/>
              <a:chExt cx="1452944" cy="388552"/>
            </a:xfrm>
          </p:grpSpPr>
          <p:sp>
            <p:nvSpPr>
              <p:cNvPr id="20505" name="矩形 59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26999" cy="34668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2  3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2633586" y="3193728"/>
                <a:ext cx="145294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04" name="矩形 61"/>
            <p:cNvSpPr>
              <a:spLocks noChangeArrowheads="1"/>
            </p:cNvSpPr>
            <p:nvPr/>
          </p:nvSpPr>
          <p:spPr bwMode="auto">
            <a:xfrm>
              <a:off x="2807370" y="3083965"/>
              <a:ext cx="713786" cy="3466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6  0</a:t>
              </a:r>
            </a:p>
          </p:txBody>
        </p:sp>
      </p:grpSp>
      <p:grpSp>
        <p:nvGrpSpPr>
          <p:cNvPr id="63" name="组合 62"/>
          <p:cNvGrpSpPr/>
          <p:nvPr/>
        </p:nvGrpSpPr>
        <p:grpSpPr bwMode="auto">
          <a:xfrm>
            <a:off x="8533604" y="3200054"/>
            <a:ext cx="2057400" cy="634182"/>
            <a:chOff x="4887405" y="2025435"/>
            <a:chExt cx="1543050" cy="475126"/>
          </a:xfrm>
        </p:grpSpPr>
        <p:sp>
          <p:nvSpPr>
            <p:cNvPr id="20501" name="矩形 63"/>
            <p:cNvSpPr>
              <a:spLocks noChangeArrowheads="1"/>
            </p:cNvSpPr>
            <p:nvPr/>
          </p:nvSpPr>
          <p:spPr bwMode="auto">
            <a:xfrm>
              <a:off x="5097134" y="2025435"/>
              <a:ext cx="785312" cy="3458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+  3  7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4887405" y="2500561"/>
              <a:ext cx="154305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矩形 65"/>
          <p:cNvSpPr>
            <a:spLocks noChangeArrowheads="1"/>
          </p:cNvSpPr>
          <p:nvPr/>
        </p:nvSpPr>
        <p:spPr bwMode="auto">
          <a:xfrm>
            <a:off x="8871840" y="2768408"/>
            <a:ext cx="9525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2  5</a:t>
            </a:r>
          </a:p>
        </p:txBody>
      </p:sp>
      <p:sp>
        <p:nvSpPr>
          <p:cNvPr id="67" name="矩形 66"/>
          <p:cNvSpPr>
            <a:spLocks noChangeArrowheads="1"/>
          </p:cNvSpPr>
          <p:nvPr/>
        </p:nvSpPr>
        <p:spPr bwMode="auto">
          <a:xfrm>
            <a:off x="8871293" y="1934767"/>
            <a:ext cx="861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4513734" y="1942074"/>
            <a:ext cx="861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9" name="矩形 68"/>
          <p:cNvSpPr>
            <a:spLocks noChangeArrowheads="1"/>
          </p:cNvSpPr>
          <p:nvPr/>
        </p:nvSpPr>
        <p:spPr bwMode="auto">
          <a:xfrm>
            <a:off x="6664940" y="2651685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9265545" y="3446566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7" grpId="0"/>
      <p:bldP spid="55" grpId="0"/>
      <p:bldP spid="56" grpId="0"/>
      <p:bldP spid="57" grpId="0"/>
      <p:bldP spid="66" grpId="0"/>
      <p:bldP spid="67" grpId="0"/>
      <p:bldP spid="68" grpId="0"/>
      <p:bldP spid="69" grpId="0"/>
      <p:bldP spid="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"/>
          <p:cNvSpPr>
            <a:spLocks noChangeArrowheads="1"/>
          </p:cNvSpPr>
          <p:nvPr/>
        </p:nvSpPr>
        <p:spPr bwMode="auto">
          <a:xfrm>
            <a:off x="660400" y="1350736"/>
            <a:ext cx="5562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改正下面各题中的错误。</a:t>
            </a:r>
          </a:p>
        </p:txBody>
      </p:sp>
      <p:grpSp>
        <p:nvGrpSpPr>
          <p:cNvPr id="21506" name="组合 3"/>
          <p:cNvGrpSpPr/>
          <p:nvPr/>
        </p:nvGrpSpPr>
        <p:grpSpPr bwMode="auto">
          <a:xfrm>
            <a:off x="702736" y="2302189"/>
            <a:ext cx="1936750" cy="2611014"/>
            <a:chOff x="546331" y="1253754"/>
            <a:chExt cx="1452512" cy="1958062"/>
          </a:xfrm>
        </p:grpSpPr>
        <p:sp>
          <p:nvSpPr>
            <p:cNvPr id="21550" name="矩形 7"/>
            <p:cNvSpPr>
              <a:spLocks noChangeArrowheads="1"/>
            </p:cNvSpPr>
            <p:nvPr/>
          </p:nvSpPr>
          <p:spPr bwMode="auto">
            <a:xfrm>
              <a:off x="1321795" y="2093020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1551" name="矩形 8"/>
            <p:cNvSpPr>
              <a:spLocks noChangeArrowheads="1"/>
            </p:cNvSpPr>
            <p:nvPr/>
          </p:nvSpPr>
          <p:spPr bwMode="auto">
            <a:xfrm>
              <a:off x="1003865" y="2093020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7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21552" name="组合 9"/>
            <p:cNvGrpSpPr/>
            <p:nvPr/>
          </p:nvGrpSpPr>
          <p:grpSpPr bwMode="auto">
            <a:xfrm>
              <a:off x="546331" y="1253754"/>
              <a:ext cx="1452511" cy="772040"/>
              <a:chOff x="2814150" y="2918097"/>
              <a:chExt cx="1452511" cy="772040"/>
            </a:xfrm>
          </p:grpSpPr>
          <p:grpSp>
            <p:nvGrpSpPr>
              <p:cNvPr id="21558" name="组合 10"/>
              <p:cNvGrpSpPr/>
              <p:nvPr/>
            </p:nvGrpSpPr>
            <p:grpSpPr bwMode="auto">
              <a:xfrm>
                <a:off x="2814150" y="3261462"/>
                <a:ext cx="1452511" cy="428675"/>
                <a:chOff x="2906846" y="2593955"/>
                <a:chExt cx="1452511" cy="428675"/>
              </a:xfrm>
            </p:grpSpPr>
            <p:sp>
              <p:nvSpPr>
                <p:cNvPr id="21560" name="矩形 11"/>
                <p:cNvSpPr>
                  <a:spLocks noChangeArrowheads="1"/>
                </p:cNvSpPr>
                <p:nvPr/>
              </p:nvSpPr>
              <p:spPr bwMode="auto">
                <a:xfrm>
                  <a:off x="3102299" y="2593955"/>
                  <a:ext cx="529213" cy="346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defTabSz="1219200"/>
                  <a:r>
                    <a:rPr lang="en-US" altLang="zh-CN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+  4</a:t>
                  </a:r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13" name="直接连接符 12"/>
                <p:cNvCxnSpPr/>
                <p:nvPr/>
              </p:nvCxnSpPr>
              <p:spPr>
                <a:xfrm>
                  <a:off x="2906846" y="3022630"/>
                  <a:ext cx="145251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59" name="矩形 13"/>
              <p:cNvSpPr>
                <a:spLocks noChangeArrowheads="1"/>
              </p:cNvSpPr>
              <p:nvPr/>
            </p:nvSpPr>
            <p:spPr bwMode="auto">
              <a:xfrm>
                <a:off x="3076812" y="2918097"/>
                <a:ext cx="714354" cy="34621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  3  6</a:t>
                </a:r>
              </a:p>
            </p:txBody>
          </p:sp>
        </p:grpSp>
        <p:grpSp>
          <p:nvGrpSpPr>
            <p:cNvPr id="21553" name="组合 14"/>
            <p:cNvGrpSpPr/>
            <p:nvPr/>
          </p:nvGrpSpPr>
          <p:grpSpPr bwMode="auto">
            <a:xfrm>
              <a:off x="546331" y="2409948"/>
              <a:ext cx="1452512" cy="393815"/>
              <a:chOff x="2936361" y="2598835"/>
              <a:chExt cx="1452512" cy="393815"/>
            </a:xfrm>
          </p:grpSpPr>
          <p:sp>
            <p:nvSpPr>
              <p:cNvPr id="21556" name="矩形 15"/>
              <p:cNvSpPr>
                <a:spLocks noChangeArrowheads="1"/>
              </p:cNvSpPr>
              <p:nvPr/>
            </p:nvSpPr>
            <p:spPr bwMode="auto">
              <a:xfrm>
                <a:off x="3160551" y="2598835"/>
                <a:ext cx="791295" cy="34621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1   9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2936361" y="2992650"/>
                <a:ext cx="1452512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54" name="矩形 17"/>
            <p:cNvSpPr>
              <a:spLocks noChangeArrowheads="1"/>
            </p:cNvSpPr>
            <p:nvPr/>
          </p:nvSpPr>
          <p:spPr bwMode="auto">
            <a:xfrm>
              <a:off x="1272939" y="2865601"/>
              <a:ext cx="246890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7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1555" name="矩形 18"/>
            <p:cNvSpPr>
              <a:spLocks noChangeArrowheads="1"/>
            </p:cNvSpPr>
            <p:nvPr/>
          </p:nvSpPr>
          <p:spPr bwMode="auto">
            <a:xfrm>
              <a:off x="959695" y="2865602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4372388" y="3327030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4036528" y="3330461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3432127" y="2184085"/>
            <a:ext cx="1936751" cy="1088458"/>
            <a:chOff x="2544881" y="3083965"/>
            <a:chExt cx="1452939" cy="815848"/>
          </a:xfrm>
        </p:grpSpPr>
        <p:grpSp>
          <p:nvGrpSpPr>
            <p:cNvPr id="21546" name="组合 24"/>
            <p:cNvGrpSpPr/>
            <p:nvPr/>
          </p:nvGrpSpPr>
          <p:grpSpPr bwMode="auto">
            <a:xfrm>
              <a:off x="2544881" y="3472683"/>
              <a:ext cx="1452939" cy="427130"/>
              <a:chOff x="2637577" y="2805176"/>
              <a:chExt cx="1452939" cy="427130"/>
            </a:xfrm>
          </p:grpSpPr>
          <p:sp>
            <p:nvSpPr>
              <p:cNvPr id="21548" name="矩形 36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20576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   4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2637577" y="3232306"/>
                <a:ext cx="1452939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47" name="矩形 38"/>
            <p:cNvSpPr>
              <a:spLocks noChangeArrowheads="1"/>
            </p:cNvSpPr>
            <p:nvPr/>
          </p:nvSpPr>
          <p:spPr bwMode="auto">
            <a:xfrm>
              <a:off x="2807370" y="3083965"/>
              <a:ext cx="714564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3  6</a:t>
              </a:r>
            </a:p>
          </p:txBody>
        </p:sp>
      </p:grpSp>
      <p:grpSp>
        <p:nvGrpSpPr>
          <p:cNvPr id="40" name="组合 39"/>
          <p:cNvGrpSpPr/>
          <p:nvPr/>
        </p:nvGrpSpPr>
        <p:grpSpPr bwMode="auto">
          <a:xfrm>
            <a:off x="3404014" y="3747266"/>
            <a:ext cx="1936750" cy="593359"/>
            <a:chOff x="2585701" y="2563832"/>
            <a:chExt cx="1453158" cy="444076"/>
          </a:xfrm>
        </p:grpSpPr>
        <p:sp>
          <p:nvSpPr>
            <p:cNvPr id="21544" name="矩形 40"/>
            <p:cNvSpPr>
              <a:spLocks noChangeArrowheads="1"/>
            </p:cNvSpPr>
            <p:nvPr/>
          </p:nvSpPr>
          <p:spPr bwMode="auto">
            <a:xfrm>
              <a:off x="2829955" y="2563832"/>
              <a:ext cx="727901" cy="3455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-  1  9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2585701" y="3007908"/>
              <a:ext cx="145315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4366435" y="4454862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3969832" y="445153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21513" name="组合 44"/>
          <p:cNvGrpSpPr/>
          <p:nvPr/>
        </p:nvGrpSpPr>
        <p:grpSpPr bwMode="auto">
          <a:xfrm>
            <a:off x="6224588" y="2172058"/>
            <a:ext cx="1996544" cy="2694033"/>
            <a:chOff x="4687965" y="1156164"/>
            <a:chExt cx="1497356" cy="2020320"/>
          </a:xfrm>
        </p:grpSpPr>
        <p:sp>
          <p:nvSpPr>
            <p:cNvPr id="21532" name="矩形 45"/>
            <p:cNvSpPr>
              <a:spLocks noChangeArrowheads="1"/>
            </p:cNvSpPr>
            <p:nvPr/>
          </p:nvSpPr>
          <p:spPr bwMode="auto">
            <a:xfrm>
              <a:off x="5470669" y="1986591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1533" name="矩形 46"/>
            <p:cNvSpPr>
              <a:spLocks noChangeArrowheads="1"/>
            </p:cNvSpPr>
            <p:nvPr/>
          </p:nvSpPr>
          <p:spPr bwMode="auto">
            <a:xfrm>
              <a:off x="5225234" y="1991237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4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21534" name="组合 47"/>
            <p:cNvGrpSpPr/>
            <p:nvPr/>
          </p:nvGrpSpPr>
          <p:grpSpPr bwMode="auto">
            <a:xfrm>
              <a:off x="4732809" y="1156164"/>
              <a:ext cx="1452512" cy="802466"/>
              <a:chOff x="2782398" y="2820508"/>
              <a:chExt cx="1452512" cy="802466"/>
            </a:xfrm>
          </p:grpSpPr>
          <p:grpSp>
            <p:nvGrpSpPr>
              <p:cNvPr id="21540" name="组合 48"/>
              <p:cNvGrpSpPr/>
              <p:nvPr/>
            </p:nvGrpSpPr>
            <p:grpSpPr bwMode="auto">
              <a:xfrm>
                <a:off x="2782398" y="3209226"/>
                <a:ext cx="1452512" cy="413748"/>
                <a:chOff x="2875094" y="2541719"/>
                <a:chExt cx="1452512" cy="413748"/>
              </a:xfrm>
            </p:grpSpPr>
            <p:sp>
              <p:nvSpPr>
                <p:cNvPr id="21542" name="矩形 49"/>
                <p:cNvSpPr>
                  <a:spLocks noChangeArrowheads="1"/>
                </p:cNvSpPr>
                <p:nvPr/>
              </p:nvSpPr>
              <p:spPr bwMode="auto">
                <a:xfrm>
                  <a:off x="3147968" y="2541719"/>
                  <a:ext cx="727578" cy="346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defTabSz="1219200"/>
                  <a:r>
                    <a:rPr lang="en-US" altLang="zh-CN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-  2  8</a:t>
                  </a:r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51" name="直接连接符 50"/>
                <p:cNvCxnSpPr/>
                <p:nvPr/>
              </p:nvCxnSpPr>
              <p:spPr>
                <a:xfrm>
                  <a:off x="2875094" y="2955467"/>
                  <a:ext cx="1452512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41" name="矩形 51"/>
              <p:cNvSpPr>
                <a:spLocks noChangeArrowheads="1"/>
              </p:cNvSpPr>
              <p:nvPr/>
            </p:nvSpPr>
            <p:spPr bwMode="auto">
              <a:xfrm>
                <a:off x="3055272" y="2820508"/>
                <a:ext cx="714354" cy="34621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  6  4</a:t>
                </a:r>
              </a:p>
            </p:txBody>
          </p:sp>
        </p:grpSp>
        <p:grpSp>
          <p:nvGrpSpPr>
            <p:cNvPr id="21535" name="组合 52"/>
            <p:cNvGrpSpPr/>
            <p:nvPr/>
          </p:nvGrpSpPr>
          <p:grpSpPr bwMode="auto">
            <a:xfrm>
              <a:off x="4687965" y="2342665"/>
              <a:ext cx="1452511" cy="439759"/>
              <a:chOff x="2859765" y="2531553"/>
              <a:chExt cx="1452511" cy="439759"/>
            </a:xfrm>
          </p:grpSpPr>
          <p:sp>
            <p:nvSpPr>
              <p:cNvPr id="21538" name="矩形 53"/>
              <p:cNvSpPr>
                <a:spLocks noChangeArrowheads="1"/>
              </p:cNvSpPr>
              <p:nvPr/>
            </p:nvSpPr>
            <p:spPr bwMode="auto">
              <a:xfrm>
                <a:off x="3176708" y="2531553"/>
                <a:ext cx="785284" cy="34621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2  9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2859765" y="2971312"/>
                <a:ext cx="1452511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36" name="矩形 55"/>
            <p:cNvSpPr>
              <a:spLocks noChangeArrowheads="1"/>
            </p:cNvSpPr>
            <p:nvPr/>
          </p:nvSpPr>
          <p:spPr bwMode="auto">
            <a:xfrm>
              <a:off x="5598895" y="2830269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5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1537" name="矩形 56"/>
            <p:cNvSpPr>
              <a:spLocks noChangeArrowheads="1"/>
            </p:cNvSpPr>
            <p:nvPr/>
          </p:nvSpPr>
          <p:spPr bwMode="auto">
            <a:xfrm>
              <a:off x="5263984" y="2830270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sp>
        <p:nvSpPr>
          <p:cNvPr id="21514" name="矩形 57"/>
          <p:cNvSpPr>
            <a:spLocks noChangeArrowheads="1"/>
          </p:cNvSpPr>
          <p:nvPr/>
        </p:nvSpPr>
        <p:spPr bwMode="auto">
          <a:xfrm>
            <a:off x="2718651" y="3503213"/>
            <a:ext cx="9188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改正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: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21515" name="矩形 58"/>
          <p:cNvSpPr>
            <a:spLocks noChangeArrowheads="1"/>
          </p:cNvSpPr>
          <p:nvPr/>
        </p:nvSpPr>
        <p:spPr bwMode="auto">
          <a:xfrm>
            <a:off x="8237954" y="3503213"/>
            <a:ext cx="9188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改正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: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10239312" y="3255405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9866445" y="326686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62" name="组合 61"/>
          <p:cNvGrpSpPr/>
          <p:nvPr/>
        </p:nvGrpSpPr>
        <p:grpSpPr bwMode="auto">
          <a:xfrm>
            <a:off x="9272465" y="2146123"/>
            <a:ext cx="1936750" cy="1098863"/>
            <a:chOff x="2812134" y="3110701"/>
            <a:chExt cx="1452938" cy="823647"/>
          </a:xfrm>
        </p:grpSpPr>
        <p:grpSp>
          <p:nvGrpSpPr>
            <p:cNvPr id="21528" name="组合 62"/>
            <p:cNvGrpSpPr/>
            <p:nvPr/>
          </p:nvGrpSpPr>
          <p:grpSpPr bwMode="auto">
            <a:xfrm>
              <a:off x="2812134" y="3499419"/>
              <a:ext cx="1452938" cy="434929"/>
              <a:chOff x="2904830" y="2831912"/>
              <a:chExt cx="1452938" cy="434929"/>
            </a:xfrm>
          </p:grpSpPr>
          <p:sp>
            <p:nvSpPr>
              <p:cNvPr id="21530" name="矩形 64"/>
              <p:cNvSpPr>
                <a:spLocks noChangeArrowheads="1"/>
              </p:cNvSpPr>
              <p:nvPr/>
            </p:nvSpPr>
            <p:spPr bwMode="auto">
              <a:xfrm>
                <a:off x="3143513" y="2831912"/>
                <a:ext cx="727791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2  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66" name="直接连接符 65"/>
              <p:cNvCxnSpPr/>
              <p:nvPr/>
            </p:nvCxnSpPr>
            <p:spPr>
              <a:xfrm>
                <a:off x="2904830" y="3266841"/>
                <a:ext cx="145293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29" name="矩形 63"/>
            <p:cNvSpPr>
              <a:spLocks noChangeArrowheads="1"/>
            </p:cNvSpPr>
            <p:nvPr/>
          </p:nvSpPr>
          <p:spPr bwMode="auto">
            <a:xfrm>
              <a:off x="3050817" y="3110701"/>
              <a:ext cx="714564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6  4</a:t>
              </a:r>
            </a:p>
          </p:txBody>
        </p:sp>
      </p:grpSp>
      <p:grpSp>
        <p:nvGrpSpPr>
          <p:cNvPr id="67" name="组合 66"/>
          <p:cNvGrpSpPr/>
          <p:nvPr/>
        </p:nvGrpSpPr>
        <p:grpSpPr bwMode="auto">
          <a:xfrm>
            <a:off x="9370001" y="3613105"/>
            <a:ext cx="1936751" cy="715644"/>
            <a:chOff x="2918540" y="2419068"/>
            <a:chExt cx="1453158" cy="535595"/>
          </a:xfrm>
        </p:grpSpPr>
        <p:sp>
          <p:nvSpPr>
            <p:cNvPr id="21526" name="矩形 67"/>
            <p:cNvSpPr>
              <a:spLocks noChangeArrowheads="1"/>
            </p:cNvSpPr>
            <p:nvPr/>
          </p:nvSpPr>
          <p:spPr bwMode="auto">
            <a:xfrm>
              <a:off x="3055211" y="2419068"/>
              <a:ext cx="785633" cy="3455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+  2  9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2918540" y="2954663"/>
              <a:ext cx="145315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10283262" y="4402143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1" name="矩形 70"/>
          <p:cNvSpPr>
            <a:spLocks noChangeArrowheads="1"/>
          </p:cNvSpPr>
          <p:nvPr/>
        </p:nvSpPr>
        <p:spPr bwMode="auto">
          <a:xfrm>
            <a:off x="9927074" y="4404423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2" name="矩形 71"/>
          <p:cNvSpPr>
            <a:spLocks noChangeArrowheads="1"/>
          </p:cNvSpPr>
          <p:nvPr/>
        </p:nvSpPr>
        <p:spPr bwMode="auto">
          <a:xfrm>
            <a:off x="10066880" y="3812869"/>
            <a:ext cx="3690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73" name="矩形 72"/>
          <p:cNvSpPr>
            <a:spLocks noChangeArrowheads="1"/>
          </p:cNvSpPr>
          <p:nvPr/>
        </p:nvSpPr>
        <p:spPr bwMode="auto">
          <a:xfrm>
            <a:off x="4058207" y="2817741"/>
            <a:ext cx="3690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74" name="矩形 73"/>
          <p:cNvSpPr>
            <a:spLocks noChangeArrowheads="1"/>
          </p:cNvSpPr>
          <p:nvPr/>
        </p:nvSpPr>
        <p:spPr bwMode="auto">
          <a:xfrm>
            <a:off x="3869465" y="3172255"/>
            <a:ext cx="2696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.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75" name="矩形 74"/>
          <p:cNvSpPr>
            <a:spLocks noChangeArrowheads="1"/>
          </p:cNvSpPr>
          <p:nvPr/>
        </p:nvSpPr>
        <p:spPr bwMode="auto">
          <a:xfrm>
            <a:off x="9725274" y="1992433"/>
            <a:ext cx="2696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.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6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43" grpId="0"/>
      <p:bldP spid="44" grpId="0"/>
      <p:bldP spid="60" grpId="0"/>
      <p:bldP spid="61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5"/>
          <p:cNvSpPr>
            <a:spLocks noChangeArrowheads="1"/>
          </p:cNvSpPr>
          <p:nvPr/>
        </p:nvSpPr>
        <p:spPr bwMode="auto">
          <a:xfrm>
            <a:off x="658813" y="1132323"/>
            <a:ext cx="10720916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一年级订了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35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份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《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中国少年报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》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，二年级订了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41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份，三年级订了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90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份，三年级比一二年级订报纸的总和还多多少份？</a:t>
            </a: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3308880" y="2466117"/>
            <a:ext cx="4800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90-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35+41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410446" y="4189514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993757" y="4189514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037681" y="4142992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681493" y="4142992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 bwMode="auto">
          <a:xfrm>
            <a:off x="3380511" y="3075056"/>
            <a:ext cx="1938867" cy="1022353"/>
            <a:chOff x="2861841" y="3053002"/>
            <a:chExt cx="1452944" cy="766299"/>
          </a:xfrm>
        </p:grpSpPr>
        <p:grpSp>
          <p:nvGrpSpPr>
            <p:cNvPr id="22544" name="组合 14"/>
            <p:cNvGrpSpPr/>
            <p:nvPr/>
          </p:nvGrpSpPr>
          <p:grpSpPr bwMode="auto">
            <a:xfrm>
              <a:off x="2861841" y="3450927"/>
              <a:ext cx="1452944" cy="368374"/>
              <a:chOff x="2954537" y="2783420"/>
              <a:chExt cx="1452944" cy="368374"/>
            </a:xfrm>
          </p:grpSpPr>
          <p:sp>
            <p:nvSpPr>
              <p:cNvPr id="22546" name="矩形 15"/>
              <p:cNvSpPr>
                <a:spLocks noChangeArrowheads="1"/>
              </p:cNvSpPr>
              <p:nvPr/>
            </p:nvSpPr>
            <p:spPr bwMode="auto">
              <a:xfrm>
                <a:off x="3138380" y="2783420"/>
                <a:ext cx="848326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4   1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2954537" y="3151794"/>
                <a:ext cx="145294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545" name="矩形 17"/>
            <p:cNvSpPr>
              <a:spLocks noChangeArrowheads="1"/>
            </p:cNvSpPr>
            <p:nvPr/>
          </p:nvSpPr>
          <p:spPr bwMode="auto">
            <a:xfrm>
              <a:off x="3141952" y="3053002"/>
              <a:ext cx="777452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3   5</a:t>
              </a: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5890743" y="3079006"/>
            <a:ext cx="2057400" cy="988607"/>
            <a:chOff x="4995535" y="2181876"/>
            <a:chExt cx="1543050" cy="741609"/>
          </a:xfrm>
        </p:grpSpPr>
        <p:grpSp>
          <p:nvGrpSpPr>
            <p:cNvPr id="22540" name="组合 19"/>
            <p:cNvGrpSpPr/>
            <p:nvPr/>
          </p:nvGrpSpPr>
          <p:grpSpPr bwMode="auto">
            <a:xfrm>
              <a:off x="4995535" y="2547672"/>
              <a:ext cx="1543050" cy="375813"/>
              <a:chOff x="4930389" y="2032968"/>
              <a:chExt cx="1543050" cy="375813"/>
            </a:xfrm>
          </p:grpSpPr>
          <p:sp>
            <p:nvSpPr>
              <p:cNvPr id="22542" name="矩形 20"/>
              <p:cNvSpPr>
                <a:spLocks noChangeArrowheads="1"/>
              </p:cNvSpPr>
              <p:nvPr/>
            </p:nvSpPr>
            <p:spPr bwMode="auto">
              <a:xfrm>
                <a:off x="5338112" y="2032968"/>
                <a:ext cx="727603" cy="3463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7  6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22" name="直接连接符 21"/>
              <p:cNvCxnSpPr/>
              <p:nvPr/>
            </p:nvCxnSpPr>
            <p:spPr>
              <a:xfrm>
                <a:off x="4930389" y="2408781"/>
                <a:ext cx="154305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541" name="矩形 22"/>
            <p:cNvSpPr>
              <a:spLocks noChangeArrowheads="1"/>
            </p:cNvSpPr>
            <p:nvPr/>
          </p:nvSpPr>
          <p:spPr bwMode="auto">
            <a:xfrm>
              <a:off x="5403258" y="2181876"/>
              <a:ext cx="714379" cy="3463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9  0</a:t>
              </a:r>
            </a:p>
          </p:txBody>
        </p:sp>
      </p:grpSp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5518678" y="2462768"/>
            <a:ext cx="19198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（份）</a:t>
            </a:r>
          </a:p>
        </p:txBody>
      </p: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3118261" y="4937296"/>
            <a:ext cx="8572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答：三年级比一二年级订报纸的总和还多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份。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478881" y="2931131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12" grpId="0"/>
      <p:bldP spid="1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66258" y="1142327"/>
            <a:ext cx="4605748" cy="461665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91440" tIns="45720" rIns="91440" bIns="45720">
            <a:spAutoFit/>
          </a:bodyPr>
          <a:lstStyle/>
          <a:p>
            <a:pPr defTabSz="1219200">
              <a:defRPr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这节课你们都学会了哪些知识？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26196" y="1992558"/>
            <a:ext cx="6017684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40" tIns="45720" rIns="91440" bIns="4572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加减混合运算的一般方法：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）要先算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小括号里面的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；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）再算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小括号外面的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3558" name="矩形 1"/>
          <p:cNvSpPr>
            <a:spLocks noChangeArrowheads="1"/>
          </p:cNvSpPr>
          <p:nvPr/>
        </p:nvSpPr>
        <p:spPr bwMode="auto">
          <a:xfrm>
            <a:off x="587038" y="1638302"/>
            <a:ext cx="6096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含有小括号的加减混合运算</a:t>
            </a:r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5135611" y="3297154"/>
            <a:ext cx="3987800" cy="1621174"/>
            <a:chOff x="5072591" y="2517570"/>
            <a:chExt cx="2990501" cy="1215475"/>
          </a:xfrm>
        </p:grpSpPr>
        <p:sp>
          <p:nvSpPr>
            <p:cNvPr id="23563" name="矩形 6"/>
            <p:cNvSpPr>
              <a:spLocks noChangeArrowheads="1"/>
            </p:cNvSpPr>
            <p:nvPr/>
          </p:nvSpPr>
          <p:spPr bwMode="auto">
            <a:xfrm>
              <a:off x="5790354" y="3384035"/>
              <a:ext cx="267110" cy="3461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3564" name="矩形 7"/>
            <p:cNvSpPr>
              <a:spLocks noChangeArrowheads="1"/>
            </p:cNvSpPr>
            <p:nvPr/>
          </p:nvSpPr>
          <p:spPr bwMode="auto">
            <a:xfrm>
              <a:off x="5544245" y="3386912"/>
              <a:ext cx="337005" cy="3461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23565" name="组合 8"/>
            <p:cNvGrpSpPr/>
            <p:nvPr/>
          </p:nvGrpSpPr>
          <p:grpSpPr bwMode="auto">
            <a:xfrm>
              <a:off x="5072591" y="2517570"/>
              <a:ext cx="1452393" cy="852507"/>
              <a:chOff x="2893085" y="3047916"/>
              <a:chExt cx="1452393" cy="852507"/>
            </a:xfrm>
          </p:grpSpPr>
          <p:grpSp>
            <p:nvGrpSpPr>
              <p:cNvPr id="23573" name="组合 9"/>
              <p:cNvGrpSpPr/>
              <p:nvPr/>
            </p:nvGrpSpPr>
            <p:grpSpPr bwMode="auto">
              <a:xfrm>
                <a:off x="2893085" y="3406888"/>
                <a:ext cx="1452393" cy="493535"/>
                <a:chOff x="2985781" y="2739381"/>
                <a:chExt cx="1452393" cy="493535"/>
              </a:xfrm>
            </p:grpSpPr>
            <p:sp>
              <p:nvSpPr>
                <p:cNvPr id="23575" name="矩形 11"/>
                <p:cNvSpPr>
                  <a:spLocks noChangeArrowheads="1"/>
                </p:cNvSpPr>
                <p:nvPr/>
              </p:nvSpPr>
              <p:spPr bwMode="auto">
                <a:xfrm>
                  <a:off x="3185434" y="2739381"/>
                  <a:ext cx="785220" cy="3461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defTabSz="1219200"/>
                  <a:r>
                    <a:rPr lang="en-US" altLang="zh-CN" sz="2400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+  1  6</a:t>
                  </a:r>
                  <a:endPara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13" name="直接连接符 12"/>
                <p:cNvCxnSpPr/>
                <p:nvPr/>
              </p:nvCxnSpPr>
              <p:spPr>
                <a:xfrm>
                  <a:off x="2985781" y="3232916"/>
                  <a:ext cx="1452393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574" name="矩形 10"/>
              <p:cNvSpPr>
                <a:spLocks noChangeArrowheads="1"/>
              </p:cNvSpPr>
              <p:nvPr/>
            </p:nvSpPr>
            <p:spPr bwMode="auto">
              <a:xfrm>
                <a:off x="3183804" y="3047916"/>
                <a:ext cx="714295" cy="3461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  4  7</a:t>
                </a:r>
              </a:p>
            </p:txBody>
          </p:sp>
        </p:grpSp>
        <p:sp>
          <p:nvSpPr>
            <p:cNvPr id="23566" name="矩形 13"/>
            <p:cNvSpPr>
              <a:spLocks noChangeArrowheads="1"/>
            </p:cNvSpPr>
            <p:nvPr/>
          </p:nvSpPr>
          <p:spPr bwMode="auto">
            <a:xfrm>
              <a:off x="7366948" y="3370076"/>
              <a:ext cx="267110" cy="3461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9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3567" name="矩形 14"/>
            <p:cNvSpPr>
              <a:spLocks noChangeArrowheads="1"/>
            </p:cNvSpPr>
            <p:nvPr/>
          </p:nvSpPr>
          <p:spPr bwMode="auto">
            <a:xfrm>
              <a:off x="5669763" y="3023944"/>
              <a:ext cx="353760" cy="3461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</a:t>
              </a:r>
              <a:endPara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23568" name="组合 15"/>
            <p:cNvGrpSpPr/>
            <p:nvPr/>
          </p:nvGrpSpPr>
          <p:grpSpPr bwMode="auto">
            <a:xfrm>
              <a:off x="6610699" y="2517570"/>
              <a:ext cx="1452393" cy="852506"/>
              <a:chOff x="2812679" y="3055969"/>
              <a:chExt cx="1452393" cy="852506"/>
            </a:xfrm>
          </p:grpSpPr>
          <p:grpSp>
            <p:nvGrpSpPr>
              <p:cNvPr id="23569" name="组合 16"/>
              <p:cNvGrpSpPr/>
              <p:nvPr/>
            </p:nvGrpSpPr>
            <p:grpSpPr bwMode="auto">
              <a:xfrm>
                <a:off x="2812679" y="3444687"/>
                <a:ext cx="1452393" cy="463788"/>
                <a:chOff x="2905375" y="2777180"/>
                <a:chExt cx="1452393" cy="463788"/>
              </a:xfrm>
            </p:grpSpPr>
            <p:sp>
              <p:nvSpPr>
                <p:cNvPr id="23571" name="矩形 20"/>
                <p:cNvSpPr>
                  <a:spLocks noChangeArrowheads="1"/>
                </p:cNvSpPr>
                <p:nvPr/>
              </p:nvSpPr>
              <p:spPr bwMode="auto">
                <a:xfrm>
                  <a:off x="3201216" y="2777180"/>
                  <a:ext cx="727518" cy="346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defTabSz="1219200"/>
                  <a:r>
                    <a:rPr lang="en-US" altLang="zh-CN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-  6  3</a:t>
                  </a:r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22" name="直接连接符 21"/>
                <p:cNvCxnSpPr/>
                <p:nvPr/>
              </p:nvCxnSpPr>
              <p:spPr>
                <a:xfrm>
                  <a:off x="2905375" y="3240968"/>
                  <a:ext cx="1452393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570" name="矩形 17"/>
              <p:cNvSpPr>
                <a:spLocks noChangeArrowheads="1"/>
              </p:cNvSpPr>
              <p:nvPr/>
            </p:nvSpPr>
            <p:spPr bwMode="auto">
              <a:xfrm>
                <a:off x="3108520" y="3055969"/>
                <a:ext cx="714296" cy="3461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  7  2</a:t>
                </a:r>
              </a:p>
            </p:txBody>
          </p:sp>
        </p:grpSp>
      </p:grpSp>
      <p:grpSp>
        <p:nvGrpSpPr>
          <p:cNvPr id="25" name="组合 24"/>
          <p:cNvGrpSpPr/>
          <p:nvPr/>
        </p:nvGrpSpPr>
        <p:grpSpPr bwMode="auto">
          <a:xfrm>
            <a:off x="5384267" y="2546555"/>
            <a:ext cx="3376189" cy="461666"/>
            <a:chOff x="4958801" y="1975521"/>
            <a:chExt cx="2531332" cy="346027"/>
          </a:xfrm>
        </p:grpSpPr>
        <p:sp>
          <p:nvSpPr>
            <p:cNvPr id="23561" name="TextBox 19"/>
            <p:cNvSpPr txBox="1">
              <a:spLocks noChangeArrowheads="1"/>
            </p:cNvSpPr>
            <p:nvPr/>
          </p:nvSpPr>
          <p:spPr bwMode="auto">
            <a:xfrm>
              <a:off x="4958801" y="1975522"/>
              <a:ext cx="2531332" cy="3460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72 -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47+16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）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23562" name="文本框 7"/>
            <p:cNvSpPr txBox="1">
              <a:spLocks noChangeArrowheads="1"/>
            </p:cNvSpPr>
            <p:nvPr/>
          </p:nvSpPr>
          <p:spPr bwMode="auto">
            <a:xfrm>
              <a:off x="6673186" y="1975521"/>
              <a:ext cx="267056" cy="3460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9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r="39454" b="41410"/>
          <a:stretch>
            <a:fillRect/>
          </a:stretch>
        </p:blipFill>
        <p:spPr>
          <a:xfrm>
            <a:off x="-11837" y="112959"/>
            <a:ext cx="2277055" cy="3897163"/>
          </a:xfrm>
          <a:custGeom>
            <a:avLst/>
            <a:gdLst>
              <a:gd name="connsiteX0" fmla="*/ 0 w 2277055"/>
              <a:gd name="connsiteY0" fmla="*/ 0 h 3897163"/>
              <a:gd name="connsiteX1" fmla="*/ 131727 w 2277055"/>
              <a:gd name="connsiteY1" fmla="*/ 0 h 3897163"/>
              <a:gd name="connsiteX2" fmla="*/ 2277055 w 2277055"/>
              <a:gd name="connsiteY2" fmla="*/ 1874464 h 3897163"/>
              <a:gd name="connsiteX3" fmla="*/ 0 w 2277055"/>
              <a:gd name="connsiteY3" fmla="*/ 3897163 h 3897163"/>
              <a:gd name="connsiteX4" fmla="*/ 0 w 2277055"/>
              <a:gd name="connsiteY4" fmla="*/ 0 h 38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055" h="3897163">
                <a:moveTo>
                  <a:pt x="0" y="0"/>
                </a:moveTo>
                <a:lnTo>
                  <a:pt x="131727" y="0"/>
                </a:lnTo>
                <a:lnTo>
                  <a:pt x="2277055" y="1874464"/>
                </a:lnTo>
                <a:lnTo>
                  <a:pt x="0" y="389716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1" t="29246" r="13340" b="2315"/>
          <a:stretch>
            <a:fillRect/>
          </a:stretch>
        </p:blipFill>
        <p:spPr>
          <a:xfrm>
            <a:off x="0" y="2058295"/>
            <a:ext cx="4552314" cy="4552314"/>
          </a:xfrm>
          <a:custGeom>
            <a:avLst/>
            <a:gdLst>
              <a:gd name="connsiteX0" fmla="*/ 2406368 w 4552314"/>
              <a:gd name="connsiteY0" fmla="*/ 0 h 4552314"/>
              <a:gd name="connsiteX1" fmla="*/ 4552314 w 4552314"/>
              <a:gd name="connsiteY1" fmla="*/ 2406368 h 4552314"/>
              <a:gd name="connsiteX2" fmla="*/ 2145945 w 4552314"/>
              <a:gd name="connsiteY2" fmla="*/ 4552314 h 4552314"/>
              <a:gd name="connsiteX3" fmla="*/ 0 w 4552314"/>
              <a:gd name="connsiteY3" fmla="*/ 2145945 h 4552314"/>
              <a:gd name="connsiteX4" fmla="*/ 2406368 w 4552314"/>
              <a:gd name="connsiteY4" fmla="*/ 0 h 45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314" h="4552314">
                <a:moveTo>
                  <a:pt x="2406368" y="0"/>
                </a:moveTo>
                <a:lnTo>
                  <a:pt x="4552314" y="2406368"/>
                </a:lnTo>
                <a:lnTo>
                  <a:pt x="2145945" y="4552314"/>
                </a:lnTo>
                <a:lnTo>
                  <a:pt x="0" y="2145945"/>
                </a:lnTo>
                <a:lnTo>
                  <a:pt x="2406368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t="-1730" r="63950" b="100000"/>
          <a:stretch>
            <a:fillRect/>
          </a:stretch>
        </p:blipFill>
        <p:spPr>
          <a:xfrm>
            <a:off x="-11837" y="-2136"/>
            <a:ext cx="131727" cy="115095"/>
          </a:xfrm>
          <a:custGeom>
            <a:avLst/>
            <a:gdLst>
              <a:gd name="connsiteX0" fmla="*/ 0 w 131727"/>
              <a:gd name="connsiteY0" fmla="*/ 0 h 115095"/>
              <a:gd name="connsiteX1" fmla="*/ 131727 w 131727"/>
              <a:gd name="connsiteY1" fmla="*/ 115095 h 115095"/>
              <a:gd name="connsiteX2" fmla="*/ 0 w 131727"/>
              <a:gd name="connsiteY2" fmla="*/ 115095 h 115095"/>
              <a:gd name="connsiteX3" fmla="*/ 0 w 131727"/>
              <a:gd name="connsiteY3" fmla="*/ 0 h 1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" h="115095">
                <a:moveTo>
                  <a:pt x="0" y="0"/>
                </a:moveTo>
                <a:lnTo>
                  <a:pt x="131727" y="115095"/>
                </a:lnTo>
                <a:lnTo>
                  <a:pt x="0" y="11509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BD1B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BD1B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BBD1BD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第二单元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以内的加法和减法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BBD1B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5" name="菱形 14"/>
          <p:cNvSpPr/>
          <p:nvPr/>
        </p:nvSpPr>
        <p:spPr>
          <a:xfrm rot="273414">
            <a:off x="2928982" y="1756529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2" name="菱形 21"/>
          <p:cNvSpPr/>
          <p:nvPr/>
        </p:nvSpPr>
        <p:spPr>
          <a:xfrm rot="21329411">
            <a:off x="1208579" y="79753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" name="菱形 22"/>
          <p:cNvSpPr/>
          <p:nvPr/>
        </p:nvSpPr>
        <p:spPr>
          <a:xfrm>
            <a:off x="935473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1053202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951094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7" name="菱形 26"/>
          <p:cNvSpPr/>
          <p:nvPr/>
        </p:nvSpPr>
        <p:spPr>
          <a:xfrm>
            <a:off x="1068823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1081" y="4330304"/>
            <a:ext cx="2231478" cy="223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574463" y="1779060"/>
            <a:ext cx="31072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72-47-16= 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862668" y="1289179"/>
            <a:ext cx="2279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72-47=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862668" y="2188736"/>
            <a:ext cx="2097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25-16=</a:t>
            </a:r>
          </a:p>
        </p:txBody>
      </p:sp>
      <p:sp>
        <p:nvSpPr>
          <p:cNvPr id="5" name="右大括号 4"/>
          <p:cNvSpPr/>
          <p:nvPr/>
        </p:nvSpPr>
        <p:spPr>
          <a:xfrm>
            <a:off x="3528484" y="1306552"/>
            <a:ext cx="331597" cy="1305415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17801" y="1758336"/>
            <a:ext cx="17636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综合算式：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862668" y="3286872"/>
            <a:ext cx="17568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47+16=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810590" y="4095672"/>
            <a:ext cx="20976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72-63=</a:t>
            </a:r>
          </a:p>
        </p:txBody>
      </p:sp>
      <p:sp>
        <p:nvSpPr>
          <p:cNvPr id="9" name="右大括号 8"/>
          <p:cNvSpPr/>
          <p:nvPr/>
        </p:nvSpPr>
        <p:spPr>
          <a:xfrm>
            <a:off x="3528484" y="3177879"/>
            <a:ext cx="331597" cy="1385953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050814" y="3671410"/>
            <a:ext cx="17636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综合算式：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942232" y="1287825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25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014576" y="2175984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569623" y="3671410"/>
            <a:ext cx="23920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47+16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6178309" y="2253426"/>
            <a:ext cx="438151" cy="130598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6829065" y="2235564"/>
            <a:ext cx="275167" cy="142028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utoShape 47"/>
          <p:cNvSpPr>
            <a:spLocks noChangeArrowheads="1"/>
          </p:cNvSpPr>
          <p:nvPr/>
        </p:nvSpPr>
        <p:spPr bwMode="auto">
          <a:xfrm>
            <a:off x="8358834" y="2980225"/>
            <a:ext cx="2197146" cy="1328023"/>
          </a:xfrm>
          <a:prstGeom prst="wedgeRoundRectCallout">
            <a:avLst>
              <a:gd name="adj1" fmla="val 20335"/>
              <a:gd name="adj2" fmla="val 56466"/>
              <a:gd name="adj3" fmla="val 16667"/>
            </a:avLst>
          </a:prstGeom>
          <a:noFill/>
          <a:ln w="22225">
            <a:solidFill>
              <a:srgbClr val="00B0F0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举手发言：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综合算式该怎样列？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2942232" y="3313994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9144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63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942232" y="412838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 animBg="1"/>
      <p:bldP spid="6" grpId="0"/>
      <p:bldP spid="7" grpId="0"/>
      <p:bldP spid="8" grpId="0"/>
      <p:bldP spid="9" grpId="0" animBg="1"/>
      <p:bldP spid="10" grpId="0"/>
      <p:bldP spid="12" grpId="0"/>
      <p:bldP spid="13" grpId="0"/>
      <p:bldP spid="14" grpId="0"/>
      <p:bldP spid="49" grpId="0" bldLvl="0" animBg="1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19"/>
          <p:cNvSpPr txBox="1">
            <a:spLocks noChangeArrowheads="1"/>
          </p:cNvSpPr>
          <p:nvPr/>
        </p:nvSpPr>
        <p:spPr bwMode="auto">
          <a:xfrm>
            <a:off x="4334864" y="2034490"/>
            <a:ext cx="3376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47+16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4256035" y="2753691"/>
            <a:ext cx="5964767" cy="5030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读作：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减去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的和。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4175602" y="3514250"/>
            <a:ext cx="6045200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“（  ）”叫做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小括号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小括号可以改变运算顺序。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750834" y="1838849"/>
            <a:ext cx="10583705" cy="2639227"/>
          </a:xfrm>
          <a:prstGeom prst="roundRect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小括号的来历：</a:t>
            </a:r>
          </a:p>
          <a:p>
            <a:pPr defTabSz="1219200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大约</a:t>
            </a:r>
            <a:r>
              <a:rPr lang="en-US" altLang="zh-CN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400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多年以前，在大数学家魏芝德的数学运算中，首次出现了“（  ）”，“（  ）”叫小括号，又叫圆括号，是</a:t>
            </a:r>
            <a:r>
              <a:rPr lang="en-US" altLang="zh-CN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世纪荷兰人吉拉特首先使用的。“（  ）”是一种数学运算符号，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算式里有小括号，要先算小括号里面的。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9"/>
          <p:cNvSpPr txBox="1">
            <a:spLocks noChangeArrowheads="1"/>
          </p:cNvSpPr>
          <p:nvPr/>
        </p:nvSpPr>
        <p:spPr bwMode="auto">
          <a:xfrm>
            <a:off x="3630084" y="1320599"/>
            <a:ext cx="3376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47+16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044935" y="326763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699488" y="326763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103607" y="2108948"/>
            <a:ext cx="1938867" cy="1123736"/>
            <a:chOff x="2812128" y="3090484"/>
            <a:chExt cx="1452944" cy="843864"/>
          </a:xfrm>
        </p:grpSpPr>
        <p:grpSp>
          <p:nvGrpSpPr>
            <p:cNvPr id="13326" name="组合 19"/>
            <p:cNvGrpSpPr/>
            <p:nvPr/>
          </p:nvGrpSpPr>
          <p:grpSpPr bwMode="auto">
            <a:xfrm>
              <a:off x="2812128" y="3479773"/>
              <a:ext cx="1452944" cy="454575"/>
              <a:chOff x="2904824" y="2812266"/>
              <a:chExt cx="1452944" cy="454575"/>
            </a:xfrm>
          </p:grpSpPr>
          <p:sp>
            <p:nvSpPr>
              <p:cNvPr id="13328" name="矩形 21"/>
              <p:cNvSpPr>
                <a:spLocks noChangeArrowheads="1"/>
              </p:cNvSpPr>
              <p:nvPr/>
            </p:nvSpPr>
            <p:spPr bwMode="auto">
              <a:xfrm>
                <a:off x="3092494" y="2812266"/>
                <a:ext cx="784660" cy="34668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1  6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>
                <a:off x="2904824" y="3266841"/>
                <a:ext cx="145294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327" name="矩形 20"/>
            <p:cNvSpPr>
              <a:spLocks noChangeArrowheads="1"/>
            </p:cNvSpPr>
            <p:nvPr/>
          </p:nvSpPr>
          <p:spPr bwMode="auto">
            <a:xfrm>
              <a:off x="3079917" y="3090484"/>
              <a:ext cx="713786" cy="3466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4  7</a:t>
              </a:r>
            </a:p>
          </p:txBody>
        </p:sp>
      </p:grp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462284" y="3232684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826309" y="2771019"/>
            <a:ext cx="4720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5493909" y="2098151"/>
            <a:ext cx="1936751" cy="1119720"/>
            <a:chOff x="2516053" y="3083965"/>
            <a:chExt cx="1452939" cy="839280"/>
          </a:xfrm>
        </p:grpSpPr>
        <p:grpSp>
          <p:nvGrpSpPr>
            <p:cNvPr id="13322" name="组合 28"/>
            <p:cNvGrpSpPr/>
            <p:nvPr/>
          </p:nvGrpSpPr>
          <p:grpSpPr bwMode="auto">
            <a:xfrm>
              <a:off x="2516053" y="3472683"/>
              <a:ext cx="1452939" cy="450562"/>
              <a:chOff x="2608749" y="2805176"/>
              <a:chExt cx="1452939" cy="450562"/>
            </a:xfrm>
          </p:grpSpPr>
          <p:sp>
            <p:nvSpPr>
              <p:cNvPr id="13324" name="矩形 3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27791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6  3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5" name="直接连接符 4"/>
              <p:cNvCxnSpPr/>
              <p:nvPr/>
            </p:nvCxnSpPr>
            <p:spPr>
              <a:xfrm>
                <a:off x="2608749" y="3255738"/>
                <a:ext cx="1452939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323" name="矩形 5"/>
            <p:cNvSpPr>
              <a:spLocks noChangeArrowheads="1"/>
            </p:cNvSpPr>
            <p:nvPr/>
          </p:nvSpPr>
          <p:spPr bwMode="auto">
            <a:xfrm>
              <a:off x="2807370" y="3083965"/>
              <a:ext cx="714564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7  2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60400" y="4101306"/>
            <a:ext cx="10858500" cy="156966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由于运算中有小括号，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改变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了原有的运算顺序，所以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不能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把两个竖式简写成一个竖式的形式。</a:t>
            </a:r>
          </a:p>
        </p:txBody>
      </p:sp>
      <p:sp>
        <p:nvSpPr>
          <p:cNvPr id="13321" name="文本框 7"/>
          <p:cNvSpPr txBox="1">
            <a:spLocks noChangeArrowheads="1"/>
          </p:cNvSpPr>
          <p:nvPr/>
        </p:nvSpPr>
        <p:spPr bwMode="auto">
          <a:xfrm>
            <a:off x="5879864" y="1311521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6" grpId="0"/>
      <p:bldP spid="27" grpId="0"/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83"/>
          <p:cNvSpPr txBox="1">
            <a:spLocks noChangeArrowheads="1"/>
          </p:cNvSpPr>
          <p:nvPr/>
        </p:nvSpPr>
        <p:spPr bwMode="auto">
          <a:xfrm>
            <a:off x="575339" y="1436287"/>
            <a:ext cx="26881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方法指导：</a:t>
            </a:r>
          </a:p>
        </p:txBody>
      </p:sp>
      <p:sp>
        <p:nvSpPr>
          <p:cNvPr id="7" name="矩形 18"/>
          <p:cNvSpPr>
            <a:spLocks noChangeArrowheads="1"/>
          </p:cNvSpPr>
          <p:nvPr/>
        </p:nvSpPr>
        <p:spPr bwMode="auto">
          <a:xfrm>
            <a:off x="430429" y="2000160"/>
            <a:ext cx="12732911" cy="503856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在计算加减混合运算时，如果有小括号，要先算</a:t>
            </a:r>
            <a:r>
              <a:rPr lang="zh-CN" altLang="en-US" sz="20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小括号里面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的，再算</a:t>
            </a:r>
            <a:r>
              <a:rPr lang="zh-CN" altLang="en-US" sz="20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小括号外面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的。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3"/>
          <p:cNvSpPr txBox="1">
            <a:spLocks noChangeArrowheads="1"/>
          </p:cNvSpPr>
          <p:nvPr/>
        </p:nvSpPr>
        <p:spPr bwMode="auto">
          <a:xfrm>
            <a:off x="9254715" y="3386017"/>
            <a:ext cx="2510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-  5  5</a:t>
            </a:r>
          </a:p>
        </p:txBody>
      </p:sp>
      <p:sp>
        <p:nvSpPr>
          <p:cNvPr id="7" name="Text Box 73"/>
          <p:cNvSpPr txBox="1">
            <a:spLocks noChangeArrowheads="1"/>
          </p:cNvSpPr>
          <p:nvPr/>
        </p:nvSpPr>
        <p:spPr bwMode="auto">
          <a:xfrm>
            <a:off x="3656532" y="3475454"/>
            <a:ext cx="2510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 +      9</a:t>
            </a:r>
          </a:p>
        </p:txBody>
      </p:sp>
      <p:sp>
        <p:nvSpPr>
          <p:cNvPr id="8" name="Text Box 73"/>
          <p:cNvSpPr txBox="1">
            <a:spLocks noChangeArrowheads="1"/>
          </p:cNvSpPr>
          <p:nvPr/>
        </p:nvSpPr>
        <p:spPr bwMode="auto">
          <a:xfrm>
            <a:off x="1862120" y="3496040"/>
            <a:ext cx="13936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-  4  6</a:t>
            </a:r>
          </a:p>
        </p:txBody>
      </p:sp>
      <p:sp>
        <p:nvSpPr>
          <p:cNvPr id="15364" name="文本框 23581"/>
          <p:cNvSpPr txBox="1">
            <a:spLocks noChangeArrowheads="1"/>
          </p:cNvSpPr>
          <p:nvPr/>
        </p:nvSpPr>
        <p:spPr bwMode="auto">
          <a:xfrm>
            <a:off x="2071729" y="1828802"/>
            <a:ext cx="80887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32+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55-46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                               86-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13+42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      </a:t>
            </a: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163747" y="3026140"/>
            <a:ext cx="15345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5  5</a:t>
            </a:r>
          </a:p>
        </p:txBody>
      </p:sp>
      <p:sp>
        <p:nvSpPr>
          <p:cNvPr id="12" name="Text Box 76"/>
          <p:cNvSpPr txBox="1">
            <a:spLocks noChangeArrowheads="1"/>
          </p:cNvSpPr>
          <p:nvPr/>
        </p:nvSpPr>
        <p:spPr bwMode="auto">
          <a:xfrm>
            <a:off x="2472260" y="4021813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4" name="Line 74"/>
          <p:cNvSpPr>
            <a:spLocks noChangeShapeType="1"/>
          </p:cNvSpPr>
          <p:nvPr/>
        </p:nvSpPr>
        <p:spPr bwMode="auto">
          <a:xfrm flipV="1">
            <a:off x="1641056" y="3965940"/>
            <a:ext cx="1702268" cy="3940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4392070" y="1826919"/>
            <a:ext cx="7852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41</a:t>
            </a:r>
          </a:p>
        </p:txBody>
      </p:sp>
      <p:sp>
        <p:nvSpPr>
          <p:cNvPr id="29" name="Text Box 82"/>
          <p:cNvSpPr txBox="1">
            <a:spLocks noChangeArrowheads="1"/>
          </p:cNvSpPr>
          <p:nvPr/>
        </p:nvSpPr>
        <p:spPr bwMode="auto">
          <a:xfrm>
            <a:off x="9031804" y="1826918"/>
            <a:ext cx="935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31</a:t>
            </a:r>
          </a:p>
        </p:txBody>
      </p: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4137007" y="3044843"/>
            <a:ext cx="15345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3  2</a:t>
            </a:r>
          </a:p>
        </p:txBody>
      </p:sp>
      <p:sp>
        <p:nvSpPr>
          <p:cNvPr id="32" name="Text Box 76"/>
          <p:cNvSpPr txBox="1">
            <a:spLocks noChangeArrowheads="1"/>
          </p:cNvSpPr>
          <p:nvPr/>
        </p:nvSpPr>
        <p:spPr bwMode="auto">
          <a:xfrm>
            <a:off x="4557697" y="4040556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3" name="Line 74"/>
          <p:cNvSpPr>
            <a:spLocks noChangeShapeType="1"/>
          </p:cNvSpPr>
          <p:nvPr/>
        </p:nvSpPr>
        <p:spPr bwMode="auto">
          <a:xfrm>
            <a:off x="3745898" y="3957705"/>
            <a:ext cx="143933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Box 76"/>
          <p:cNvSpPr txBox="1">
            <a:spLocks noChangeArrowheads="1"/>
          </p:cNvSpPr>
          <p:nvPr/>
        </p:nvSpPr>
        <p:spPr bwMode="auto">
          <a:xfrm>
            <a:off x="4111079" y="4040556"/>
            <a:ext cx="5736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7019983" y="2945518"/>
            <a:ext cx="15345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1  3</a:t>
            </a:r>
          </a:p>
        </p:txBody>
      </p:sp>
      <p:sp>
        <p:nvSpPr>
          <p:cNvPr id="36" name="Text Box 76"/>
          <p:cNvSpPr txBox="1">
            <a:spLocks noChangeArrowheads="1"/>
          </p:cNvSpPr>
          <p:nvPr/>
        </p:nvSpPr>
        <p:spPr bwMode="auto">
          <a:xfrm>
            <a:off x="7427998" y="3999571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7" name="Line 74"/>
          <p:cNvSpPr>
            <a:spLocks noChangeShapeType="1"/>
          </p:cNvSpPr>
          <p:nvPr/>
        </p:nvSpPr>
        <p:spPr bwMode="auto">
          <a:xfrm>
            <a:off x="6649565" y="3974218"/>
            <a:ext cx="143933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 Box 73"/>
          <p:cNvSpPr txBox="1">
            <a:spLocks noChangeArrowheads="1"/>
          </p:cNvSpPr>
          <p:nvPr/>
        </p:nvSpPr>
        <p:spPr bwMode="auto">
          <a:xfrm>
            <a:off x="6796189" y="3408671"/>
            <a:ext cx="1634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+ 4  2</a:t>
            </a:r>
          </a:p>
        </p:txBody>
      </p: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9528231" y="2924352"/>
            <a:ext cx="15345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8  6</a:t>
            </a:r>
          </a:p>
        </p:txBody>
      </p:sp>
      <p:sp>
        <p:nvSpPr>
          <p:cNvPr id="40" name="Text Box 76"/>
          <p:cNvSpPr txBox="1">
            <a:spLocks noChangeArrowheads="1"/>
          </p:cNvSpPr>
          <p:nvPr/>
        </p:nvSpPr>
        <p:spPr bwMode="auto">
          <a:xfrm>
            <a:off x="9936282" y="4000038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41" name="Line 74"/>
          <p:cNvSpPr>
            <a:spLocks noChangeShapeType="1"/>
          </p:cNvSpPr>
          <p:nvPr/>
        </p:nvSpPr>
        <p:spPr bwMode="auto">
          <a:xfrm flipV="1">
            <a:off x="8781049" y="3955169"/>
            <a:ext cx="2131483" cy="211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 Box 76"/>
          <p:cNvSpPr txBox="1">
            <a:spLocks noChangeArrowheads="1"/>
          </p:cNvSpPr>
          <p:nvPr/>
        </p:nvSpPr>
        <p:spPr bwMode="auto">
          <a:xfrm>
            <a:off x="9582764" y="3993734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43" name="Text Box 76"/>
          <p:cNvSpPr txBox="1">
            <a:spLocks noChangeArrowheads="1"/>
          </p:cNvSpPr>
          <p:nvPr/>
        </p:nvSpPr>
        <p:spPr bwMode="auto">
          <a:xfrm>
            <a:off x="7109439" y="3999572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44" name="TextBox 28"/>
          <p:cNvSpPr txBox="1">
            <a:spLocks noChangeArrowheads="1"/>
          </p:cNvSpPr>
          <p:nvPr/>
        </p:nvSpPr>
        <p:spPr bwMode="auto">
          <a:xfrm>
            <a:off x="4137007" y="3475454"/>
            <a:ext cx="6413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45" name="Text Box 82"/>
          <p:cNvSpPr txBox="1">
            <a:spLocks noChangeArrowheads="1"/>
          </p:cNvSpPr>
          <p:nvPr/>
        </p:nvSpPr>
        <p:spPr bwMode="auto">
          <a:xfrm>
            <a:off x="1964780" y="2905490"/>
            <a:ext cx="797983" cy="3139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60000"/>
              </a:lnSpc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·</a:t>
            </a: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3" grpId="0"/>
      <p:bldP spid="12" grpId="0"/>
      <p:bldP spid="4" grpId="0" animBg="1"/>
      <p:bldP spid="5" grpId="0"/>
      <p:bldP spid="29" grpId="0"/>
      <p:bldP spid="31" grpId="0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39" grpId="0"/>
      <p:bldP spid="40" grpId="0"/>
      <p:bldP spid="41" grpId="0" animBg="1"/>
      <p:bldP spid="42" grpId="0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128040" y="5207563"/>
            <a:ext cx="26324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88 -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34+48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6386" name="组合 59"/>
          <p:cNvGrpSpPr/>
          <p:nvPr/>
        </p:nvGrpSpPr>
        <p:grpSpPr bwMode="auto">
          <a:xfrm>
            <a:off x="658813" y="4942228"/>
            <a:ext cx="4663016" cy="745067"/>
            <a:chOff x="1312668" y="5197592"/>
            <a:chExt cx="3497083" cy="559769"/>
          </a:xfrm>
        </p:grpSpPr>
        <p:sp>
          <p:nvSpPr>
            <p:cNvPr id="16436" name="矩形 2"/>
            <p:cNvSpPr>
              <a:spLocks noChangeArrowheads="1"/>
            </p:cNvSpPr>
            <p:nvPr/>
          </p:nvSpPr>
          <p:spPr bwMode="auto">
            <a:xfrm>
              <a:off x="1312668" y="5197592"/>
              <a:ext cx="1101864" cy="4855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算式：  </a:t>
              </a:r>
              <a:r>
                <a:rPr lang="zh-CN" altLang="en-US" sz="2400" u="sng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       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2268294" y="5757361"/>
              <a:ext cx="254145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387" name="矩形 65"/>
          <p:cNvSpPr>
            <a:spLocks noChangeArrowheads="1"/>
          </p:cNvSpPr>
          <p:nvPr/>
        </p:nvSpPr>
        <p:spPr bwMode="auto">
          <a:xfrm>
            <a:off x="583643" y="1139107"/>
            <a:ext cx="62166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先填一填，再列综合算式。</a:t>
            </a:r>
          </a:p>
        </p:txBody>
      </p:sp>
      <p:grpSp>
        <p:nvGrpSpPr>
          <p:cNvPr id="16388" name="组合 79"/>
          <p:cNvGrpSpPr/>
          <p:nvPr/>
        </p:nvGrpSpPr>
        <p:grpSpPr bwMode="auto">
          <a:xfrm>
            <a:off x="2304363" y="1457997"/>
            <a:ext cx="3123354" cy="3485382"/>
            <a:chOff x="-1575790" y="843739"/>
            <a:chExt cx="2904529" cy="3240412"/>
          </a:xfrm>
        </p:grpSpPr>
        <p:sp>
          <p:nvSpPr>
            <p:cNvPr id="16417" name="矩形 4"/>
            <p:cNvSpPr>
              <a:spLocks noChangeArrowheads="1"/>
            </p:cNvSpPr>
            <p:nvPr/>
          </p:nvSpPr>
          <p:spPr bwMode="auto">
            <a:xfrm>
              <a:off x="98552" y="1323436"/>
              <a:ext cx="273245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+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16418" name="矩形 5"/>
            <p:cNvSpPr>
              <a:spLocks noChangeArrowheads="1"/>
            </p:cNvSpPr>
            <p:nvPr/>
          </p:nvSpPr>
          <p:spPr bwMode="auto">
            <a:xfrm>
              <a:off x="-545826" y="2311221"/>
              <a:ext cx="215517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grpSp>
          <p:nvGrpSpPr>
            <p:cNvPr id="16419" name="组合 6"/>
            <p:cNvGrpSpPr/>
            <p:nvPr/>
          </p:nvGrpSpPr>
          <p:grpSpPr bwMode="auto">
            <a:xfrm>
              <a:off x="-276554" y="1784730"/>
              <a:ext cx="1204600" cy="509966"/>
              <a:chOff x="2579375" y="2780412"/>
              <a:chExt cx="1043312" cy="529700"/>
            </a:xfrm>
          </p:grpSpPr>
          <p:cxnSp>
            <p:nvCxnSpPr>
              <p:cNvPr id="8" name="直接连接符 7"/>
              <p:cNvCxnSpPr/>
              <p:nvPr/>
            </p:nvCxnSpPr>
            <p:spPr>
              <a:xfrm flipV="1">
                <a:off x="3187119" y="2780921"/>
                <a:ext cx="436007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579186" y="2805658"/>
                <a:ext cx="339728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420" name="组合 35"/>
            <p:cNvGrpSpPr/>
            <p:nvPr/>
          </p:nvGrpSpPr>
          <p:grpSpPr bwMode="auto">
            <a:xfrm>
              <a:off x="-988056" y="2998544"/>
              <a:ext cx="1204600" cy="450833"/>
              <a:chOff x="2579375" y="2780412"/>
              <a:chExt cx="1043312" cy="468279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V="1">
                <a:off x="3319211" y="2780046"/>
                <a:ext cx="303967" cy="38259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2579238" y="2804783"/>
                <a:ext cx="471767" cy="44360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421" name="组合 50"/>
            <p:cNvGrpSpPr/>
            <p:nvPr/>
          </p:nvGrpSpPr>
          <p:grpSpPr bwMode="auto">
            <a:xfrm>
              <a:off x="-758151" y="882905"/>
              <a:ext cx="842981" cy="1125475"/>
              <a:chOff x="-758151" y="882905"/>
              <a:chExt cx="842981" cy="1125475"/>
            </a:xfrm>
          </p:grpSpPr>
          <p:pic>
            <p:nvPicPr>
              <p:cNvPr id="16430" name="图片 54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31" name="矩形 66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34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22" name="组合 67"/>
            <p:cNvGrpSpPr/>
            <p:nvPr/>
          </p:nvGrpSpPr>
          <p:grpSpPr bwMode="auto">
            <a:xfrm>
              <a:off x="485758" y="843739"/>
              <a:ext cx="842981" cy="1125475"/>
              <a:chOff x="-758151" y="882905"/>
              <a:chExt cx="842981" cy="1125475"/>
            </a:xfrm>
          </p:grpSpPr>
          <p:pic>
            <p:nvPicPr>
              <p:cNvPr id="16428" name="图片 68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29" name="矩形 69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48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23" name="组合 70"/>
            <p:cNvGrpSpPr/>
            <p:nvPr/>
          </p:nvGrpSpPr>
          <p:grpSpPr bwMode="auto">
            <a:xfrm>
              <a:off x="-1575790" y="1943979"/>
              <a:ext cx="842981" cy="1125475"/>
              <a:chOff x="-758151" y="882905"/>
              <a:chExt cx="842981" cy="1125475"/>
            </a:xfrm>
          </p:grpSpPr>
          <p:pic>
            <p:nvPicPr>
              <p:cNvPr id="16426" name="图片 71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27" name="矩形 72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88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6424" name="图片 7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80401" y="1943980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25" name="图片 77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35395" y="2958676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4020398" y="3172800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3498753" y="4264613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7559936" y="5161276"/>
            <a:ext cx="28039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58 +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36-17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77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6392" name="组合 82"/>
          <p:cNvGrpSpPr/>
          <p:nvPr/>
        </p:nvGrpSpPr>
        <p:grpSpPr bwMode="auto">
          <a:xfrm>
            <a:off x="6120440" y="5009950"/>
            <a:ext cx="4868333" cy="747182"/>
            <a:chOff x="1312668" y="5197592"/>
            <a:chExt cx="3650956" cy="559769"/>
          </a:xfrm>
        </p:grpSpPr>
        <p:sp>
          <p:nvSpPr>
            <p:cNvPr id="16415" name="矩形 83"/>
            <p:cNvSpPr>
              <a:spLocks noChangeArrowheads="1"/>
            </p:cNvSpPr>
            <p:nvPr/>
          </p:nvSpPr>
          <p:spPr bwMode="auto">
            <a:xfrm>
              <a:off x="1312668" y="5197592"/>
              <a:ext cx="1101864" cy="4391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算式：  </a:t>
              </a:r>
              <a:r>
                <a:rPr lang="zh-CN" altLang="en-US" sz="2400" u="sng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       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cxnSp>
          <p:nvCxnSpPr>
            <p:cNvPr id="85" name="直接连接符 84"/>
            <p:cNvCxnSpPr/>
            <p:nvPr/>
          </p:nvCxnSpPr>
          <p:spPr>
            <a:xfrm>
              <a:off x="2268266" y="5757361"/>
              <a:ext cx="269535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393" name="组合 85"/>
          <p:cNvGrpSpPr/>
          <p:nvPr/>
        </p:nvGrpSpPr>
        <p:grpSpPr bwMode="auto">
          <a:xfrm>
            <a:off x="7629897" y="1534197"/>
            <a:ext cx="3125061" cy="3485382"/>
            <a:chOff x="-1575790" y="843739"/>
            <a:chExt cx="2904529" cy="3240412"/>
          </a:xfrm>
        </p:grpSpPr>
        <p:sp>
          <p:nvSpPr>
            <p:cNvPr id="16396" name="矩形 86"/>
            <p:cNvSpPr>
              <a:spLocks noChangeArrowheads="1"/>
            </p:cNvSpPr>
            <p:nvPr/>
          </p:nvSpPr>
          <p:spPr bwMode="auto">
            <a:xfrm>
              <a:off x="98552" y="1323436"/>
              <a:ext cx="215399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16397" name="矩形 87"/>
            <p:cNvSpPr>
              <a:spLocks noChangeArrowheads="1"/>
            </p:cNvSpPr>
            <p:nvPr/>
          </p:nvSpPr>
          <p:spPr bwMode="auto">
            <a:xfrm>
              <a:off x="-545826" y="2311221"/>
              <a:ext cx="273095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+</a:t>
              </a:r>
              <a:endPara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grpSp>
          <p:nvGrpSpPr>
            <p:cNvPr id="16398" name="组合 88"/>
            <p:cNvGrpSpPr/>
            <p:nvPr/>
          </p:nvGrpSpPr>
          <p:grpSpPr bwMode="auto">
            <a:xfrm>
              <a:off x="-276554" y="1784730"/>
              <a:ext cx="1204600" cy="509966"/>
              <a:chOff x="2579375" y="2780412"/>
              <a:chExt cx="1043312" cy="529700"/>
            </a:xfrm>
          </p:grpSpPr>
          <p:cxnSp>
            <p:nvCxnSpPr>
              <p:cNvPr id="104" name="直接连接符 103"/>
              <p:cNvCxnSpPr/>
              <p:nvPr/>
            </p:nvCxnSpPr>
            <p:spPr>
              <a:xfrm flipV="1">
                <a:off x="3187547" y="2780921"/>
                <a:ext cx="435768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/>
              <p:cNvCxnSpPr/>
              <p:nvPr/>
            </p:nvCxnSpPr>
            <p:spPr>
              <a:xfrm>
                <a:off x="2579947" y="2805658"/>
                <a:ext cx="339541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399" name="组合 89"/>
            <p:cNvGrpSpPr/>
            <p:nvPr/>
          </p:nvGrpSpPr>
          <p:grpSpPr bwMode="auto">
            <a:xfrm>
              <a:off x="-988056" y="2998544"/>
              <a:ext cx="1204600" cy="450833"/>
              <a:chOff x="2579375" y="2780412"/>
              <a:chExt cx="1043312" cy="468279"/>
            </a:xfrm>
          </p:grpSpPr>
          <p:cxnSp>
            <p:nvCxnSpPr>
              <p:cNvPr id="102" name="直接连接符 101"/>
              <p:cNvCxnSpPr/>
              <p:nvPr/>
            </p:nvCxnSpPr>
            <p:spPr>
              <a:xfrm flipV="1">
                <a:off x="3318528" y="2780046"/>
                <a:ext cx="303801" cy="38259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接连接符 102"/>
              <p:cNvCxnSpPr/>
              <p:nvPr/>
            </p:nvCxnSpPr>
            <p:spPr>
              <a:xfrm>
                <a:off x="2578959" y="2804783"/>
                <a:ext cx="471510" cy="44360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400" name="组合 90"/>
            <p:cNvGrpSpPr/>
            <p:nvPr/>
          </p:nvGrpSpPr>
          <p:grpSpPr bwMode="auto">
            <a:xfrm>
              <a:off x="-758151" y="882905"/>
              <a:ext cx="842981" cy="1125475"/>
              <a:chOff x="-758151" y="882905"/>
              <a:chExt cx="842981" cy="1125475"/>
            </a:xfrm>
          </p:grpSpPr>
          <p:pic>
            <p:nvPicPr>
              <p:cNvPr id="16409" name="图片 9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10" name="矩形 100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36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01" name="组合 91"/>
            <p:cNvGrpSpPr/>
            <p:nvPr/>
          </p:nvGrpSpPr>
          <p:grpSpPr bwMode="auto">
            <a:xfrm>
              <a:off x="485758" y="843739"/>
              <a:ext cx="842981" cy="1125475"/>
              <a:chOff x="-758151" y="882905"/>
              <a:chExt cx="842981" cy="1125475"/>
            </a:xfrm>
          </p:grpSpPr>
          <p:pic>
            <p:nvPicPr>
              <p:cNvPr id="16407" name="图片 97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08" name="矩形 98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17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02" name="组合 92"/>
            <p:cNvGrpSpPr/>
            <p:nvPr/>
          </p:nvGrpSpPr>
          <p:grpSpPr bwMode="auto">
            <a:xfrm>
              <a:off x="-1575790" y="1943979"/>
              <a:ext cx="842981" cy="1125475"/>
              <a:chOff x="-758151" y="882905"/>
              <a:chExt cx="842981" cy="1125475"/>
            </a:xfrm>
          </p:grpSpPr>
          <p:pic>
            <p:nvPicPr>
              <p:cNvPr id="16405" name="图片 95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06" name="矩形 96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58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6403" name="图片 93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80401" y="1943980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4" name="图片 9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35395" y="2958676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6" name="矩形 105"/>
          <p:cNvSpPr>
            <a:spLocks noChangeArrowheads="1"/>
          </p:cNvSpPr>
          <p:nvPr/>
        </p:nvSpPr>
        <p:spPr bwMode="auto">
          <a:xfrm>
            <a:off x="9349824" y="3219252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19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07" name="矩形 106"/>
          <p:cNvSpPr>
            <a:spLocks noChangeArrowheads="1"/>
          </p:cNvSpPr>
          <p:nvPr/>
        </p:nvSpPr>
        <p:spPr bwMode="auto">
          <a:xfrm>
            <a:off x="8797041" y="4365448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5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/>
      <p:bldP spid="65" grpId="0"/>
      <p:bldP spid="82" grpId="0"/>
      <p:bldP spid="106" grpId="0"/>
      <p:bldP spid="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067540" y="5181875"/>
            <a:ext cx="28039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22 +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38-26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34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7410" name="组合 59"/>
          <p:cNvGrpSpPr/>
          <p:nvPr/>
        </p:nvGrpSpPr>
        <p:grpSpPr bwMode="auto">
          <a:xfrm>
            <a:off x="657722" y="5020572"/>
            <a:ext cx="4663016" cy="745067"/>
            <a:chOff x="1312668" y="5197592"/>
            <a:chExt cx="3497083" cy="559351"/>
          </a:xfrm>
        </p:grpSpPr>
        <p:sp>
          <p:nvSpPr>
            <p:cNvPr id="17460" name="矩形 2"/>
            <p:cNvSpPr>
              <a:spLocks noChangeArrowheads="1"/>
            </p:cNvSpPr>
            <p:nvPr/>
          </p:nvSpPr>
          <p:spPr bwMode="auto">
            <a:xfrm>
              <a:off x="1312668" y="5197592"/>
              <a:ext cx="1101864" cy="4852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算式：  </a:t>
              </a:r>
              <a:r>
                <a:rPr lang="zh-CN" altLang="en-US" sz="2400" u="sng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     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2268294" y="5756943"/>
              <a:ext cx="254145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11" name="矩形 65"/>
          <p:cNvSpPr>
            <a:spLocks noChangeArrowheads="1"/>
          </p:cNvSpPr>
          <p:nvPr/>
        </p:nvSpPr>
        <p:spPr bwMode="auto">
          <a:xfrm>
            <a:off x="658184" y="1190560"/>
            <a:ext cx="62166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先填一填，再列综合算式。</a:t>
            </a:r>
          </a:p>
        </p:txBody>
      </p:sp>
      <p:grpSp>
        <p:nvGrpSpPr>
          <p:cNvPr id="17412" name="组合 79"/>
          <p:cNvGrpSpPr/>
          <p:nvPr/>
        </p:nvGrpSpPr>
        <p:grpSpPr bwMode="auto">
          <a:xfrm>
            <a:off x="1934633" y="1464231"/>
            <a:ext cx="3205397" cy="3576934"/>
            <a:chOff x="-1575790" y="843739"/>
            <a:chExt cx="2904529" cy="3240412"/>
          </a:xfrm>
        </p:grpSpPr>
        <p:sp>
          <p:nvSpPr>
            <p:cNvPr id="17441" name="矩形 4"/>
            <p:cNvSpPr>
              <a:spLocks noChangeArrowheads="1"/>
            </p:cNvSpPr>
            <p:nvPr/>
          </p:nvSpPr>
          <p:spPr bwMode="auto">
            <a:xfrm>
              <a:off x="98552" y="1323436"/>
              <a:ext cx="215517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17442" name="矩形 5"/>
            <p:cNvSpPr>
              <a:spLocks noChangeArrowheads="1"/>
            </p:cNvSpPr>
            <p:nvPr/>
          </p:nvSpPr>
          <p:spPr bwMode="auto">
            <a:xfrm>
              <a:off x="-545826" y="2311221"/>
              <a:ext cx="273245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+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grpSp>
          <p:nvGrpSpPr>
            <p:cNvPr id="17443" name="组合 6"/>
            <p:cNvGrpSpPr/>
            <p:nvPr/>
          </p:nvGrpSpPr>
          <p:grpSpPr bwMode="auto">
            <a:xfrm>
              <a:off x="-276554" y="1784730"/>
              <a:ext cx="1204600" cy="509966"/>
              <a:chOff x="2579375" y="2780412"/>
              <a:chExt cx="1043312" cy="529700"/>
            </a:xfrm>
          </p:grpSpPr>
          <p:cxnSp>
            <p:nvCxnSpPr>
              <p:cNvPr id="8" name="直接连接符 7"/>
              <p:cNvCxnSpPr/>
              <p:nvPr/>
            </p:nvCxnSpPr>
            <p:spPr>
              <a:xfrm flipV="1">
                <a:off x="3187119" y="2780921"/>
                <a:ext cx="436007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579186" y="2805658"/>
                <a:ext cx="339728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44" name="组合 35"/>
            <p:cNvGrpSpPr/>
            <p:nvPr/>
          </p:nvGrpSpPr>
          <p:grpSpPr bwMode="auto">
            <a:xfrm>
              <a:off x="-988056" y="2998544"/>
              <a:ext cx="1204600" cy="450833"/>
              <a:chOff x="2579375" y="2780412"/>
              <a:chExt cx="1043312" cy="468279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V="1">
                <a:off x="3319211" y="2780046"/>
                <a:ext cx="303967" cy="38259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2579238" y="2804783"/>
                <a:ext cx="471767" cy="44360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45" name="组合 50"/>
            <p:cNvGrpSpPr/>
            <p:nvPr/>
          </p:nvGrpSpPr>
          <p:grpSpPr bwMode="auto">
            <a:xfrm>
              <a:off x="-758151" y="882905"/>
              <a:ext cx="842981" cy="1125475"/>
              <a:chOff x="-758151" y="882905"/>
              <a:chExt cx="842981" cy="1125475"/>
            </a:xfrm>
          </p:grpSpPr>
          <p:pic>
            <p:nvPicPr>
              <p:cNvPr id="17454" name="图片 54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55" name="矩形 66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38</a:t>
                </a:r>
              </a:p>
            </p:txBody>
          </p:sp>
        </p:grpSp>
        <p:grpSp>
          <p:nvGrpSpPr>
            <p:cNvPr id="17446" name="组合 67"/>
            <p:cNvGrpSpPr/>
            <p:nvPr/>
          </p:nvGrpSpPr>
          <p:grpSpPr bwMode="auto">
            <a:xfrm>
              <a:off x="485758" y="843739"/>
              <a:ext cx="842981" cy="1125475"/>
              <a:chOff x="-758151" y="882905"/>
              <a:chExt cx="842981" cy="1125475"/>
            </a:xfrm>
          </p:grpSpPr>
          <p:pic>
            <p:nvPicPr>
              <p:cNvPr id="17452" name="图片 68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53" name="矩形 69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26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447" name="组合 70"/>
            <p:cNvGrpSpPr/>
            <p:nvPr/>
          </p:nvGrpSpPr>
          <p:grpSpPr bwMode="auto">
            <a:xfrm>
              <a:off x="-1575790" y="1943979"/>
              <a:ext cx="842981" cy="1125475"/>
              <a:chOff x="-758151" y="882905"/>
              <a:chExt cx="842981" cy="1125475"/>
            </a:xfrm>
          </p:grpSpPr>
          <p:pic>
            <p:nvPicPr>
              <p:cNvPr id="17450" name="图片 71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51" name="矩形 72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22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7448" name="图片 7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80401" y="1943980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49" name="图片 77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35395" y="2958676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3716536" y="3205005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3112932" y="4340148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34</a:t>
            </a: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7428771" y="5218056"/>
            <a:ext cx="27270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64 -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41-13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36</a:t>
            </a:r>
          </a:p>
        </p:txBody>
      </p:sp>
      <p:grpSp>
        <p:nvGrpSpPr>
          <p:cNvPr id="17416" name="组合 82"/>
          <p:cNvGrpSpPr/>
          <p:nvPr/>
        </p:nvGrpSpPr>
        <p:grpSpPr bwMode="auto">
          <a:xfrm>
            <a:off x="5985372" y="5094652"/>
            <a:ext cx="4663017" cy="747182"/>
            <a:chOff x="1312668" y="5197592"/>
            <a:chExt cx="3497083" cy="559769"/>
          </a:xfrm>
        </p:grpSpPr>
        <p:sp>
          <p:nvSpPr>
            <p:cNvPr id="17439" name="矩形 83"/>
            <p:cNvSpPr>
              <a:spLocks noChangeArrowheads="1"/>
            </p:cNvSpPr>
            <p:nvPr/>
          </p:nvSpPr>
          <p:spPr bwMode="auto">
            <a:xfrm>
              <a:off x="1312668" y="5197592"/>
              <a:ext cx="1101864" cy="484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算式：  </a:t>
              </a:r>
              <a:r>
                <a:rPr lang="zh-CN" altLang="en-US" sz="2400" u="sng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       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cxnSp>
          <p:nvCxnSpPr>
            <p:cNvPr id="85" name="直接连接符 84"/>
            <p:cNvCxnSpPr/>
            <p:nvPr/>
          </p:nvCxnSpPr>
          <p:spPr>
            <a:xfrm>
              <a:off x="2268294" y="5757361"/>
              <a:ext cx="254145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417" name="组合 85"/>
          <p:cNvGrpSpPr/>
          <p:nvPr/>
        </p:nvGrpSpPr>
        <p:grpSpPr bwMode="auto">
          <a:xfrm>
            <a:off x="7260167" y="1540431"/>
            <a:ext cx="3207149" cy="3576934"/>
            <a:chOff x="-1575790" y="843739"/>
            <a:chExt cx="2904529" cy="3240412"/>
          </a:xfrm>
        </p:grpSpPr>
        <p:sp>
          <p:nvSpPr>
            <p:cNvPr id="17420" name="矩形 86"/>
            <p:cNvSpPr>
              <a:spLocks noChangeArrowheads="1"/>
            </p:cNvSpPr>
            <p:nvPr/>
          </p:nvSpPr>
          <p:spPr bwMode="auto">
            <a:xfrm>
              <a:off x="98552" y="1323436"/>
              <a:ext cx="215399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17421" name="矩形 87"/>
            <p:cNvSpPr>
              <a:spLocks noChangeArrowheads="1"/>
            </p:cNvSpPr>
            <p:nvPr/>
          </p:nvSpPr>
          <p:spPr bwMode="auto">
            <a:xfrm>
              <a:off x="-545826" y="2311221"/>
              <a:ext cx="215399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grpSp>
          <p:nvGrpSpPr>
            <p:cNvPr id="17422" name="组合 88"/>
            <p:cNvGrpSpPr/>
            <p:nvPr/>
          </p:nvGrpSpPr>
          <p:grpSpPr bwMode="auto">
            <a:xfrm>
              <a:off x="-276554" y="1784730"/>
              <a:ext cx="1204600" cy="509966"/>
              <a:chOff x="2579375" y="2780412"/>
              <a:chExt cx="1043312" cy="529700"/>
            </a:xfrm>
          </p:grpSpPr>
          <p:cxnSp>
            <p:nvCxnSpPr>
              <p:cNvPr id="104" name="直接连接符 103"/>
              <p:cNvCxnSpPr/>
              <p:nvPr/>
            </p:nvCxnSpPr>
            <p:spPr>
              <a:xfrm flipV="1">
                <a:off x="3187547" y="2780921"/>
                <a:ext cx="435768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/>
              <p:cNvCxnSpPr/>
              <p:nvPr/>
            </p:nvCxnSpPr>
            <p:spPr>
              <a:xfrm>
                <a:off x="2579947" y="2805658"/>
                <a:ext cx="339541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23" name="组合 89"/>
            <p:cNvGrpSpPr/>
            <p:nvPr/>
          </p:nvGrpSpPr>
          <p:grpSpPr bwMode="auto">
            <a:xfrm>
              <a:off x="-988056" y="2998544"/>
              <a:ext cx="1204600" cy="450833"/>
              <a:chOff x="2579375" y="2780412"/>
              <a:chExt cx="1043312" cy="468279"/>
            </a:xfrm>
          </p:grpSpPr>
          <p:cxnSp>
            <p:nvCxnSpPr>
              <p:cNvPr id="102" name="直接连接符 101"/>
              <p:cNvCxnSpPr/>
              <p:nvPr/>
            </p:nvCxnSpPr>
            <p:spPr>
              <a:xfrm flipV="1">
                <a:off x="3318528" y="2780046"/>
                <a:ext cx="303801" cy="38259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接连接符 102"/>
              <p:cNvCxnSpPr/>
              <p:nvPr/>
            </p:nvCxnSpPr>
            <p:spPr>
              <a:xfrm>
                <a:off x="2578959" y="2804783"/>
                <a:ext cx="471510" cy="44360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24" name="组合 90"/>
            <p:cNvGrpSpPr/>
            <p:nvPr/>
          </p:nvGrpSpPr>
          <p:grpSpPr bwMode="auto">
            <a:xfrm>
              <a:off x="-758151" y="882905"/>
              <a:ext cx="842981" cy="1125475"/>
              <a:chOff x="-758151" y="882905"/>
              <a:chExt cx="842981" cy="1125475"/>
            </a:xfrm>
          </p:grpSpPr>
          <p:pic>
            <p:nvPicPr>
              <p:cNvPr id="17433" name="图片 9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34" name="矩形 100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41</a:t>
                </a:r>
              </a:p>
            </p:txBody>
          </p:sp>
        </p:grpSp>
        <p:grpSp>
          <p:nvGrpSpPr>
            <p:cNvPr id="17425" name="组合 91"/>
            <p:cNvGrpSpPr/>
            <p:nvPr/>
          </p:nvGrpSpPr>
          <p:grpSpPr bwMode="auto">
            <a:xfrm>
              <a:off x="485758" y="843739"/>
              <a:ext cx="842981" cy="1125475"/>
              <a:chOff x="-758151" y="882905"/>
              <a:chExt cx="842981" cy="1125475"/>
            </a:xfrm>
          </p:grpSpPr>
          <p:pic>
            <p:nvPicPr>
              <p:cNvPr id="17431" name="图片 97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32" name="矩形 98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13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426" name="组合 92"/>
            <p:cNvGrpSpPr/>
            <p:nvPr/>
          </p:nvGrpSpPr>
          <p:grpSpPr bwMode="auto">
            <a:xfrm>
              <a:off x="-1575790" y="1943979"/>
              <a:ext cx="842981" cy="1125475"/>
              <a:chOff x="-758151" y="882905"/>
              <a:chExt cx="842981" cy="1125475"/>
            </a:xfrm>
          </p:grpSpPr>
          <p:pic>
            <p:nvPicPr>
              <p:cNvPr id="17429" name="图片 95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30" name="矩形 96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64</a:t>
                </a:r>
              </a:p>
            </p:txBody>
          </p:sp>
        </p:grpSp>
        <p:pic>
          <p:nvPicPr>
            <p:cNvPr id="17427" name="图片 93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80401" y="1943980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8" name="图片 9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35395" y="2958676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6" name="矩形 105"/>
          <p:cNvSpPr>
            <a:spLocks noChangeArrowheads="1"/>
          </p:cNvSpPr>
          <p:nvPr/>
        </p:nvSpPr>
        <p:spPr bwMode="auto">
          <a:xfrm>
            <a:off x="9062245" y="3288886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28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07" name="矩形 106"/>
          <p:cNvSpPr>
            <a:spLocks noChangeArrowheads="1"/>
          </p:cNvSpPr>
          <p:nvPr/>
        </p:nvSpPr>
        <p:spPr bwMode="auto">
          <a:xfrm>
            <a:off x="8455720" y="4432925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5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/>
      <p:bldP spid="65" grpId="0"/>
      <p:bldP spid="82" grpId="0"/>
      <p:bldP spid="106" grpId="0"/>
      <p:bldP spid="10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Microsoft Office PowerPoint</Application>
  <PresentationFormat>宽屏</PresentationFormat>
  <Paragraphs>249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FandolFang R</vt:lpstr>
      <vt:lpstr>Traditional Arabic</vt:lpstr>
      <vt:lpstr>等线</vt:lpstr>
      <vt:lpstr>楷体</vt:lpstr>
      <vt:lpstr>思源黑体 CN Medium</vt:lpstr>
      <vt:lpstr>思源黑体 CN Regular</vt:lpstr>
      <vt:lpstr>宋体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2020-06-22T09:54:00Z</dcterms:created>
  <dcterms:modified xsi:type="dcterms:W3CDTF">2023-01-17T01:56:23Z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3D69067E83134E84AC32E09DDB57E8DA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