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35" r:id="rId2"/>
    <p:sldId id="317" r:id="rId3"/>
    <p:sldId id="292" r:id="rId4"/>
    <p:sldId id="319" r:id="rId5"/>
    <p:sldId id="320" r:id="rId6"/>
    <p:sldId id="321" r:id="rId7"/>
    <p:sldId id="318" r:id="rId8"/>
    <p:sldId id="322" r:id="rId9"/>
    <p:sldId id="323" r:id="rId10"/>
    <p:sldId id="324" r:id="rId11"/>
    <p:sldId id="328" r:id="rId12"/>
    <p:sldId id="327" r:id="rId13"/>
    <p:sldId id="330" r:id="rId14"/>
    <p:sldId id="329" r:id="rId15"/>
    <p:sldId id="326" r:id="rId16"/>
    <p:sldId id="295" r:id="rId17"/>
    <p:sldId id="310" r:id="rId18"/>
    <p:sldId id="331" r:id="rId19"/>
    <p:sldId id="285" r:id="rId20"/>
    <p:sldId id="311" r:id="rId21"/>
    <p:sldId id="332" r:id="rId22"/>
    <p:sldId id="333" r:id="rId23"/>
    <p:sldId id="314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FF0066"/>
    <a:srgbClr val="800080"/>
    <a:srgbClr val="CC0000"/>
    <a:srgbClr val="FF0000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9" autoAdjust="0"/>
    <p:restoredTop sz="94660"/>
  </p:normalViewPr>
  <p:slideViewPr>
    <p:cSldViewPr>
      <p:cViewPr>
        <p:scale>
          <a:sx n="100" d="100"/>
          <a:sy n="100" d="100"/>
        </p:scale>
        <p:origin x="-25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98723-891A-4309-9E66-F6B56ADD8EA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C73F4-AE54-4928-8EE2-56ED902E58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C73F4-AE54-4928-8EE2-56ED902E589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20DCD-EA31-4CBD-82FB-985CE989C5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FB28A-4770-407B-A717-9FF7247DD7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E54DD-2E62-49DF-86F1-6FDBD7F2009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F13F8-6A10-44C8-84C9-84790DA54A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BD9CB-FB1F-4F3D-B4DE-929545FB021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78683-B0EC-440C-955A-B8EA9BF7C0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8712E-3DAF-4625-99E5-96F0B811F5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66983-AEE3-411B-80F0-B8C523CDB4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2522-05A0-4C12-836B-4964F73236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125BB-60B4-4AFB-97EC-DD4A91174F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92B82-57E6-4863-9055-C44C47B4C2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45A6EA9-603F-495D-A291-D60D7E2FBFA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lick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7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&#38142;&#25509;&#36164;&#28304;/P87_1_1.swf" TargetMode="External"/><Relationship Id="rId5" Type="http://schemas.openxmlformats.org/officeDocument/2006/relationships/image" Target="../media/image16.png"/><Relationship Id="rId4" Type="http://schemas.openxmlformats.org/officeDocument/2006/relationships/audio" Target="../media/audio6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9.jpeg"/><Relationship Id="rId7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5.jpeg"/><Relationship Id="rId9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38142;&#25509;&#36164;&#28304;/P87_1_1.sw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9144000" cy="2578224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sz="44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4  Topic 1 </a:t>
            </a:r>
          </a:p>
          <a:p>
            <a:pPr algn="ctr">
              <a:buFontTx/>
              <a:buNone/>
            </a:pPr>
            <a:r>
              <a:rPr lang="en-US" altLang="zh-CN" sz="3600" b="1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Which do you like better, plants or animals?</a:t>
            </a:r>
          </a:p>
          <a:p>
            <a:pPr algn="ctr">
              <a:buFontTx/>
              <a:buNone/>
            </a:pPr>
            <a:endParaRPr lang="en-US" altLang="zh-CN" sz="2000" b="1" dirty="0" smtClean="0">
              <a:solidFill>
                <a:srgbClr val="333399"/>
              </a:solidFill>
              <a:latin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en-US" altLang="zh-CN" sz="3600" b="1" dirty="0" smtClean="0">
                <a:latin typeface="Times New Roman" panose="02020603050405020304" pitchFamily="18" charset="0"/>
              </a:rPr>
              <a:t>Section D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3003816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7489825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Read Paragraph 3 and fill in the blanks.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50825" y="3644900"/>
            <a:ext cx="8208963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b="1" i="1" dirty="0">
                <a:solidFill>
                  <a:srgbClr val="6600CC"/>
                </a:solidFill>
                <a:latin typeface="Arial Narrow" panose="020B0606020202030204" pitchFamily="34" charset="0"/>
              </a:rPr>
              <a:t>   Chinese tigers live in the _______ of China. They are also ______ _______ now. they are the ______ _______ ___ tigers in the world and they eat small animals. Some people kill tigers for their ______ and ________.</a:t>
            </a:r>
          </a:p>
        </p:txBody>
      </p:sp>
      <p:pic>
        <p:nvPicPr>
          <p:cNvPr id="11268" name="Picture 5" descr="200604211209398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1050" y="1268413"/>
            <a:ext cx="360045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4716463" y="3644900"/>
            <a:ext cx="1090612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south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1908175" y="4149725"/>
            <a:ext cx="205105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 in    danger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7092950" y="4149725"/>
            <a:ext cx="116522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oldest</a:t>
            </a: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539750" y="4581525"/>
            <a:ext cx="17287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type     of</a:t>
            </a:r>
          </a:p>
        </p:txBody>
      </p:sp>
      <p:sp>
        <p:nvSpPr>
          <p:cNvPr id="73738" name="Rectangle 10"/>
          <p:cNvSpPr>
            <a:spLocks noChangeArrowheads="1"/>
          </p:cNvSpPr>
          <p:nvPr/>
        </p:nvSpPr>
        <p:spPr bwMode="auto">
          <a:xfrm>
            <a:off x="7019925" y="5084763"/>
            <a:ext cx="6286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fur</a:t>
            </a:r>
          </a:p>
        </p:txBody>
      </p:sp>
      <p:sp>
        <p:nvSpPr>
          <p:cNvPr id="73739" name="Rectangle 11"/>
          <p:cNvSpPr>
            <a:spLocks noChangeArrowheads="1"/>
          </p:cNvSpPr>
          <p:nvPr/>
        </p:nvSpPr>
        <p:spPr bwMode="auto">
          <a:xfrm>
            <a:off x="1116013" y="5589588"/>
            <a:ext cx="11652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bones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/>
      <p:bldP spid="73735" grpId="0"/>
      <p:bldP spid="73736" grpId="0"/>
      <p:bldP spid="73737" grpId="0"/>
      <p:bldP spid="73738" grpId="0"/>
      <p:bldP spid="737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AutoShape 4"/>
          <p:cNvSpPr>
            <a:spLocks noChangeArrowheads="1"/>
          </p:cNvSpPr>
          <p:nvPr/>
        </p:nvSpPr>
        <p:spPr bwMode="auto">
          <a:xfrm>
            <a:off x="1403350" y="3429000"/>
            <a:ext cx="6697663" cy="1584325"/>
          </a:xfrm>
          <a:prstGeom prst="cloudCallout">
            <a:avLst>
              <a:gd name="adj1" fmla="val 5843"/>
              <a:gd name="adj2" fmla="val -101102"/>
            </a:avLst>
          </a:prstGeom>
          <a:solidFill>
            <a:schemeClr val="bg1"/>
          </a:solidFill>
          <a:ln w="28575">
            <a:solidFill>
              <a:srgbClr val="FF00FF"/>
            </a:solidFill>
            <a:rou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= the southwest of China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中国西南部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827088" y="1268413"/>
            <a:ext cx="7058025" cy="11636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Pandas live in the forests and  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mountains of </a:t>
            </a:r>
            <a:r>
              <a:rPr lang="en-US" altLang="zh-CN" sz="3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Southwest China</a:t>
            </a: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altLang="zh-CN" sz="3200" dirty="0"/>
          </a:p>
        </p:txBody>
      </p:sp>
      <p:sp>
        <p:nvSpPr>
          <p:cNvPr id="12292" name="WordArt 7"/>
          <p:cNvSpPr>
            <a:spLocks noChangeArrowheads="1" noChangeShapeType="1" noTextEdit="1"/>
          </p:cNvSpPr>
          <p:nvPr/>
        </p:nvSpPr>
        <p:spPr bwMode="auto">
          <a:xfrm>
            <a:off x="2843213" y="260350"/>
            <a:ext cx="302418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 dirty="0">
                <a:ln w="31750">
                  <a:solidFill>
                    <a:srgbClr val="FF6600"/>
                  </a:solidFill>
                  <a:round/>
                </a:ln>
                <a:blipFill dpi="0" rotWithShape="1">
                  <a:blip r:embed="rId3"/>
                  <a:srcRect/>
                  <a:stretch>
                    <a:fillRect/>
                  </a:stretch>
                </a:blipFill>
                <a:latin typeface="Comic Sans MS" panose="030F0702030302020204"/>
              </a:rPr>
              <a:t>Key points</a:t>
            </a:r>
            <a:endParaRPr lang="zh-CN" altLang="en-US" sz="4000" b="1" kern="10" dirty="0">
              <a:ln w="31750">
                <a:solidFill>
                  <a:srgbClr val="FF6600"/>
                </a:solidFill>
                <a:round/>
              </a:ln>
              <a:blipFill dpi="0" rotWithShape="1">
                <a:blip r:embed="rId3"/>
                <a:srcRect/>
                <a:stretch>
                  <a:fillRect/>
                </a:stretch>
              </a:blipFill>
              <a:latin typeface="Comic Sans MS" panose="030F0702030302020204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75" y="549275"/>
            <a:ext cx="1871663" cy="5762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north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8125" y="2751138"/>
            <a:ext cx="1450975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east</a:t>
            </a:r>
          </a:p>
        </p:txBody>
      </p:sp>
      <p:pic>
        <p:nvPicPr>
          <p:cNvPr id="13316" name="Picture 4" descr="20077101206972_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1268413"/>
            <a:ext cx="3865562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5364163" y="3933825"/>
            <a:ext cx="2098675" cy="482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southeast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1619250" y="3933825"/>
            <a:ext cx="2189163" cy="482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southwest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5435600" y="1773238"/>
            <a:ext cx="2032000" cy="482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northeast</a:t>
            </a: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1692275" y="1793875"/>
            <a:ext cx="2122488" cy="482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northwest</a:t>
            </a: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3995738" y="5157788"/>
            <a:ext cx="1287462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south</a:t>
            </a: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1042988" y="2781300"/>
            <a:ext cx="108585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west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6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build="p"/>
      <p:bldP spid="76807" grpId="0"/>
      <p:bldP spid="76809" grpId="0"/>
      <p:bldP spid="768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2852738"/>
            <a:ext cx="7786688" cy="2333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Now they are </a:t>
            </a:r>
            <a:r>
              <a:rPr lang="en-US" altLang="zh-CN" b="1" u="sng" dirty="0" smtClean="0">
                <a:solidFill>
                  <a:srgbClr val="FF0000"/>
                </a:solidFill>
              </a:rPr>
              <a:t>in danger</a:t>
            </a:r>
            <a:r>
              <a:rPr lang="en-US" altLang="zh-CN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because   some humans </a:t>
            </a:r>
            <a:r>
              <a:rPr lang="en-US" altLang="zh-CN" b="1" u="sng" dirty="0" smtClean="0">
                <a:solidFill>
                  <a:srgbClr val="FF0000"/>
                </a:solidFill>
              </a:rPr>
              <a:t>kill</a:t>
            </a:r>
            <a:r>
              <a:rPr lang="en-US" altLang="zh-CN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whales and make the ocean water dirtier.</a:t>
            </a:r>
          </a:p>
        </p:txBody>
      </p:sp>
      <p:sp>
        <p:nvSpPr>
          <p:cNvPr id="80899" name="AutoShape 3"/>
          <p:cNvSpPr>
            <a:spLocks noChangeArrowheads="1"/>
          </p:cNvSpPr>
          <p:nvPr/>
        </p:nvSpPr>
        <p:spPr bwMode="auto">
          <a:xfrm>
            <a:off x="3492500" y="1196975"/>
            <a:ext cx="4032250" cy="1079500"/>
          </a:xfrm>
          <a:prstGeom prst="cloudCallout">
            <a:avLst>
              <a:gd name="adj1" fmla="val -23699"/>
              <a:gd name="adj2" fmla="val 112648"/>
            </a:avLst>
          </a:prstGeom>
          <a:solidFill>
            <a:schemeClr val="bg1"/>
          </a:solidFill>
          <a:ln w="28575">
            <a:solidFill>
              <a:srgbClr val="FF00FF"/>
            </a:solidFill>
            <a:rou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处于危险状态</a:t>
            </a:r>
          </a:p>
          <a:p>
            <a:pPr algn="ctr">
              <a:defRPr/>
            </a:pPr>
            <a:endParaRPr lang="en-US" altLang="zh-CN" sz="320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064500" cy="10366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. They are the oldest type of </a:t>
            </a:r>
            <a:r>
              <a:rPr lang="en-US" altLang="zh-CN" sz="2800" b="1" u="sng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tigers</a:t>
            </a:r>
            <a:r>
              <a:rPr lang="en-US" altLang="zh-CN" sz="28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  <a:p>
            <a:pPr eaLnBrk="1" hangingPunct="1">
              <a:buFontTx/>
              <a:buNone/>
              <a:defRPr/>
            </a:pPr>
            <a:r>
              <a:rPr lang="en-US" altLang="zh-CN" sz="2800" b="1" i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altLang="zh-CN" sz="2800" b="1" i="1" u="sng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living in the world</a:t>
            </a:r>
            <a:r>
              <a:rPr lang="en-US" altLang="zh-CN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78852" name="WordArt 4"/>
          <p:cNvSpPr>
            <a:spLocks noChangeArrowheads="1" noChangeShapeType="1" noTextEdit="1"/>
          </p:cNvSpPr>
          <p:nvPr/>
        </p:nvSpPr>
        <p:spPr bwMode="auto">
          <a:xfrm>
            <a:off x="4787900" y="3213100"/>
            <a:ext cx="2095500" cy="8270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0676"/>
              </a:avLst>
            </a:prstTxWarp>
          </a:bodyPr>
          <a:lstStyle/>
          <a:p>
            <a:pPr algn="ctr"/>
            <a:r>
              <a:rPr lang="zh-CN" altLang="en-US" sz="4000" b="1" kern="1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后置定语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95288" y="4652963"/>
            <a:ext cx="8748712" cy="11604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Eg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.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你认识正在和我们英语老师谈话的那个男孩吗？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000066"/>
                </a:solidFill>
                <a:ea typeface="宋体" panose="02010600030101010101" pitchFamily="2" charset="-122"/>
              </a:rPr>
              <a:t>Do you know the </a:t>
            </a:r>
            <a:r>
              <a:rPr lang="en-US" altLang="zh-CN" sz="2800" b="1" u="sng" dirty="0">
                <a:solidFill>
                  <a:srgbClr val="000066"/>
                </a:solidFill>
                <a:ea typeface="宋体" panose="02010600030101010101" pitchFamily="2" charset="-122"/>
              </a:rPr>
              <a:t>boy</a:t>
            </a:r>
            <a:r>
              <a:rPr lang="en-US" altLang="zh-CN" sz="2800" b="1" dirty="0">
                <a:solidFill>
                  <a:srgbClr val="000066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8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talking to our English teacher</a:t>
            </a:r>
            <a:r>
              <a:rPr lang="en-US" altLang="zh-CN" sz="2800" b="1" dirty="0">
                <a:solidFill>
                  <a:srgbClr val="000066"/>
                </a:solidFill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2700338" y="2565400"/>
            <a:ext cx="2087562" cy="935038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  <p:bldP spid="788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"/>
          <p:cNvSpPr>
            <a:spLocks noChangeArrowheads="1" noChangeShapeType="1" noTextEdit="1"/>
          </p:cNvSpPr>
          <p:nvPr/>
        </p:nvSpPr>
        <p:spPr bwMode="auto">
          <a:xfrm>
            <a:off x="1908175" y="260350"/>
            <a:ext cx="4751388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 dirty="0">
                <a:ln w="31750">
                  <a:solidFill>
                    <a:srgbClr val="FF0000"/>
                  </a:solidFill>
                  <a:round/>
                </a:ln>
                <a:blipFill dpi="0" rotWithShape="1">
                  <a:blip r:embed="rId5"/>
                  <a:srcRect/>
                  <a:stretch>
                    <a:fillRect/>
                  </a:stretch>
                </a:blipFill>
                <a:latin typeface="Comic Sans MS" panose="030F0702030302020204"/>
              </a:rPr>
              <a:t>Test your memory</a:t>
            </a:r>
            <a:endParaRPr lang="zh-CN" altLang="en-US" sz="4000" b="1" kern="10" dirty="0">
              <a:ln w="31750">
                <a:solidFill>
                  <a:srgbClr val="FF0000"/>
                </a:solidFill>
                <a:round/>
              </a:ln>
              <a:blipFill dpi="0" rotWithShape="1">
                <a:blip r:embed="rId5"/>
                <a:srcRect/>
                <a:stretch>
                  <a:fillRect/>
                </a:stretch>
              </a:blipFill>
              <a:latin typeface="Comic Sans MS" panose="030F0702030302020204"/>
            </a:endParaRP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611188" y="1125538"/>
            <a:ext cx="7489825" cy="1066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Arial Narrow" panose="020B0606020202030204" pitchFamily="34" charset="0"/>
              </a:rPr>
              <a:t>Watch the flash and answer the questions as quickly as you can.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323850" y="2492375"/>
            <a:ext cx="7848600" cy="35258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2"/>
                <a:ea typeface="Arial Unicode MS" pitchFamily="34" charset="-122"/>
              </a:rPr>
              <a:t>Where do </a:t>
            </a:r>
            <a:r>
              <a:rPr lang="en-US" altLang="zh-CN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2"/>
                <a:ea typeface="Arial Unicode MS" pitchFamily="34" charset="-122"/>
              </a:rPr>
              <a:t>blue whales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2"/>
                <a:ea typeface="Arial Unicode MS" pitchFamily="34" charset="-122"/>
              </a:rPr>
              <a:t> live?</a:t>
            </a:r>
          </a:p>
          <a:p>
            <a:pPr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altLang="zh-CN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2"/>
              <a:ea typeface="Arial Unicode MS" pitchFamily="34" charset="-122"/>
            </a:endParaRPr>
          </a:p>
          <a:p>
            <a:pPr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2"/>
                <a:ea typeface="Arial Unicode MS" pitchFamily="34" charset="-122"/>
              </a:rPr>
              <a:t>What do they feed on?</a:t>
            </a:r>
            <a:b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2"/>
                <a:ea typeface="Arial Unicode MS" pitchFamily="34" charset="-122"/>
              </a:rPr>
            </a:br>
            <a:endParaRPr lang="en-US" altLang="zh-CN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2"/>
              <a:ea typeface="Arial Unicode MS" pitchFamily="34" charset="-122"/>
            </a:endParaRPr>
          </a:p>
          <a:p>
            <a:pPr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2"/>
                <a:ea typeface="Arial Unicode MS" pitchFamily="34" charset="-122"/>
              </a:rPr>
              <a:t>Where do </a:t>
            </a:r>
            <a:r>
              <a:rPr lang="en-US" altLang="zh-CN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2"/>
                <a:ea typeface="Arial Unicode MS" pitchFamily="34" charset="-122"/>
              </a:rPr>
              <a:t>Chinese tigers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2"/>
                <a:ea typeface="Arial Unicode MS" pitchFamily="34" charset="-122"/>
              </a:rPr>
              <a:t> live?</a:t>
            </a:r>
          </a:p>
          <a:p>
            <a:pPr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altLang="zh-CN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2"/>
              <a:ea typeface="Arial Unicode MS" pitchFamily="34" charset="-122"/>
            </a:endParaRPr>
          </a:p>
          <a:p>
            <a:pPr>
              <a:lnSpc>
                <a:spcPct val="115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2"/>
                <a:ea typeface="Arial Unicode MS" pitchFamily="34" charset="-122"/>
              </a:rPr>
              <a:t>What do they feed on?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684213" y="3068638"/>
            <a:ext cx="5148262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They live in the ocean.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611188" y="4005263"/>
            <a:ext cx="7380287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They feed on the smallest sea animals.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611188" y="4941888"/>
            <a:ext cx="5545137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They live in the south of China.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611188" y="6021388"/>
            <a:ext cx="5940425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They feed on small animals.</a:t>
            </a:r>
          </a:p>
        </p:txBody>
      </p:sp>
      <p:pic>
        <p:nvPicPr>
          <p:cNvPr id="16397" name="Picture 13" descr="视频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1628775"/>
            <a:ext cx="944562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NGW20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NGW06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5" grpId="0"/>
      <p:bldP spid="75786" grpId="0"/>
      <p:bldP spid="75787" grpId="0"/>
      <p:bldP spid="757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2" name="Text Box 8"/>
          <p:cNvSpPr txBox="1"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24863" cy="482441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zh-CN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pandas __________________________________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blue whales 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US" altLang="zh-CN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zh-CN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____________________________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Chinese tigers ___________________________________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84213" y="2233613"/>
            <a:ext cx="7205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66"/>
                </a:solidFill>
                <a:latin typeface="Comic Sans MS" panose="030F0702030302020204" pitchFamily="66" charset="0"/>
                <a:ea typeface="Arial Unicode MS" pitchFamily="34" charset="-122"/>
              </a:rPr>
              <a:t>They have less and less land to live on. 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611188" y="3284538"/>
            <a:ext cx="72945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66"/>
                </a:solidFill>
                <a:latin typeface="Comic Sans MS" panose="030F0702030302020204" pitchFamily="66" charset="0"/>
                <a:ea typeface="Arial Unicode MS" pitchFamily="34" charset="-122"/>
              </a:rPr>
              <a:t>Some humans kill them and make the ocean water dirty.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611188" y="5013325"/>
            <a:ext cx="8208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66"/>
                </a:solidFill>
                <a:latin typeface="Comic Sans MS" panose="030F0702030302020204" pitchFamily="66" charset="0"/>
                <a:ea typeface="Arial Unicode MS" pitchFamily="34" charset="-122"/>
              </a:rPr>
              <a:t>Some people kill them for their fur and bones. </a:t>
            </a:r>
          </a:p>
        </p:txBody>
      </p:sp>
      <p:sp>
        <p:nvSpPr>
          <p:cNvPr id="17414" name="Text Box 14"/>
          <p:cNvSpPr txBox="1">
            <a:spLocks noChangeArrowheads="1"/>
          </p:cNvSpPr>
          <p:nvPr/>
        </p:nvSpPr>
        <p:spPr bwMode="auto">
          <a:xfrm>
            <a:off x="684213" y="908050"/>
            <a:ext cx="6300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Find out why they are in danger.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/>
      <p:bldP spid="41994" grpId="0"/>
      <p:bldP spid="419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53" name="Picture 9" descr="刺猬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7050" y="4724400"/>
            <a:ext cx="22669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0" y="2276475"/>
            <a:ext cx="6635750" cy="2232025"/>
          </a:xfrm>
        </p:spPr>
        <p:txBody>
          <a:bodyPr/>
          <a:lstStyle/>
          <a:p>
            <a:pPr eaLnBrk="1" hangingPunct="1"/>
            <a:r>
              <a:rPr lang="en-US" altLang="zh-CN" sz="2800" b="1" dirty="0" smtClean="0">
                <a:latin typeface="Times New Roman" panose="02020603050405020304" pitchFamily="18" charset="0"/>
              </a:rPr>
              <a:t>There are many other wild animals in danger, such as </a:t>
            </a:r>
            <a:r>
              <a:rPr lang="en-US" altLang="zh-CN" sz="2800" b="1" u="sng" dirty="0" smtClean="0">
                <a:latin typeface="Times New Roman" panose="02020603050405020304" pitchFamily="18" charset="0"/>
              </a:rPr>
              <a:t>bears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 and </a:t>
            </a:r>
            <a:r>
              <a:rPr lang="en-US" altLang="zh-CN" sz="2800" b="1" u="sng" dirty="0" smtClean="0">
                <a:latin typeface="Times New Roman" panose="02020603050405020304" pitchFamily="18" charset="0"/>
              </a:rPr>
              <a:t>wolves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. Can you think of some more ?</a:t>
            </a:r>
          </a:p>
          <a:p>
            <a:pPr eaLnBrk="1" hangingPunct="1"/>
            <a:r>
              <a:rPr lang="en-US" altLang="zh-CN" sz="2800" b="1" dirty="0" smtClean="0">
                <a:latin typeface="Times New Roman" panose="02020603050405020304" pitchFamily="18" charset="0"/>
              </a:rPr>
              <a:t>What should we do to protect them ?</a:t>
            </a:r>
          </a:p>
          <a:p>
            <a:pPr eaLnBrk="1" hangingPunct="1"/>
            <a:endParaRPr lang="en-US" altLang="zh-CN" sz="2800" dirty="0" smtClean="0">
              <a:latin typeface="Times New Roman" panose="02020603050405020304" pitchFamily="18" charset="0"/>
            </a:endParaRPr>
          </a:p>
        </p:txBody>
      </p:sp>
      <p:pic>
        <p:nvPicPr>
          <p:cNvPr id="57348" name="Picture 4" descr="9520217dd90fad6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437063"/>
            <a:ext cx="1814513" cy="24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0" name="WordArt 6"/>
          <p:cNvSpPr>
            <a:spLocks noChangeArrowheads="1" noChangeShapeType="1" noTextEdit="1"/>
          </p:cNvSpPr>
          <p:nvPr/>
        </p:nvSpPr>
        <p:spPr bwMode="auto">
          <a:xfrm>
            <a:off x="684213" y="1052513"/>
            <a:ext cx="1258887" cy="831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Narrow" panose="020B0606020202030204"/>
              </a:rPr>
              <a:t>Task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Narrow" panose="020B0606020202030204"/>
            </a:endParaRPr>
          </a:p>
        </p:txBody>
      </p:sp>
      <p:pic>
        <p:nvPicPr>
          <p:cNvPr id="57352" name="Picture 8" descr="Endangered_species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7900" y="4724400"/>
            <a:ext cx="25209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5" name="Picture 11" descr="雪豹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19475" y="0"/>
            <a:ext cx="3197225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9" name="Picture 5" descr="U68P2T1D462090F9DT2005010413322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2781300"/>
            <a:ext cx="2555875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6" name="Picture 12" descr="177216645337038693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804025" y="117475"/>
            <a:ext cx="2089150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7" name="Picture 13" descr="20083148467105_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835150" y="4652963"/>
            <a:ext cx="2879725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7037E-7 L 0.01094 3.7037E-7 C 0.01615 3.7037E-7 0.02205 -0.01435 0.02743 -0.0162 C 0.03108 -0.0162 0.03854 -0.00301 0.04167 -0.00301 C 0.04618 -0.00301 0.05087 -0.00718 0.05938 -0.00718 L 0.06528 -0.16319 L 0.07188 0.02523 L 0.07969 3.7037E-7 L 0.08611 -0.00718 L 0.10191 -0.00116 C 0.1092 -0.00417 0.11493 -0.01713 0.12222 -0.02222 C 0.12483 -0.02315 0.13073 -0.02431 0.13472 -0.02222 C 0.13854 -0.02014 0.14184 -0.00625 0.14306 -0.00509 C 0.14514 -0.00116 0.14965 -0.00509 0.15226 -0.00301 L 0.15625 3.7037E-7 L 0.16354 3.7037E-7 " pathEditMode="relative" rAng="0" ptsTypes="FfffFFFFFffffFFF">
                                      <p:cBhvr>
                                        <p:cTn id="6" dur="2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77" y="-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7" name="Picture 7" descr="TIP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8038" y="3573463"/>
            <a:ext cx="5380037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116013" y="333375"/>
            <a:ext cx="7632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Arial Black" panose="020B0A04020102020204" pitchFamily="34" charset="0"/>
              </a:rPr>
              <a:t>Write a passage about an animal. The following questions may help you.</a:t>
            </a:r>
          </a:p>
        </p:txBody>
      </p:sp>
      <p:sp>
        <p:nvSpPr>
          <p:cNvPr id="19459" name="Oval 5"/>
          <p:cNvSpPr>
            <a:spLocks noChangeArrowheads="1"/>
          </p:cNvSpPr>
          <p:nvPr/>
        </p:nvSpPr>
        <p:spPr bwMode="auto">
          <a:xfrm>
            <a:off x="250825" y="260350"/>
            <a:ext cx="649288" cy="647700"/>
          </a:xfrm>
          <a:prstGeom prst="ellipse">
            <a:avLst/>
          </a:prstGeom>
          <a:solidFill>
            <a:srgbClr val="FFFFCC"/>
          </a:solidFill>
          <a:ln w="9525">
            <a:solidFill>
              <a:srgbClr val="FF00FF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539750" y="1412875"/>
            <a:ext cx="482441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rgbClr val="CC0000"/>
                </a:solidFill>
                <a:latin typeface="Comic Sans MS" panose="030F0702030302020204" pitchFamily="66" charset="0"/>
              </a:rPr>
              <a:t>What is the animal?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rgbClr val="CC0000"/>
                </a:solidFill>
                <a:latin typeface="Comic Sans MS" panose="030F0702030302020204" pitchFamily="66" charset="0"/>
              </a:rPr>
              <a:t>Where does it live?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rgbClr val="CC0000"/>
                </a:solidFill>
                <a:latin typeface="Comic Sans MS" panose="030F0702030302020204" pitchFamily="66" charset="0"/>
              </a:rPr>
              <a:t>What does it feed on?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rgbClr val="CC0000"/>
                </a:solidFill>
                <a:latin typeface="Comic Sans MS" panose="030F0702030302020204" pitchFamily="66" charset="0"/>
              </a:rPr>
              <a:t>What are the features of it?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solidFill>
                  <a:srgbClr val="CC0000"/>
                </a:solidFill>
                <a:latin typeface="Comic Sans MS" panose="030F0702030302020204" pitchFamily="66" charset="0"/>
              </a:rPr>
              <a:t>Do you like it? Why?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3995738" y="4868863"/>
            <a:ext cx="3816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Comic Sans MS" panose="030F0702030302020204" pitchFamily="66" charset="0"/>
              </a:rPr>
              <a:t>When you describe something, and compare it with other things, you may use comparative or superlative forms.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539750" y="5205413"/>
            <a:ext cx="1841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zh-CN" altLang="zh-CN" sz="3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  <p:graphicFrame>
        <p:nvGraphicFramePr>
          <p:cNvPr id="20511" name="Group 31"/>
          <p:cNvGraphicFramePr>
            <a:graphicFrameLocks noGrp="1"/>
          </p:cNvGraphicFramePr>
          <p:nvPr/>
        </p:nvGraphicFramePr>
        <p:xfrm>
          <a:off x="684213" y="1773238"/>
          <a:ext cx="7699375" cy="4563111"/>
        </p:xfrm>
        <a:graphic>
          <a:graphicData uri="http://schemas.openxmlformats.org/drawingml/2006/table">
            <a:tbl>
              <a:tblPr/>
              <a:tblGrid>
                <a:gridCol w="769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67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air is _______, the sky is ______ and the rivers are  _______ there.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think the countryside is _____________ the city, too.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think the sheep are the _______ of all.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pigs must be the _______ and _______ animals on the farm.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What’s the strongest animals on the farm 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But now, rainforests are becoming _________________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499" name="Rectangle 66"/>
          <p:cNvSpPr>
            <a:spLocks noChangeArrowheads="1"/>
          </p:cNvSpPr>
          <p:nvPr/>
        </p:nvSpPr>
        <p:spPr bwMode="auto">
          <a:xfrm>
            <a:off x="2051050" y="404813"/>
            <a:ext cx="1992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Grammar</a:t>
            </a:r>
          </a:p>
        </p:txBody>
      </p:sp>
      <p:sp>
        <p:nvSpPr>
          <p:cNvPr id="31812" name="Text Box 68"/>
          <p:cNvSpPr txBox="1">
            <a:spLocks noChangeArrowheads="1"/>
          </p:cNvSpPr>
          <p:nvPr/>
        </p:nvSpPr>
        <p:spPr bwMode="auto">
          <a:xfrm>
            <a:off x="755650" y="1125538"/>
            <a:ext cx="7920038" cy="396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Comparative and superlative degrees of adjectives (</a:t>
            </a:r>
            <a:r>
              <a:rPr lang="en-US" alt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Ⅰ</a:t>
            </a:r>
            <a:r>
              <a:rPr lang="en-US" altLang="zh-CN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)</a:t>
            </a:r>
          </a:p>
        </p:txBody>
      </p:sp>
      <p:sp>
        <p:nvSpPr>
          <p:cNvPr id="31826" name="Rectangle 82"/>
          <p:cNvSpPr>
            <a:spLocks noChangeArrowheads="1"/>
          </p:cNvSpPr>
          <p:nvPr/>
        </p:nvSpPr>
        <p:spPr bwMode="auto">
          <a:xfrm>
            <a:off x="2195513" y="1844675"/>
            <a:ext cx="11096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Comic Sans MS" panose="030F0702030302020204" pitchFamily="66" charset="0"/>
              </a:rPr>
              <a:t>fresher</a:t>
            </a:r>
          </a:p>
        </p:txBody>
      </p:sp>
      <p:sp>
        <p:nvSpPr>
          <p:cNvPr id="31827" name="Rectangle 83"/>
          <p:cNvSpPr>
            <a:spLocks noChangeArrowheads="1"/>
          </p:cNvSpPr>
          <p:nvPr/>
        </p:nvSpPr>
        <p:spPr bwMode="auto">
          <a:xfrm>
            <a:off x="4859338" y="1844675"/>
            <a:ext cx="800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Comic Sans MS" panose="030F0702030302020204" pitchFamily="66" charset="0"/>
              </a:rPr>
              <a:t>bluer</a:t>
            </a:r>
          </a:p>
        </p:txBody>
      </p:sp>
      <p:sp>
        <p:nvSpPr>
          <p:cNvPr id="31828" name="Rectangle 84"/>
          <p:cNvSpPr>
            <a:spLocks noChangeArrowheads="1"/>
          </p:cNvSpPr>
          <p:nvPr/>
        </p:nvSpPr>
        <p:spPr bwMode="auto">
          <a:xfrm>
            <a:off x="827088" y="2205038"/>
            <a:ext cx="1052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Comic Sans MS" panose="030F0702030302020204" pitchFamily="66" charset="0"/>
              </a:rPr>
              <a:t>clearer</a:t>
            </a:r>
          </a:p>
        </p:txBody>
      </p:sp>
      <p:sp>
        <p:nvSpPr>
          <p:cNvPr id="31829" name="Rectangle 85"/>
          <p:cNvSpPr>
            <a:spLocks noChangeArrowheads="1"/>
          </p:cNvSpPr>
          <p:nvPr/>
        </p:nvSpPr>
        <p:spPr bwMode="auto">
          <a:xfrm>
            <a:off x="4140200" y="2708275"/>
            <a:ext cx="169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Comic Sans MS" panose="030F0702030302020204" pitchFamily="66" charset="0"/>
              </a:rPr>
              <a:t>quieter than</a:t>
            </a:r>
          </a:p>
        </p:txBody>
      </p:sp>
      <p:sp>
        <p:nvSpPr>
          <p:cNvPr id="31830" name="Rectangle 86"/>
          <p:cNvSpPr>
            <a:spLocks noChangeArrowheads="1"/>
          </p:cNvSpPr>
          <p:nvPr/>
        </p:nvSpPr>
        <p:spPr bwMode="auto">
          <a:xfrm>
            <a:off x="4067175" y="3357563"/>
            <a:ext cx="903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Comic Sans MS" panose="030F0702030302020204" pitchFamily="66" charset="0"/>
              </a:rPr>
              <a:t>nicest</a:t>
            </a:r>
          </a:p>
        </p:txBody>
      </p:sp>
      <p:sp>
        <p:nvSpPr>
          <p:cNvPr id="31834" name="Rectangle 90"/>
          <p:cNvSpPr>
            <a:spLocks noChangeArrowheads="1"/>
          </p:cNvSpPr>
          <p:nvPr/>
        </p:nvSpPr>
        <p:spPr bwMode="auto">
          <a:xfrm>
            <a:off x="3779838" y="3933825"/>
            <a:ext cx="275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Comic Sans MS" panose="030F0702030302020204" pitchFamily="66" charset="0"/>
              </a:rPr>
              <a:t>fattest        laziest</a:t>
            </a:r>
          </a:p>
        </p:txBody>
      </p:sp>
      <p:sp>
        <p:nvSpPr>
          <p:cNvPr id="31835" name="Rectangle 91"/>
          <p:cNvSpPr>
            <a:spLocks noChangeArrowheads="1"/>
          </p:cNvSpPr>
          <p:nvPr/>
        </p:nvSpPr>
        <p:spPr bwMode="auto">
          <a:xfrm>
            <a:off x="5292725" y="5734050"/>
            <a:ext cx="2700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Comic Sans MS" panose="030F0702030302020204" pitchFamily="66" charset="0"/>
              </a:rPr>
              <a:t>smaller and smaller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1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1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4" grpId="0"/>
      <p:bldP spid="31826" grpId="0"/>
      <p:bldP spid="31827" grpId="0"/>
      <p:bldP spid="31828" grpId="0"/>
      <p:bldP spid="31829" grpId="0"/>
      <p:bldP spid="31830" grpId="0"/>
      <p:bldP spid="31834" grpId="0"/>
      <p:bldP spid="318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7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7F7F9"/>
              </a:clrFrom>
              <a:clrTo>
                <a:srgbClr val="F7F7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4149725"/>
            <a:ext cx="331152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6" name="AutoShape 6"/>
          <p:cNvSpPr>
            <a:spLocks noChangeArrowheads="1"/>
          </p:cNvSpPr>
          <p:nvPr/>
        </p:nvSpPr>
        <p:spPr bwMode="auto">
          <a:xfrm>
            <a:off x="4284663" y="692150"/>
            <a:ext cx="4391025" cy="3024188"/>
          </a:xfrm>
          <a:prstGeom prst="cloudCallout">
            <a:avLst>
              <a:gd name="adj1" fmla="val -41759"/>
              <a:gd name="adj2" fmla="val 70000"/>
            </a:avLst>
          </a:prstGeom>
          <a:solidFill>
            <a:schemeClr val="bg1"/>
          </a:solidFill>
          <a:ln w="28575">
            <a:solidFill>
              <a:srgbClr val="FF00FF"/>
            </a:solidFill>
            <a:rou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What kind of animal do you like better ?</a:t>
            </a:r>
            <a:endParaRPr lang="en-US" altLang="zh-CN" sz="3200" b="1" dirty="0"/>
          </a:p>
        </p:txBody>
      </p:sp>
      <p:sp>
        <p:nvSpPr>
          <p:cNvPr id="66567" name="AutoShape 7"/>
          <p:cNvSpPr>
            <a:spLocks noChangeArrowheads="1"/>
          </p:cNvSpPr>
          <p:nvPr/>
        </p:nvSpPr>
        <p:spPr bwMode="auto">
          <a:xfrm>
            <a:off x="0" y="836613"/>
            <a:ext cx="4248150" cy="1368425"/>
          </a:xfrm>
          <a:prstGeom prst="cloudCallout">
            <a:avLst>
              <a:gd name="adj1" fmla="val 31389"/>
              <a:gd name="adj2" fmla="val 216241"/>
            </a:avLst>
          </a:prstGeom>
          <a:solidFill>
            <a:schemeClr val="bg1"/>
          </a:solidFill>
          <a:ln w="28575">
            <a:solidFill>
              <a:srgbClr val="6600FF"/>
            </a:solidFill>
            <a:rou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</a:rPr>
              <a:t>I like …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 animBg="1"/>
      <p:bldP spid="6656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0"/>
          <p:cNvSpPr>
            <a:spLocks noChangeArrowheads="1"/>
          </p:cNvSpPr>
          <p:nvPr/>
        </p:nvSpPr>
        <p:spPr bwMode="auto">
          <a:xfrm>
            <a:off x="827088" y="404813"/>
            <a:ext cx="241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Comic Sans MS" panose="030F0702030302020204" pitchFamily="66" charset="0"/>
              </a:rPr>
              <a:t>Functions </a:t>
            </a:r>
          </a:p>
        </p:txBody>
      </p:sp>
      <p:graphicFrame>
        <p:nvGraphicFramePr>
          <p:cNvPr id="21542" name="Group 38"/>
          <p:cNvGraphicFramePr>
            <a:graphicFrameLocks noGrp="1"/>
          </p:cNvGraphicFramePr>
          <p:nvPr/>
        </p:nvGraphicFramePr>
        <p:xfrm>
          <a:off x="539750" y="1484313"/>
          <a:ext cx="7993063" cy="3313114"/>
        </p:xfrm>
        <a:graphic>
          <a:graphicData uri="http://schemas.openxmlformats.org/drawingml/2006/table">
            <a:tbl>
              <a:tblPr/>
              <a:tblGrid>
                <a:gridCol w="7993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 do you like ________ , plants or animals ?    I like animals ________.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 do you think so ? Because animals are our friends.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They ________ us happy.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  ________ the same world _______ them.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People can enjoy the __________ of nature there.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437" name="Rectangle 69"/>
          <p:cNvSpPr>
            <a:spLocks noChangeArrowheads="1"/>
          </p:cNvSpPr>
          <p:nvPr/>
        </p:nvSpPr>
        <p:spPr bwMode="auto">
          <a:xfrm>
            <a:off x="539750" y="1557338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Which</a:t>
            </a:r>
          </a:p>
        </p:txBody>
      </p:sp>
      <p:sp>
        <p:nvSpPr>
          <p:cNvPr id="58438" name="Rectangle 70"/>
          <p:cNvSpPr>
            <a:spLocks noChangeArrowheads="1"/>
          </p:cNvSpPr>
          <p:nvPr/>
        </p:nvSpPr>
        <p:spPr bwMode="auto">
          <a:xfrm>
            <a:off x="3348038" y="1557338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better</a:t>
            </a:r>
          </a:p>
        </p:txBody>
      </p:sp>
      <p:sp>
        <p:nvSpPr>
          <p:cNvPr id="58441" name="Rectangle 73"/>
          <p:cNvSpPr>
            <a:spLocks noChangeArrowheads="1"/>
          </p:cNvSpPr>
          <p:nvPr/>
        </p:nvSpPr>
        <p:spPr bwMode="auto">
          <a:xfrm>
            <a:off x="1763713" y="1916113"/>
            <a:ext cx="1136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better</a:t>
            </a:r>
          </a:p>
        </p:txBody>
      </p:sp>
      <p:sp>
        <p:nvSpPr>
          <p:cNvPr id="58445" name="Rectangle 77"/>
          <p:cNvSpPr>
            <a:spLocks noChangeArrowheads="1"/>
          </p:cNvSpPr>
          <p:nvPr/>
        </p:nvSpPr>
        <p:spPr bwMode="auto">
          <a:xfrm>
            <a:off x="755650" y="2492375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Why</a:t>
            </a:r>
          </a:p>
        </p:txBody>
      </p:sp>
      <p:sp>
        <p:nvSpPr>
          <p:cNvPr id="58446" name="Rectangle 78"/>
          <p:cNvSpPr>
            <a:spLocks noChangeArrowheads="1"/>
          </p:cNvSpPr>
          <p:nvPr/>
        </p:nvSpPr>
        <p:spPr bwMode="auto">
          <a:xfrm>
            <a:off x="1476375" y="2924175"/>
            <a:ext cx="925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make</a:t>
            </a:r>
          </a:p>
        </p:txBody>
      </p:sp>
      <p:sp>
        <p:nvSpPr>
          <p:cNvPr id="58447" name="Rectangle 79"/>
          <p:cNvSpPr>
            <a:spLocks noChangeArrowheads="1"/>
          </p:cNvSpPr>
          <p:nvPr/>
        </p:nvSpPr>
        <p:spPr bwMode="auto">
          <a:xfrm>
            <a:off x="1258888" y="3500438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share</a:t>
            </a:r>
          </a:p>
        </p:txBody>
      </p:sp>
      <p:sp>
        <p:nvSpPr>
          <p:cNvPr id="58448" name="Rectangle 80"/>
          <p:cNvSpPr>
            <a:spLocks noChangeArrowheads="1"/>
          </p:cNvSpPr>
          <p:nvPr/>
        </p:nvSpPr>
        <p:spPr bwMode="auto">
          <a:xfrm>
            <a:off x="4787900" y="3500438"/>
            <a:ext cx="796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with</a:t>
            </a:r>
          </a:p>
        </p:txBody>
      </p:sp>
      <p:sp>
        <p:nvSpPr>
          <p:cNvPr id="58449" name="Rectangle 81"/>
          <p:cNvSpPr>
            <a:spLocks noChangeArrowheads="1"/>
          </p:cNvSpPr>
          <p:nvPr/>
        </p:nvSpPr>
        <p:spPr bwMode="auto">
          <a:xfrm>
            <a:off x="3419475" y="4221163"/>
            <a:ext cx="14097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beauties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8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8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8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37" grpId="0"/>
      <p:bldP spid="58438" grpId="0"/>
      <p:bldP spid="58441" grpId="0"/>
      <p:bldP spid="58445" grpId="0"/>
      <p:bldP spid="58446" grpId="0"/>
      <p:bldP spid="58447" grpId="0"/>
      <p:bldP spid="58448" grpId="0"/>
      <p:bldP spid="584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3708400" y="333375"/>
            <a:ext cx="215900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 dirty="0">
                <a:ln w="28575">
                  <a:solidFill>
                    <a:srgbClr val="FF00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/>
              </a:rPr>
              <a:t>Project</a:t>
            </a:r>
            <a:endParaRPr lang="zh-CN" altLang="en-US" sz="4000" b="1" kern="10" dirty="0">
              <a:ln w="28575">
                <a:solidFill>
                  <a:srgbClr val="FF00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1835150" y="1052513"/>
            <a:ext cx="6121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Arial Black" panose="020B0A04020102020204" pitchFamily="34" charset="0"/>
              </a:rPr>
              <a:t>Saving the Animals in Danger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04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latin typeface="Comic Sans MS" panose="030F0702030302020204" pitchFamily="66" charset="0"/>
              </a:rPr>
              <a:t>Collect information about animals in danger and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</a:rPr>
              <a:t>    complete the table.</a:t>
            </a:r>
          </a:p>
        </p:txBody>
      </p:sp>
      <p:graphicFrame>
        <p:nvGraphicFramePr>
          <p:cNvPr id="83025" name="Group 81"/>
          <p:cNvGraphicFramePr>
            <a:graphicFrameLocks noGrp="1"/>
          </p:cNvGraphicFramePr>
          <p:nvPr/>
        </p:nvGraphicFramePr>
        <p:xfrm>
          <a:off x="684213" y="3068638"/>
          <a:ext cx="7777162" cy="2520951"/>
        </p:xfrm>
        <a:graphic>
          <a:graphicData uri="http://schemas.openxmlformats.org/drawingml/2006/table">
            <a:tbl>
              <a:tblPr/>
              <a:tblGrid>
                <a:gridCol w="1555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Animal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Where they live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 they eat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Why in danger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How to protect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611188" y="692150"/>
            <a:ext cx="7777162" cy="500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</a:rPr>
              <a:t>2. Present your information, including the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</a:rPr>
              <a:t>   reasons why the animals are in danger,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</a:rPr>
              <a:t>   to your group.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b="1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</a:rPr>
              <a:t>3. Discuss what you should do to protect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</a:rPr>
              <a:t>    them ?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b="1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</a:rPr>
              <a:t>4. Report the result to the class.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3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3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39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76475"/>
            <a:ext cx="8002587" cy="1757363"/>
          </a:xfrm>
        </p:spPr>
        <p:txBody>
          <a:bodyPr/>
          <a:lstStyle/>
          <a:p>
            <a:pPr marL="609600" indent="-609600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Write a passage with the title “The</a:t>
            </a:r>
          </a:p>
          <a:p>
            <a:pPr marL="609600" indent="-609600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World in My Eyes”. </a:t>
            </a:r>
          </a:p>
          <a:p>
            <a:pPr marL="609600" indent="-609600" eaLnBrk="1" hangingPunct="1"/>
            <a:endParaRPr lang="en-US" altLang="zh-CN" b="1" dirty="0" smtClean="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579" name="WordArt 4"/>
          <p:cNvSpPr>
            <a:spLocks noChangeArrowheads="1" noChangeShapeType="1" noTextEdit="1"/>
          </p:cNvSpPr>
          <p:nvPr/>
        </p:nvSpPr>
        <p:spPr bwMode="auto">
          <a:xfrm>
            <a:off x="2051050" y="765175"/>
            <a:ext cx="518477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 dirty="0">
                <a:ln w="28575">
                  <a:solidFill>
                    <a:srgbClr val="FF00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/>
              </a:rPr>
              <a:t>Homework</a:t>
            </a:r>
            <a:endParaRPr lang="zh-CN" altLang="en-US" sz="4000" b="1" kern="10" dirty="0">
              <a:ln w="28575">
                <a:solidFill>
                  <a:srgbClr val="FF00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37063"/>
            <a:ext cx="4211637" cy="18716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zh-CN" sz="4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bear</a:t>
            </a:r>
            <a:r>
              <a:rPr lang="en-US" altLang="zh-CN" sz="4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n</a:t>
            </a:r>
            <a:r>
              <a:rPr lang="en-US" altLang="zh-CN" sz="4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zh-CN" altLang="en-US" sz="4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熊</a:t>
            </a:r>
            <a:br>
              <a:rPr lang="zh-CN" altLang="en-US" sz="4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CN" sz="4000" b="1" i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</a:t>
            </a:r>
            <a:r>
              <a:rPr lang="en-US" altLang="zh-CN" sz="4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zh-CN" altLang="en-US" sz="4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承受，负担；忍受；容忍</a:t>
            </a:r>
          </a:p>
        </p:txBody>
      </p:sp>
      <p:pic>
        <p:nvPicPr>
          <p:cNvPr id="38916" name="Picture 4" descr="513091_2008102215042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8313" y="981075"/>
            <a:ext cx="397510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 descr="9520217dd90fad6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4300" y="908050"/>
            <a:ext cx="3265488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 descr="2a1b3917162f8712c93d6daf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981075"/>
            <a:ext cx="395922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7" descr="U68P2T1D462090F9DT20050104133229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3789363"/>
            <a:ext cx="3959225" cy="268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5651500" y="5157788"/>
            <a:ext cx="258445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wolf  </a:t>
            </a:r>
            <a:r>
              <a:rPr lang="en-US" altLang="zh-CN" sz="40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n</a:t>
            </a:r>
            <a:r>
              <a:rPr lang="en-US" altLang="zh-CN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. </a:t>
            </a:r>
            <a:r>
              <a:rPr lang="zh-CN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狼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4716463" y="5805488"/>
            <a:ext cx="3262312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three wol</a:t>
            </a:r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ves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NGW020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NGW066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3851275" y="1844675"/>
            <a:ext cx="208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Pandas.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79388" y="3141663"/>
            <a:ext cx="5348287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</a:rPr>
              <a:t>What do they feed on?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50825" y="3789363"/>
            <a:ext cx="23034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Bamboo.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79388" y="4437063"/>
            <a:ext cx="5580062" cy="1554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</a:rPr>
              <a:t>They are the ______________ of  the animals. (lovely)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250825" y="4941888"/>
            <a:ext cx="2879725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宋体" panose="02010600030101010101" pitchFamily="2" charset="-122"/>
              </a:rPr>
              <a:t>the most lovely</a:t>
            </a:r>
          </a:p>
        </p:txBody>
      </p:sp>
      <p:pic>
        <p:nvPicPr>
          <p:cNvPr id="5128" name="Picture 9" descr="bamboo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35600" y="2997200"/>
            <a:ext cx="266541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3708400" y="692150"/>
            <a:ext cx="4967288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</a:rPr>
              <a:t>Which animal lives only in China?</a:t>
            </a:r>
            <a:endParaRPr lang="en-US" altLang="zh-CN" sz="2800" b="1" dirty="0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/>
      <p:bldP spid="68612" grpId="0"/>
      <p:bldP spid="68613" grpId="0"/>
      <p:bldP spid="68614" grpId="0"/>
      <p:bldP spid="686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01%C0%B6%BE%A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429000"/>
            <a:ext cx="47879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04052713414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6100" y="0"/>
            <a:ext cx="47879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258888" y="188913"/>
            <a:ext cx="2449512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宋体" panose="02010600030101010101" pitchFamily="2" charset="-122"/>
              </a:rPr>
              <a:t>whale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1042988" y="981075"/>
            <a:ext cx="2665412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宋体" panose="02010600030101010101" pitchFamily="2" charset="-122"/>
              </a:rPr>
              <a:t>blue whale</a:t>
            </a:r>
            <a:endParaRPr lang="en-US" altLang="zh-CN" sz="3200" b="1" dirty="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0" y="1773238"/>
            <a:ext cx="4105275" cy="15636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</a:rPr>
              <a:t>Where do they live?</a:t>
            </a:r>
          </a:p>
          <a:p>
            <a:pPr>
              <a:lnSpc>
                <a:spcPct val="115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</a:rPr>
              <a:t>What do they feed on?</a:t>
            </a:r>
            <a:endParaRPr lang="en-US" altLang="zh-CN" sz="2800" b="1" dirty="0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69643" name="AutoShape 11"/>
          <p:cNvSpPr/>
          <p:nvPr/>
        </p:nvSpPr>
        <p:spPr bwMode="auto">
          <a:xfrm>
            <a:off x="5940425" y="4941888"/>
            <a:ext cx="2663825" cy="647700"/>
          </a:xfrm>
          <a:prstGeom prst="borderCallout2">
            <a:avLst>
              <a:gd name="adj1" fmla="val 17648"/>
              <a:gd name="adj2" fmla="val -2861"/>
              <a:gd name="adj3" fmla="val 17648"/>
              <a:gd name="adj4" fmla="val -30273"/>
              <a:gd name="adj5" fmla="val -56616"/>
              <a:gd name="adj6" fmla="val -58644"/>
            </a:avLst>
          </a:prstGeom>
          <a:solidFill>
            <a:schemeClr val="bg1"/>
          </a:solidFill>
          <a:ln w="28575">
            <a:solidFill>
              <a:srgbClr val="FF00FF"/>
            </a:solidFill>
            <a:miter lim="800000"/>
          </a:ln>
        </p:spPr>
        <p:txBody>
          <a:bodyPr/>
          <a:lstStyle/>
          <a:p>
            <a:r>
              <a:rPr lang="en-US" altLang="zh-CN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ocean  </a:t>
            </a:r>
            <a:r>
              <a:rPr lang="en-US" altLang="zh-CN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n.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海洋</a:t>
            </a:r>
          </a:p>
        </p:txBody>
      </p:sp>
      <p:sp>
        <p:nvSpPr>
          <p:cNvPr id="69644" name="AutoShape 12"/>
          <p:cNvSpPr/>
          <p:nvPr/>
        </p:nvSpPr>
        <p:spPr bwMode="auto">
          <a:xfrm>
            <a:off x="5645150" y="3819525"/>
            <a:ext cx="2814638" cy="833438"/>
          </a:xfrm>
          <a:prstGeom prst="borderCallout1">
            <a:avLst>
              <a:gd name="adj1" fmla="val 13713"/>
              <a:gd name="adj2" fmla="val -2708"/>
              <a:gd name="adj3" fmla="val -99620"/>
              <a:gd name="adj4" fmla="val -2708"/>
            </a:avLst>
          </a:prstGeom>
          <a:solidFill>
            <a:schemeClr val="bg1"/>
          </a:solidFill>
          <a:ln w="28575">
            <a:solidFill>
              <a:srgbClr val="FF00FF"/>
            </a:solidFill>
            <a:miter lim="800000"/>
          </a:ln>
        </p:spPr>
        <p:txBody>
          <a:bodyPr/>
          <a:lstStyle/>
          <a:p>
            <a:r>
              <a:rPr lang="en-US" altLang="zh-CN" sz="2400" b="1" dirty="0">
                <a:latin typeface="Comic Sans MS" panose="030F0702030302020204" pitchFamily="66" charset="0"/>
              </a:rPr>
              <a:t>the</a:t>
            </a:r>
            <a:r>
              <a:rPr lang="en-US" altLang="zh-CN" dirty="0"/>
              <a:t> </a:t>
            </a:r>
            <a:r>
              <a:rPr lang="en-US" altLang="zh-CN" sz="2400" b="1" dirty="0">
                <a:latin typeface="Comic Sans MS" panose="030F0702030302020204" pitchFamily="66" charset="0"/>
              </a:rPr>
              <a:t>smallest sea animals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9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9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0" grpId="0"/>
      <p:bldP spid="69641" grpId="0"/>
      <p:bldP spid="69643" grpId="0" animBg="1"/>
      <p:bldP spid="696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200604211209398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913" y="1125538"/>
            <a:ext cx="583247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258888" y="5157788"/>
            <a:ext cx="63373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宋体" panose="02010600030101010101" pitchFamily="2" charset="-122"/>
              </a:rPr>
              <a:t>They </a:t>
            </a: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宋体" panose="02010600030101010101" pitchFamily="2" charset="-122"/>
              </a:rPr>
              <a:t>feed on</a:t>
            </a:r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ea typeface="宋体" panose="02010600030101010101" pitchFamily="2" charset="-122"/>
              </a:rPr>
              <a:t> small animals.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187450" y="333375"/>
            <a:ext cx="4752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tx2"/>
                </a:solidFill>
                <a:latin typeface="Arial Black" panose="020B0A04020102020204" pitchFamily="34" charset="0"/>
              </a:rPr>
              <a:t>Chinese tiger </a:t>
            </a:r>
            <a:r>
              <a:rPr lang="zh-CN" altLang="en-US" sz="3200" b="1">
                <a:solidFill>
                  <a:schemeClr val="tx2"/>
                </a:solidFill>
                <a:latin typeface="Arial Black" panose="020B0A04020102020204" pitchFamily="34" charset="0"/>
              </a:rPr>
              <a:t>中国虎</a:t>
            </a:r>
          </a:p>
        </p:txBody>
      </p:sp>
      <p:sp>
        <p:nvSpPr>
          <p:cNvPr id="70662" name="AutoShape 6"/>
          <p:cNvSpPr/>
          <p:nvPr/>
        </p:nvSpPr>
        <p:spPr bwMode="auto">
          <a:xfrm>
            <a:off x="4792663" y="6122988"/>
            <a:ext cx="2084387" cy="609600"/>
          </a:xfrm>
          <a:prstGeom prst="borderCallout2">
            <a:avLst>
              <a:gd name="adj1" fmla="val 18750"/>
              <a:gd name="adj2" fmla="val -3657"/>
              <a:gd name="adj3" fmla="val 18750"/>
              <a:gd name="adj4" fmla="val -32750"/>
              <a:gd name="adj5" fmla="val -66926"/>
              <a:gd name="adj6" fmla="val -62907"/>
            </a:avLst>
          </a:prstGeom>
          <a:solidFill>
            <a:schemeClr val="bg1"/>
          </a:solidFill>
          <a:ln w="28575">
            <a:solidFill>
              <a:srgbClr val="FF00FF"/>
            </a:solidFill>
            <a:miter lim="800000"/>
          </a:ln>
        </p:spPr>
        <p:txBody>
          <a:bodyPr/>
          <a:lstStyle/>
          <a:p>
            <a:r>
              <a:rPr lang="zh-CN" altLang="en-US" sz="2800" b="1">
                <a:solidFill>
                  <a:srgbClr val="0000FF"/>
                </a:solidFill>
                <a:ea typeface="华文中宋" panose="02010600040101010101" pitchFamily="2" charset="-122"/>
              </a:rPr>
              <a:t>以</a:t>
            </a:r>
            <a:r>
              <a:rPr lang="en-US" altLang="zh-CN" sz="2800" b="1">
                <a:solidFill>
                  <a:srgbClr val="0000FF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……</a:t>
            </a:r>
            <a:r>
              <a:rPr lang="zh-CN" altLang="en-US" sz="2800" b="1">
                <a:solidFill>
                  <a:srgbClr val="0000FF"/>
                </a:solidFill>
                <a:ea typeface="华文中宋" panose="02010600040101010101" pitchFamily="2" charset="-122"/>
              </a:rPr>
              <a:t>为食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/>
      <p:bldP spid="706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84213" y="0"/>
            <a:ext cx="84597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Listen to 1 and complete the table on Page 88.</a:t>
            </a:r>
          </a:p>
        </p:txBody>
      </p:sp>
      <p:graphicFrame>
        <p:nvGraphicFramePr>
          <p:cNvPr id="8238" name="Group 46"/>
          <p:cNvGraphicFramePr>
            <a:graphicFrameLocks noGrp="1"/>
          </p:cNvGraphicFramePr>
          <p:nvPr/>
        </p:nvGraphicFramePr>
        <p:xfrm>
          <a:off x="0" y="1412875"/>
          <a:ext cx="9144000" cy="5163313"/>
        </p:xfrm>
        <a:graphic>
          <a:graphicData uri="http://schemas.openxmlformats.org/drawingml/2006/table">
            <a:tbl>
              <a:tblPr/>
              <a:tblGrid>
                <a:gridCol w="1331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Animal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What they feed 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Where they live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Why they are in danger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They have less and less land to live on.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blue whales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Chinese tigers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in the south of China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7620" name="Rectangle 36"/>
          <p:cNvSpPr>
            <a:spLocks noChangeArrowheads="1"/>
          </p:cNvSpPr>
          <p:nvPr/>
        </p:nvSpPr>
        <p:spPr bwMode="auto">
          <a:xfrm>
            <a:off x="1476375" y="2625725"/>
            <a:ext cx="131603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bamboo</a:t>
            </a:r>
          </a:p>
        </p:txBody>
      </p:sp>
      <p:sp>
        <p:nvSpPr>
          <p:cNvPr id="67621" name="Rectangle 37"/>
          <p:cNvSpPr>
            <a:spLocks noChangeArrowheads="1"/>
          </p:cNvSpPr>
          <p:nvPr/>
        </p:nvSpPr>
        <p:spPr bwMode="auto">
          <a:xfrm>
            <a:off x="3132138" y="2636838"/>
            <a:ext cx="2303462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in Southwest China</a:t>
            </a:r>
          </a:p>
        </p:txBody>
      </p:sp>
      <p:sp>
        <p:nvSpPr>
          <p:cNvPr id="67623" name="Rectangle 39"/>
          <p:cNvSpPr>
            <a:spLocks noChangeArrowheads="1"/>
          </p:cNvSpPr>
          <p:nvPr/>
        </p:nvSpPr>
        <p:spPr bwMode="auto">
          <a:xfrm>
            <a:off x="1331913" y="3933825"/>
            <a:ext cx="2016125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smallest </a:t>
            </a:r>
          </a:p>
          <a:p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sea animals</a:t>
            </a:r>
          </a:p>
        </p:txBody>
      </p:sp>
      <p:sp>
        <p:nvSpPr>
          <p:cNvPr id="67624" name="Rectangle 40"/>
          <p:cNvSpPr>
            <a:spLocks noChangeArrowheads="1"/>
          </p:cNvSpPr>
          <p:nvPr/>
        </p:nvSpPr>
        <p:spPr bwMode="auto">
          <a:xfrm>
            <a:off x="3276600" y="4076700"/>
            <a:ext cx="188277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in the ocean</a:t>
            </a:r>
          </a:p>
        </p:txBody>
      </p:sp>
      <p:sp>
        <p:nvSpPr>
          <p:cNvPr id="67625" name="Rectangle 41"/>
          <p:cNvSpPr>
            <a:spLocks noChangeArrowheads="1"/>
          </p:cNvSpPr>
          <p:nvPr/>
        </p:nvSpPr>
        <p:spPr bwMode="auto">
          <a:xfrm>
            <a:off x="5219700" y="3860800"/>
            <a:ext cx="3924300" cy="1373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Some people kill them and make the ocean water dirtier.</a:t>
            </a:r>
          </a:p>
        </p:txBody>
      </p:sp>
      <p:sp>
        <p:nvSpPr>
          <p:cNvPr id="67626" name="Rectangle 42"/>
          <p:cNvSpPr>
            <a:spLocks noChangeArrowheads="1"/>
          </p:cNvSpPr>
          <p:nvPr/>
        </p:nvSpPr>
        <p:spPr bwMode="auto">
          <a:xfrm>
            <a:off x="1476375" y="5445125"/>
            <a:ext cx="1511300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small animals</a:t>
            </a:r>
          </a:p>
        </p:txBody>
      </p:sp>
      <p:sp>
        <p:nvSpPr>
          <p:cNvPr id="67628" name="Rectangle 44"/>
          <p:cNvSpPr>
            <a:spLocks noChangeArrowheads="1"/>
          </p:cNvSpPr>
          <p:nvPr/>
        </p:nvSpPr>
        <p:spPr bwMode="auto">
          <a:xfrm>
            <a:off x="5292725" y="5373688"/>
            <a:ext cx="3529013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Some people kill them for their fur and bones.</a:t>
            </a:r>
          </a:p>
        </p:txBody>
      </p:sp>
      <p:sp>
        <p:nvSpPr>
          <p:cNvPr id="8230" name="Oval 62"/>
          <p:cNvSpPr>
            <a:spLocks noChangeArrowheads="1"/>
          </p:cNvSpPr>
          <p:nvPr/>
        </p:nvSpPr>
        <p:spPr bwMode="auto">
          <a:xfrm>
            <a:off x="179388" y="188913"/>
            <a:ext cx="504825" cy="476250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FF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</a:p>
        </p:txBody>
      </p:sp>
      <p:sp>
        <p:nvSpPr>
          <p:cNvPr id="2" name="Rectangle 39"/>
          <p:cNvSpPr>
            <a:spLocks noChangeArrowheads="1"/>
          </p:cNvSpPr>
          <p:nvPr/>
        </p:nvSpPr>
        <p:spPr bwMode="auto">
          <a:xfrm>
            <a:off x="0" y="2708275"/>
            <a:ext cx="122237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pandas</a:t>
            </a:r>
          </a:p>
        </p:txBody>
      </p:sp>
      <p:pic>
        <p:nvPicPr>
          <p:cNvPr id="8239" name="Picture 47" descr="视频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56550" y="549275"/>
            <a:ext cx="611188" cy="74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7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7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21" grpId="0"/>
      <p:bldP spid="67623" grpId="0"/>
      <p:bldP spid="67624" grpId="0"/>
      <p:bldP spid="67625" grpId="0"/>
      <p:bldP spid="67626" grpId="0"/>
      <p:bldP spid="67628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7489825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Read Paragraph 1 and fill in the blanks.</a:t>
            </a:r>
          </a:p>
        </p:txBody>
      </p:sp>
      <p:pic>
        <p:nvPicPr>
          <p:cNvPr id="9219" name="Picture 5" descr="无标题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2276475"/>
            <a:ext cx="3167062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3419475" y="1773238"/>
            <a:ext cx="5041900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b="1" i="1" dirty="0">
                <a:solidFill>
                  <a:srgbClr val="6600CC"/>
                </a:solidFill>
                <a:latin typeface="Arial Narrow" panose="020B0606020202030204" pitchFamily="34" charset="0"/>
              </a:rPr>
              <a:t>       Pandas live in the _______ and __________ of Southwest China. They ______ _______ bamboo. But now they have ______ ____ ______ land to live on. So pandas are becoming _______ in number.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6948488" y="1773238"/>
            <a:ext cx="1296987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forests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4211638" y="2228850"/>
            <a:ext cx="1868487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mountains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5651500" y="2708275"/>
            <a:ext cx="18288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 feed     on</a:t>
            </a: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3563938" y="3716338"/>
            <a:ext cx="2903537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  less   and    less</a:t>
            </a:r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5364163" y="4676775"/>
            <a:ext cx="1055687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fewer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8" grpId="0"/>
      <p:bldP spid="71689" grpId="0"/>
      <p:bldP spid="71690" grpId="0"/>
      <p:bldP spid="71691" grpId="0"/>
      <p:bldP spid="716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42900" y="565150"/>
            <a:ext cx="7489825" cy="579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Read Paragraph 2 and fill in the blanks.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348038" y="1700213"/>
            <a:ext cx="5795962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b="1" i="1" dirty="0">
                <a:solidFill>
                  <a:srgbClr val="6600CC"/>
                </a:solidFill>
                <a:latin typeface="Arial Narrow" panose="020B0606020202030204" pitchFamily="34" charset="0"/>
              </a:rPr>
              <a:t>    The __________ animals in the world are not elephants. They are blue whales. They are the _______ but they feed on the smallest sea animals. Now they are __ _______ because some people make their _______ ______ dirty and others _______ whales for their meat.</a:t>
            </a:r>
          </a:p>
        </p:txBody>
      </p:sp>
      <p:pic>
        <p:nvPicPr>
          <p:cNvPr id="10244" name="Picture 5" descr="04052713414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349500"/>
            <a:ext cx="3203575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4643438" y="1700213"/>
            <a:ext cx="1519237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heaviest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7524750" y="2636838"/>
            <a:ext cx="1277938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largest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6948488" y="3573463"/>
            <a:ext cx="199072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in  danger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3563938" y="4581525"/>
            <a:ext cx="2312987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 ocean  home</a:t>
            </a: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3851275" y="5084763"/>
            <a:ext cx="646113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ea typeface="宋体" panose="02010600030101010101" pitchFamily="2" charset="-122"/>
              </a:rPr>
              <a:t>kill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/>
      <p:bldP spid="72711" grpId="0"/>
      <p:bldP spid="72712" grpId="0"/>
      <p:bldP spid="72713" grpId="0"/>
      <p:bldP spid="72714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895</Words>
  <Application>Microsoft Office PowerPoint</Application>
  <PresentationFormat>全屏显示(4:3)</PresentationFormat>
  <Paragraphs>166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Arial Unicode MS</vt:lpstr>
      <vt:lpstr>华文中宋</vt:lpstr>
      <vt:lpstr>隶书</vt:lpstr>
      <vt:lpstr>宋体</vt:lpstr>
      <vt:lpstr>微软雅黑</vt:lpstr>
      <vt:lpstr>Arial</vt:lpstr>
      <vt:lpstr>Arial Black</vt:lpstr>
      <vt:lpstr>Arial Narrow</vt:lpstr>
      <vt:lpstr>Calibri</vt:lpstr>
      <vt:lpstr>Comic Sans MS</vt:lpstr>
      <vt:lpstr>Times New Roman</vt:lpstr>
      <vt:lpstr>Wingdings</vt:lpstr>
      <vt:lpstr>WWW.2PPT.COM
</vt:lpstr>
      <vt:lpstr>PowerPoint 演示文稿</vt:lpstr>
      <vt:lpstr>PowerPoint 演示文稿</vt:lpstr>
      <vt:lpstr>bear  n. 熊 v. 承受，负担；忍受；容忍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north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2009-03-28T06:13:00Z</dcterms:created>
  <dcterms:modified xsi:type="dcterms:W3CDTF">2023-01-17T01:56:29Z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8B11694692C145F4839458CE4B80FEE0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