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34"/>
  </p:notesMasterIdLst>
  <p:handoutMasterIdLst>
    <p:handoutMasterId r:id="rId35"/>
  </p:handoutMasterIdLst>
  <p:sldIdLst>
    <p:sldId id="31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Lst>
  <p:sldSz cx="9144000" cy="5145088"/>
  <p:notesSz cx="6858000" cy="9144000"/>
  <p:custDataLst>
    <p:tags r:id="rId36"/>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FFFFF"/>
    <a:srgbClr val="FFCCCC"/>
    <a:srgbClr val="FFCCFF"/>
    <a:srgbClr val="00CCFF"/>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6" autoAdjust="0"/>
    <p:restoredTop sz="94660"/>
  </p:normalViewPr>
  <p:slideViewPr>
    <p:cSldViewPr snapToGrid="0">
      <p:cViewPr varScale="1">
        <p:scale>
          <a:sx n="155" d="100"/>
          <a:sy n="155" d="100"/>
        </p:scale>
        <p:origin x="-354" y="-78"/>
      </p:cViewPr>
      <p:guideLst>
        <p:guide orient="horz" pos="1620"/>
        <p:guide pos="2880"/>
      </p:guideLst>
    </p:cSldViewPr>
  </p:slideViewPr>
  <p:notesTextViewPr>
    <p:cViewPr>
      <p:scale>
        <a:sx n="1" d="1"/>
        <a:sy n="1" d="1"/>
      </p:scale>
      <p:origin x="0" y="0"/>
    </p:cViewPr>
  </p:notesTextViewPr>
  <p:sorterViewPr>
    <p:cViewPr>
      <p:scale>
        <a:sx n="41" d="100"/>
        <a:sy n="41"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27BBE65-DF6F-4BD3-93B2-5777C8719DAE}"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atin typeface="等线" panose="02010600030101010101" pitchFamily="2" charset="-122"/>
                <a:ea typeface="等线" panose="02010600030101010101" pitchFamily="2" charset="-122"/>
              </a:defRPr>
            </a:lvl1pPr>
          </a:lstStyle>
          <a:p>
            <a:pPr>
              <a:defRPr/>
            </a:pPr>
            <a:fld id="{46703C20-3B6B-4884-9AA7-31375EDF900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D128051-BB48-47D9-8D56-6C36EE0BFF49}" type="slidenum">
              <a:rPr lang="zh-CN" altLang="en-US" smtClean="0">
                <a:latin typeface="Arial" panose="020B0604020202020204" pitchFamily="34" charset="0"/>
              </a:rPr>
              <a:t>20</a:t>
            </a:fld>
            <a:endParaRPr lang="zh-CN"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垂直排列标题与文本">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886619" y="2649607"/>
            <a:ext cx="74882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86619" y="766806"/>
            <a:ext cx="7410450" cy="1508105"/>
          </a:xfrm>
          <a:prstGeom prst="rect">
            <a:avLst/>
          </a:prstGeom>
        </p:spPr>
        <p:txBody>
          <a:bodyPr>
            <a:spAutoFit/>
          </a:bodyPr>
          <a:lstStyle/>
          <a:p>
            <a:pPr algn="ctr" eaLnBrk="1" hangingPunct="1">
              <a:defRPr/>
            </a:pPr>
            <a:r>
              <a:rPr lang="en-US" altLang="zh-CN" sz="3200" b="1" dirty="0">
                <a:solidFill>
                  <a:prstClr val="black"/>
                </a:solidFill>
                <a:latin typeface="Times New Roman" panose="02020603050405020304" pitchFamily="18" charset="0"/>
                <a:ea typeface="黑体" panose="02010609060101010101" charset="-122"/>
                <a:cs typeface="Times New Roman" panose="02020603050405020304" pitchFamily="18" charset="0"/>
              </a:rPr>
              <a:t>Unit </a:t>
            </a:r>
            <a:r>
              <a:rPr lang="en-US" altLang="zh-CN" sz="3200" b="1" dirty="0" smtClean="0">
                <a:solidFill>
                  <a:prstClr val="black"/>
                </a:solidFill>
                <a:latin typeface="Times New Roman" panose="02020603050405020304" pitchFamily="18" charset="0"/>
                <a:ea typeface="黑体" panose="02010609060101010101" charset="-122"/>
                <a:cs typeface="Times New Roman" panose="02020603050405020304" pitchFamily="18" charset="0"/>
              </a:rPr>
              <a:t>7</a:t>
            </a:r>
          </a:p>
          <a:p>
            <a:pPr algn="ctr" eaLnBrk="1" hangingPunct="1">
              <a:defRPr/>
            </a:pPr>
            <a:r>
              <a:rPr lang="en-US" altLang="zh-CN" sz="6000" b="1" dirty="0" smtClean="0">
                <a:solidFill>
                  <a:prstClr val="black"/>
                </a:solidFill>
                <a:latin typeface="Times New Roman" panose="02020603050405020304" pitchFamily="18" charset="0"/>
                <a:ea typeface="黑体" panose="02010609060101010101" charset="-122"/>
                <a:cs typeface="Times New Roman" panose="02020603050405020304" pitchFamily="18" charset="0"/>
              </a:rPr>
              <a:t>It’s </a:t>
            </a:r>
            <a:r>
              <a:rPr lang="en-US" altLang="zh-CN" sz="6000" b="1" dirty="0">
                <a:solidFill>
                  <a:prstClr val="black"/>
                </a:solidFill>
                <a:latin typeface="Times New Roman" panose="02020603050405020304" pitchFamily="18" charset="0"/>
                <a:ea typeface="黑体" panose="02010609060101010101" charset="-122"/>
                <a:cs typeface="Times New Roman" panose="02020603050405020304" pitchFamily="18" charset="0"/>
              </a:rPr>
              <a:t>raining!</a:t>
            </a:r>
            <a:endParaRPr lang="zh-CN" altLang="en-US" sz="3200" dirty="0">
              <a:latin typeface="Times New Roman" panose="02020603050405020304" pitchFamily="18" charset="0"/>
              <a:cs typeface="Times New Roman" panose="02020603050405020304" pitchFamily="18" charset="0"/>
            </a:endParaRPr>
          </a:p>
        </p:txBody>
      </p:sp>
      <p:sp>
        <p:nvSpPr>
          <p:cNvPr id="8" name="矩形 4"/>
          <p:cNvSpPr>
            <a:spLocks noChangeArrowheads="1"/>
          </p:cNvSpPr>
          <p:nvPr/>
        </p:nvSpPr>
        <p:spPr bwMode="auto">
          <a:xfrm>
            <a:off x="2982237" y="2909367"/>
            <a:ext cx="3179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dirty="0">
                <a:latin typeface="Times New Roman" panose="02020603050405020304" pitchFamily="18" charset="0"/>
                <a:cs typeface="Times New Roman" panose="02020603050405020304" pitchFamily="18" charset="0"/>
              </a:rPr>
              <a:t>Section </a:t>
            </a:r>
            <a:r>
              <a:rPr lang="en-US" altLang="zh-CN" sz="2800" b="1" dirty="0" smtClean="0">
                <a:latin typeface="Times New Roman" panose="02020603050405020304" pitchFamily="18" charset="0"/>
                <a:cs typeface="Times New Roman" panose="02020603050405020304" pitchFamily="18" charset="0"/>
              </a:rPr>
              <a:t>B   </a:t>
            </a:r>
            <a:r>
              <a:rPr lang="zh-CN" altLang="en-US" sz="2800" b="1" dirty="0" smtClean="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800" b="1" dirty="0"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b="1" dirty="0" smtClean="0">
                <a:latin typeface="微软雅黑" panose="020B0503020204020204" pitchFamily="34" charset="-122"/>
                <a:ea typeface="微软雅黑" panose="020B0503020204020204" pitchFamily="34" charset="-122"/>
                <a:cs typeface="Times New Roman" panose="02020603050405020304" pitchFamily="18" charset="0"/>
              </a:rPr>
              <a:t>课时</a:t>
            </a:r>
            <a:endParaRPr lang="zh-CN" altLang="en-US" sz="28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0" y="4097279"/>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41"/>
          <p:cNvPicPr>
            <a:picLocks noChangeAspect="1" noChangeArrowheads="1"/>
          </p:cNvPicPr>
          <p:nvPr/>
        </p:nvPicPr>
        <p:blipFill>
          <a:blip r:embed="rId2" cstate="email"/>
          <a:srcRect/>
          <a:stretch>
            <a:fillRect/>
          </a:stretch>
        </p:blipFill>
        <p:spPr bwMode="auto">
          <a:xfrm>
            <a:off x="539750" y="1492250"/>
            <a:ext cx="260508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矩形 2"/>
          <p:cNvSpPr>
            <a:spLocks noChangeArrowheads="1"/>
          </p:cNvSpPr>
          <p:nvPr/>
        </p:nvSpPr>
        <p:spPr bwMode="auto">
          <a:xfrm>
            <a:off x="3203575" y="1120775"/>
            <a:ext cx="53292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2800" b="1">
                <a:latin typeface="Times New Roman" panose="02020603050405020304" pitchFamily="18" charset="0"/>
                <a:cs typeface="Times New Roman" panose="02020603050405020304" pitchFamily="18" charset="0"/>
              </a:rPr>
              <a:t>How’s the weather?</a:t>
            </a:r>
          </a:p>
          <a:p>
            <a:pPr eaLnBrk="1" hangingPunct="1">
              <a:lnSpc>
                <a:spcPct val="150000"/>
              </a:lnSpc>
            </a:pPr>
            <a:r>
              <a:rPr lang="en-US" altLang="zh-CN" sz="2800" b="1">
                <a:latin typeface="Times New Roman" panose="02020603050405020304" pitchFamily="18" charset="0"/>
                <a:cs typeface="Times New Roman" panose="02020603050405020304" pitchFamily="18" charset="0"/>
              </a:rPr>
              <a:t>___________________________ </a:t>
            </a:r>
          </a:p>
          <a:p>
            <a:pPr eaLnBrk="1" hangingPunct="1">
              <a:lnSpc>
                <a:spcPct val="150000"/>
              </a:lnSpc>
            </a:pPr>
            <a:r>
              <a:rPr lang="en-US" altLang="zh-CN" sz="2800" b="1">
                <a:latin typeface="Times New Roman" panose="02020603050405020304" pitchFamily="18" charset="0"/>
                <a:cs typeface="Times New Roman" panose="02020603050405020304" pitchFamily="18" charset="0"/>
              </a:rPr>
              <a:t>What are they do</a:t>
            </a:r>
            <a:r>
              <a:rPr lang="zh-CN" altLang="en-US" sz="2800" b="1">
                <a:latin typeface="Times New Roman" panose="02020603050405020304" pitchFamily="18" charset="0"/>
                <a:cs typeface="Times New Roman" panose="02020603050405020304" pitchFamily="18" charset="0"/>
              </a:rPr>
              <a:t>i</a:t>
            </a:r>
            <a:r>
              <a:rPr lang="en-US" altLang="zh-CN" sz="2800" b="1">
                <a:latin typeface="Times New Roman" panose="02020603050405020304" pitchFamily="18" charset="0"/>
                <a:cs typeface="Times New Roman" panose="02020603050405020304" pitchFamily="18" charset="0"/>
              </a:rPr>
              <a:t>ng?</a:t>
            </a:r>
          </a:p>
          <a:p>
            <a:pPr eaLnBrk="1" hangingPunct="1">
              <a:lnSpc>
                <a:spcPct val="150000"/>
              </a:lnSpc>
            </a:pPr>
            <a:r>
              <a:rPr lang="en-US" altLang="zh-CN" sz="2800" b="1">
                <a:latin typeface="Times New Roman" panose="02020603050405020304" pitchFamily="18" charset="0"/>
                <a:cs typeface="Times New Roman" panose="02020603050405020304" pitchFamily="18" charset="0"/>
              </a:rPr>
              <a:t>___________________________</a:t>
            </a:r>
            <a:endParaRPr lang="zh-CN" altLang="en-US" sz="2800" b="1">
              <a:latin typeface="Times New Roman" panose="02020603050405020304" pitchFamily="18" charset="0"/>
              <a:cs typeface="Times New Roman" panose="02020603050405020304" pitchFamily="18" charset="0"/>
            </a:endParaRPr>
          </a:p>
        </p:txBody>
      </p:sp>
      <p:sp>
        <p:nvSpPr>
          <p:cNvPr id="11268" name="矩形 3"/>
          <p:cNvSpPr>
            <a:spLocks noChangeArrowheads="1"/>
          </p:cNvSpPr>
          <p:nvPr/>
        </p:nvSpPr>
        <p:spPr bwMode="auto">
          <a:xfrm>
            <a:off x="3232150" y="1851025"/>
            <a:ext cx="3244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sz="2800" b="1">
                <a:solidFill>
                  <a:srgbClr val="FF0000"/>
                </a:solidFill>
                <a:latin typeface="Times New Roman" panose="02020603050405020304" pitchFamily="18" charset="0"/>
                <a:cs typeface="Times New Roman" panose="02020603050405020304" pitchFamily="18" charset="0"/>
              </a:rPr>
              <a:t>It’s cool and cloudy.</a:t>
            </a:r>
          </a:p>
        </p:txBody>
      </p:sp>
      <p:sp>
        <p:nvSpPr>
          <p:cNvPr id="11269" name="矩形 4"/>
          <p:cNvSpPr>
            <a:spLocks noChangeArrowheads="1"/>
          </p:cNvSpPr>
          <p:nvPr/>
        </p:nvSpPr>
        <p:spPr bwMode="auto">
          <a:xfrm>
            <a:off x="3190875" y="3140075"/>
            <a:ext cx="5337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cs typeface="Times New Roman" panose="02020603050405020304" pitchFamily="18" charset="0"/>
              </a:rPr>
              <a:t>They are climbing the mountains.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randombar(horizontal)">
                                      <p:cBhvr>
                                        <p:cTn id="10" dur="500"/>
                                        <p:tgtEl>
                                          <p:spTgt spid="1126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wipe(left)">
                                      <p:cBhvr>
                                        <p:cTn id="15" dur="500"/>
                                        <p:tgtEl>
                                          <p:spTgt spid="112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wipe(left)">
                                      <p:cBhvr>
                                        <p:cTn id="2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112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1"/>
          <p:cNvPicPr>
            <a:picLocks noChangeAspect="1" noChangeArrowheads="1"/>
          </p:cNvPicPr>
          <p:nvPr/>
        </p:nvPicPr>
        <p:blipFill>
          <a:blip r:embed="rId2" cstate="email">
            <a:clrChange>
              <a:clrFrom>
                <a:srgbClr val="FFFFFB"/>
              </a:clrFrom>
              <a:clrTo>
                <a:srgbClr val="FFFFFB">
                  <a:alpha val="0"/>
                </a:srgbClr>
              </a:clrTo>
            </a:clrChange>
          </a:blip>
          <a:srcRect/>
          <a:stretch>
            <a:fillRect/>
          </a:stretch>
        </p:blipFill>
        <p:spPr bwMode="auto">
          <a:xfrm>
            <a:off x="827088" y="1476375"/>
            <a:ext cx="2303462"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矩形 2"/>
          <p:cNvSpPr>
            <a:spLocks noChangeArrowheads="1"/>
          </p:cNvSpPr>
          <p:nvPr/>
        </p:nvSpPr>
        <p:spPr bwMode="auto">
          <a:xfrm>
            <a:off x="3203575" y="1120775"/>
            <a:ext cx="53292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2800" b="1">
                <a:latin typeface="Times New Roman" panose="02020603050405020304" pitchFamily="18" charset="0"/>
                <a:cs typeface="Times New Roman" panose="02020603050405020304" pitchFamily="18" charset="0"/>
              </a:rPr>
              <a:t>How’s the weather?</a:t>
            </a:r>
          </a:p>
          <a:p>
            <a:pPr eaLnBrk="1" hangingPunct="1">
              <a:lnSpc>
                <a:spcPct val="150000"/>
              </a:lnSpc>
            </a:pPr>
            <a:r>
              <a:rPr lang="en-US" altLang="zh-CN" sz="2800" b="1">
                <a:latin typeface="Times New Roman" panose="02020603050405020304" pitchFamily="18" charset="0"/>
                <a:cs typeface="Times New Roman" panose="02020603050405020304" pitchFamily="18" charset="0"/>
              </a:rPr>
              <a:t>___________________________ </a:t>
            </a:r>
          </a:p>
          <a:p>
            <a:pPr eaLnBrk="1" hangingPunct="1">
              <a:lnSpc>
                <a:spcPct val="150000"/>
              </a:lnSpc>
            </a:pPr>
            <a:r>
              <a:rPr lang="en-US" altLang="zh-CN" sz="2800" b="1">
                <a:latin typeface="Times New Roman" panose="02020603050405020304" pitchFamily="18" charset="0"/>
                <a:cs typeface="Times New Roman" panose="02020603050405020304" pitchFamily="18" charset="0"/>
              </a:rPr>
              <a:t>What is she do</a:t>
            </a:r>
            <a:r>
              <a:rPr lang="zh-CN" altLang="en-US" sz="2800" b="1">
                <a:latin typeface="Times New Roman" panose="02020603050405020304" pitchFamily="18" charset="0"/>
                <a:cs typeface="Times New Roman" panose="02020603050405020304" pitchFamily="18" charset="0"/>
              </a:rPr>
              <a:t>i</a:t>
            </a:r>
            <a:r>
              <a:rPr lang="en-US" altLang="zh-CN" sz="2800" b="1">
                <a:latin typeface="Times New Roman" panose="02020603050405020304" pitchFamily="18" charset="0"/>
                <a:cs typeface="Times New Roman" panose="02020603050405020304" pitchFamily="18" charset="0"/>
              </a:rPr>
              <a:t>ng?</a:t>
            </a:r>
          </a:p>
          <a:p>
            <a:pPr eaLnBrk="1" hangingPunct="1">
              <a:lnSpc>
                <a:spcPct val="150000"/>
              </a:lnSpc>
            </a:pPr>
            <a:r>
              <a:rPr lang="en-US" altLang="zh-CN" sz="2800" b="1">
                <a:latin typeface="Times New Roman" panose="02020603050405020304" pitchFamily="18" charset="0"/>
                <a:cs typeface="Times New Roman" panose="02020603050405020304" pitchFamily="18" charset="0"/>
              </a:rPr>
              <a:t>___________________________</a:t>
            </a:r>
            <a:endParaRPr lang="zh-CN" altLang="en-US" sz="2800" b="1">
              <a:latin typeface="Times New Roman" panose="02020603050405020304" pitchFamily="18" charset="0"/>
              <a:cs typeface="Times New Roman" panose="02020603050405020304" pitchFamily="18" charset="0"/>
            </a:endParaRPr>
          </a:p>
        </p:txBody>
      </p:sp>
      <p:sp>
        <p:nvSpPr>
          <p:cNvPr id="12292" name="矩形 3"/>
          <p:cNvSpPr>
            <a:spLocks noChangeArrowheads="1"/>
          </p:cNvSpPr>
          <p:nvPr/>
        </p:nvSpPr>
        <p:spPr bwMode="auto">
          <a:xfrm>
            <a:off x="3273425" y="1851025"/>
            <a:ext cx="207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cs typeface="Times New Roman" panose="02020603050405020304" pitchFamily="18" charset="0"/>
              </a:rPr>
              <a:t>It is raining.</a:t>
            </a:r>
          </a:p>
        </p:txBody>
      </p:sp>
      <p:sp>
        <p:nvSpPr>
          <p:cNvPr id="12293" name="矩形 4"/>
          <p:cNvSpPr>
            <a:spLocks noChangeArrowheads="1"/>
          </p:cNvSpPr>
          <p:nvPr/>
        </p:nvSpPr>
        <p:spPr bwMode="auto">
          <a:xfrm>
            <a:off x="3286125" y="3133725"/>
            <a:ext cx="3511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cs typeface="Times New Roman" panose="02020603050405020304" pitchFamily="18" charset="0"/>
              </a:rPr>
              <a:t>She is writing a letter.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31" presetClass="entr" presetSubtype="0" fill="hold" grpId="0" nodeType="withEffect">
                                  <p:stCondLst>
                                    <p:cond delay="0"/>
                                  </p:stCondLst>
                                  <p:childTnLst>
                                    <p:set>
                                      <p:cBhvr>
                                        <p:cTn id="9" dur="1" fill="hold">
                                          <p:stCondLst>
                                            <p:cond delay="0"/>
                                          </p:stCondLst>
                                        </p:cTn>
                                        <p:tgtEl>
                                          <p:spTgt spid="12291"/>
                                        </p:tgtEl>
                                        <p:attrNameLst>
                                          <p:attrName>style.visibility</p:attrName>
                                        </p:attrNameLst>
                                      </p:cBhvr>
                                      <p:to>
                                        <p:strVal val="visible"/>
                                      </p:to>
                                    </p:set>
                                    <p:anim calcmode="lin" valueType="num">
                                      <p:cBhvr>
                                        <p:cTn id="10" dur="1000" fill="hold"/>
                                        <p:tgtEl>
                                          <p:spTgt spid="12291"/>
                                        </p:tgtEl>
                                        <p:attrNameLst>
                                          <p:attrName>ppt_w</p:attrName>
                                        </p:attrNameLst>
                                      </p:cBhvr>
                                      <p:tavLst>
                                        <p:tav tm="0">
                                          <p:val>
                                            <p:fltVal val="0"/>
                                          </p:val>
                                        </p:tav>
                                        <p:tav tm="100000">
                                          <p:val>
                                            <p:strVal val="#ppt_w"/>
                                          </p:val>
                                        </p:tav>
                                      </p:tavLst>
                                    </p:anim>
                                    <p:anim calcmode="lin" valueType="num">
                                      <p:cBhvr>
                                        <p:cTn id="11" dur="1000" fill="hold"/>
                                        <p:tgtEl>
                                          <p:spTgt spid="12291"/>
                                        </p:tgtEl>
                                        <p:attrNameLst>
                                          <p:attrName>ppt_h</p:attrName>
                                        </p:attrNameLst>
                                      </p:cBhvr>
                                      <p:tavLst>
                                        <p:tav tm="0">
                                          <p:val>
                                            <p:fltVal val="0"/>
                                          </p:val>
                                        </p:tav>
                                        <p:tav tm="100000">
                                          <p:val>
                                            <p:strVal val="#ppt_h"/>
                                          </p:val>
                                        </p:tav>
                                      </p:tavLst>
                                    </p:anim>
                                    <p:anim calcmode="lin" valueType="num">
                                      <p:cBhvr>
                                        <p:cTn id="12" dur="1000" fill="hold"/>
                                        <p:tgtEl>
                                          <p:spTgt spid="12291"/>
                                        </p:tgtEl>
                                        <p:attrNameLst>
                                          <p:attrName>style.rotation</p:attrName>
                                        </p:attrNameLst>
                                      </p:cBhvr>
                                      <p:tavLst>
                                        <p:tav tm="0">
                                          <p:val>
                                            <p:fltVal val="90"/>
                                          </p:val>
                                        </p:tav>
                                        <p:tav tm="100000">
                                          <p:val>
                                            <p:fltVal val="0"/>
                                          </p:val>
                                        </p:tav>
                                      </p:tavLst>
                                    </p:anim>
                                    <p:animEffect transition="in" filter="fade">
                                      <p:cBhvr>
                                        <p:cTn id="13" dur="1000"/>
                                        <p:tgtEl>
                                          <p:spTgt spid="1229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wipe(left)">
                                      <p:cBhvr>
                                        <p:cTn id="18" dur="500"/>
                                        <p:tgtEl>
                                          <p:spTgt spid="1229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293"/>
                                        </p:tgtEl>
                                        <p:attrNameLst>
                                          <p:attrName>style.visibility</p:attrName>
                                        </p:attrNameLst>
                                      </p:cBhvr>
                                      <p:to>
                                        <p:strVal val="visible"/>
                                      </p:to>
                                    </p:set>
                                    <p:animEffect transition="in" filter="wipe(left)">
                                      <p:cBhvr>
                                        <p:cTn id="23"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 descr="41"/>
          <p:cNvPicPr>
            <a:picLocks noChangeAspect="1" noChangeArrowheads="1"/>
          </p:cNvPicPr>
          <p:nvPr/>
        </p:nvPicPr>
        <p:blipFill>
          <a:blip r:embed="rId2" cstate="email"/>
          <a:srcRect/>
          <a:stretch>
            <a:fillRect/>
          </a:stretch>
        </p:blipFill>
        <p:spPr bwMode="auto">
          <a:xfrm>
            <a:off x="6986588" y="3452813"/>
            <a:ext cx="146526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9"/>
          <p:cNvSpPr txBox="1">
            <a:spLocks noChangeArrowheads="1"/>
          </p:cNvSpPr>
          <p:nvPr/>
        </p:nvSpPr>
        <p:spPr bwMode="auto">
          <a:xfrm>
            <a:off x="993775" y="287338"/>
            <a:ext cx="6991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latin typeface="Times New Roman" panose="02020603050405020304" pitchFamily="18" charset="0"/>
              </a:rPr>
              <a:t>Match each postcard below with the correct picture in 2a.</a:t>
            </a:r>
          </a:p>
        </p:txBody>
      </p:sp>
      <p:grpSp>
        <p:nvGrpSpPr>
          <p:cNvPr id="12292" name="组合 4"/>
          <p:cNvGrpSpPr/>
          <p:nvPr/>
        </p:nvGrpSpPr>
        <p:grpSpPr bwMode="auto">
          <a:xfrm>
            <a:off x="446088" y="458788"/>
            <a:ext cx="692150" cy="584200"/>
            <a:chOff x="382046" y="517058"/>
            <a:chExt cx="784860" cy="584775"/>
          </a:xfrm>
        </p:grpSpPr>
        <p:sp>
          <p:nvSpPr>
            <p:cNvPr id="6" name="椭圆 5"/>
            <p:cNvSpPr/>
            <p:nvPr/>
          </p:nvSpPr>
          <p:spPr>
            <a:xfrm>
              <a:off x="450451" y="571086"/>
              <a:ext cx="613846" cy="50214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3200" b="1" dirty="0">
                <a:solidFill>
                  <a:srgbClr val="0000FF"/>
                </a:solidFill>
              </a:endParaRPr>
            </a:p>
          </p:txBody>
        </p:sp>
        <p:sp>
          <p:nvSpPr>
            <p:cNvPr id="12302" name="TextBox 3"/>
            <p:cNvSpPr txBox="1">
              <a:spLocks noChangeArrowheads="1"/>
            </p:cNvSpPr>
            <p:nvPr/>
          </p:nvSpPr>
          <p:spPr bwMode="auto">
            <a:xfrm>
              <a:off x="382046" y="517058"/>
              <a:ext cx="784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0000FF"/>
                  </a:solidFill>
                  <a:latin typeface="Arial" panose="020B0604020202020204" pitchFamily="34" charset="0"/>
                </a:rPr>
                <a:t>2b</a:t>
              </a:r>
              <a:endParaRPr lang="zh-CN" altLang="en-US" sz="3200" b="1">
                <a:solidFill>
                  <a:srgbClr val="0000FF"/>
                </a:solidFill>
                <a:latin typeface="Arial" panose="020B0604020202020204" pitchFamily="34" charset="0"/>
              </a:endParaRPr>
            </a:p>
          </p:txBody>
        </p:sp>
      </p:grpSp>
      <p:pic>
        <p:nvPicPr>
          <p:cNvPr id="8" name="Picture 14" descr="41"/>
          <p:cNvPicPr>
            <a:picLocks noChangeAspect="1" noChangeArrowheads="1"/>
          </p:cNvPicPr>
          <p:nvPr/>
        </p:nvPicPr>
        <p:blipFill>
          <a:blip r:embed="rId3" cstate="email"/>
          <a:srcRect/>
          <a:stretch>
            <a:fillRect/>
          </a:stretch>
        </p:blipFill>
        <p:spPr bwMode="auto">
          <a:xfrm>
            <a:off x="6991350" y="1193800"/>
            <a:ext cx="135096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41"/>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026275" y="2389188"/>
            <a:ext cx="13954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1017588" y="3060700"/>
            <a:ext cx="5283200" cy="1631950"/>
          </a:xfrm>
          <a:prstGeom prst="rect">
            <a:avLst/>
          </a:prstGeom>
          <a:noFill/>
          <a:ln w="19050">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3000"/>
              </a:lnSpc>
            </a:pPr>
            <a:r>
              <a:rPr lang="en-US" altLang="zh-CN" sz="2800" b="1">
                <a:latin typeface="Times New Roman" panose="02020603050405020304" pitchFamily="18" charset="0"/>
              </a:rPr>
              <a:t>Dear Jane.</a:t>
            </a:r>
          </a:p>
          <a:p>
            <a:pPr eaLnBrk="1" hangingPunct="1">
              <a:lnSpc>
                <a:spcPts val="3000"/>
              </a:lnSpc>
            </a:pPr>
            <a:r>
              <a:rPr lang="en-US" altLang="zh-CN" sz="2800" b="1">
                <a:latin typeface="Times New Roman" panose="02020603050405020304" pitchFamily="18" charset="0"/>
              </a:rPr>
              <a:t>How’s your summer…</a:t>
            </a:r>
          </a:p>
          <a:p>
            <a:pPr eaLnBrk="1" hangingPunct="1">
              <a:lnSpc>
                <a:spcPts val="3000"/>
              </a:lnSpc>
            </a:pPr>
            <a:r>
              <a:rPr lang="en-US" altLang="zh-CN" sz="2800" b="1">
                <a:latin typeface="Times New Roman" panose="02020603050405020304" pitchFamily="18" charset="0"/>
              </a:rPr>
              <a:t>I’m having a …</a:t>
            </a:r>
          </a:p>
          <a:p>
            <a:pPr eaLnBrk="1" hangingPunct="1">
              <a:lnSpc>
                <a:spcPts val="3000"/>
              </a:lnSpc>
            </a:pPr>
            <a:r>
              <a:rPr lang="en-US" altLang="zh-CN" sz="2800" b="1">
                <a:latin typeface="Times New Roman" panose="02020603050405020304" pitchFamily="18" charset="0"/>
              </a:rPr>
              <a:t>Dave</a:t>
            </a:r>
          </a:p>
        </p:txBody>
      </p:sp>
      <p:sp>
        <p:nvSpPr>
          <p:cNvPr id="11" name="Text Box 9"/>
          <p:cNvSpPr txBox="1">
            <a:spLocks noChangeArrowheads="1"/>
          </p:cNvSpPr>
          <p:nvPr/>
        </p:nvSpPr>
        <p:spPr bwMode="auto">
          <a:xfrm>
            <a:off x="1017588" y="1303338"/>
            <a:ext cx="5281612" cy="1633537"/>
          </a:xfrm>
          <a:prstGeom prst="rect">
            <a:avLst/>
          </a:prstGeom>
          <a:noFill/>
          <a:ln w="19050">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3000"/>
              </a:lnSpc>
            </a:pPr>
            <a:r>
              <a:rPr lang="en-US" altLang="zh-CN" sz="2800" b="1">
                <a:latin typeface="Times New Roman" panose="02020603050405020304" pitchFamily="18" charset="0"/>
              </a:rPr>
              <a:t>Dear Jane.</a:t>
            </a:r>
          </a:p>
          <a:p>
            <a:pPr eaLnBrk="1" hangingPunct="1">
              <a:lnSpc>
                <a:spcPts val="3000"/>
              </a:lnSpc>
            </a:pPr>
            <a:r>
              <a:rPr lang="en-US" altLang="zh-CN" sz="2800" b="1">
                <a:latin typeface="Times New Roman" panose="02020603050405020304" pitchFamily="18" charset="0"/>
              </a:rPr>
              <a:t>How’s it going? I’m having </a:t>
            </a:r>
          </a:p>
          <a:p>
            <a:pPr eaLnBrk="1" hangingPunct="1">
              <a:lnSpc>
                <a:spcPts val="3000"/>
              </a:lnSpc>
            </a:pPr>
            <a:r>
              <a:rPr lang="en-US" altLang="zh-CN" sz="2800" b="1">
                <a:latin typeface="Times New Roman" panose="02020603050405020304" pitchFamily="18" charset="0"/>
              </a:rPr>
              <a:t>a great time …</a:t>
            </a:r>
          </a:p>
          <a:p>
            <a:pPr eaLnBrk="1" hangingPunct="1">
              <a:lnSpc>
                <a:spcPts val="3000"/>
              </a:lnSpc>
            </a:pPr>
            <a:r>
              <a:rPr lang="en-US" altLang="zh-CN" sz="2800" b="1">
                <a:latin typeface="Times New Roman" panose="02020603050405020304" pitchFamily="18" charset="0"/>
              </a:rPr>
              <a:t>Su Lin</a:t>
            </a:r>
          </a:p>
        </p:txBody>
      </p:sp>
      <p:sp>
        <p:nvSpPr>
          <p:cNvPr id="12" name="Text Box 9"/>
          <p:cNvSpPr txBox="1">
            <a:spLocks noChangeArrowheads="1"/>
          </p:cNvSpPr>
          <p:nvPr/>
        </p:nvSpPr>
        <p:spPr bwMode="auto">
          <a:xfrm>
            <a:off x="5338763" y="1649413"/>
            <a:ext cx="962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009900"/>
                </a:solidFill>
                <a:latin typeface="Times New Roman" panose="02020603050405020304" pitchFamily="18" charset="0"/>
              </a:rPr>
              <a:t>To</a:t>
            </a:r>
          </a:p>
          <a:p>
            <a:pPr eaLnBrk="1" hangingPunct="1"/>
            <a:r>
              <a:rPr lang="en-US" altLang="zh-CN" sz="2800" b="1">
                <a:solidFill>
                  <a:srgbClr val="009900"/>
                </a:solidFill>
                <a:latin typeface="Times New Roman" panose="02020603050405020304" pitchFamily="18" charset="0"/>
              </a:rPr>
              <a:t>Jane</a:t>
            </a:r>
          </a:p>
        </p:txBody>
      </p:sp>
      <p:sp>
        <p:nvSpPr>
          <p:cNvPr id="13" name="Text Box 9"/>
          <p:cNvSpPr txBox="1">
            <a:spLocks noChangeArrowheads="1"/>
          </p:cNvSpPr>
          <p:nvPr/>
        </p:nvSpPr>
        <p:spPr bwMode="auto">
          <a:xfrm>
            <a:off x="5338763" y="3398838"/>
            <a:ext cx="9953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009900"/>
                </a:solidFill>
                <a:latin typeface="Times New Roman" panose="02020603050405020304" pitchFamily="18" charset="0"/>
              </a:rPr>
              <a:t>To</a:t>
            </a:r>
          </a:p>
          <a:p>
            <a:pPr eaLnBrk="1" hangingPunct="1"/>
            <a:r>
              <a:rPr lang="en-US" altLang="zh-CN" sz="2800" b="1">
                <a:solidFill>
                  <a:srgbClr val="009900"/>
                </a:solidFill>
                <a:latin typeface="Times New Roman" panose="02020603050405020304" pitchFamily="18" charset="0"/>
              </a:rPr>
              <a:t>Jane</a:t>
            </a:r>
          </a:p>
        </p:txBody>
      </p:sp>
      <p:cxnSp>
        <p:nvCxnSpPr>
          <p:cNvPr id="14" name="直接连接符 13"/>
          <p:cNvCxnSpPr>
            <a:cxnSpLocks noChangeShapeType="1"/>
          </p:cNvCxnSpPr>
          <p:nvPr/>
        </p:nvCxnSpPr>
        <p:spPr bwMode="auto">
          <a:xfrm flipV="1">
            <a:off x="6334125" y="1841500"/>
            <a:ext cx="782638" cy="500063"/>
          </a:xfrm>
          <a:prstGeom prst="line">
            <a:avLst/>
          </a:prstGeom>
          <a:noFill/>
          <a:ln w="28575" algn="ctr">
            <a:solidFill>
              <a:srgbClr val="FF0000"/>
            </a:solidFill>
            <a:round/>
          </a:ln>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flipV="1">
            <a:off x="6300788" y="2936875"/>
            <a:ext cx="815975" cy="1143000"/>
          </a:xfrm>
          <a:prstGeom prst="line">
            <a:avLst/>
          </a:prstGeom>
          <a:noFill/>
          <a:ln w="28575" algn="ctr">
            <a:solidFill>
              <a:srgbClr val="FF0000"/>
            </a:solidFill>
            <a:rou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511300" y="846138"/>
            <a:ext cx="6261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latin typeface="Times New Roman" panose="02020603050405020304" pitchFamily="18" charset="0"/>
              </a:rPr>
              <a:t>Read the first postcard in 2b again and answer the questions.</a:t>
            </a:r>
          </a:p>
        </p:txBody>
      </p:sp>
      <p:sp>
        <p:nvSpPr>
          <p:cNvPr id="3" name="Text Box 9"/>
          <p:cNvSpPr txBox="1">
            <a:spLocks noChangeArrowheads="1"/>
          </p:cNvSpPr>
          <p:nvPr/>
        </p:nvSpPr>
        <p:spPr bwMode="auto">
          <a:xfrm>
            <a:off x="1511300" y="1973263"/>
            <a:ext cx="54689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buFontTx/>
              <a:buAutoNum type="arabicPeriod"/>
            </a:pPr>
            <a:r>
              <a:rPr lang="en-US" altLang="zh-CN" sz="2800" b="1" dirty="0">
                <a:latin typeface="Times New Roman" panose="02020603050405020304" pitchFamily="18" charset="0"/>
              </a:rPr>
              <a:t>Where is Su Lin now?</a:t>
            </a:r>
          </a:p>
          <a:p>
            <a:pPr eaLnBrk="1" hangingPunct="1">
              <a:lnSpc>
                <a:spcPct val="120000"/>
              </a:lnSpc>
            </a:pPr>
            <a:r>
              <a:rPr lang="en-US" altLang="zh-CN" sz="2800" b="1" dirty="0">
                <a:latin typeface="Times New Roman" panose="02020603050405020304" pitchFamily="18" charset="0"/>
              </a:rPr>
              <a:t>    ______________________</a:t>
            </a:r>
          </a:p>
          <a:p>
            <a:pPr eaLnBrk="1" hangingPunct="1">
              <a:lnSpc>
                <a:spcPct val="120000"/>
              </a:lnSpc>
            </a:pPr>
            <a:r>
              <a:rPr lang="en-US" altLang="zh-CN" sz="2800" b="1" dirty="0">
                <a:latin typeface="Times New Roman" panose="02020603050405020304" pitchFamily="18" charset="0"/>
              </a:rPr>
              <a:t>2. What is Su Lin studying there?</a:t>
            </a:r>
          </a:p>
          <a:p>
            <a:pPr eaLnBrk="1" hangingPunct="1">
              <a:lnSpc>
                <a:spcPct val="120000"/>
              </a:lnSpc>
            </a:pPr>
            <a:r>
              <a:rPr lang="en-US" altLang="zh-CN" sz="2800" b="1" dirty="0">
                <a:latin typeface="Times New Roman" panose="02020603050405020304" pitchFamily="18" charset="0"/>
              </a:rPr>
              <a:t>    _______________________</a:t>
            </a:r>
          </a:p>
        </p:txBody>
      </p:sp>
      <p:sp>
        <p:nvSpPr>
          <p:cNvPr id="4" name="Text Box 9"/>
          <p:cNvSpPr txBox="1">
            <a:spLocks noChangeArrowheads="1"/>
          </p:cNvSpPr>
          <p:nvPr/>
        </p:nvSpPr>
        <p:spPr bwMode="auto">
          <a:xfrm>
            <a:off x="1908175" y="2487613"/>
            <a:ext cx="31051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dirty="0">
                <a:solidFill>
                  <a:srgbClr val="FF0000"/>
                </a:solidFill>
                <a:latin typeface="Times New Roman" panose="02020603050405020304" pitchFamily="18" charset="0"/>
              </a:rPr>
              <a:t>She’s in Canada. </a:t>
            </a:r>
          </a:p>
        </p:txBody>
      </p:sp>
      <p:sp>
        <p:nvSpPr>
          <p:cNvPr id="5" name="Text Box 9"/>
          <p:cNvSpPr txBox="1">
            <a:spLocks noChangeArrowheads="1"/>
          </p:cNvSpPr>
          <p:nvPr/>
        </p:nvSpPr>
        <p:spPr bwMode="auto">
          <a:xfrm>
            <a:off x="1878013" y="3481388"/>
            <a:ext cx="4027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dirty="0">
                <a:solidFill>
                  <a:srgbClr val="FF0000"/>
                </a:solidFill>
                <a:latin typeface="Times New Roman" panose="02020603050405020304" pitchFamily="18" charset="0"/>
              </a:rPr>
              <a:t>She’s studying English.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P spid="4" grpId="0" autoUpdateAnimBg="0"/>
      <p:bldP spid="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996950" y="660400"/>
            <a:ext cx="7286625"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dirty="0">
                <a:latin typeface="Times New Roman" panose="02020603050405020304" pitchFamily="18" charset="0"/>
              </a:rPr>
              <a:t>3. Is she visiting some of his old friends there?</a:t>
            </a:r>
          </a:p>
          <a:p>
            <a:pPr eaLnBrk="1" hangingPunct="1">
              <a:lnSpc>
                <a:spcPct val="120000"/>
              </a:lnSpc>
            </a:pPr>
            <a:r>
              <a:rPr lang="en-US" altLang="zh-CN" sz="2800" b="1" dirty="0">
                <a:latin typeface="Times New Roman" panose="02020603050405020304" pitchFamily="18" charset="0"/>
              </a:rPr>
              <a:t>    _________________________________</a:t>
            </a:r>
          </a:p>
          <a:p>
            <a:pPr eaLnBrk="1" hangingPunct="1">
              <a:lnSpc>
                <a:spcPct val="120000"/>
              </a:lnSpc>
            </a:pPr>
            <a:r>
              <a:rPr lang="en-US" altLang="zh-CN" sz="2800" b="1" dirty="0">
                <a:latin typeface="Times New Roman" panose="02020603050405020304" pitchFamily="18" charset="0"/>
              </a:rPr>
              <a:t>4. What’s she doing right now? _________________________________</a:t>
            </a:r>
          </a:p>
          <a:p>
            <a:pPr eaLnBrk="1" hangingPunct="1">
              <a:lnSpc>
                <a:spcPct val="120000"/>
              </a:lnSpc>
            </a:pPr>
            <a:r>
              <a:rPr lang="en-US" altLang="zh-CN" sz="2800" b="1" dirty="0">
                <a:latin typeface="Times New Roman" panose="02020603050405020304" pitchFamily="18" charset="0"/>
              </a:rPr>
              <a:t>    _________________________________</a:t>
            </a:r>
          </a:p>
          <a:p>
            <a:pPr eaLnBrk="1" hangingPunct="1">
              <a:lnSpc>
                <a:spcPct val="120000"/>
              </a:lnSpc>
            </a:pPr>
            <a:r>
              <a:rPr lang="en-US" altLang="zh-CN" sz="2800" b="1" dirty="0">
                <a:latin typeface="Times New Roman" panose="02020603050405020304" pitchFamily="18" charset="0"/>
              </a:rPr>
              <a:t>5. How’s the weather there?</a:t>
            </a:r>
          </a:p>
          <a:p>
            <a:pPr eaLnBrk="1" hangingPunct="1">
              <a:lnSpc>
                <a:spcPct val="120000"/>
              </a:lnSpc>
            </a:pPr>
            <a:r>
              <a:rPr lang="en-US" altLang="zh-CN" sz="2800" b="1" dirty="0">
                <a:latin typeface="Times New Roman" panose="02020603050405020304" pitchFamily="18" charset="0"/>
              </a:rPr>
              <a:t>    _________________________</a:t>
            </a:r>
          </a:p>
        </p:txBody>
      </p:sp>
      <p:sp>
        <p:nvSpPr>
          <p:cNvPr id="3" name="Text Box 9"/>
          <p:cNvSpPr txBox="1">
            <a:spLocks noChangeArrowheads="1"/>
          </p:cNvSpPr>
          <p:nvPr/>
        </p:nvSpPr>
        <p:spPr bwMode="auto">
          <a:xfrm>
            <a:off x="1395413" y="1181100"/>
            <a:ext cx="23034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dirty="0">
                <a:solidFill>
                  <a:srgbClr val="FF0000"/>
                </a:solidFill>
                <a:latin typeface="Times New Roman" panose="02020603050405020304" pitchFamily="18" charset="0"/>
              </a:rPr>
              <a:t>Yes, she is.</a:t>
            </a:r>
          </a:p>
        </p:txBody>
      </p:sp>
      <p:sp>
        <p:nvSpPr>
          <p:cNvPr id="4" name="Text Box 9"/>
          <p:cNvSpPr txBox="1">
            <a:spLocks noChangeArrowheads="1"/>
          </p:cNvSpPr>
          <p:nvPr/>
        </p:nvSpPr>
        <p:spPr bwMode="auto">
          <a:xfrm>
            <a:off x="1463675" y="2165350"/>
            <a:ext cx="60642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dirty="0">
                <a:solidFill>
                  <a:srgbClr val="FF0000"/>
                </a:solidFill>
                <a:latin typeface="Times New Roman" panose="02020603050405020304" pitchFamily="18" charset="0"/>
              </a:rPr>
              <a:t>She’s sitting by the pool and drinking orange juice.</a:t>
            </a:r>
          </a:p>
        </p:txBody>
      </p:sp>
      <p:sp>
        <p:nvSpPr>
          <p:cNvPr id="5" name="Text Box 9"/>
          <p:cNvSpPr txBox="1">
            <a:spLocks noChangeArrowheads="1"/>
          </p:cNvSpPr>
          <p:nvPr/>
        </p:nvSpPr>
        <p:spPr bwMode="auto">
          <a:xfrm>
            <a:off x="1455738" y="3702050"/>
            <a:ext cx="36718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dirty="0">
                <a:solidFill>
                  <a:srgbClr val="FF0000"/>
                </a:solidFill>
                <a:latin typeface="Times New Roman" panose="02020603050405020304" pitchFamily="18" charset="0"/>
              </a:rPr>
              <a:t>It’s warm and sunny.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strVal val="#ppt_w*0.05"/>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anim calcmode="lin" valueType="num">
                                      <p:cBhvr>
                                        <p:cTn id="26" dur="500" fill="hold"/>
                                        <p:tgtEl>
                                          <p:spTgt spid="4"/>
                                        </p:tgtEl>
                                        <p:attrNameLst>
                                          <p:attrName>ppt_x</p:attrName>
                                        </p:attrNameLst>
                                      </p:cBhvr>
                                      <p:tavLst>
                                        <p:tav tm="0">
                                          <p:val>
                                            <p:strVal val="#ppt_x-.2"/>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814388" y="841375"/>
            <a:ext cx="7766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latin typeface="Times New Roman" panose="02020603050405020304" pitchFamily="18" charset="0"/>
              </a:rPr>
              <a:t>Read the second postcard in 2b again and answer the questions.</a:t>
            </a:r>
          </a:p>
        </p:txBody>
      </p:sp>
      <p:sp>
        <p:nvSpPr>
          <p:cNvPr id="3" name="Text Box 9"/>
          <p:cNvSpPr txBox="1">
            <a:spLocks noChangeArrowheads="1"/>
          </p:cNvSpPr>
          <p:nvPr/>
        </p:nvSpPr>
        <p:spPr bwMode="auto">
          <a:xfrm>
            <a:off x="722313" y="1879600"/>
            <a:ext cx="7751762"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a:latin typeface="Times New Roman" panose="02020603050405020304" pitchFamily="18" charset="0"/>
              </a:rPr>
              <a:t> 1. Where is Dave now?</a:t>
            </a:r>
          </a:p>
          <a:p>
            <a:pPr eaLnBrk="1" hangingPunct="1">
              <a:lnSpc>
                <a:spcPct val="120000"/>
              </a:lnSpc>
            </a:pPr>
            <a:r>
              <a:rPr lang="en-US" altLang="zh-CN" sz="2800" b="1">
                <a:latin typeface="Times New Roman" panose="02020603050405020304" pitchFamily="18" charset="0"/>
              </a:rPr>
              <a:t>     _____________________</a:t>
            </a:r>
          </a:p>
          <a:p>
            <a:pPr eaLnBrk="1" hangingPunct="1">
              <a:lnSpc>
                <a:spcPct val="120000"/>
              </a:lnSpc>
            </a:pPr>
            <a:r>
              <a:rPr lang="en-US" altLang="zh-CN" sz="2800" b="1">
                <a:latin typeface="Times New Roman" panose="02020603050405020304" pitchFamily="18" charset="0"/>
              </a:rPr>
              <a:t> 2. What are Dave and his family doing there?</a:t>
            </a:r>
          </a:p>
          <a:p>
            <a:pPr eaLnBrk="1" hangingPunct="1">
              <a:lnSpc>
                <a:spcPct val="120000"/>
              </a:lnSpc>
            </a:pPr>
            <a:r>
              <a:rPr lang="en-US" altLang="zh-CN" sz="2800" b="1">
                <a:latin typeface="Times New Roman" panose="02020603050405020304" pitchFamily="18" charset="0"/>
              </a:rPr>
              <a:t>     _______________________________________</a:t>
            </a:r>
          </a:p>
        </p:txBody>
      </p:sp>
      <p:sp>
        <p:nvSpPr>
          <p:cNvPr id="4" name="Text Box 9"/>
          <p:cNvSpPr txBox="1">
            <a:spLocks noChangeArrowheads="1"/>
          </p:cNvSpPr>
          <p:nvPr/>
        </p:nvSpPr>
        <p:spPr bwMode="auto">
          <a:xfrm>
            <a:off x="1182688" y="2382838"/>
            <a:ext cx="3384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a:solidFill>
                  <a:srgbClr val="FF0000"/>
                </a:solidFill>
                <a:latin typeface="Times New Roman" panose="02020603050405020304" pitchFamily="18" charset="0"/>
              </a:rPr>
              <a:t>He’s in Europe. </a:t>
            </a:r>
          </a:p>
        </p:txBody>
      </p:sp>
      <p:sp>
        <p:nvSpPr>
          <p:cNvPr id="5" name="Text Box 9"/>
          <p:cNvSpPr txBox="1">
            <a:spLocks noChangeArrowheads="1"/>
          </p:cNvSpPr>
          <p:nvPr/>
        </p:nvSpPr>
        <p:spPr bwMode="auto">
          <a:xfrm>
            <a:off x="1182688" y="3392488"/>
            <a:ext cx="7153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a:solidFill>
                  <a:srgbClr val="FF0000"/>
                </a:solidFill>
                <a:latin typeface="Times New Roman" panose="02020603050405020304" pitchFamily="18" charset="0"/>
              </a:rPr>
              <a:t>They are having a vacation in the mountains.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utoUpdateAnimBg="0"/>
      <p:bldP spid="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501775" y="898525"/>
            <a:ext cx="6613525"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a:latin typeface="Times New Roman" panose="02020603050405020304" pitchFamily="18" charset="0"/>
              </a:rPr>
              <a:t>3. Are they having a good time?</a:t>
            </a:r>
          </a:p>
          <a:p>
            <a:pPr eaLnBrk="1" hangingPunct="1">
              <a:lnSpc>
                <a:spcPct val="120000"/>
              </a:lnSpc>
            </a:pPr>
            <a:r>
              <a:rPr lang="en-US" altLang="zh-CN" sz="2800" b="1">
                <a:latin typeface="Times New Roman" panose="02020603050405020304" pitchFamily="18" charset="0"/>
              </a:rPr>
              <a:t>    ________________________________</a:t>
            </a:r>
          </a:p>
          <a:p>
            <a:pPr eaLnBrk="1" hangingPunct="1">
              <a:lnSpc>
                <a:spcPct val="120000"/>
              </a:lnSpc>
            </a:pPr>
            <a:r>
              <a:rPr lang="en-US" altLang="zh-CN" sz="2800" b="1">
                <a:latin typeface="Times New Roman" panose="02020603050405020304" pitchFamily="18" charset="0"/>
              </a:rPr>
              <a:t>4. How’s the weather there? </a:t>
            </a:r>
          </a:p>
          <a:p>
            <a:pPr eaLnBrk="1" hangingPunct="1">
              <a:lnSpc>
                <a:spcPct val="120000"/>
              </a:lnSpc>
            </a:pPr>
            <a:r>
              <a:rPr lang="en-US" altLang="zh-CN" sz="2800" b="1">
                <a:latin typeface="Times New Roman" panose="02020603050405020304" pitchFamily="18" charset="0"/>
              </a:rPr>
              <a:t>    ________________________________</a:t>
            </a:r>
          </a:p>
          <a:p>
            <a:pPr eaLnBrk="1" hangingPunct="1">
              <a:lnSpc>
                <a:spcPct val="120000"/>
              </a:lnSpc>
            </a:pPr>
            <a:r>
              <a:rPr lang="en-US" altLang="zh-CN" sz="2800" b="1">
                <a:latin typeface="Times New Roman" panose="02020603050405020304" pitchFamily="18" charset="0"/>
              </a:rPr>
              <a:t>5. How’s the weather in Jane’s country?</a:t>
            </a:r>
          </a:p>
          <a:p>
            <a:pPr eaLnBrk="1" hangingPunct="1">
              <a:lnSpc>
                <a:spcPct val="120000"/>
              </a:lnSpc>
            </a:pPr>
            <a:r>
              <a:rPr lang="en-US" altLang="zh-CN" sz="2800" b="1">
                <a:latin typeface="Times New Roman" panose="02020603050405020304" pitchFamily="18" charset="0"/>
              </a:rPr>
              <a:t>    ________________________________</a:t>
            </a:r>
          </a:p>
        </p:txBody>
      </p:sp>
      <p:sp>
        <p:nvSpPr>
          <p:cNvPr id="3" name="Text Box 9"/>
          <p:cNvSpPr txBox="1">
            <a:spLocks noChangeArrowheads="1"/>
          </p:cNvSpPr>
          <p:nvPr/>
        </p:nvSpPr>
        <p:spPr bwMode="auto">
          <a:xfrm>
            <a:off x="1857375" y="1384300"/>
            <a:ext cx="2349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a:solidFill>
                  <a:srgbClr val="FF0000"/>
                </a:solidFill>
                <a:latin typeface="Times New Roman" panose="02020603050405020304" pitchFamily="18" charset="0"/>
              </a:rPr>
              <a:t>Yes, they are.</a:t>
            </a:r>
          </a:p>
        </p:txBody>
      </p:sp>
      <p:sp>
        <p:nvSpPr>
          <p:cNvPr id="4" name="Text Box 9"/>
          <p:cNvSpPr txBox="1">
            <a:spLocks noChangeArrowheads="1"/>
          </p:cNvSpPr>
          <p:nvPr/>
        </p:nvSpPr>
        <p:spPr bwMode="auto">
          <a:xfrm>
            <a:off x="1890713" y="2433638"/>
            <a:ext cx="33448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a:solidFill>
                  <a:srgbClr val="FF0000"/>
                </a:solidFill>
                <a:latin typeface="Times New Roman" panose="02020603050405020304" pitchFamily="18" charset="0"/>
              </a:rPr>
              <a:t>It’s cool and cloudy.</a:t>
            </a:r>
          </a:p>
        </p:txBody>
      </p:sp>
      <p:sp>
        <p:nvSpPr>
          <p:cNvPr id="5" name="Text Box 9"/>
          <p:cNvSpPr txBox="1">
            <a:spLocks noChangeArrowheads="1"/>
          </p:cNvSpPr>
          <p:nvPr/>
        </p:nvSpPr>
        <p:spPr bwMode="auto">
          <a:xfrm>
            <a:off x="1887538" y="3454400"/>
            <a:ext cx="15573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a:solidFill>
                  <a:srgbClr val="FF0000"/>
                </a:solidFill>
                <a:latin typeface="Times New Roman" panose="02020603050405020304" pitchFamily="18" charset="0"/>
              </a:rPr>
              <a:t>It’s hot.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800" decel="100000"/>
                                        <p:tgtEl>
                                          <p:spTgt spid="4"/>
                                        </p:tgtEl>
                                      </p:cBhvr>
                                    </p:animEffect>
                                    <p:anim calcmode="lin" valueType="num">
                                      <p:cBhvr>
                                        <p:cTn id="27" dur="800" decel="100000" fill="hold"/>
                                        <p:tgtEl>
                                          <p:spTgt spid="4"/>
                                        </p:tgtEl>
                                        <p:attrNameLst>
                                          <p:attrName>style.rotation</p:attrName>
                                        </p:attrNameLst>
                                      </p:cBhvr>
                                      <p:tavLst>
                                        <p:tav tm="0">
                                          <p:val>
                                            <p:fltVal val="-90"/>
                                          </p:val>
                                        </p:tav>
                                        <p:tav tm="100000">
                                          <p:val>
                                            <p:fltVal val="0"/>
                                          </p:val>
                                        </p:tav>
                                      </p:tavLst>
                                    </p:anim>
                                    <p:anim calcmode="lin" valueType="num">
                                      <p:cBhvr>
                                        <p:cTn id="28" dur="800" decel="100000" fill="hold"/>
                                        <p:tgtEl>
                                          <p:spTgt spid="4"/>
                                        </p:tgtEl>
                                        <p:attrNameLst>
                                          <p:attrName>ppt_x</p:attrName>
                                        </p:attrNameLst>
                                      </p:cBhvr>
                                      <p:tavLst>
                                        <p:tav tm="0">
                                          <p:val>
                                            <p:strVal val="#ppt_x+0.4"/>
                                          </p:val>
                                        </p:tav>
                                        <p:tav tm="100000">
                                          <p:val>
                                            <p:strVal val="#ppt_x-0.05"/>
                                          </p:val>
                                        </p:tav>
                                      </p:tavLst>
                                    </p:anim>
                                    <p:anim calcmode="lin" valueType="num">
                                      <p:cBhvr>
                                        <p:cTn id="29" dur="800" decel="100000" fill="hold"/>
                                        <p:tgtEl>
                                          <p:spTgt spid="4"/>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P spid="4" grpId="0" autoUpdateAnimBg="0"/>
      <p:bldP spid="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
          <p:cNvSpPr>
            <a:spLocks noChangeArrowheads="1"/>
          </p:cNvSpPr>
          <p:nvPr/>
        </p:nvSpPr>
        <p:spPr bwMode="auto">
          <a:xfrm>
            <a:off x="723900" y="484188"/>
            <a:ext cx="7900988"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600" b="1">
                <a:latin typeface="Times New Roman" panose="02020603050405020304" pitchFamily="18" charset="0"/>
                <a:cs typeface="Times New Roman" panose="02020603050405020304" pitchFamily="18" charset="0"/>
              </a:rPr>
              <a:t>Dear Jane,</a:t>
            </a:r>
          </a:p>
          <a:p>
            <a:pPr eaLnBrk="1" hangingPunct="1"/>
            <a:r>
              <a:rPr lang="en-US" altLang="zh-CN" sz="2600" b="1">
                <a:latin typeface="Times New Roman" panose="02020603050405020304" pitchFamily="18" charset="0"/>
                <a:cs typeface="Times New Roman" panose="02020603050405020304" pitchFamily="18" charset="0"/>
              </a:rPr>
              <a:t>How's it going? I'm having a great time visiting my aunt in Canada. She's working here and I'm going to summer school. I'm studying English and I'm learning a lot. I'm also visiting some of my old friends. I'm so happy to see them again. It's afternoon right now, and I'm sitting by the pool and drinking orange juice. It's warm and sunny, and it's very relaxing here.</a:t>
            </a:r>
          </a:p>
          <a:p>
            <a:pPr eaLnBrk="1" hangingPunct="1"/>
            <a:r>
              <a:rPr lang="en-US" altLang="zh-CN" sz="2600" b="1">
                <a:latin typeface="Times New Roman" panose="02020603050405020304" pitchFamily="18" charset="0"/>
                <a:cs typeface="Times New Roman" panose="02020603050405020304" pitchFamily="18" charset="0"/>
              </a:rPr>
              <a:t>See you soon.</a:t>
            </a:r>
          </a:p>
          <a:p>
            <a:pPr eaLnBrk="1" hangingPunct="1"/>
            <a:r>
              <a:rPr lang="en-US" altLang="zh-CN" sz="2600" b="1">
                <a:latin typeface="Times New Roman" panose="02020603050405020304" pitchFamily="18" charset="0"/>
                <a:cs typeface="Times New Roman" panose="02020603050405020304" pitchFamily="18" charset="0"/>
              </a:rPr>
              <a:t>Su Lin </a:t>
            </a:r>
            <a:endParaRPr lang="zh-CN" altLang="en-US" sz="2600" b="1">
              <a:latin typeface="Times New Roman" panose="02020603050405020304" pitchFamily="18" charset="0"/>
              <a:cs typeface="Times New Roman" panose="02020603050405020304" pitchFamily="18" charset="0"/>
            </a:endParaRPr>
          </a:p>
        </p:txBody>
      </p:sp>
      <p:cxnSp>
        <p:nvCxnSpPr>
          <p:cNvPr id="3" name="直接连接符 2"/>
          <p:cNvCxnSpPr/>
          <p:nvPr/>
        </p:nvCxnSpPr>
        <p:spPr>
          <a:xfrm>
            <a:off x="3675063" y="1339850"/>
            <a:ext cx="38163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092950" y="1779588"/>
            <a:ext cx="12239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55650" y="2139950"/>
            <a:ext cx="2232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27088" y="2530475"/>
            <a:ext cx="6127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449638" y="29337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339975" y="3365500"/>
            <a:ext cx="15843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55650" y="4086225"/>
            <a:ext cx="19446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p:cNvSpPr>
            <a:spLocks noChangeArrowheads="1"/>
          </p:cNvSpPr>
          <p:nvPr/>
        </p:nvSpPr>
        <p:spPr bwMode="auto">
          <a:xfrm>
            <a:off x="715963" y="474663"/>
            <a:ext cx="7924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600" b="1">
                <a:latin typeface="Times New Roman" panose="02020603050405020304" pitchFamily="18" charset="0"/>
                <a:cs typeface="Times New Roman" panose="02020603050405020304" pitchFamily="18" charset="0"/>
              </a:rPr>
              <a:t>Dear Jane,</a:t>
            </a:r>
          </a:p>
          <a:p>
            <a:pPr eaLnBrk="1" hangingPunct="1"/>
            <a:r>
              <a:rPr lang="en-US" altLang="zh-CN" sz="2600" b="1">
                <a:latin typeface="Times New Roman" panose="02020603050405020304" pitchFamily="18" charset="0"/>
                <a:cs typeface="Times New Roman" panose="02020603050405020304" pitchFamily="18" charset="0"/>
              </a:rPr>
              <a:t>How's your summer vacation going? Are you studying hard, or are you having fun? I'm having a great time in Europe! My family and I are on a vacation in the mountains. I want to call you but my phone isn't working, so I'm writing to you. It's hot in your country now, isn't it? The weather here is cool and cloudy, just right for walking.</a:t>
            </a:r>
          </a:p>
          <a:p>
            <a:pPr eaLnBrk="1" hangingPunct="1"/>
            <a:r>
              <a:rPr lang="en-US" altLang="zh-CN" sz="2600" b="1">
                <a:latin typeface="Times New Roman" panose="02020603050405020304" pitchFamily="18" charset="0"/>
                <a:cs typeface="Times New Roman" panose="02020603050405020304" pitchFamily="18" charset="0"/>
              </a:rPr>
              <a:t>See you next month.</a:t>
            </a:r>
          </a:p>
          <a:p>
            <a:pPr eaLnBrk="1" hangingPunct="1"/>
            <a:r>
              <a:rPr lang="en-US" altLang="zh-CN" sz="2600" b="1">
                <a:latin typeface="Times New Roman" panose="02020603050405020304" pitchFamily="18" charset="0"/>
                <a:cs typeface="Times New Roman" panose="02020603050405020304" pitchFamily="18" charset="0"/>
              </a:rPr>
              <a:t>Dave</a:t>
            </a:r>
            <a:endParaRPr lang="zh-CN" altLang="en-US" sz="2600" b="1">
              <a:latin typeface="Times New Roman" panose="02020603050405020304" pitchFamily="18" charset="0"/>
              <a:cs typeface="Times New Roman" panose="02020603050405020304" pitchFamily="18" charset="0"/>
            </a:endParaRPr>
          </a:p>
        </p:txBody>
      </p:sp>
      <p:cxnSp>
        <p:nvCxnSpPr>
          <p:cNvPr id="3" name="直接连接符 2"/>
          <p:cNvCxnSpPr/>
          <p:nvPr/>
        </p:nvCxnSpPr>
        <p:spPr>
          <a:xfrm>
            <a:off x="755650" y="1347788"/>
            <a:ext cx="51117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235825" y="1347788"/>
            <a:ext cx="12239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55650" y="1708150"/>
            <a:ext cx="7921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256213" y="2139950"/>
            <a:ext cx="19081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132138" y="2933700"/>
            <a:ext cx="1368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547813" y="3294063"/>
            <a:ext cx="9366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92163" y="3725863"/>
            <a:ext cx="12239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908175" y="4086225"/>
            <a:ext cx="16557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9"/>
          <p:cNvSpPr txBox="1">
            <a:spLocks noChangeArrowheads="1"/>
          </p:cNvSpPr>
          <p:nvPr/>
        </p:nvSpPr>
        <p:spPr bwMode="auto">
          <a:xfrm>
            <a:off x="1065213" y="268288"/>
            <a:ext cx="68849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latin typeface="Times New Roman" panose="02020603050405020304" pitchFamily="18" charset="0"/>
                <a:cs typeface="Times New Roman" panose="02020603050405020304" pitchFamily="18" charset="0"/>
              </a:rPr>
              <a:t>Fill in the chart with information from the postcards in 2b. </a:t>
            </a:r>
          </a:p>
        </p:txBody>
      </p:sp>
      <p:graphicFrame>
        <p:nvGraphicFramePr>
          <p:cNvPr id="3" name="Group 35"/>
          <p:cNvGraphicFramePr/>
          <p:nvPr/>
        </p:nvGraphicFramePr>
        <p:xfrm>
          <a:off x="487363" y="1343025"/>
          <a:ext cx="8229600" cy="3267076"/>
        </p:xfrm>
        <a:graphic>
          <a:graphicData uri="http://schemas.openxmlformats.org/drawingml/2006/table">
            <a:tbl>
              <a:tblPr/>
              <a:tblGrid>
                <a:gridCol w="1249680">
                  <a:extLst>
                    <a:ext uri="{9D8B030D-6E8A-4147-A177-3AD203B41FA5}">
                      <a16:colId xmlns:a16="http://schemas.microsoft.com/office/drawing/2014/main" val="20000"/>
                    </a:ext>
                  </a:extLst>
                </a:gridCol>
                <a:gridCol w="1836420">
                  <a:extLst>
                    <a:ext uri="{9D8B030D-6E8A-4147-A177-3AD203B41FA5}">
                      <a16:colId xmlns:a16="http://schemas.microsoft.com/office/drawing/2014/main" val="20001"/>
                    </a:ext>
                  </a:extLst>
                </a:gridCol>
                <a:gridCol w="1851660">
                  <a:extLst>
                    <a:ext uri="{9D8B030D-6E8A-4147-A177-3AD203B41FA5}">
                      <a16:colId xmlns:a16="http://schemas.microsoft.com/office/drawing/2014/main" val="20002"/>
                    </a:ext>
                  </a:extLst>
                </a:gridCol>
                <a:gridCol w="3291840">
                  <a:extLst>
                    <a:ext uri="{9D8B030D-6E8A-4147-A177-3AD203B41FA5}">
                      <a16:colId xmlns:a16="http://schemas.microsoft.com/office/drawing/2014/main" val="20003"/>
                    </a:ext>
                  </a:extLst>
                </a:gridCol>
              </a:tblGrid>
              <a:tr h="94451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Name </a:t>
                      </a:r>
                    </a:p>
                  </a:txBody>
                  <a:tcPr marL="90000" marR="90000" marT="35113" marB="351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Where are they?</a:t>
                      </a:r>
                    </a:p>
                  </a:txBody>
                  <a:tcPr marL="90000" marR="90000" marT="35113" marB="351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How’s the weather?</a:t>
                      </a:r>
                    </a:p>
                  </a:txBody>
                  <a:tcPr marL="90000" marR="90000" marT="35113" marB="351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What are they doing?</a:t>
                      </a:r>
                    </a:p>
                  </a:txBody>
                  <a:tcPr marL="90000" marR="90000" marT="35113" marB="3511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37805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000" marR="90000" marT="35113" marB="351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000" marR="90000" marT="35113" marB="351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000" marR="90000" marT="35113" marB="351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000" marR="90000" marT="35113" marB="3511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94451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dirty="0">
                        <a:ln>
                          <a:noFill/>
                        </a:ln>
                        <a:solidFill>
                          <a:schemeClr val="tx1"/>
                        </a:solidFill>
                        <a:effectLst/>
                        <a:latin typeface="+mj-lt"/>
                        <a:ea typeface="宋体" panose="02010600030101010101" pitchFamily="2" charset="-122"/>
                      </a:endParaRPr>
                    </a:p>
                  </a:txBody>
                  <a:tcPr marL="90000" marR="90000" marT="35113" marB="351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mj-lt"/>
                        <a:ea typeface="宋体" panose="02010600030101010101" pitchFamily="2" charset="-122"/>
                      </a:endParaRPr>
                    </a:p>
                  </a:txBody>
                  <a:tcPr marL="90000" marR="90000" marT="35113" marB="351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mj-lt"/>
                        <a:ea typeface="宋体" panose="02010600030101010101" pitchFamily="2" charset="-122"/>
                      </a:endParaRPr>
                    </a:p>
                  </a:txBody>
                  <a:tcPr marL="90000" marR="90000" marT="35113" marB="351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dirty="0">
                        <a:ln>
                          <a:noFill/>
                        </a:ln>
                        <a:solidFill>
                          <a:schemeClr val="tx1"/>
                        </a:solidFill>
                        <a:effectLst/>
                        <a:latin typeface="+mj-lt"/>
                        <a:ea typeface="宋体" panose="02010600030101010101" pitchFamily="2" charset="-122"/>
                      </a:endParaRPr>
                    </a:p>
                  </a:txBody>
                  <a:tcPr marL="90000" marR="90000" marT="35113" marB="3511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bl>
          </a:graphicData>
        </a:graphic>
      </p:graphicFrame>
      <p:sp>
        <p:nvSpPr>
          <p:cNvPr id="19481" name="Text Box 26"/>
          <p:cNvSpPr txBox="1">
            <a:spLocks noChangeArrowheads="1"/>
          </p:cNvSpPr>
          <p:nvPr/>
        </p:nvSpPr>
        <p:spPr bwMode="auto">
          <a:xfrm>
            <a:off x="700088" y="2640013"/>
            <a:ext cx="7993062"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endParaRPr lang="zh-CN" altLang="en-US" sz="2800">
              <a:latin typeface="Times New Roman" panose="02020603050405020304" pitchFamily="18" charset="0"/>
              <a:cs typeface="Times New Roman" panose="02020603050405020304" pitchFamily="18" charset="0"/>
            </a:endParaRPr>
          </a:p>
        </p:txBody>
      </p:sp>
      <p:sp>
        <p:nvSpPr>
          <p:cNvPr id="5" name="Text Box 27"/>
          <p:cNvSpPr txBox="1">
            <a:spLocks noChangeArrowheads="1"/>
          </p:cNvSpPr>
          <p:nvPr/>
        </p:nvSpPr>
        <p:spPr bwMode="auto">
          <a:xfrm>
            <a:off x="520700" y="2816225"/>
            <a:ext cx="12588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70000"/>
              </a:lnSpc>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Su Lin</a:t>
            </a:r>
          </a:p>
        </p:txBody>
      </p:sp>
      <p:sp>
        <p:nvSpPr>
          <p:cNvPr id="6" name="Text Box 28"/>
          <p:cNvSpPr txBox="1">
            <a:spLocks noChangeArrowheads="1"/>
          </p:cNvSpPr>
          <p:nvPr/>
        </p:nvSpPr>
        <p:spPr bwMode="auto">
          <a:xfrm>
            <a:off x="1960563" y="2803525"/>
            <a:ext cx="16557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70000"/>
              </a:lnSpc>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Canada</a:t>
            </a:r>
          </a:p>
        </p:txBody>
      </p:sp>
      <p:sp>
        <p:nvSpPr>
          <p:cNvPr id="7" name="Text Box 29"/>
          <p:cNvSpPr txBox="1">
            <a:spLocks noChangeArrowheads="1"/>
          </p:cNvSpPr>
          <p:nvPr/>
        </p:nvSpPr>
        <p:spPr bwMode="auto">
          <a:xfrm>
            <a:off x="3629025" y="2498725"/>
            <a:ext cx="1766888"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warm and sunny</a:t>
            </a:r>
          </a:p>
        </p:txBody>
      </p:sp>
      <p:sp>
        <p:nvSpPr>
          <p:cNvPr id="8" name="Text Box 30"/>
          <p:cNvSpPr txBox="1">
            <a:spLocks noChangeArrowheads="1"/>
          </p:cNvSpPr>
          <p:nvPr/>
        </p:nvSpPr>
        <p:spPr bwMode="auto">
          <a:xfrm>
            <a:off x="5562600" y="2282825"/>
            <a:ext cx="3033713"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sitting by the pool and drinking orange juice</a:t>
            </a:r>
          </a:p>
        </p:txBody>
      </p:sp>
      <p:sp>
        <p:nvSpPr>
          <p:cNvPr id="9" name="Text Box 31"/>
          <p:cNvSpPr txBox="1">
            <a:spLocks noChangeArrowheads="1"/>
          </p:cNvSpPr>
          <p:nvPr/>
        </p:nvSpPr>
        <p:spPr bwMode="auto">
          <a:xfrm>
            <a:off x="606425" y="3962400"/>
            <a:ext cx="110172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70000"/>
              </a:lnSpc>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Dave </a:t>
            </a:r>
          </a:p>
        </p:txBody>
      </p:sp>
      <p:sp>
        <p:nvSpPr>
          <p:cNvPr id="10" name="Text Box 32"/>
          <p:cNvSpPr txBox="1">
            <a:spLocks noChangeArrowheads="1"/>
          </p:cNvSpPr>
          <p:nvPr/>
        </p:nvSpPr>
        <p:spPr bwMode="auto">
          <a:xfrm>
            <a:off x="1985963" y="3986213"/>
            <a:ext cx="15843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70000"/>
              </a:lnSpc>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Europe </a:t>
            </a:r>
          </a:p>
        </p:txBody>
      </p:sp>
      <p:sp>
        <p:nvSpPr>
          <p:cNvPr id="11" name="Text Box 33"/>
          <p:cNvSpPr txBox="1">
            <a:spLocks noChangeArrowheads="1"/>
          </p:cNvSpPr>
          <p:nvPr/>
        </p:nvSpPr>
        <p:spPr bwMode="auto">
          <a:xfrm>
            <a:off x="3714750" y="3643313"/>
            <a:ext cx="16510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cool and cloudy</a:t>
            </a:r>
          </a:p>
        </p:txBody>
      </p:sp>
      <p:sp>
        <p:nvSpPr>
          <p:cNvPr id="12" name="Text Box 34"/>
          <p:cNvSpPr txBox="1">
            <a:spLocks noChangeArrowheads="1"/>
          </p:cNvSpPr>
          <p:nvPr/>
        </p:nvSpPr>
        <p:spPr bwMode="auto">
          <a:xfrm>
            <a:off x="5897563" y="3851275"/>
            <a:ext cx="2592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writing letters</a:t>
            </a:r>
          </a:p>
        </p:txBody>
      </p:sp>
      <p:grpSp>
        <p:nvGrpSpPr>
          <p:cNvPr id="19490" name="组合 4"/>
          <p:cNvGrpSpPr/>
          <p:nvPr/>
        </p:nvGrpSpPr>
        <p:grpSpPr bwMode="auto">
          <a:xfrm>
            <a:off x="468313" y="439738"/>
            <a:ext cx="692150" cy="584200"/>
            <a:chOff x="417494" y="517058"/>
            <a:chExt cx="784860" cy="584775"/>
          </a:xfrm>
        </p:grpSpPr>
        <p:sp>
          <p:nvSpPr>
            <p:cNvPr id="14" name="椭圆 13"/>
            <p:cNvSpPr/>
            <p:nvPr/>
          </p:nvSpPr>
          <p:spPr>
            <a:xfrm>
              <a:off x="449896" y="571086"/>
              <a:ext cx="613846" cy="50214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3200" b="1" dirty="0">
                <a:solidFill>
                  <a:srgbClr val="0000FF"/>
                </a:solidFill>
              </a:endParaRPr>
            </a:p>
          </p:txBody>
        </p:sp>
        <p:sp>
          <p:nvSpPr>
            <p:cNvPr id="19492" name="TextBox 3"/>
            <p:cNvSpPr txBox="1">
              <a:spLocks noChangeArrowheads="1"/>
            </p:cNvSpPr>
            <p:nvPr/>
          </p:nvSpPr>
          <p:spPr bwMode="auto">
            <a:xfrm>
              <a:off x="417494" y="517058"/>
              <a:ext cx="784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0000FF"/>
                  </a:solidFill>
                  <a:latin typeface="Arial" panose="020B0604020202020204" pitchFamily="34" charset="0"/>
                </a:rPr>
                <a:t>2c</a:t>
              </a:r>
              <a:endParaRPr lang="zh-CN" altLang="en-US" sz="3200" b="1">
                <a:solidFill>
                  <a:srgbClr val="0000FF"/>
                </a:solidFill>
                <a:latin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3101975" y="1160463"/>
            <a:ext cx="33909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2800" b="1" dirty="0">
                <a:solidFill>
                  <a:srgbClr val="0000FF"/>
                </a:solidFill>
                <a:latin typeface="Times New Roman" panose="02020603050405020304" pitchFamily="18" charset="0"/>
              </a:rPr>
              <a:t>How’s the weather?</a:t>
            </a:r>
          </a:p>
        </p:txBody>
      </p:sp>
      <p:sp>
        <p:nvSpPr>
          <p:cNvPr id="3" name="Text Box 9"/>
          <p:cNvSpPr txBox="1">
            <a:spLocks noChangeArrowheads="1"/>
          </p:cNvSpPr>
          <p:nvPr/>
        </p:nvSpPr>
        <p:spPr bwMode="auto">
          <a:xfrm>
            <a:off x="3101975" y="4086225"/>
            <a:ext cx="3390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0000FF"/>
                </a:solidFill>
                <a:latin typeface="Times New Roman" panose="02020603050405020304" pitchFamily="18" charset="0"/>
              </a:rPr>
              <a:t>It’s windy and cold.</a:t>
            </a:r>
          </a:p>
        </p:txBody>
      </p:sp>
      <p:sp>
        <p:nvSpPr>
          <p:cNvPr id="4" name="WordArt 8"/>
          <p:cNvSpPr>
            <a:spLocks noChangeArrowheads="1" noChangeShapeType="1" noTextEdit="1"/>
          </p:cNvSpPr>
          <p:nvPr/>
        </p:nvSpPr>
        <p:spPr bwMode="auto">
          <a:xfrm>
            <a:off x="3462338" y="587375"/>
            <a:ext cx="2217737" cy="701675"/>
          </a:xfrm>
          <a:prstGeom prst="rect">
            <a:avLst/>
          </a:prstGeom>
        </p:spPr>
        <p:txBody>
          <a:bodyPr wrap="none" fromWordArt="1">
            <a:prstTxWarp prst="textStop">
              <a:avLst>
                <a:gd name="adj" fmla="val 14287"/>
              </a:avLst>
            </a:prstTxWarp>
          </a:bodyPr>
          <a:lstStyle/>
          <a:p>
            <a:pPr algn="ctr"/>
            <a:r>
              <a:rPr lang="en-US" altLang="zh-CN" kern="10" dirty="0">
                <a:ln w="12700">
                  <a:solidFill>
                    <a:srgbClr val="FF0066"/>
                  </a:solidFill>
                  <a:round/>
                </a:ln>
                <a:solidFill>
                  <a:srgbClr val="FF33CC"/>
                </a:solidFill>
                <a:effectLst>
                  <a:outerShdw dist="35921" dir="2700000" sy="50000" kx="2115830" algn="bl" rotWithShape="0">
                    <a:srgbClr val="C0C0C0">
                      <a:alpha val="79999"/>
                    </a:srgbClr>
                  </a:outerShdw>
                </a:effectLst>
                <a:latin typeface="Arial" panose="020B0604020202020204"/>
                <a:cs typeface="Arial" panose="020B0604020202020204"/>
              </a:rPr>
              <a:t>Guessing</a:t>
            </a:r>
            <a:endParaRPr lang="zh-CN" altLang="en-US" kern="10" dirty="0">
              <a:ln w="12700">
                <a:solidFill>
                  <a:srgbClr val="FF0066"/>
                </a:solidFill>
                <a:round/>
              </a:ln>
              <a:solidFill>
                <a:srgbClr val="FF33CC"/>
              </a:solidFill>
              <a:effectLst>
                <a:outerShdw dist="35921" dir="2700000" sy="50000" kx="2115830" algn="bl" rotWithShape="0">
                  <a:srgbClr val="C0C0C0">
                    <a:alpha val="79999"/>
                  </a:srgbClr>
                </a:outerShdw>
              </a:effectLst>
              <a:latin typeface="Arial" panose="020B0604020202020204"/>
              <a:cs typeface="Arial" panose="020B0604020202020204"/>
            </a:endParaRPr>
          </a:p>
        </p:txBody>
      </p:sp>
      <p:pic>
        <p:nvPicPr>
          <p:cNvPr id="2053" name="Picture 3" descr="一级栏目"/>
          <p:cNvPicPr>
            <a:picLocks noChangeAspect="1" noChangeArrowheads="1"/>
          </p:cNvPicPr>
          <p:nvPr/>
        </p:nvPicPr>
        <p:blipFill>
          <a:blip r:embed="rId2" cstate="email"/>
          <a:srcRect/>
          <a:stretch>
            <a:fillRect/>
          </a:stretch>
        </p:blipFill>
        <p:spPr bwMode="auto">
          <a:xfrm>
            <a:off x="511175" y="128588"/>
            <a:ext cx="8350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387"/>
          <p:cNvSpPr>
            <a:spLocks noChangeArrowheads="1"/>
          </p:cNvSpPr>
          <p:nvPr/>
        </p:nvSpPr>
        <p:spPr bwMode="auto">
          <a:xfrm>
            <a:off x="1222375" y="331788"/>
            <a:ext cx="1589088"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dirty="0">
                <a:solidFill>
                  <a:srgbClr val="0000FF"/>
                </a:solidFill>
                <a:latin typeface="Times New Roman" panose="02020603050405020304" pitchFamily="18" charset="0"/>
              </a:rPr>
              <a:t>Lead-in</a:t>
            </a:r>
          </a:p>
        </p:txBody>
      </p:sp>
      <p:pic>
        <p:nvPicPr>
          <p:cNvPr id="2055" name="Picture 2"/>
          <p:cNvPicPr>
            <a:picLocks noChangeAspect="1" noChangeArrowheads="1"/>
          </p:cNvPicPr>
          <p:nvPr/>
        </p:nvPicPr>
        <p:blipFill>
          <a:blip r:embed="rId3" cstate="email"/>
          <a:srcRect/>
          <a:stretch>
            <a:fillRect/>
          </a:stretch>
        </p:blipFill>
        <p:spPr bwMode="auto">
          <a:xfrm>
            <a:off x="3668713" y="1811338"/>
            <a:ext cx="1976437" cy="227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a:spLocks noChangeArrowheads="1"/>
          </p:cNvSpPr>
          <p:nvPr/>
        </p:nvSpPr>
        <p:spPr bwMode="auto">
          <a:xfrm>
            <a:off x="3109913" y="1811338"/>
            <a:ext cx="3097212" cy="1512887"/>
          </a:xfrm>
          <a:prstGeom prst="rect">
            <a:avLst/>
          </a:prstGeom>
          <a:solidFill>
            <a:srgbClr val="FF66CC"/>
          </a:solidFill>
          <a:ln w="9525" algn="ctr">
            <a:solidFill>
              <a:schemeClr val="tx1"/>
            </a:solidFill>
            <a:round/>
          </a:ln>
        </p:spPr>
        <p:txBody>
          <a:bodyPr/>
          <a:lstStyle/>
          <a:p>
            <a:pPr eaLnBrk="1" hangingPunct="1"/>
            <a:endParaRPr lang="zh-CN" altLang="en-US" sz="3600" b="1">
              <a:solidFill>
                <a:srgbClr val="0000FF"/>
              </a:solidFill>
              <a:latin typeface="Times New Roman" panose="02020603050405020304" pitchFamily="18" charset="0"/>
            </a:endParaRPr>
          </a:p>
        </p:txBody>
      </p:sp>
      <p:sp>
        <p:nvSpPr>
          <p:cNvPr id="9" name="矩形 8"/>
          <p:cNvSpPr>
            <a:spLocks noChangeArrowheads="1"/>
          </p:cNvSpPr>
          <p:nvPr/>
        </p:nvSpPr>
        <p:spPr bwMode="auto">
          <a:xfrm>
            <a:off x="3108325" y="3322638"/>
            <a:ext cx="3097213" cy="700087"/>
          </a:xfrm>
          <a:prstGeom prst="rect">
            <a:avLst/>
          </a:prstGeom>
          <a:solidFill>
            <a:srgbClr val="33CCFF"/>
          </a:solidFill>
          <a:ln w="9525" algn="ctr">
            <a:solidFill>
              <a:schemeClr val="tx1"/>
            </a:solidFill>
            <a:round/>
          </a:ln>
        </p:spPr>
        <p:txBody>
          <a:bodyPr/>
          <a:lstStyle/>
          <a:p>
            <a:pPr eaLnBrk="1" hangingPunct="1"/>
            <a:endParaRPr lang="zh-CN" altLang="en-US" sz="3600" b="1">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1+ppt_w/2"/>
                                          </p:val>
                                        </p:tav>
                                      </p:tavLst>
                                    </p:anim>
                                    <p:anim calcmode="lin" valueType="num">
                                      <p:cBhvr additive="base">
                                        <p:cTn id="19" dur="500"/>
                                        <p:tgtEl>
                                          <p:spTgt spid="9"/>
                                        </p:tgtEl>
                                        <p:attrNameLst>
                                          <p:attrName>ppt_y</p:attrName>
                                        </p:attrNameLst>
                                      </p:cBhvr>
                                      <p:tavLst>
                                        <p:tav tm="0">
                                          <p:val>
                                            <p:strVal val="ppt_y"/>
                                          </p:val>
                                        </p:tav>
                                        <p:tav tm="100000">
                                          <p:val>
                                            <p:strVal val="ppt_y"/>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P spid="4"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一级栏目"/>
          <p:cNvPicPr>
            <a:picLocks noChangeAspect="1" noChangeArrowheads="1"/>
          </p:cNvPicPr>
          <p:nvPr/>
        </p:nvPicPr>
        <p:blipFill>
          <a:blip r:embed="rId3" cstate="email"/>
          <a:srcRect/>
          <a:stretch>
            <a:fillRect/>
          </a:stretch>
        </p:blipFill>
        <p:spPr bwMode="auto">
          <a:xfrm>
            <a:off x="639763" y="231775"/>
            <a:ext cx="8350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87"/>
          <p:cNvSpPr>
            <a:spLocks noChangeArrowheads="1"/>
          </p:cNvSpPr>
          <p:nvPr/>
        </p:nvSpPr>
        <p:spPr bwMode="auto">
          <a:xfrm>
            <a:off x="1311275" y="428625"/>
            <a:ext cx="318293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dirty="0">
                <a:solidFill>
                  <a:srgbClr val="0000FF"/>
                </a:solidFill>
                <a:latin typeface="Times New Roman" panose="02020603050405020304" pitchFamily="18" charset="0"/>
              </a:rPr>
              <a:t>Language points</a:t>
            </a:r>
          </a:p>
        </p:txBody>
      </p:sp>
      <p:sp>
        <p:nvSpPr>
          <p:cNvPr id="2" name="矩形 1"/>
          <p:cNvSpPr>
            <a:spLocks noChangeArrowheads="1"/>
          </p:cNvSpPr>
          <p:nvPr/>
        </p:nvSpPr>
        <p:spPr bwMode="auto">
          <a:xfrm>
            <a:off x="471488" y="1047750"/>
            <a:ext cx="7932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dirty="0">
                <a:latin typeface="Times New Roman" panose="02020603050405020304" pitchFamily="18" charset="0"/>
                <a:ea typeface="黑体" panose="02010609060101010101" charset="-122"/>
                <a:cs typeface="Times New Roman" panose="02020603050405020304" pitchFamily="18" charset="0"/>
              </a:rPr>
              <a:t>1. I'm </a:t>
            </a:r>
            <a:r>
              <a:rPr lang="en-US" altLang="zh-CN" sz="2800" b="1" dirty="0">
                <a:solidFill>
                  <a:srgbClr val="FF0000"/>
                </a:solidFill>
                <a:latin typeface="Times New Roman" panose="02020603050405020304" pitchFamily="18" charset="0"/>
                <a:ea typeface="黑体" panose="02010609060101010101" charset="-122"/>
                <a:cs typeface="Times New Roman" panose="02020603050405020304" pitchFamily="18" charset="0"/>
              </a:rPr>
              <a:t>having a great time </a:t>
            </a:r>
            <a:r>
              <a:rPr lang="en-US" altLang="zh-CN" sz="2800" b="1" dirty="0">
                <a:latin typeface="Times New Roman" panose="02020603050405020304" pitchFamily="18" charset="0"/>
                <a:ea typeface="黑体" panose="02010609060101010101" charset="-122"/>
                <a:cs typeface="Times New Roman" panose="02020603050405020304" pitchFamily="18" charset="0"/>
              </a:rPr>
              <a:t>visiting my aunt in </a:t>
            </a:r>
          </a:p>
          <a:p>
            <a:pPr eaLnBrk="1" hangingPunct="1"/>
            <a:r>
              <a:rPr lang="en-US" altLang="zh-CN" sz="2800" b="1" dirty="0">
                <a:latin typeface="Times New Roman" panose="02020603050405020304" pitchFamily="18" charset="0"/>
                <a:ea typeface="黑体" panose="02010609060101010101" charset="-122"/>
                <a:cs typeface="Times New Roman" panose="02020603050405020304" pitchFamily="18" charset="0"/>
              </a:rPr>
              <a:t>    Canada. </a:t>
            </a:r>
            <a:r>
              <a:rPr lang="zh-CN" altLang="en-US" sz="2400" b="1" dirty="0">
                <a:latin typeface="Times New Roman" panose="02020603050405020304" pitchFamily="18" charset="0"/>
                <a:ea typeface="黑体" panose="02010609060101010101" charset="-122"/>
                <a:cs typeface="Times New Roman" panose="02020603050405020304" pitchFamily="18" charset="0"/>
              </a:rPr>
              <a:t>我正在加拿大看望我的姑妈并且玩得很开心。</a:t>
            </a:r>
            <a:endParaRPr lang="zh-CN" altLang="en-US" sz="2800" b="1" dirty="0">
              <a:latin typeface="Times New Roman" panose="02020603050405020304" pitchFamily="18" charset="0"/>
              <a:ea typeface="黑体" panose="02010609060101010101" charset="-122"/>
              <a:cs typeface="Times New Roman" panose="02020603050405020304" pitchFamily="18" charset="0"/>
            </a:endParaRPr>
          </a:p>
        </p:txBody>
      </p:sp>
      <p:sp>
        <p:nvSpPr>
          <p:cNvPr id="3" name="矩形 2"/>
          <p:cNvSpPr>
            <a:spLocks noChangeArrowheads="1"/>
          </p:cNvSpPr>
          <p:nvPr/>
        </p:nvSpPr>
        <p:spPr bwMode="auto">
          <a:xfrm>
            <a:off x="838200" y="2079625"/>
            <a:ext cx="75660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dirty="0">
                <a:solidFill>
                  <a:srgbClr val="0000FF"/>
                </a:solidFill>
                <a:latin typeface="Times New Roman" panose="02020603050405020304" pitchFamily="18" charset="0"/>
                <a:ea typeface="黑体" panose="02010609060101010101" charset="-122"/>
                <a:cs typeface="Times New Roman" panose="02020603050405020304" pitchFamily="18" charset="0"/>
              </a:rPr>
              <a:t>have a great/good time (in) doing </a:t>
            </a:r>
            <a:r>
              <a:rPr lang="en-US" altLang="zh-CN" sz="2800" b="1" dirty="0" err="1">
                <a:solidFill>
                  <a:srgbClr val="0000FF"/>
                </a:solidFill>
                <a:latin typeface="Times New Roman" panose="02020603050405020304" pitchFamily="18" charset="0"/>
                <a:ea typeface="黑体" panose="02010609060101010101" charset="-122"/>
                <a:cs typeface="Times New Roman" panose="02020603050405020304" pitchFamily="18" charset="0"/>
              </a:rPr>
              <a:t>sth</a:t>
            </a:r>
            <a:r>
              <a:rPr lang="en-US" altLang="zh-CN" sz="2800" b="1" dirty="0">
                <a:solidFill>
                  <a:srgbClr val="0000FF"/>
                </a:solidFill>
                <a:latin typeface="Times New Roman" panose="02020603050405020304" pitchFamily="18" charset="0"/>
                <a:ea typeface="黑体" panose="02010609060101010101" charset="-122"/>
                <a:cs typeface="Times New Roman" panose="02020603050405020304" pitchFamily="18" charset="0"/>
              </a:rPr>
              <a:t>.</a:t>
            </a:r>
          </a:p>
          <a:p>
            <a:pPr eaLnBrk="1" hangingPunct="1"/>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表示</a:t>
            </a:r>
            <a:r>
              <a:rPr lang="en-US" altLang="zh-CN"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愉快地做某事</a:t>
            </a:r>
            <a:r>
              <a:rPr lang="en-US" altLang="zh-CN"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 </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相当于</a:t>
            </a:r>
            <a:r>
              <a:rPr lang="en-US" altLang="zh-CN" sz="2800" b="1" dirty="0">
                <a:solidFill>
                  <a:srgbClr val="0000FF"/>
                </a:solidFill>
                <a:latin typeface="Times New Roman" panose="02020603050405020304" pitchFamily="18" charset="0"/>
                <a:ea typeface="黑体" panose="02010609060101010101" charset="-122"/>
                <a:cs typeface="Times New Roman" panose="02020603050405020304" pitchFamily="18" charset="0"/>
              </a:rPr>
              <a:t>have fun (in) doing </a:t>
            </a:r>
            <a:r>
              <a:rPr lang="en-US" altLang="zh-CN" sz="2800" b="1" dirty="0" err="1">
                <a:solidFill>
                  <a:srgbClr val="0000FF"/>
                </a:solidFill>
                <a:latin typeface="Times New Roman" panose="02020603050405020304" pitchFamily="18" charset="0"/>
                <a:ea typeface="黑体" panose="02010609060101010101" charset="-122"/>
                <a:cs typeface="Times New Roman" panose="02020603050405020304" pitchFamily="18" charset="0"/>
              </a:rPr>
              <a:t>sth</a:t>
            </a:r>
            <a:r>
              <a:rPr lang="en-US" altLang="zh-CN" sz="2800" b="1" dirty="0">
                <a:solidFill>
                  <a:srgbClr val="0000FF"/>
                </a:solidFill>
                <a:latin typeface="Times New Roman" panose="02020603050405020304" pitchFamily="18" charset="0"/>
                <a:ea typeface="黑体" panose="02010609060101010101" charset="-122"/>
                <a:cs typeface="Times New Roman" panose="02020603050405020304" pitchFamily="18" charset="0"/>
              </a:rPr>
              <a:t>.</a:t>
            </a:r>
            <a:endParaRPr lang="zh-CN" altLang="en-US" sz="2800" b="1" dirty="0">
              <a:solidFill>
                <a:srgbClr val="0000FF"/>
              </a:solidFill>
              <a:latin typeface="Times New Roman" panose="02020603050405020304" pitchFamily="18" charset="0"/>
              <a:ea typeface="黑体" panose="02010609060101010101" charset="-122"/>
              <a:cs typeface="Times New Roman" panose="02020603050405020304" pitchFamily="18" charset="0"/>
            </a:endParaRPr>
          </a:p>
        </p:txBody>
      </p:sp>
      <p:sp>
        <p:nvSpPr>
          <p:cNvPr id="4" name="矩形 3"/>
          <p:cNvSpPr>
            <a:spLocks noChangeArrowheads="1"/>
          </p:cNvSpPr>
          <p:nvPr/>
        </p:nvSpPr>
        <p:spPr bwMode="auto">
          <a:xfrm>
            <a:off x="820738" y="3173413"/>
            <a:ext cx="82915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400" b="1">
                <a:latin typeface="Times New Roman" panose="02020603050405020304" pitchFamily="18" charset="0"/>
                <a:ea typeface="黑体" panose="02010609060101010101" charset="-122"/>
                <a:cs typeface="Times New Roman" panose="02020603050405020304" pitchFamily="18" charset="0"/>
              </a:rPr>
              <a:t>例：我们很高兴地帮助那些老人。</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r>
              <a:rPr lang="en-US" altLang="zh-CN" sz="2800" b="1">
                <a:latin typeface="Times New Roman" panose="02020603050405020304" pitchFamily="18" charset="0"/>
                <a:ea typeface="黑体" panose="02010609060101010101" charset="-122"/>
                <a:cs typeface="Times New Roman" panose="02020603050405020304" pitchFamily="18" charset="0"/>
              </a:rPr>
              <a:t>       We have a great time (in) helping the old people. </a:t>
            </a:r>
            <a:endParaRPr lang="zh-CN" altLang="en-US" sz="2800" b="1">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down)">
                                      <p:cBhvr>
                                        <p:cTn id="41" dur="580">
                                          <p:stCondLst>
                                            <p:cond delay="0"/>
                                          </p:stCondLst>
                                        </p:cTn>
                                        <p:tgtEl>
                                          <p:spTgt spid="4">
                                            <p:txEl>
                                              <p:pRg st="1" end="1"/>
                                            </p:txEl>
                                          </p:spTgt>
                                        </p:tgtEl>
                                      </p:cBhvr>
                                    </p:animEffect>
                                    <p:anim calcmode="lin" valueType="num">
                                      <p:cBhvr>
                                        <p:cTn id="42"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xEl>
                                              <p:pRg st="1" end="1"/>
                                            </p:txEl>
                                          </p:spTgt>
                                        </p:tgtEl>
                                      </p:cBhvr>
                                      <p:to x="100000" y="60000"/>
                                    </p:animScale>
                                    <p:animScale>
                                      <p:cBhvr>
                                        <p:cTn id="48" dur="166" decel="50000">
                                          <p:stCondLst>
                                            <p:cond delay="676"/>
                                          </p:stCondLst>
                                        </p:cTn>
                                        <p:tgtEl>
                                          <p:spTgt spid="4">
                                            <p:txEl>
                                              <p:pRg st="1" end="1"/>
                                            </p:txEl>
                                          </p:spTgt>
                                        </p:tgtEl>
                                      </p:cBhvr>
                                      <p:to x="100000" y="100000"/>
                                    </p:animScale>
                                    <p:animScale>
                                      <p:cBhvr>
                                        <p:cTn id="49" dur="26">
                                          <p:stCondLst>
                                            <p:cond delay="1312"/>
                                          </p:stCondLst>
                                        </p:cTn>
                                        <p:tgtEl>
                                          <p:spTgt spid="4">
                                            <p:txEl>
                                              <p:pRg st="1" end="1"/>
                                            </p:txEl>
                                          </p:spTgt>
                                        </p:tgtEl>
                                      </p:cBhvr>
                                      <p:to x="100000" y="80000"/>
                                    </p:animScale>
                                    <p:animScale>
                                      <p:cBhvr>
                                        <p:cTn id="50" dur="166" decel="50000">
                                          <p:stCondLst>
                                            <p:cond delay="1338"/>
                                          </p:stCondLst>
                                        </p:cTn>
                                        <p:tgtEl>
                                          <p:spTgt spid="4">
                                            <p:txEl>
                                              <p:pRg st="1" end="1"/>
                                            </p:txEl>
                                          </p:spTgt>
                                        </p:tgtEl>
                                      </p:cBhvr>
                                      <p:to x="100000" y="100000"/>
                                    </p:animScale>
                                    <p:animScale>
                                      <p:cBhvr>
                                        <p:cTn id="51" dur="26">
                                          <p:stCondLst>
                                            <p:cond delay="1642"/>
                                          </p:stCondLst>
                                        </p:cTn>
                                        <p:tgtEl>
                                          <p:spTgt spid="4">
                                            <p:txEl>
                                              <p:pRg st="1" end="1"/>
                                            </p:txEl>
                                          </p:spTgt>
                                        </p:tgtEl>
                                      </p:cBhvr>
                                      <p:to x="100000" y="90000"/>
                                    </p:animScale>
                                    <p:animScale>
                                      <p:cBhvr>
                                        <p:cTn id="52" dur="166" decel="50000">
                                          <p:stCondLst>
                                            <p:cond delay="1668"/>
                                          </p:stCondLst>
                                        </p:cTn>
                                        <p:tgtEl>
                                          <p:spTgt spid="4">
                                            <p:txEl>
                                              <p:pRg st="1" end="1"/>
                                            </p:txEl>
                                          </p:spTgt>
                                        </p:tgtEl>
                                      </p:cBhvr>
                                      <p:to x="100000" y="100000"/>
                                    </p:animScale>
                                    <p:animScale>
                                      <p:cBhvr>
                                        <p:cTn id="53" dur="26">
                                          <p:stCondLst>
                                            <p:cond delay="1808"/>
                                          </p:stCondLst>
                                        </p:cTn>
                                        <p:tgtEl>
                                          <p:spTgt spid="4">
                                            <p:txEl>
                                              <p:pRg st="1" end="1"/>
                                            </p:txEl>
                                          </p:spTgt>
                                        </p:tgtEl>
                                      </p:cBhvr>
                                      <p:to x="100000" y="95000"/>
                                    </p:animScale>
                                    <p:animScale>
                                      <p:cBhvr>
                                        <p:cTn id="54"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31825" y="892175"/>
            <a:ext cx="73390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dirty="0">
                <a:latin typeface="Times New Roman" panose="02020603050405020304" pitchFamily="18" charset="0"/>
                <a:ea typeface="黑体" panose="02010609060101010101" charset="-122"/>
                <a:cs typeface="Times New Roman" panose="02020603050405020304" pitchFamily="18" charset="0"/>
              </a:rPr>
              <a:t>2. I'm studying English and I'm learning </a:t>
            </a:r>
            <a:r>
              <a:rPr lang="en-US" altLang="zh-CN" sz="2800" b="1" dirty="0">
                <a:solidFill>
                  <a:srgbClr val="FF0000"/>
                </a:solidFill>
                <a:latin typeface="Times New Roman" panose="02020603050405020304" pitchFamily="18" charset="0"/>
                <a:ea typeface="黑体" panose="02010609060101010101" charset="-122"/>
                <a:cs typeface="Times New Roman" panose="02020603050405020304" pitchFamily="18" charset="0"/>
              </a:rPr>
              <a:t>a lot</a:t>
            </a:r>
            <a:r>
              <a:rPr lang="en-US" altLang="zh-CN" sz="2800" b="1" dirty="0">
                <a:latin typeface="Times New Roman" panose="02020603050405020304" pitchFamily="18" charset="0"/>
                <a:ea typeface="黑体" panose="02010609060101010101" charset="-122"/>
                <a:cs typeface="Times New Roman" panose="02020603050405020304" pitchFamily="18" charset="0"/>
              </a:rPr>
              <a:t>.</a:t>
            </a:r>
          </a:p>
          <a:p>
            <a:pPr eaLnBrk="1" hangingPunct="1"/>
            <a:r>
              <a:rPr lang="en-US" altLang="zh-CN" sz="2800" b="1" dirty="0">
                <a:latin typeface="Times New Roman" panose="02020603050405020304" pitchFamily="18" charset="0"/>
                <a:ea typeface="黑体" panose="02010609060101010101" charset="-122"/>
                <a:cs typeface="Times New Roman" panose="02020603050405020304" pitchFamily="18" charset="0"/>
              </a:rPr>
              <a:t>    </a:t>
            </a:r>
            <a:r>
              <a:rPr lang="zh-CN" altLang="en-US" sz="2400" b="1" dirty="0">
                <a:latin typeface="Times New Roman" panose="02020603050405020304" pitchFamily="18" charset="0"/>
                <a:ea typeface="黑体" panose="02010609060101010101" charset="-122"/>
                <a:cs typeface="Times New Roman" panose="02020603050405020304" pitchFamily="18" charset="0"/>
              </a:rPr>
              <a:t>我正在学习英语，而且我学了很多。</a:t>
            </a:r>
          </a:p>
        </p:txBody>
      </p:sp>
      <p:sp>
        <p:nvSpPr>
          <p:cNvPr id="3" name="矩形 2"/>
          <p:cNvSpPr/>
          <p:nvPr/>
        </p:nvSpPr>
        <p:spPr>
          <a:xfrm>
            <a:off x="982663" y="2035175"/>
            <a:ext cx="7421562" cy="104140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eaLnBrk="1" hangingPunct="1">
              <a:lnSpc>
                <a:spcPts val="3700"/>
              </a:lnSpc>
              <a:defRPr/>
            </a:pPr>
            <a:r>
              <a:rPr lang="en-US" altLang="zh-CN" sz="2800" b="1" dirty="0">
                <a:latin typeface="Times New Roman" panose="02020603050405020304" pitchFamily="18" charset="0"/>
                <a:ea typeface="黑体" panose="02010609060101010101" charset="-122"/>
                <a:cs typeface="Times New Roman" panose="02020603050405020304" pitchFamily="18" charset="0"/>
              </a:rPr>
              <a:t>a lot</a:t>
            </a:r>
            <a:r>
              <a:rPr lang="zh-CN" altLang="en-US" sz="2400" b="1" dirty="0">
                <a:latin typeface="Times New Roman" panose="02020603050405020304" pitchFamily="18" charset="0"/>
                <a:ea typeface="黑体" panose="02010609060101010101" charset="-122"/>
                <a:cs typeface="Times New Roman" panose="02020603050405020304" pitchFamily="18" charset="0"/>
              </a:rPr>
              <a:t>在此作副词短语，在句中作程度状语，表示“很；非常；常常”，用来修饰动词。</a:t>
            </a:r>
          </a:p>
        </p:txBody>
      </p:sp>
      <p:sp>
        <p:nvSpPr>
          <p:cNvPr id="4" name="矩形 3"/>
          <p:cNvSpPr>
            <a:spLocks noChangeArrowheads="1"/>
          </p:cNvSpPr>
          <p:nvPr/>
        </p:nvSpPr>
        <p:spPr bwMode="auto">
          <a:xfrm>
            <a:off x="982663" y="3211513"/>
            <a:ext cx="35210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400" b="1">
                <a:latin typeface="Times New Roman" panose="02020603050405020304" pitchFamily="18" charset="0"/>
                <a:ea typeface="黑体" panose="02010609060101010101" charset="-122"/>
                <a:cs typeface="Times New Roman" panose="02020603050405020304" pitchFamily="18" charset="0"/>
              </a:rPr>
              <a:t>例：他感觉好多了。</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r>
              <a:rPr lang="en-US" altLang="zh-CN" sz="2400" b="1">
                <a:latin typeface="Times New Roman" panose="02020603050405020304" pitchFamily="18" charset="0"/>
                <a:ea typeface="黑体" panose="02010609060101010101" charset="-122"/>
                <a:cs typeface="Times New Roman" panose="02020603050405020304" pitchFamily="18" charset="0"/>
              </a:rPr>
              <a:t>        </a:t>
            </a:r>
            <a:r>
              <a:rPr lang="en-US" altLang="zh-CN" sz="2800" b="1">
                <a:latin typeface="Times New Roman" panose="02020603050405020304" pitchFamily="18" charset="0"/>
                <a:ea typeface="黑体" panose="02010609060101010101" charset="-122"/>
                <a:cs typeface="Times New Roman" panose="02020603050405020304" pitchFamily="18" charset="0"/>
              </a:rPr>
              <a:t>He is feeling a lot.</a:t>
            </a:r>
            <a:endParaRPr lang="zh-CN" altLang="en-US" sz="2800" b="1">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922338" y="849313"/>
            <a:ext cx="75819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ts val="4000"/>
              </a:lnSpc>
            </a:pPr>
            <a:r>
              <a:rPr lang="en-US" altLang="zh-CN" sz="2400" b="1">
                <a:solidFill>
                  <a:srgbClr val="FF0000"/>
                </a:solidFill>
                <a:latin typeface="Times New Roman" panose="02020603050405020304" pitchFamily="18" charset="0"/>
                <a:ea typeface="黑体" panose="02010609060101010101" charset="-122"/>
                <a:cs typeface="Times New Roman" panose="02020603050405020304" pitchFamily="18" charset="0"/>
              </a:rPr>
              <a:t>【</a:t>
            </a:r>
            <a:r>
              <a:rPr lang="zh-CN" altLang="en-US" sz="2400" b="1">
                <a:solidFill>
                  <a:srgbClr val="FF0000"/>
                </a:solidFill>
                <a:latin typeface="Times New Roman" panose="02020603050405020304" pitchFamily="18" charset="0"/>
                <a:ea typeface="黑体" panose="02010609060101010101" charset="-122"/>
                <a:cs typeface="Times New Roman" panose="02020603050405020304" pitchFamily="18" charset="0"/>
              </a:rPr>
              <a:t>拓展</a:t>
            </a:r>
            <a:r>
              <a:rPr lang="en-US" altLang="zh-CN" sz="2400" b="1">
                <a:solidFill>
                  <a:srgbClr val="FF0000"/>
                </a:solidFill>
                <a:latin typeface="Times New Roman" panose="02020603050405020304" pitchFamily="18" charset="0"/>
                <a:ea typeface="黑体" panose="02010609060101010101" charset="-122"/>
                <a:cs typeface="Times New Roman" panose="02020603050405020304" pitchFamily="18" charset="0"/>
              </a:rPr>
              <a:t>】</a:t>
            </a:r>
          </a:p>
          <a:p>
            <a:pPr eaLnBrk="1" hangingPunct="1">
              <a:lnSpc>
                <a:spcPts val="4000"/>
              </a:lnSpc>
            </a:pPr>
            <a:r>
              <a:rPr lang="en-US" altLang="zh-CN" sz="2800" b="1">
                <a:latin typeface="Times New Roman" panose="02020603050405020304" pitchFamily="18" charset="0"/>
                <a:ea typeface="黑体" panose="02010609060101010101" charset="-122"/>
                <a:cs typeface="Times New Roman" panose="02020603050405020304" pitchFamily="18" charset="0"/>
              </a:rPr>
              <a:t>        a lot of = lots of</a:t>
            </a:r>
            <a:r>
              <a:rPr lang="en-US" altLang="zh-CN" sz="2400" b="1">
                <a:latin typeface="Times New Roman" panose="02020603050405020304" pitchFamily="18" charset="0"/>
                <a:ea typeface="黑体" panose="02010609060101010101" charset="-122"/>
                <a:cs typeface="Times New Roman" panose="02020603050405020304" pitchFamily="18" charset="0"/>
              </a:rPr>
              <a:t>,</a:t>
            </a:r>
            <a:r>
              <a:rPr lang="zh-CN" altLang="en-US" sz="2400" b="1">
                <a:latin typeface="Times New Roman" panose="02020603050405020304" pitchFamily="18" charset="0"/>
                <a:ea typeface="黑体" panose="02010609060101010101" charset="-122"/>
                <a:cs typeface="Times New Roman" panose="02020603050405020304" pitchFamily="18" charset="0"/>
              </a:rPr>
              <a:t>可修饰可数或不可数名词，意为“许多，大量的”，相当于</a:t>
            </a:r>
            <a:r>
              <a:rPr lang="en-US" altLang="zh-CN" sz="2800" b="1">
                <a:latin typeface="Times New Roman" panose="02020603050405020304" pitchFamily="18" charset="0"/>
                <a:ea typeface="黑体" panose="02010609060101010101" charset="-122"/>
                <a:cs typeface="Times New Roman" panose="02020603050405020304" pitchFamily="18" charset="0"/>
              </a:rPr>
              <a:t>many</a:t>
            </a:r>
            <a:r>
              <a:rPr lang="zh-CN" altLang="en-US" sz="2400" b="1">
                <a:latin typeface="Times New Roman" panose="02020603050405020304" pitchFamily="18" charset="0"/>
                <a:ea typeface="黑体" panose="02010609060101010101" charset="-122"/>
                <a:cs typeface="Times New Roman" panose="02020603050405020304" pitchFamily="18" charset="0"/>
              </a:rPr>
              <a:t>或</a:t>
            </a:r>
            <a:r>
              <a:rPr lang="en-US" altLang="zh-CN" sz="2800" b="1">
                <a:latin typeface="Times New Roman" panose="02020603050405020304" pitchFamily="18" charset="0"/>
                <a:ea typeface="黑体" panose="02010609060101010101" charset="-122"/>
                <a:cs typeface="Times New Roman" panose="02020603050405020304" pitchFamily="18" charset="0"/>
              </a:rPr>
              <a:t>much</a:t>
            </a:r>
            <a:r>
              <a:rPr lang="zh-CN" altLang="en-US" sz="2400" b="1">
                <a:latin typeface="Times New Roman" panose="02020603050405020304" pitchFamily="18" charset="0"/>
                <a:ea typeface="黑体" panose="02010609060101010101" charset="-122"/>
                <a:cs typeface="Times New Roman" panose="02020603050405020304" pitchFamily="18" charset="0"/>
              </a:rPr>
              <a:t>。</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4000"/>
              </a:lnSpc>
            </a:pPr>
            <a:r>
              <a:rPr lang="en-US" altLang="zh-CN" sz="2400" b="1">
                <a:latin typeface="Times New Roman" panose="02020603050405020304" pitchFamily="18" charset="0"/>
                <a:ea typeface="黑体" panose="02010609060101010101" charset="-122"/>
                <a:cs typeface="Times New Roman" panose="02020603050405020304" pitchFamily="18" charset="0"/>
              </a:rPr>
              <a:t>         </a:t>
            </a:r>
            <a:r>
              <a:rPr lang="en-US" altLang="zh-CN" sz="2800" b="1">
                <a:latin typeface="Times New Roman" panose="02020603050405020304" pitchFamily="18" charset="0"/>
                <a:ea typeface="黑体" panose="02010609060101010101" charset="-122"/>
                <a:cs typeface="Times New Roman" panose="02020603050405020304" pitchFamily="18" charset="0"/>
              </a:rPr>
              <a:t>a lot, a lot of, lots of</a:t>
            </a:r>
            <a:r>
              <a:rPr lang="zh-CN" altLang="en-US" sz="2400" b="1">
                <a:latin typeface="Times New Roman" panose="02020603050405020304" pitchFamily="18" charset="0"/>
                <a:ea typeface="黑体" panose="02010609060101010101" charset="-122"/>
                <a:cs typeface="Times New Roman" panose="02020603050405020304" pitchFamily="18" charset="0"/>
              </a:rPr>
              <a:t>通常用于肯定句，否定句中一般用</a:t>
            </a:r>
            <a:r>
              <a:rPr lang="en-US" altLang="zh-CN" sz="2800" b="1">
                <a:latin typeface="Times New Roman" panose="02020603050405020304" pitchFamily="18" charset="0"/>
                <a:ea typeface="黑体" panose="02010609060101010101" charset="-122"/>
                <a:cs typeface="Times New Roman" panose="02020603050405020304" pitchFamily="18" charset="0"/>
              </a:rPr>
              <a:t>many</a:t>
            </a:r>
            <a:r>
              <a:rPr lang="zh-CN" altLang="en-US" sz="2400" b="1">
                <a:latin typeface="Times New Roman" panose="02020603050405020304" pitchFamily="18" charset="0"/>
                <a:ea typeface="黑体" panose="02010609060101010101" charset="-122"/>
                <a:cs typeface="Times New Roman" panose="02020603050405020304" pitchFamily="18" charset="0"/>
              </a:rPr>
              <a:t>或</a:t>
            </a:r>
            <a:r>
              <a:rPr lang="en-US" altLang="zh-CN" sz="2800" b="1">
                <a:latin typeface="Times New Roman" panose="02020603050405020304" pitchFamily="18" charset="0"/>
                <a:ea typeface="黑体" panose="02010609060101010101" charset="-122"/>
                <a:cs typeface="Times New Roman" panose="02020603050405020304" pitchFamily="18" charset="0"/>
              </a:rPr>
              <a:t>much</a:t>
            </a:r>
            <a:r>
              <a:rPr lang="zh-CN" altLang="en-US" sz="2400" b="1">
                <a:latin typeface="Times New Roman" panose="02020603050405020304" pitchFamily="18" charset="0"/>
                <a:ea typeface="黑体" panose="02010609060101010101" charset="-122"/>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17538" y="738188"/>
            <a:ext cx="80994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dirty="0">
                <a:latin typeface="Times New Roman" panose="02020603050405020304" pitchFamily="18" charset="0"/>
                <a:ea typeface="黑体" panose="02010609060101010101" charset="-122"/>
                <a:cs typeface="Times New Roman" panose="02020603050405020304" pitchFamily="18" charset="0"/>
              </a:rPr>
              <a:t>3. I'm sitting </a:t>
            </a:r>
            <a:r>
              <a:rPr lang="en-US" altLang="zh-CN" sz="2800" b="1" dirty="0">
                <a:solidFill>
                  <a:srgbClr val="FF0000"/>
                </a:solidFill>
                <a:latin typeface="Times New Roman" panose="02020603050405020304" pitchFamily="18" charset="0"/>
                <a:ea typeface="黑体" panose="02010609060101010101" charset="-122"/>
                <a:cs typeface="Times New Roman" panose="02020603050405020304" pitchFamily="18" charset="0"/>
              </a:rPr>
              <a:t>by </a:t>
            </a:r>
            <a:r>
              <a:rPr lang="en-US" altLang="zh-CN" sz="2800" b="1" dirty="0">
                <a:latin typeface="Times New Roman" panose="02020603050405020304" pitchFamily="18" charset="0"/>
                <a:ea typeface="黑体" panose="02010609060101010101" charset="-122"/>
                <a:cs typeface="Times New Roman" panose="02020603050405020304" pitchFamily="18" charset="0"/>
              </a:rPr>
              <a:t>the pool and drinking orange juice. </a:t>
            </a:r>
          </a:p>
          <a:p>
            <a:pPr eaLnBrk="1" hangingPunct="1"/>
            <a:r>
              <a:rPr lang="en-US" altLang="zh-CN" sz="2800" b="1" dirty="0">
                <a:latin typeface="Times New Roman" panose="02020603050405020304" pitchFamily="18" charset="0"/>
                <a:ea typeface="黑体" panose="02010609060101010101" charset="-122"/>
                <a:cs typeface="Times New Roman" panose="02020603050405020304" pitchFamily="18" charset="0"/>
              </a:rPr>
              <a:t>    </a:t>
            </a:r>
            <a:r>
              <a:rPr lang="zh-CN" altLang="en-US" sz="2400" b="1" dirty="0">
                <a:latin typeface="Times New Roman" panose="02020603050405020304" pitchFamily="18" charset="0"/>
                <a:ea typeface="黑体" panose="02010609060101010101" charset="-122"/>
                <a:cs typeface="Times New Roman" panose="02020603050405020304" pitchFamily="18" charset="0"/>
              </a:rPr>
              <a:t>我正坐在游泳池边喝着橙汁。</a:t>
            </a:r>
          </a:p>
        </p:txBody>
      </p:sp>
      <p:sp>
        <p:nvSpPr>
          <p:cNvPr id="3" name="矩形 2"/>
          <p:cNvSpPr>
            <a:spLocks noChangeArrowheads="1"/>
          </p:cNvSpPr>
          <p:nvPr/>
        </p:nvSpPr>
        <p:spPr bwMode="auto">
          <a:xfrm>
            <a:off x="990600" y="1722438"/>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solidFill>
                  <a:srgbClr val="0000FF"/>
                </a:solidFill>
                <a:latin typeface="Times New Roman" panose="02020603050405020304" pitchFamily="18" charset="0"/>
                <a:ea typeface="黑体" panose="02010609060101010101" charset="-122"/>
                <a:cs typeface="Times New Roman" panose="02020603050405020304" pitchFamily="18" charset="0"/>
              </a:rPr>
              <a:t>by</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介词</a:t>
            </a:r>
            <a:r>
              <a:rPr lang="en-US" altLang="zh-CN"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 </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此处意为</a:t>
            </a:r>
            <a:r>
              <a:rPr lang="en-US" altLang="zh-CN"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在</a:t>
            </a:r>
            <a:r>
              <a:rPr lang="en-US" altLang="zh-CN" sz="2400" b="1" dirty="0">
                <a:solidFill>
                  <a:srgbClr val="0000FF"/>
                </a:solidFill>
                <a:latin typeface="+mj-ea"/>
                <a:ea typeface="+mj-ea"/>
                <a:cs typeface="Times New Roman" panose="02020603050405020304" pitchFamily="18" charset="0"/>
              </a:rPr>
              <a:t>……</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旁边</a:t>
            </a:r>
            <a:r>
              <a:rPr lang="en-US" altLang="zh-CN"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 </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相当于</a:t>
            </a:r>
            <a:r>
              <a:rPr lang="en-US" altLang="zh-CN" sz="2800" b="1" dirty="0">
                <a:solidFill>
                  <a:srgbClr val="0000FF"/>
                </a:solidFill>
                <a:latin typeface="Times New Roman" panose="02020603050405020304" pitchFamily="18" charset="0"/>
                <a:ea typeface="黑体" panose="02010609060101010101" charset="-122"/>
                <a:cs typeface="Times New Roman" panose="02020603050405020304" pitchFamily="18" charset="0"/>
              </a:rPr>
              <a:t>by the side of</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a:t>
            </a:r>
          </a:p>
        </p:txBody>
      </p:sp>
      <p:sp>
        <p:nvSpPr>
          <p:cNvPr id="4" name="矩形 3"/>
          <p:cNvSpPr>
            <a:spLocks noChangeArrowheads="1"/>
          </p:cNvSpPr>
          <p:nvPr/>
        </p:nvSpPr>
        <p:spPr bwMode="auto">
          <a:xfrm>
            <a:off x="974725" y="2339975"/>
            <a:ext cx="730091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a:solidFill>
                  <a:srgbClr val="0000FF"/>
                </a:solidFill>
                <a:latin typeface="Times New Roman" panose="02020603050405020304" pitchFamily="18" charset="0"/>
                <a:ea typeface="黑体" panose="02010609060101010101" charset="-122"/>
                <a:cs typeface="Times New Roman" panose="02020603050405020304" pitchFamily="18" charset="0"/>
              </a:rPr>
              <a:t>常用短语：</a:t>
            </a:r>
            <a:r>
              <a:rPr lang="en-US" altLang="zh-CN" sz="2800" b="1">
                <a:solidFill>
                  <a:srgbClr val="0000FF"/>
                </a:solidFill>
                <a:latin typeface="Times New Roman" panose="02020603050405020304" pitchFamily="18" charset="0"/>
                <a:ea typeface="黑体" panose="02010609060101010101" charset="-122"/>
                <a:cs typeface="Times New Roman" panose="02020603050405020304" pitchFamily="18" charset="0"/>
              </a:rPr>
              <a:t>by oneself </a:t>
            </a:r>
            <a:r>
              <a:rPr lang="zh-CN" altLang="en-US" sz="2400" b="1">
                <a:solidFill>
                  <a:srgbClr val="0000FF"/>
                </a:solidFill>
                <a:latin typeface="Times New Roman" panose="02020603050405020304" pitchFamily="18" charset="0"/>
                <a:ea typeface="黑体" panose="02010609060101010101" charset="-122"/>
                <a:cs typeface="Times New Roman" panose="02020603050405020304" pitchFamily="18" charset="0"/>
              </a:rPr>
              <a:t>独自地</a:t>
            </a:r>
          </a:p>
          <a:p>
            <a:pPr eaLnBrk="1" hangingPunct="1"/>
            <a:r>
              <a:rPr lang="en-US" altLang="zh-CN" sz="2800" b="1">
                <a:solidFill>
                  <a:srgbClr val="0000FF"/>
                </a:solidFill>
                <a:latin typeface="Times New Roman" panose="02020603050405020304" pitchFamily="18" charset="0"/>
                <a:ea typeface="黑体" panose="02010609060101010101" charset="-122"/>
                <a:cs typeface="Times New Roman" panose="02020603050405020304" pitchFamily="18" charset="0"/>
              </a:rPr>
              <a:t>                  by the way</a:t>
            </a:r>
            <a:r>
              <a:rPr lang="zh-CN" altLang="en-US" sz="2400" b="1">
                <a:solidFill>
                  <a:srgbClr val="0000FF"/>
                </a:solidFill>
                <a:latin typeface="Times New Roman" panose="02020603050405020304" pitchFamily="18" charset="0"/>
                <a:ea typeface="黑体" panose="02010609060101010101" charset="-122"/>
                <a:cs typeface="Times New Roman" panose="02020603050405020304" pitchFamily="18" charset="0"/>
              </a:rPr>
              <a:t>顺便说一下，顺便问一下</a:t>
            </a:r>
          </a:p>
        </p:txBody>
      </p:sp>
      <p:sp>
        <p:nvSpPr>
          <p:cNvPr id="5" name="矩形 4"/>
          <p:cNvSpPr>
            <a:spLocks noChangeArrowheads="1"/>
          </p:cNvSpPr>
          <p:nvPr/>
        </p:nvSpPr>
        <p:spPr bwMode="auto">
          <a:xfrm>
            <a:off x="990600" y="3424238"/>
            <a:ext cx="59055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400" b="1">
                <a:latin typeface="Times New Roman" panose="02020603050405020304" pitchFamily="18" charset="0"/>
                <a:ea typeface="黑体" panose="02010609060101010101" charset="-122"/>
                <a:cs typeface="Times New Roman" panose="02020603050405020304" pitchFamily="18" charset="0"/>
              </a:rPr>
              <a:t>例：路边有一个食物店。</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r>
              <a:rPr lang="en-US" altLang="zh-CN" sz="2400" b="1">
                <a:latin typeface="Times New Roman" panose="02020603050405020304" pitchFamily="18" charset="0"/>
                <a:ea typeface="黑体" panose="02010609060101010101" charset="-122"/>
                <a:cs typeface="Times New Roman" panose="02020603050405020304" pitchFamily="18" charset="0"/>
              </a:rPr>
              <a:t>        </a:t>
            </a:r>
            <a:r>
              <a:rPr lang="en-US" altLang="zh-CN" sz="2800" b="1">
                <a:latin typeface="Times New Roman" panose="02020603050405020304" pitchFamily="18" charset="0"/>
                <a:ea typeface="黑体" panose="02010609060101010101" charset="-122"/>
                <a:cs typeface="Times New Roman" panose="02020603050405020304" pitchFamily="18" charset="0"/>
              </a:rPr>
              <a:t>There is a food shop by the road. </a:t>
            </a:r>
            <a:endParaRPr lang="zh-CN" altLang="en-US" sz="2800" b="1">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Effect transition="in" filter="wipe(down)">
                                      <p:cBhvr>
                                        <p:cTn id="61" dur="580">
                                          <p:stCondLst>
                                            <p:cond delay="0"/>
                                          </p:stCondLst>
                                        </p:cTn>
                                        <p:tgtEl>
                                          <p:spTgt spid="5">
                                            <p:txEl>
                                              <p:pRg st="0" end="0"/>
                                            </p:txEl>
                                          </p:spTgt>
                                        </p:tgtEl>
                                      </p:cBhvr>
                                    </p:animEffect>
                                    <p:anim calcmode="lin" valueType="num">
                                      <p:cBhvr>
                                        <p:cTn id="6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0" end="0"/>
                                            </p:txEl>
                                          </p:spTgt>
                                        </p:tgtEl>
                                      </p:cBhvr>
                                      <p:to x="100000" y="60000"/>
                                    </p:animScale>
                                    <p:animScale>
                                      <p:cBhvr>
                                        <p:cTn id="68" dur="166" decel="50000">
                                          <p:stCondLst>
                                            <p:cond delay="676"/>
                                          </p:stCondLst>
                                        </p:cTn>
                                        <p:tgtEl>
                                          <p:spTgt spid="5">
                                            <p:txEl>
                                              <p:pRg st="0" end="0"/>
                                            </p:txEl>
                                          </p:spTgt>
                                        </p:tgtEl>
                                      </p:cBhvr>
                                      <p:to x="100000" y="100000"/>
                                    </p:animScale>
                                    <p:animScale>
                                      <p:cBhvr>
                                        <p:cTn id="69" dur="26">
                                          <p:stCondLst>
                                            <p:cond delay="1312"/>
                                          </p:stCondLst>
                                        </p:cTn>
                                        <p:tgtEl>
                                          <p:spTgt spid="5">
                                            <p:txEl>
                                              <p:pRg st="0" end="0"/>
                                            </p:txEl>
                                          </p:spTgt>
                                        </p:tgtEl>
                                      </p:cBhvr>
                                      <p:to x="100000" y="80000"/>
                                    </p:animScale>
                                    <p:animScale>
                                      <p:cBhvr>
                                        <p:cTn id="70" dur="166" decel="50000">
                                          <p:stCondLst>
                                            <p:cond delay="1338"/>
                                          </p:stCondLst>
                                        </p:cTn>
                                        <p:tgtEl>
                                          <p:spTgt spid="5">
                                            <p:txEl>
                                              <p:pRg st="0" end="0"/>
                                            </p:txEl>
                                          </p:spTgt>
                                        </p:tgtEl>
                                      </p:cBhvr>
                                      <p:to x="100000" y="100000"/>
                                    </p:animScale>
                                    <p:animScale>
                                      <p:cBhvr>
                                        <p:cTn id="71" dur="26">
                                          <p:stCondLst>
                                            <p:cond delay="1642"/>
                                          </p:stCondLst>
                                        </p:cTn>
                                        <p:tgtEl>
                                          <p:spTgt spid="5">
                                            <p:txEl>
                                              <p:pRg st="0" end="0"/>
                                            </p:txEl>
                                          </p:spTgt>
                                        </p:tgtEl>
                                      </p:cBhvr>
                                      <p:to x="100000" y="90000"/>
                                    </p:animScale>
                                    <p:animScale>
                                      <p:cBhvr>
                                        <p:cTn id="72" dur="166" decel="50000">
                                          <p:stCondLst>
                                            <p:cond delay="1668"/>
                                          </p:stCondLst>
                                        </p:cTn>
                                        <p:tgtEl>
                                          <p:spTgt spid="5">
                                            <p:txEl>
                                              <p:pRg st="0" end="0"/>
                                            </p:txEl>
                                          </p:spTgt>
                                        </p:tgtEl>
                                      </p:cBhvr>
                                      <p:to x="100000" y="100000"/>
                                    </p:animScale>
                                    <p:animScale>
                                      <p:cBhvr>
                                        <p:cTn id="73" dur="26">
                                          <p:stCondLst>
                                            <p:cond delay="1808"/>
                                          </p:stCondLst>
                                        </p:cTn>
                                        <p:tgtEl>
                                          <p:spTgt spid="5">
                                            <p:txEl>
                                              <p:pRg st="0" end="0"/>
                                            </p:txEl>
                                          </p:spTgt>
                                        </p:tgtEl>
                                      </p:cBhvr>
                                      <p:to x="100000" y="95000"/>
                                    </p:animScale>
                                    <p:animScale>
                                      <p:cBhvr>
                                        <p:cTn id="74" dur="166" decel="50000">
                                          <p:stCondLst>
                                            <p:cond delay="1834"/>
                                          </p:stCondLst>
                                        </p:cTn>
                                        <p:tgtEl>
                                          <p:spTgt spid="5">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5">
                                            <p:txEl>
                                              <p:pRg st="1" end="1"/>
                                            </p:txEl>
                                          </p:spTgt>
                                        </p:tgtEl>
                                        <p:attrNameLst>
                                          <p:attrName>style.visibility</p:attrName>
                                        </p:attrNameLst>
                                      </p:cBhvr>
                                      <p:to>
                                        <p:strVal val="visible"/>
                                      </p:to>
                                    </p:set>
                                    <p:animEffect transition="in" filter="wipe(down)">
                                      <p:cBhvr>
                                        <p:cTn id="79" dur="580">
                                          <p:stCondLst>
                                            <p:cond delay="0"/>
                                          </p:stCondLst>
                                        </p:cTn>
                                        <p:tgtEl>
                                          <p:spTgt spid="5">
                                            <p:txEl>
                                              <p:pRg st="1" end="1"/>
                                            </p:txEl>
                                          </p:spTgt>
                                        </p:tgtEl>
                                      </p:cBhvr>
                                    </p:animEffect>
                                    <p:anim calcmode="lin" valueType="num">
                                      <p:cBhvr>
                                        <p:cTn id="80"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1" end="1"/>
                                            </p:txEl>
                                          </p:spTgt>
                                        </p:tgtEl>
                                      </p:cBhvr>
                                      <p:to x="100000" y="60000"/>
                                    </p:animScale>
                                    <p:animScale>
                                      <p:cBhvr>
                                        <p:cTn id="86" dur="166" decel="50000">
                                          <p:stCondLst>
                                            <p:cond delay="676"/>
                                          </p:stCondLst>
                                        </p:cTn>
                                        <p:tgtEl>
                                          <p:spTgt spid="5">
                                            <p:txEl>
                                              <p:pRg st="1" end="1"/>
                                            </p:txEl>
                                          </p:spTgt>
                                        </p:tgtEl>
                                      </p:cBhvr>
                                      <p:to x="100000" y="100000"/>
                                    </p:animScale>
                                    <p:animScale>
                                      <p:cBhvr>
                                        <p:cTn id="87" dur="26">
                                          <p:stCondLst>
                                            <p:cond delay="1312"/>
                                          </p:stCondLst>
                                        </p:cTn>
                                        <p:tgtEl>
                                          <p:spTgt spid="5">
                                            <p:txEl>
                                              <p:pRg st="1" end="1"/>
                                            </p:txEl>
                                          </p:spTgt>
                                        </p:tgtEl>
                                      </p:cBhvr>
                                      <p:to x="100000" y="80000"/>
                                    </p:animScale>
                                    <p:animScale>
                                      <p:cBhvr>
                                        <p:cTn id="88" dur="166" decel="50000">
                                          <p:stCondLst>
                                            <p:cond delay="1338"/>
                                          </p:stCondLst>
                                        </p:cTn>
                                        <p:tgtEl>
                                          <p:spTgt spid="5">
                                            <p:txEl>
                                              <p:pRg st="1" end="1"/>
                                            </p:txEl>
                                          </p:spTgt>
                                        </p:tgtEl>
                                      </p:cBhvr>
                                      <p:to x="100000" y="100000"/>
                                    </p:animScale>
                                    <p:animScale>
                                      <p:cBhvr>
                                        <p:cTn id="89" dur="26">
                                          <p:stCondLst>
                                            <p:cond delay="1642"/>
                                          </p:stCondLst>
                                        </p:cTn>
                                        <p:tgtEl>
                                          <p:spTgt spid="5">
                                            <p:txEl>
                                              <p:pRg st="1" end="1"/>
                                            </p:txEl>
                                          </p:spTgt>
                                        </p:tgtEl>
                                      </p:cBhvr>
                                      <p:to x="100000" y="90000"/>
                                    </p:animScale>
                                    <p:animScale>
                                      <p:cBhvr>
                                        <p:cTn id="90" dur="166" decel="50000">
                                          <p:stCondLst>
                                            <p:cond delay="1668"/>
                                          </p:stCondLst>
                                        </p:cTn>
                                        <p:tgtEl>
                                          <p:spTgt spid="5">
                                            <p:txEl>
                                              <p:pRg st="1" end="1"/>
                                            </p:txEl>
                                          </p:spTgt>
                                        </p:tgtEl>
                                      </p:cBhvr>
                                      <p:to x="100000" y="100000"/>
                                    </p:animScale>
                                    <p:animScale>
                                      <p:cBhvr>
                                        <p:cTn id="91" dur="26">
                                          <p:stCondLst>
                                            <p:cond delay="1808"/>
                                          </p:stCondLst>
                                        </p:cTn>
                                        <p:tgtEl>
                                          <p:spTgt spid="5">
                                            <p:txEl>
                                              <p:pRg st="1" end="1"/>
                                            </p:txEl>
                                          </p:spTgt>
                                        </p:tgtEl>
                                      </p:cBhvr>
                                      <p:to x="100000" y="95000"/>
                                    </p:animScale>
                                    <p:animScale>
                                      <p:cBhvr>
                                        <p:cTn id="92"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409700" y="900113"/>
            <a:ext cx="6583363"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4000"/>
              </a:lnSpc>
              <a:defRPr/>
            </a:pPr>
            <a:r>
              <a:rPr lang="en-US" altLang="zh-CN"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(1)</a:t>
            </a:r>
            <a:r>
              <a:rPr lang="en-US" altLang="zh-CN" sz="2800" b="1" dirty="0">
                <a:solidFill>
                  <a:srgbClr val="0000FF"/>
                </a:solidFill>
                <a:latin typeface="Times New Roman" panose="02020603050405020304" pitchFamily="18" charset="0"/>
                <a:ea typeface="黑体" panose="02010609060101010101" charset="-122"/>
                <a:cs typeface="Times New Roman" panose="02020603050405020304" pitchFamily="18" charset="0"/>
              </a:rPr>
              <a:t>by</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表示“用某种方法”或“用某种手段”。</a:t>
            </a:r>
            <a:endParaRPr lang="en-US" altLang="zh-CN" sz="2400" b="1" dirty="0">
              <a:solidFill>
                <a:srgbClr val="0000FF"/>
              </a:solidFill>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4000"/>
              </a:lnSpc>
              <a:defRPr/>
            </a:pPr>
            <a:r>
              <a:rPr lang="en-US" altLang="zh-CN" sz="2400" b="1" dirty="0">
                <a:latin typeface="Times New Roman" panose="02020603050405020304" pitchFamily="18" charset="0"/>
                <a:ea typeface="黑体" panose="02010609060101010101" charset="-122"/>
                <a:cs typeface="Times New Roman" panose="02020603050405020304" pitchFamily="18" charset="0"/>
              </a:rPr>
              <a:t>    </a:t>
            </a:r>
            <a:r>
              <a:rPr lang="zh-CN" altLang="en-US" sz="2400" b="1" dirty="0">
                <a:latin typeface="Times New Roman" panose="02020603050405020304" pitchFamily="18" charset="0"/>
                <a:ea typeface="黑体" panose="02010609060101010101" charset="-122"/>
                <a:cs typeface="Times New Roman" panose="02020603050405020304" pitchFamily="18" charset="0"/>
              </a:rPr>
              <a:t>例：他以乞讨为生。</a:t>
            </a:r>
            <a:endParaRPr lang="en-US" altLang="zh-CN" sz="2400" b="1" dirty="0">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4000"/>
              </a:lnSpc>
              <a:defRPr/>
            </a:pPr>
            <a:r>
              <a:rPr lang="en-US" altLang="zh-CN" sz="2800" b="1" dirty="0">
                <a:latin typeface="Times New Roman" panose="02020603050405020304" pitchFamily="18" charset="0"/>
                <a:ea typeface="黑体" panose="02010609060101010101" charset="-122"/>
                <a:cs typeface="Times New Roman" panose="02020603050405020304" pitchFamily="18" charset="0"/>
              </a:rPr>
              <a:t>           He makes a living by begging.</a:t>
            </a:r>
          </a:p>
          <a:p>
            <a:pPr eaLnBrk="1" hangingPunct="1">
              <a:lnSpc>
                <a:spcPts val="4000"/>
              </a:lnSpc>
              <a:defRPr/>
            </a:pPr>
            <a:r>
              <a:rPr lang="en-US" altLang="zh-CN"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(2)</a:t>
            </a:r>
            <a:r>
              <a:rPr lang="en-US" altLang="zh-CN" sz="2800" b="1" dirty="0">
                <a:solidFill>
                  <a:srgbClr val="0000FF"/>
                </a:solidFill>
                <a:latin typeface="Times New Roman" panose="02020603050405020304" pitchFamily="18" charset="0"/>
                <a:ea typeface="黑体" panose="02010609060101010101" charset="-122"/>
                <a:cs typeface="Times New Roman" panose="02020603050405020304" pitchFamily="18" charset="0"/>
              </a:rPr>
              <a:t>by</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表示时间，意为“在</a:t>
            </a:r>
            <a:r>
              <a:rPr lang="en-US" altLang="zh-CN" sz="2400" b="1" dirty="0">
                <a:solidFill>
                  <a:srgbClr val="0000FF"/>
                </a:solidFill>
                <a:latin typeface="+mj-ea"/>
                <a:ea typeface="+mj-ea"/>
                <a:cs typeface="Times New Roman" panose="02020603050405020304" pitchFamily="18" charset="0"/>
              </a:rPr>
              <a:t>……</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之前”。</a:t>
            </a:r>
            <a:endParaRPr lang="en-US" altLang="zh-CN" sz="2400" b="1" dirty="0">
              <a:solidFill>
                <a:srgbClr val="0000FF"/>
              </a:solidFill>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4000"/>
              </a:lnSpc>
              <a:defRPr/>
            </a:pPr>
            <a:r>
              <a:rPr lang="zh-CN" altLang="en-US" sz="2400" b="1" dirty="0">
                <a:latin typeface="Times New Roman" panose="02020603050405020304" pitchFamily="18" charset="0"/>
                <a:ea typeface="黑体" panose="02010609060101010101" charset="-122"/>
                <a:cs typeface="Times New Roman" panose="02020603050405020304" pitchFamily="18" charset="0"/>
              </a:rPr>
              <a:t>     例：我们能在</a:t>
            </a:r>
            <a:r>
              <a:rPr lang="en-US" altLang="zh-CN" sz="2400" b="1" dirty="0">
                <a:latin typeface="Times New Roman" panose="02020603050405020304" pitchFamily="18" charset="0"/>
                <a:ea typeface="黑体" panose="02010609060101010101" charset="-122"/>
                <a:cs typeface="Times New Roman" panose="02020603050405020304" pitchFamily="18" charset="0"/>
              </a:rPr>
              <a:t>5</a:t>
            </a:r>
            <a:r>
              <a:rPr lang="zh-CN" altLang="en-US" sz="2400" b="1" dirty="0">
                <a:latin typeface="Times New Roman" panose="02020603050405020304" pitchFamily="18" charset="0"/>
                <a:ea typeface="黑体" panose="02010609060101010101" charset="-122"/>
                <a:cs typeface="Times New Roman" panose="02020603050405020304" pitchFamily="18" charset="0"/>
              </a:rPr>
              <a:t>点前回家。</a:t>
            </a:r>
            <a:endParaRPr lang="en-US" altLang="zh-CN" sz="2400" b="1" dirty="0">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4000"/>
              </a:lnSpc>
              <a:defRPr/>
            </a:pPr>
            <a:r>
              <a:rPr lang="en-US" altLang="zh-CN" sz="2800" b="1" dirty="0">
                <a:latin typeface="Times New Roman" panose="02020603050405020304" pitchFamily="18" charset="0"/>
                <a:ea typeface="黑体" panose="02010609060101010101" charset="-122"/>
                <a:cs typeface="Times New Roman" panose="02020603050405020304" pitchFamily="18" charset="0"/>
              </a:rPr>
              <a:t>           We can go home by 5</a:t>
            </a:r>
            <a:r>
              <a:rPr lang="zh-CN" altLang="en-US" sz="2800" b="1" dirty="0">
                <a:latin typeface="Times New Roman" panose="02020603050405020304" pitchFamily="18" charset="0"/>
                <a:ea typeface="黑体" panose="02010609060101010101" charset="-122"/>
                <a:cs typeface="Times New Roman" panose="02020603050405020304" pitchFamily="18" charset="0"/>
              </a:rPr>
              <a:t>：</a:t>
            </a:r>
            <a:r>
              <a:rPr lang="en-US" altLang="zh-CN" sz="2800" b="1" dirty="0">
                <a:latin typeface="Times New Roman" panose="02020603050405020304" pitchFamily="18" charset="0"/>
                <a:ea typeface="黑体" panose="02010609060101010101" charset="-122"/>
                <a:cs typeface="Times New Roman" panose="02020603050405020304" pitchFamily="18" charset="0"/>
              </a:rPr>
              <a:t>00.</a:t>
            </a:r>
            <a:endParaRPr lang="zh-CN" altLang="en-US" sz="2800" b="1" dirty="0">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127125" y="1349375"/>
            <a:ext cx="6996113"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ts val="4000"/>
              </a:lnSpc>
            </a:pPr>
            <a:r>
              <a:rPr lang="en-US" altLang="zh-CN" sz="2400" b="1">
                <a:solidFill>
                  <a:srgbClr val="0000FF"/>
                </a:solidFill>
                <a:latin typeface="Times New Roman" panose="02020603050405020304" pitchFamily="18" charset="0"/>
                <a:ea typeface="黑体" panose="02010609060101010101" charset="-122"/>
                <a:cs typeface="Times New Roman" panose="02020603050405020304" pitchFamily="18" charset="0"/>
              </a:rPr>
              <a:t>(3)</a:t>
            </a:r>
            <a:r>
              <a:rPr lang="zh-CN" altLang="en-US" sz="2400" b="1">
                <a:solidFill>
                  <a:srgbClr val="0000FF"/>
                </a:solidFill>
                <a:latin typeface="Times New Roman" panose="02020603050405020304" pitchFamily="18" charset="0"/>
                <a:ea typeface="黑体" panose="02010609060101010101" charset="-122"/>
                <a:cs typeface="Times New Roman" panose="02020603050405020304" pitchFamily="18" charset="0"/>
              </a:rPr>
              <a:t>“</a:t>
            </a:r>
            <a:r>
              <a:rPr lang="en-US" altLang="zh-CN" sz="2800" b="1">
                <a:solidFill>
                  <a:srgbClr val="0000FF"/>
                </a:solidFill>
                <a:latin typeface="Times New Roman" panose="02020603050405020304" pitchFamily="18" charset="0"/>
                <a:ea typeface="黑体" panose="02010609060101010101" charset="-122"/>
                <a:cs typeface="Times New Roman" panose="02020603050405020304" pitchFamily="18" charset="0"/>
              </a:rPr>
              <a:t>by</a:t>
            </a:r>
            <a:r>
              <a:rPr lang="en-US" altLang="zh-CN" sz="2400" b="1">
                <a:solidFill>
                  <a:srgbClr val="0000FF"/>
                </a:solidFill>
                <a:latin typeface="Times New Roman" panose="02020603050405020304" pitchFamily="18" charset="0"/>
                <a:ea typeface="黑体" panose="02010609060101010101" charset="-122"/>
                <a:cs typeface="Times New Roman" panose="02020603050405020304" pitchFamily="18" charset="0"/>
              </a:rPr>
              <a:t>+</a:t>
            </a:r>
            <a:r>
              <a:rPr lang="zh-CN" altLang="en-US" sz="2400" b="1">
                <a:solidFill>
                  <a:srgbClr val="0000FF"/>
                </a:solidFill>
                <a:latin typeface="Times New Roman" panose="02020603050405020304" pitchFamily="18" charset="0"/>
                <a:ea typeface="黑体" panose="02010609060101010101" charset="-122"/>
                <a:cs typeface="Times New Roman" panose="02020603050405020304" pitchFamily="18" charset="0"/>
              </a:rPr>
              <a:t>交通工具名词</a:t>
            </a:r>
            <a:r>
              <a:rPr lang="en-US" altLang="zh-CN" sz="2400" b="1">
                <a:solidFill>
                  <a:srgbClr val="0000FF"/>
                </a:solidFill>
                <a:latin typeface="Times New Roman" panose="02020603050405020304" pitchFamily="18" charset="0"/>
                <a:ea typeface="黑体" panose="02010609060101010101" charset="-122"/>
                <a:cs typeface="Times New Roman" panose="02020603050405020304" pitchFamily="18" charset="0"/>
              </a:rPr>
              <a:t>(</a:t>
            </a:r>
            <a:r>
              <a:rPr lang="en-US" altLang="zh-CN" sz="2800" b="1">
                <a:solidFill>
                  <a:srgbClr val="0000FF"/>
                </a:solidFill>
                <a:latin typeface="Times New Roman" panose="02020603050405020304" pitchFamily="18" charset="0"/>
                <a:ea typeface="黑体" panose="02010609060101010101" charset="-122"/>
                <a:cs typeface="Times New Roman" panose="02020603050405020304" pitchFamily="18" charset="0"/>
              </a:rPr>
              <a:t>by</a:t>
            </a:r>
            <a:r>
              <a:rPr lang="zh-CN" altLang="en-US" sz="2400" b="1">
                <a:solidFill>
                  <a:srgbClr val="0000FF"/>
                </a:solidFill>
                <a:latin typeface="Times New Roman" panose="02020603050405020304" pitchFamily="18" charset="0"/>
                <a:ea typeface="黑体" panose="02010609060101010101" charset="-122"/>
                <a:cs typeface="Times New Roman" panose="02020603050405020304" pitchFamily="18" charset="0"/>
              </a:rPr>
              <a:t>后不加冠词</a:t>
            </a:r>
            <a:r>
              <a:rPr lang="en-US" altLang="zh-CN" sz="2400" b="1">
                <a:solidFill>
                  <a:srgbClr val="0000FF"/>
                </a:solidFill>
                <a:latin typeface="Times New Roman" panose="02020603050405020304" pitchFamily="18" charset="0"/>
                <a:ea typeface="黑体" panose="02010609060101010101" charset="-122"/>
                <a:cs typeface="Times New Roman" panose="02020603050405020304" pitchFamily="18" charset="0"/>
              </a:rPr>
              <a:t>)</a:t>
            </a:r>
            <a:r>
              <a:rPr lang="zh-CN" altLang="en-US" sz="2400" b="1">
                <a:solidFill>
                  <a:srgbClr val="0000FF"/>
                </a:solidFill>
                <a:latin typeface="Times New Roman" panose="02020603050405020304" pitchFamily="18" charset="0"/>
                <a:ea typeface="黑体" panose="02010609060101010101" charset="-122"/>
                <a:cs typeface="Times New Roman" panose="02020603050405020304" pitchFamily="18" charset="0"/>
              </a:rPr>
              <a:t>” ，表示</a:t>
            </a:r>
            <a:endParaRPr lang="en-US" altLang="zh-CN" sz="2400" b="1">
              <a:solidFill>
                <a:srgbClr val="0000FF"/>
              </a:solidFill>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4000"/>
              </a:lnSpc>
            </a:pPr>
            <a:r>
              <a:rPr lang="en-US" altLang="zh-CN" sz="2400" b="1">
                <a:solidFill>
                  <a:srgbClr val="0000FF"/>
                </a:solidFill>
                <a:latin typeface="Times New Roman" panose="02020603050405020304" pitchFamily="18" charset="0"/>
                <a:ea typeface="黑体" panose="02010609060101010101" charset="-122"/>
                <a:cs typeface="Times New Roman" panose="02020603050405020304" pitchFamily="18" charset="0"/>
              </a:rPr>
              <a:t>     </a:t>
            </a:r>
            <a:r>
              <a:rPr lang="zh-CN" altLang="en-US" sz="2400" b="1">
                <a:solidFill>
                  <a:srgbClr val="0000FF"/>
                </a:solidFill>
                <a:latin typeface="Times New Roman" panose="02020603050405020304" pitchFamily="18" charset="0"/>
                <a:ea typeface="黑体" panose="02010609060101010101" charset="-122"/>
                <a:cs typeface="Times New Roman" panose="02020603050405020304" pitchFamily="18" charset="0"/>
              </a:rPr>
              <a:t>“乘坐”。</a:t>
            </a:r>
            <a:endParaRPr lang="en-US" altLang="zh-CN" sz="2400" b="1">
              <a:solidFill>
                <a:srgbClr val="0000FF"/>
              </a:solidFill>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4000"/>
              </a:lnSpc>
            </a:pPr>
            <a:r>
              <a:rPr lang="zh-CN" altLang="en-US" sz="2400" b="1">
                <a:latin typeface="Times New Roman" panose="02020603050405020304" pitchFamily="18" charset="0"/>
                <a:ea typeface="黑体" panose="02010609060101010101" charset="-122"/>
                <a:cs typeface="Times New Roman" panose="02020603050405020304" pitchFamily="18" charset="0"/>
              </a:rPr>
              <a:t>         例：我通常骑自行车去上学。</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4000"/>
              </a:lnSpc>
            </a:pPr>
            <a:r>
              <a:rPr lang="en-US" altLang="zh-CN" sz="2800" b="1">
                <a:latin typeface="Times New Roman" panose="02020603050405020304" pitchFamily="18" charset="0"/>
                <a:ea typeface="黑体" panose="02010609060101010101" charset="-122"/>
                <a:cs typeface="Times New Roman" panose="02020603050405020304" pitchFamily="18" charset="0"/>
              </a:rPr>
              <a:t>               I usually go to school by bike.</a:t>
            </a:r>
            <a:endParaRPr lang="zh-CN" altLang="en-US" sz="2800" b="1">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150938" y="619125"/>
            <a:ext cx="68881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a:latin typeface="Times New Roman" panose="02020603050405020304" pitchFamily="18" charset="0"/>
                <a:ea typeface="黑体" panose="02010609060101010101" charset="-122"/>
                <a:cs typeface="Times New Roman" panose="02020603050405020304" pitchFamily="18" charset="0"/>
              </a:rPr>
              <a:t>4. My family and I are </a:t>
            </a:r>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on </a:t>
            </a:r>
            <a:r>
              <a:rPr lang="en-US" altLang="zh-CN" sz="2800" b="1">
                <a:latin typeface="Times New Roman" panose="02020603050405020304" pitchFamily="18" charset="0"/>
                <a:ea typeface="黑体" panose="02010609060101010101" charset="-122"/>
                <a:cs typeface="Times New Roman" panose="02020603050405020304" pitchFamily="18" charset="0"/>
              </a:rPr>
              <a:t>a vacation in the </a:t>
            </a:r>
          </a:p>
          <a:p>
            <a:pPr eaLnBrk="1" hangingPunct="1"/>
            <a:r>
              <a:rPr lang="en-US" altLang="zh-CN" sz="2800" b="1">
                <a:latin typeface="Times New Roman" panose="02020603050405020304" pitchFamily="18" charset="0"/>
                <a:ea typeface="黑体" panose="02010609060101010101" charset="-122"/>
                <a:cs typeface="Times New Roman" panose="02020603050405020304" pitchFamily="18" charset="0"/>
              </a:rPr>
              <a:t>    mountains. </a:t>
            </a:r>
            <a:r>
              <a:rPr lang="zh-CN" altLang="en-US" sz="2400" b="1">
                <a:latin typeface="Times New Roman" panose="02020603050405020304" pitchFamily="18" charset="0"/>
                <a:ea typeface="黑体" panose="02010609060101010101" charset="-122"/>
                <a:cs typeface="Times New Roman" panose="02020603050405020304" pitchFamily="18" charset="0"/>
              </a:rPr>
              <a:t>我和我的家人正在山里度假。</a:t>
            </a:r>
          </a:p>
        </p:txBody>
      </p:sp>
      <p:sp>
        <p:nvSpPr>
          <p:cNvPr id="3" name="矩形 2"/>
          <p:cNvSpPr>
            <a:spLocks noChangeArrowheads="1"/>
          </p:cNvSpPr>
          <p:nvPr/>
        </p:nvSpPr>
        <p:spPr bwMode="auto">
          <a:xfrm>
            <a:off x="1531938" y="1690688"/>
            <a:ext cx="5173662"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ts val="4000"/>
              </a:lnSpc>
            </a:pPr>
            <a:r>
              <a:rPr lang="en-US" altLang="zh-CN" sz="2400" b="1">
                <a:latin typeface="Times New Roman" panose="02020603050405020304" pitchFamily="18" charset="0"/>
                <a:ea typeface="黑体" panose="02010609060101010101" charset="-122"/>
                <a:cs typeface="Times New Roman" panose="02020603050405020304" pitchFamily="18" charset="0"/>
              </a:rPr>
              <a:t>         </a:t>
            </a:r>
            <a:r>
              <a:rPr lang="en-US" altLang="zh-CN" sz="2800" b="1">
                <a:latin typeface="Times New Roman" panose="02020603050405020304" pitchFamily="18" charset="0"/>
                <a:ea typeface="黑体" panose="02010609060101010101" charset="-122"/>
                <a:cs typeface="Times New Roman" panose="02020603050405020304" pitchFamily="18" charset="0"/>
              </a:rPr>
              <a:t>on</a:t>
            </a:r>
            <a:r>
              <a:rPr lang="zh-CN" altLang="en-US" sz="2400" b="1">
                <a:latin typeface="Times New Roman" panose="02020603050405020304" pitchFamily="18" charset="0"/>
                <a:ea typeface="黑体" panose="02010609060101010101" charset="-122"/>
                <a:cs typeface="Times New Roman" panose="02020603050405020304" pitchFamily="18" charset="0"/>
              </a:rPr>
              <a:t>副词，表示“在进行中”。</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4000"/>
              </a:lnSpc>
            </a:pPr>
            <a:r>
              <a:rPr lang="zh-CN" altLang="en-US" sz="2400" b="1">
                <a:latin typeface="Times New Roman" panose="02020603050405020304" pitchFamily="18" charset="0"/>
                <a:ea typeface="黑体" panose="02010609060101010101" charset="-122"/>
                <a:cs typeface="Times New Roman" panose="02020603050405020304" pitchFamily="18" charset="0"/>
              </a:rPr>
              <a:t>其常用短语有：</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4000"/>
              </a:lnSpc>
            </a:pPr>
            <a:r>
              <a:rPr lang="en-US" altLang="zh-CN" sz="2400" b="1">
                <a:latin typeface="Times New Roman" panose="02020603050405020304" pitchFamily="18" charset="0"/>
                <a:ea typeface="黑体" panose="02010609060101010101" charset="-122"/>
                <a:cs typeface="Times New Roman" panose="02020603050405020304" pitchFamily="18" charset="0"/>
              </a:rPr>
              <a:t>         </a:t>
            </a:r>
            <a:r>
              <a:rPr lang="en-US" altLang="zh-CN" sz="2800" b="1">
                <a:latin typeface="Times New Roman" panose="02020603050405020304" pitchFamily="18" charset="0"/>
                <a:ea typeface="黑体" panose="02010609060101010101" charset="-122"/>
                <a:cs typeface="Times New Roman" panose="02020603050405020304" pitchFamily="18" charset="0"/>
              </a:rPr>
              <a:t>on sale</a:t>
            </a:r>
            <a:r>
              <a:rPr lang="zh-CN" altLang="en-US" sz="2400" b="1">
                <a:latin typeface="Times New Roman" panose="02020603050405020304" pitchFamily="18" charset="0"/>
                <a:ea typeface="黑体" panose="02010609060101010101" charset="-122"/>
                <a:cs typeface="Times New Roman" panose="02020603050405020304" pitchFamily="18" charset="0"/>
              </a:rPr>
              <a:t>（特价）出售；</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4000"/>
              </a:lnSpc>
            </a:pPr>
            <a:r>
              <a:rPr lang="en-US" altLang="zh-CN" sz="2400" b="1">
                <a:latin typeface="Times New Roman" panose="02020603050405020304" pitchFamily="18" charset="0"/>
                <a:ea typeface="黑体" panose="02010609060101010101" charset="-122"/>
                <a:cs typeface="Times New Roman" panose="02020603050405020304" pitchFamily="18" charset="0"/>
              </a:rPr>
              <a:t>         </a:t>
            </a:r>
            <a:r>
              <a:rPr lang="en-US" altLang="zh-CN" sz="2800" b="1">
                <a:latin typeface="Times New Roman" panose="02020603050405020304" pitchFamily="18" charset="0"/>
                <a:ea typeface="黑体" panose="02010609060101010101" charset="-122"/>
                <a:cs typeface="Times New Roman" panose="02020603050405020304" pitchFamily="18" charset="0"/>
              </a:rPr>
              <a:t>on show</a:t>
            </a:r>
            <a:r>
              <a:rPr lang="zh-CN" altLang="en-US" sz="2400" b="1">
                <a:latin typeface="Times New Roman" panose="02020603050405020304" pitchFamily="18" charset="0"/>
                <a:ea typeface="黑体" panose="02010609060101010101" charset="-122"/>
                <a:cs typeface="Times New Roman" panose="02020603050405020304" pitchFamily="18" charset="0"/>
              </a:rPr>
              <a:t>正在展览；</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4000"/>
              </a:lnSpc>
            </a:pPr>
            <a:r>
              <a:rPr lang="en-US" altLang="zh-CN" sz="2400" b="1">
                <a:latin typeface="Times New Roman" panose="02020603050405020304" pitchFamily="18" charset="0"/>
                <a:ea typeface="黑体" panose="02010609060101010101" charset="-122"/>
                <a:cs typeface="Times New Roman" panose="02020603050405020304" pitchFamily="18" charset="0"/>
              </a:rPr>
              <a:t>         </a:t>
            </a:r>
            <a:r>
              <a:rPr lang="en-US" altLang="zh-CN" sz="2800" b="1">
                <a:latin typeface="Times New Roman" panose="02020603050405020304" pitchFamily="18" charset="0"/>
                <a:ea typeface="黑体" panose="02010609060101010101" charset="-122"/>
                <a:cs typeface="Times New Roman" panose="02020603050405020304" pitchFamily="18" charset="0"/>
              </a:rPr>
              <a:t>on duty</a:t>
            </a:r>
            <a:r>
              <a:rPr lang="zh-CN" altLang="en-US" sz="2400" b="1">
                <a:latin typeface="Times New Roman" panose="02020603050405020304" pitchFamily="18" charset="0"/>
                <a:ea typeface="黑体" panose="02010609060101010101" charset="-122"/>
                <a:cs typeface="Times New Roman" panose="02020603050405020304" pitchFamily="18" charset="0"/>
              </a:rPr>
              <a:t>正在值班。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739775" y="744538"/>
            <a:ext cx="7756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a:latin typeface="Times New Roman" panose="02020603050405020304" pitchFamily="18" charset="0"/>
                <a:ea typeface="黑体" panose="02010609060101010101" charset="-122"/>
                <a:cs typeface="Times New Roman" panose="02020603050405020304" pitchFamily="18" charset="0"/>
              </a:rPr>
              <a:t>5. I want to </a:t>
            </a:r>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call</a:t>
            </a:r>
            <a:r>
              <a:rPr lang="en-US" altLang="zh-CN" sz="2800" b="1">
                <a:latin typeface="Times New Roman" panose="02020603050405020304" pitchFamily="18" charset="0"/>
                <a:ea typeface="黑体" panose="02010609060101010101" charset="-122"/>
                <a:cs typeface="Times New Roman" panose="02020603050405020304" pitchFamily="18" charset="0"/>
              </a:rPr>
              <a:t> you but my phone isn’t working, </a:t>
            </a:r>
          </a:p>
          <a:p>
            <a:pPr eaLnBrk="1" hangingPunct="1"/>
            <a:r>
              <a:rPr lang="en-US" altLang="zh-CN" sz="2800" b="1">
                <a:latin typeface="Times New Roman" panose="02020603050405020304" pitchFamily="18" charset="0"/>
                <a:ea typeface="黑体" panose="02010609060101010101" charset="-122"/>
                <a:cs typeface="Times New Roman" panose="02020603050405020304" pitchFamily="18" charset="0"/>
              </a:rPr>
              <a:t>    so I'm </a:t>
            </a:r>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writing</a:t>
            </a:r>
            <a:r>
              <a:rPr lang="en-US" altLang="zh-CN" sz="2800" b="1">
                <a:latin typeface="Times New Roman" panose="02020603050405020304" pitchFamily="18" charset="0"/>
                <a:ea typeface="黑体" panose="02010609060101010101" charset="-122"/>
                <a:cs typeface="Times New Roman" panose="02020603050405020304" pitchFamily="18" charset="0"/>
              </a:rPr>
              <a:t> to you. </a:t>
            </a:r>
            <a:r>
              <a:rPr lang="zh-CN" altLang="en-US" sz="2400" b="1">
                <a:latin typeface="Times New Roman" panose="02020603050405020304" pitchFamily="18" charset="0"/>
                <a:ea typeface="黑体" panose="02010609060101010101" charset="-122"/>
                <a:cs typeface="Times New Roman" panose="02020603050405020304" pitchFamily="18" charset="0"/>
              </a:rPr>
              <a:t>我想给你打电话，但电话坏</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r>
              <a:rPr lang="en-US" altLang="zh-CN" sz="2400" b="1">
                <a:latin typeface="Times New Roman" panose="02020603050405020304" pitchFamily="18" charset="0"/>
                <a:ea typeface="黑体" panose="02010609060101010101" charset="-122"/>
                <a:cs typeface="Times New Roman" panose="02020603050405020304" pitchFamily="18" charset="0"/>
              </a:rPr>
              <a:t>    </a:t>
            </a:r>
            <a:r>
              <a:rPr lang="zh-CN" altLang="en-US" sz="2400" b="1">
                <a:latin typeface="Times New Roman" panose="02020603050405020304" pitchFamily="18" charset="0"/>
                <a:ea typeface="黑体" panose="02010609060101010101" charset="-122"/>
                <a:cs typeface="Times New Roman" panose="02020603050405020304" pitchFamily="18" charset="0"/>
              </a:rPr>
              <a:t>了，所以我就给你写明信片了。</a:t>
            </a:r>
          </a:p>
        </p:txBody>
      </p:sp>
      <p:sp>
        <p:nvSpPr>
          <p:cNvPr id="3" name="矩形 2"/>
          <p:cNvSpPr>
            <a:spLocks noChangeArrowheads="1"/>
          </p:cNvSpPr>
          <p:nvPr/>
        </p:nvSpPr>
        <p:spPr bwMode="auto">
          <a:xfrm>
            <a:off x="1082675" y="2171700"/>
            <a:ext cx="69103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solidFill>
                  <a:srgbClr val="0000FF"/>
                </a:solidFill>
                <a:latin typeface="Times New Roman" panose="02020603050405020304" pitchFamily="18" charset="0"/>
                <a:ea typeface="黑体" panose="02010609060101010101" charset="-122"/>
                <a:cs typeface="Times New Roman" panose="02020603050405020304" pitchFamily="18" charset="0"/>
              </a:rPr>
              <a:t>call sb.</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意为“给某人打电话”，</a:t>
            </a:r>
            <a:r>
              <a:rPr lang="en-US" altLang="zh-CN" sz="2800" b="1" dirty="0">
                <a:solidFill>
                  <a:srgbClr val="0000FF"/>
                </a:solidFill>
                <a:latin typeface="Times New Roman" panose="02020603050405020304" pitchFamily="18" charset="0"/>
                <a:ea typeface="黑体" panose="02010609060101010101" charset="-122"/>
                <a:cs typeface="Times New Roman" panose="02020603050405020304" pitchFamily="18" charset="0"/>
              </a:rPr>
              <a:t>call</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此处作动词，</a:t>
            </a:r>
            <a:r>
              <a:rPr lang="en-US" altLang="zh-CN" sz="2800" b="1" dirty="0">
                <a:solidFill>
                  <a:srgbClr val="0000FF"/>
                </a:solidFill>
                <a:latin typeface="Times New Roman" panose="02020603050405020304" pitchFamily="18" charset="0"/>
                <a:ea typeface="黑体" panose="02010609060101010101" charset="-122"/>
                <a:cs typeface="Times New Roman" panose="02020603050405020304" pitchFamily="18" charset="0"/>
              </a:rPr>
              <a:t>call sb. at…</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意为“拨打</a:t>
            </a:r>
            <a:r>
              <a:rPr lang="en-US" altLang="zh-CN" sz="2400" b="1" dirty="0">
                <a:solidFill>
                  <a:srgbClr val="0000FF"/>
                </a:solidFill>
                <a:latin typeface="+mj-ea"/>
                <a:ea typeface="+mj-ea"/>
                <a:cs typeface="Times New Roman" panose="02020603050405020304" pitchFamily="18" charset="0"/>
              </a:rPr>
              <a:t>……</a:t>
            </a:r>
            <a:r>
              <a:rPr lang="zh-CN" altLang="en-US" sz="2400" b="1" dirty="0">
                <a:solidFill>
                  <a:srgbClr val="0000FF"/>
                </a:solidFill>
                <a:latin typeface="Times New Roman" panose="02020603050405020304" pitchFamily="18" charset="0"/>
                <a:ea typeface="黑体" panose="02010609060101010101" charset="-122"/>
                <a:cs typeface="Times New Roman" panose="02020603050405020304" pitchFamily="18" charset="0"/>
              </a:rPr>
              <a:t>号码找某人”</a:t>
            </a:r>
          </a:p>
        </p:txBody>
      </p:sp>
      <p:sp>
        <p:nvSpPr>
          <p:cNvPr id="4" name="矩形 3"/>
          <p:cNvSpPr>
            <a:spLocks noChangeArrowheads="1"/>
          </p:cNvSpPr>
          <p:nvPr/>
        </p:nvSpPr>
        <p:spPr bwMode="auto">
          <a:xfrm>
            <a:off x="1089025" y="3279775"/>
            <a:ext cx="47942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a:latin typeface="Times New Roman" panose="02020603050405020304" pitchFamily="18" charset="0"/>
                <a:ea typeface="黑体" panose="02010609060101010101" charset="-122"/>
                <a:cs typeface="Times New Roman" panose="02020603050405020304" pitchFamily="18" charset="0"/>
              </a:rPr>
              <a:t>例：抱歉这么晚打电话给你。</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r>
              <a:rPr lang="en-US" altLang="zh-CN" sz="2800" b="1">
                <a:latin typeface="Times New Roman" panose="02020603050405020304" pitchFamily="18" charset="0"/>
                <a:ea typeface="黑体" panose="02010609060101010101" charset="-122"/>
                <a:cs typeface="Times New Roman" panose="02020603050405020304" pitchFamily="18" charset="0"/>
              </a:rPr>
              <a:t>       Sorry to call you so late.</a:t>
            </a:r>
            <a:endParaRPr lang="zh-CN" altLang="en-US" sz="2800" b="1">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43" dur="5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4563" y="1157288"/>
            <a:ext cx="7505700" cy="163195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eaLnBrk="1" hangingPunct="1">
              <a:lnSpc>
                <a:spcPts val="4000"/>
              </a:lnSpc>
              <a:defRPr/>
            </a:pPr>
            <a:r>
              <a:rPr lang="en-US" altLang="zh-CN" sz="2800" b="1" dirty="0">
                <a:latin typeface="Times New Roman" panose="02020603050405020304" pitchFamily="18" charset="0"/>
                <a:ea typeface="黑体" panose="02010609060101010101" charset="-122"/>
                <a:cs typeface="Times New Roman" panose="02020603050405020304" pitchFamily="18" charset="0"/>
              </a:rPr>
              <a:t>write to sb.</a:t>
            </a:r>
            <a:r>
              <a:rPr lang="zh-CN" altLang="en-US" sz="2400" b="1" dirty="0">
                <a:latin typeface="Times New Roman" panose="02020603050405020304" pitchFamily="18" charset="0"/>
                <a:ea typeface="黑体" panose="02010609060101010101" charset="-122"/>
                <a:cs typeface="Times New Roman" panose="02020603050405020304" pitchFamily="18" charset="0"/>
              </a:rPr>
              <a:t>意为“给某人写信”，</a:t>
            </a:r>
            <a:endParaRPr lang="en-US" altLang="zh-CN" sz="2400" b="1" dirty="0">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4000"/>
              </a:lnSpc>
              <a:defRPr/>
            </a:pPr>
            <a:r>
              <a:rPr lang="zh-CN" altLang="en-US" sz="2400" b="1" dirty="0">
                <a:latin typeface="Times New Roman" panose="02020603050405020304" pitchFamily="18" charset="0"/>
                <a:ea typeface="黑体" panose="02010609060101010101" charset="-122"/>
                <a:cs typeface="Times New Roman" panose="02020603050405020304" pitchFamily="18" charset="0"/>
              </a:rPr>
              <a:t>其反义短语为</a:t>
            </a:r>
            <a:r>
              <a:rPr lang="en-US" altLang="zh-CN" sz="2800" b="1" dirty="0">
                <a:latin typeface="Times New Roman" panose="02020603050405020304" pitchFamily="18" charset="0"/>
                <a:ea typeface="黑体" panose="02010609060101010101" charset="-122"/>
                <a:cs typeface="Times New Roman" panose="02020603050405020304" pitchFamily="18" charset="0"/>
              </a:rPr>
              <a:t>hear from sb.</a:t>
            </a:r>
            <a:r>
              <a:rPr lang="zh-CN" altLang="en-US" sz="2400" b="1" dirty="0">
                <a:latin typeface="Times New Roman" panose="02020603050405020304" pitchFamily="18" charset="0"/>
                <a:ea typeface="黑体" panose="02010609060101010101" charset="-122"/>
                <a:cs typeface="Times New Roman" panose="02020603050405020304" pitchFamily="18" charset="0"/>
              </a:rPr>
              <a:t>或</a:t>
            </a:r>
            <a:r>
              <a:rPr lang="en-US" altLang="zh-CN" sz="2800" b="1" dirty="0">
                <a:latin typeface="Times New Roman" panose="02020603050405020304" pitchFamily="18" charset="0"/>
                <a:ea typeface="黑体" panose="02010609060101010101" charset="-122"/>
                <a:cs typeface="Times New Roman" panose="02020603050405020304" pitchFamily="18" charset="0"/>
              </a:rPr>
              <a:t>get a letter from sb.</a:t>
            </a:r>
            <a:r>
              <a:rPr lang="zh-CN" altLang="en-US" sz="2400" b="1" dirty="0">
                <a:latin typeface="Times New Roman" panose="02020603050405020304" pitchFamily="18" charset="0"/>
                <a:ea typeface="黑体" panose="02010609060101010101" charset="-122"/>
                <a:cs typeface="Times New Roman" panose="02020603050405020304" pitchFamily="18" charset="0"/>
              </a:rPr>
              <a:t>，意为“收到某人的来信”。</a:t>
            </a:r>
          </a:p>
        </p:txBody>
      </p:sp>
      <p:sp>
        <p:nvSpPr>
          <p:cNvPr id="3" name="矩形 2"/>
          <p:cNvSpPr>
            <a:spLocks noChangeArrowheads="1"/>
          </p:cNvSpPr>
          <p:nvPr/>
        </p:nvSpPr>
        <p:spPr bwMode="auto">
          <a:xfrm>
            <a:off x="944563" y="2990850"/>
            <a:ext cx="51863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400" b="1">
                <a:latin typeface="Times New Roman" panose="02020603050405020304" pitchFamily="18" charset="0"/>
                <a:ea typeface="黑体" panose="02010609060101010101" charset="-122"/>
                <a:cs typeface="Times New Roman" panose="02020603050405020304" pitchFamily="18" charset="0"/>
              </a:rPr>
              <a:t>例：他每周都给我写信。</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r>
              <a:rPr lang="en-US" altLang="zh-CN" sz="2800" b="1">
                <a:latin typeface="Times New Roman" panose="02020603050405020304" pitchFamily="18" charset="0"/>
                <a:ea typeface="黑体" panose="02010609060101010101" charset="-122"/>
                <a:cs typeface="Times New Roman" panose="02020603050405020304" pitchFamily="18" charset="0"/>
              </a:rPr>
              <a:t>       He writes to me every week. </a:t>
            </a:r>
            <a:endParaRPr lang="zh-CN" altLang="en-US" sz="2800" b="1">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17538" y="482600"/>
            <a:ext cx="6278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a:latin typeface="Times New Roman" panose="02020603050405020304" pitchFamily="18" charset="0"/>
                <a:ea typeface="黑体" panose="02010609060101010101" charset="-122"/>
                <a:cs typeface="Times New Roman" panose="02020603050405020304" pitchFamily="18" charset="0"/>
              </a:rPr>
              <a:t>6. It's hot in your country now, </a:t>
            </a:r>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isn't it</a:t>
            </a:r>
            <a:r>
              <a:rPr lang="en-US" altLang="zh-CN" sz="2800" b="1">
                <a:latin typeface="Times New Roman" panose="02020603050405020304" pitchFamily="18" charset="0"/>
                <a:ea typeface="黑体" panose="02010609060101010101" charset="-122"/>
                <a:cs typeface="Times New Roman" panose="02020603050405020304" pitchFamily="18" charset="0"/>
              </a:rPr>
              <a:t>? </a:t>
            </a:r>
          </a:p>
          <a:p>
            <a:pPr eaLnBrk="1" hangingPunct="1"/>
            <a:r>
              <a:rPr lang="en-US" altLang="zh-CN" sz="2800" b="1">
                <a:latin typeface="Times New Roman" panose="02020603050405020304" pitchFamily="18" charset="0"/>
                <a:ea typeface="黑体" panose="02010609060101010101" charset="-122"/>
                <a:cs typeface="Times New Roman" panose="02020603050405020304" pitchFamily="18" charset="0"/>
              </a:rPr>
              <a:t>    </a:t>
            </a:r>
            <a:r>
              <a:rPr lang="zh-CN" altLang="en-US" sz="2400" b="1">
                <a:latin typeface="Times New Roman" panose="02020603050405020304" pitchFamily="18" charset="0"/>
                <a:ea typeface="黑体" panose="02010609060101010101" charset="-122"/>
                <a:cs typeface="Times New Roman" panose="02020603050405020304" pitchFamily="18" charset="0"/>
              </a:rPr>
              <a:t>你们国家现在很热，对吗？</a:t>
            </a:r>
            <a:endParaRPr lang="zh-CN" altLang="en-US" sz="2800" b="1">
              <a:latin typeface="Times New Roman" panose="02020603050405020304" pitchFamily="18" charset="0"/>
              <a:ea typeface="黑体" panose="02010609060101010101" charset="-122"/>
              <a:cs typeface="Times New Roman" panose="02020603050405020304" pitchFamily="18" charset="0"/>
            </a:endParaRPr>
          </a:p>
        </p:txBody>
      </p:sp>
      <p:sp>
        <p:nvSpPr>
          <p:cNvPr id="3" name="矩形 2"/>
          <p:cNvSpPr>
            <a:spLocks noChangeArrowheads="1"/>
          </p:cNvSpPr>
          <p:nvPr/>
        </p:nvSpPr>
        <p:spPr bwMode="auto">
          <a:xfrm>
            <a:off x="968375" y="1493838"/>
            <a:ext cx="7277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a:solidFill>
                  <a:srgbClr val="0000FF"/>
                </a:solidFill>
                <a:latin typeface="Times New Roman" panose="02020603050405020304" pitchFamily="18" charset="0"/>
                <a:ea typeface="黑体" panose="02010609060101010101" charset="-122"/>
                <a:cs typeface="Times New Roman" panose="02020603050405020304" pitchFamily="18" charset="0"/>
              </a:rPr>
              <a:t>本句是一个反意疑问句，提出看法，问对方同意与否。</a:t>
            </a:r>
          </a:p>
        </p:txBody>
      </p:sp>
      <p:sp>
        <p:nvSpPr>
          <p:cNvPr id="4" name="矩形 3"/>
          <p:cNvSpPr>
            <a:spLocks noChangeArrowheads="1"/>
          </p:cNvSpPr>
          <p:nvPr/>
        </p:nvSpPr>
        <p:spPr bwMode="auto">
          <a:xfrm>
            <a:off x="968375" y="2071688"/>
            <a:ext cx="7566025"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ts val="3600"/>
              </a:lnSpc>
            </a:pPr>
            <a:r>
              <a:rPr lang="zh-CN" altLang="en-US" sz="2400" b="1">
                <a:latin typeface="Times New Roman" panose="02020603050405020304" pitchFamily="18" charset="0"/>
                <a:ea typeface="黑体" panose="02010609060101010101" charset="-122"/>
                <a:cs typeface="Times New Roman" panose="02020603050405020304" pitchFamily="18" charset="0"/>
              </a:rPr>
              <a:t>        这种问句由两部分组成，前一部分为陈述形式，后一部分为简短问句。如果前一部分为肯定形式，后一部分通常用否定形式。</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lnSpc>
                <a:spcPts val="3600"/>
              </a:lnSpc>
            </a:pPr>
            <a:r>
              <a:rPr lang="en-US" altLang="zh-CN" sz="2400" b="1">
                <a:latin typeface="Times New Roman" panose="02020603050405020304" pitchFamily="18" charset="0"/>
                <a:ea typeface="黑体" panose="02010609060101010101" charset="-122"/>
                <a:cs typeface="Times New Roman" panose="02020603050405020304" pitchFamily="18" charset="0"/>
              </a:rPr>
              <a:t>        </a:t>
            </a:r>
            <a:r>
              <a:rPr lang="zh-CN" altLang="en-US" sz="2400" b="1">
                <a:latin typeface="Times New Roman" panose="02020603050405020304" pitchFamily="18" charset="0"/>
                <a:ea typeface="黑体" panose="02010609060101010101" charset="-122"/>
                <a:cs typeface="Times New Roman" panose="02020603050405020304" pitchFamily="18" charset="0"/>
              </a:rPr>
              <a:t>后一部分的主谓与前一部分的主谓在人称、时态和数上要保持一致。</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3589338" y="3956050"/>
            <a:ext cx="213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4814DA"/>
                </a:solidFill>
                <a:latin typeface="Times New Roman" panose="02020603050405020304" pitchFamily="18" charset="0"/>
              </a:rPr>
              <a:t>It’s raining.</a:t>
            </a:r>
          </a:p>
        </p:txBody>
      </p:sp>
      <p:sp>
        <p:nvSpPr>
          <p:cNvPr id="8" name="Text Box 15"/>
          <p:cNvSpPr txBox="1">
            <a:spLocks noChangeArrowheads="1"/>
          </p:cNvSpPr>
          <p:nvPr/>
        </p:nvSpPr>
        <p:spPr bwMode="auto">
          <a:xfrm>
            <a:off x="3001963" y="561975"/>
            <a:ext cx="33115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2800" b="1" dirty="0">
                <a:solidFill>
                  <a:srgbClr val="0000FF"/>
                </a:solidFill>
                <a:latin typeface="Times New Roman" panose="02020603050405020304" pitchFamily="18" charset="0"/>
              </a:rPr>
              <a:t>How’s the weather?</a:t>
            </a:r>
          </a:p>
        </p:txBody>
      </p:sp>
      <p:pic>
        <p:nvPicPr>
          <p:cNvPr id="3076" name="Picture 2"/>
          <p:cNvPicPr>
            <a:picLocks noChangeAspect="1" noChangeArrowheads="1"/>
          </p:cNvPicPr>
          <p:nvPr/>
        </p:nvPicPr>
        <p:blipFill>
          <a:blip r:embed="rId2" cstate="email"/>
          <a:srcRect/>
          <a:stretch>
            <a:fillRect/>
          </a:stretch>
        </p:blipFill>
        <p:spPr bwMode="auto">
          <a:xfrm>
            <a:off x="2740025" y="1447800"/>
            <a:ext cx="3835400" cy="222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a:spLocks noChangeArrowheads="1"/>
          </p:cNvSpPr>
          <p:nvPr/>
        </p:nvSpPr>
        <p:spPr bwMode="auto">
          <a:xfrm>
            <a:off x="2590800" y="1187450"/>
            <a:ext cx="4144963" cy="1890713"/>
          </a:xfrm>
          <a:prstGeom prst="rect">
            <a:avLst/>
          </a:prstGeom>
          <a:solidFill>
            <a:srgbClr val="FF66CC"/>
          </a:solidFill>
          <a:ln w="9525" algn="ctr">
            <a:solidFill>
              <a:schemeClr val="tx1"/>
            </a:solidFill>
            <a:round/>
          </a:ln>
        </p:spPr>
        <p:txBody>
          <a:bodyPr/>
          <a:lstStyle/>
          <a:p>
            <a:pPr eaLnBrk="1" hangingPunct="1"/>
            <a:endParaRPr lang="zh-CN" altLang="en-US" sz="3600" b="1">
              <a:latin typeface="Times New Roman" panose="02020603050405020304" pitchFamily="18" charset="0"/>
            </a:endParaRPr>
          </a:p>
        </p:txBody>
      </p:sp>
      <p:sp>
        <p:nvSpPr>
          <p:cNvPr id="9" name="矩形 8"/>
          <p:cNvSpPr>
            <a:spLocks noChangeArrowheads="1"/>
          </p:cNvSpPr>
          <p:nvPr/>
        </p:nvSpPr>
        <p:spPr bwMode="auto">
          <a:xfrm>
            <a:off x="2590800" y="3078163"/>
            <a:ext cx="4144963" cy="757237"/>
          </a:xfrm>
          <a:prstGeom prst="rect">
            <a:avLst/>
          </a:prstGeom>
          <a:solidFill>
            <a:srgbClr val="33CCFF"/>
          </a:solidFill>
          <a:ln w="9525" algn="ctr">
            <a:solidFill>
              <a:schemeClr val="tx1"/>
            </a:solidFill>
            <a:round/>
          </a:ln>
        </p:spPr>
        <p:txBody>
          <a:bodyPr/>
          <a:lstStyle/>
          <a:p>
            <a:pPr eaLnBrk="1" hangingPunct="1"/>
            <a:endParaRPr lang="zh-CN" altLang="en-US" sz="3600" b="1">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8" fill="hold" grpId="0" nodeType="click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0-ppt_w/2"/>
                                          </p:val>
                                        </p:tav>
                                      </p:tavLst>
                                    </p:anim>
                                    <p:anim calcmode="lin" valueType="num">
                                      <p:cBhvr additive="base">
                                        <p:cTn id="14" dur="500"/>
                                        <p:tgtEl>
                                          <p:spTgt spid="9"/>
                                        </p:tgtEl>
                                        <p:attrNameLst>
                                          <p:attrName>ppt_y</p:attrName>
                                        </p:attrNameLst>
                                      </p:cBhvr>
                                      <p:tavLst>
                                        <p:tav tm="0">
                                          <p:val>
                                            <p:strVal val="ppt_y"/>
                                          </p:val>
                                        </p:tav>
                                        <p:tav tm="100000">
                                          <p:val>
                                            <p:strVal val="ppt_y"/>
                                          </p:val>
                                        </p:tav>
                                      </p:tavLst>
                                    </p:anim>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p:bldP spid="6"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04838" y="1144588"/>
            <a:ext cx="831215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50000"/>
              </a:lnSpc>
            </a:pPr>
            <a:r>
              <a:rPr lang="zh-CN" altLang="en-US" sz="2400" b="1">
                <a:latin typeface="Times New Roman" panose="02020603050405020304" pitchFamily="18" charset="0"/>
                <a:ea typeface="黑体" panose="02010609060101010101" charset="-122"/>
                <a:cs typeface="Times New Roman" panose="02020603050405020304" pitchFamily="18" charset="0"/>
              </a:rPr>
              <a:t>例：你是一个学生，不是吗？</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lnSpc>
                <a:spcPct val="150000"/>
              </a:lnSpc>
            </a:pPr>
            <a:r>
              <a:rPr lang="en-US" altLang="zh-CN" sz="2400" b="1">
                <a:latin typeface="Times New Roman" panose="02020603050405020304" pitchFamily="18" charset="0"/>
                <a:ea typeface="黑体" panose="02010609060101010101" charset="-122"/>
                <a:cs typeface="Times New Roman" panose="02020603050405020304" pitchFamily="18" charset="0"/>
              </a:rPr>
              <a:t>        </a:t>
            </a:r>
            <a:r>
              <a:rPr lang="en-US" altLang="zh-CN" sz="2800" b="1">
                <a:latin typeface="Times New Roman" panose="02020603050405020304" pitchFamily="18" charset="0"/>
                <a:ea typeface="黑体" panose="02010609060101010101" charset="-122"/>
                <a:cs typeface="Times New Roman" panose="02020603050405020304" pitchFamily="18" charset="0"/>
              </a:rPr>
              <a:t>You are a student, aren't you? </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lnSpc>
                <a:spcPct val="150000"/>
              </a:lnSpc>
            </a:pPr>
            <a:r>
              <a:rPr lang="zh-CN" altLang="en-US" sz="2400" b="1">
                <a:latin typeface="Times New Roman" panose="02020603050405020304" pitchFamily="18" charset="0"/>
                <a:ea typeface="黑体" panose="02010609060101010101" charset="-122"/>
                <a:cs typeface="Times New Roman" panose="02020603050405020304" pitchFamily="18" charset="0"/>
              </a:rPr>
              <a:t>例：你妈妈今天不去上班，是吗？</a:t>
            </a:r>
            <a:endParaRPr lang="en-US" altLang="zh-CN" sz="2400" b="1">
              <a:latin typeface="Times New Roman" panose="02020603050405020304" pitchFamily="18" charset="0"/>
              <a:ea typeface="黑体" panose="02010609060101010101" charset="-122"/>
              <a:cs typeface="Times New Roman" panose="02020603050405020304" pitchFamily="18" charset="0"/>
            </a:endParaRPr>
          </a:p>
          <a:p>
            <a:pPr eaLnBrk="1" hangingPunct="1">
              <a:lnSpc>
                <a:spcPct val="150000"/>
              </a:lnSpc>
            </a:pPr>
            <a:r>
              <a:rPr lang="en-US" altLang="zh-CN" sz="2400" b="1">
                <a:latin typeface="Times New Roman" panose="02020603050405020304" pitchFamily="18" charset="0"/>
                <a:ea typeface="黑体" panose="02010609060101010101" charset="-122"/>
                <a:cs typeface="Times New Roman" panose="02020603050405020304" pitchFamily="18" charset="0"/>
              </a:rPr>
              <a:t>        </a:t>
            </a:r>
            <a:r>
              <a:rPr lang="en-US" altLang="zh-CN" sz="2800" b="1">
                <a:latin typeface="Times New Roman" panose="02020603050405020304" pitchFamily="18" charset="0"/>
                <a:ea typeface="黑体" panose="02010609060101010101" charset="-122"/>
                <a:cs typeface="Times New Roman" panose="02020603050405020304" pitchFamily="18" charset="0"/>
              </a:rPr>
              <a:t>Your mother doesn't go to work today, does she? </a:t>
            </a:r>
            <a:endParaRPr lang="zh-CN" altLang="en-US" sz="2800" b="1">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一级栏目"/>
          <p:cNvPicPr>
            <a:picLocks noChangeAspect="1" noChangeArrowheads="1"/>
          </p:cNvPicPr>
          <p:nvPr/>
        </p:nvPicPr>
        <p:blipFill>
          <a:blip r:embed="rId2" cstate="email"/>
          <a:srcRect/>
          <a:stretch>
            <a:fillRect/>
          </a:stretch>
        </p:blipFill>
        <p:spPr bwMode="auto">
          <a:xfrm>
            <a:off x="706438" y="454025"/>
            <a:ext cx="8350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87"/>
          <p:cNvSpPr>
            <a:spLocks noChangeArrowheads="1"/>
          </p:cNvSpPr>
          <p:nvPr/>
        </p:nvSpPr>
        <p:spPr bwMode="auto">
          <a:xfrm>
            <a:off x="1460500" y="660400"/>
            <a:ext cx="1919288"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dirty="0">
                <a:solidFill>
                  <a:srgbClr val="0000FF"/>
                </a:solidFill>
                <a:latin typeface="Times New Roman" panose="02020603050405020304" pitchFamily="18" charset="0"/>
                <a:cs typeface="Times New Roman" panose="02020603050405020304" pitchFamily="18" charset="0"/>
              </a:rPr>
              <a:t>Exercise </a:t>
            </a:r>
          </a:p>
        </p:txBody>
      </p:sp>
      <p:sp>
        <p:nvSpPr>
          <p:cNvPr id="4" name="内容占位符 2"/>
          <p:cNvSpPr txBox="1"/>
          <p:nvPr/>
        </p:nvSpPr>
        <p:spPr bwMode="auto">
          <a:xfrm>
            <a:off x="644525" y="1181100"/>
            <a:ext cx="630237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800" b="1" dirty="0">
                <a:latin typeface="Times New Roman" panose="02020603050405020304" pitchFamily="18" charset="0"/>
                <a:cs typeface="Times New Roman" panose="02020603050405020304" pitchFamily="18" charset="0"/>
              </a:rPr>
              <a:t> 1. A: Where are Bob and Tom? </a:t>
            </a:r>
            <a:endParaRPr lang="zh-CN" altLang="zh-CN" sz="2800" b="1" dirty="0">
              <a:latin typeface="Times New Roman" panose="02020603050405020304" pitchFamily="18" charset="0"/>
              <a:cs typeface="Times New Roman" panose="02020603050405020304" pitchFamily="18" charset="0"/>
            </a:endParaRPr>
          </a:p>
          <a:p>
            <a:pPr>
              <a:lnSpc>
                <a:spcPct val="150000"/>
              </a:lnSpc>
            </a:pPr>
            <a:r>
              <a:rPr lang="en-US" altLang="zh-CN" sz="2800" b="1" dirty="0">
                <a:latin typeface="Times New Roman" panose="02020603050405020304" pitchFamily="18" charset="0"/>
                <a:cs typeface="Times New Roman" panose="02020603050405020304" pitchFamily="18" charset="0"/>
              </a:rPr>
              <a:t>     B: They’re ___ the _____. </a:t>
            </a:r>
          </a:p>
          <a:p>
            <a:pPr>
              <a:lnSpc>
                <a:spcPct val="150000"/>
              </a:lnSpc>
            </a:pPr>
            <a:r>
              <a:rPr lang="en-US" altLang="zh-CN" sz="2800" b="1" dirty="0">
                <a:latin typeface="Times New Roman" panose="02020603050405020304" pitchFamily="18" charset="0"/>
                <a:cs typeface="Times New Roman" panose="02020603050405020304" pitchFamily="18" charset="0"/>
              </a:rPr>
              <a:t>     A: What do they want to do?     </a:t>
            </a:r>
          </a:p>
          <a:p>
            <a:pPr>
              <a:lnSpc>
                <a:spcPct val="150000"/>
              </a:lnSpc>
            </a:pPr>
            <a:r>
              <a:rPr lang="en-US" altLang="zh-CN" sz="2800" b="1" dirty="0">
                <a:latin typeface="Times New Roman" panose="02020603050405020304" pitchFamily="18" charset="0"/>
                <a:cs typeface="Times New Roman" panose="02020603050405020304" pitchFamily="18" charset="0"/>
              </a:rPr>
              <a:t>     B: They want to _____ ___ the lake. </a:t>
            </a:r>
            <a:endParaRPr lang="zh-CN" altLang="zh-CN" sz="2800" b="1" dirty="0">
              <a:latin typeface="Times New Roman" panose="02020603050405020304" pitchFamily="18" charset="0"/>
              <a:cs typeface="Times New Roman" panose="02020603050405020304" pitchFamily="18" charset="0"/>
            </a:endParaRPr>
          </a:p>
        </p:txBody>
      </p:sp>
      <p:sp>
        <p:nvSpPr>
          <p:cNvPr id="5" name="Text Box 7"/>
          <p:cNvSpPr txBox="1">
            <a:spLocks noChangeArrowheads="1"/>
          </p:cNvSpPr>
          <p:nvPr/>
        </p:nvSpPr>
        <p:spPr bwMode="auto">
          <a:xfrm>
            <a:off x="2825750" y="1898650"/>
            <a:ext cx="2355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kumimoji="1" lang="en-US" altLang="zh-CN" sz="2800" b="1">
                <a:solidFill>
                  <a:srgbClr val="FF0066"/>
                </a:solidFill>
                <a:latin typeface="Times New Roman" panose="02020603050405020304" pitchFamily="18" charset="0"/>
                <a:cs typeface="Times New Roman" panose="02020603050405020304" pitchFamily="18" charset="0"/>
              </a:rPr>
              <a:t> by         lake</a:t>
            </a:r>
          </a:p>
        </p:txBody>
      </p:sp>
      <p:sp>
        <p:nvSpPr>
          <p:cNvPr id="6" name="Text Box 7"/>
          <p:cNvSpPr txBox="1">
            <a:spLocks noChangeArrowheads="1"/>
          </p:cNvSpPr>
          <p:nvPr/>
        </p:nvSpPr>
        <p:spPr bwMode="auto">
          <a:xfrm>
            <a:off x="3709988" y="3198813"/>
            <a:ext cx="17224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kumimoji="1" lang="en-US" altLang="zh-CN" sz="2800" b="1">
                <a:solidFill>
                  <a:srgbClr val="FF0066"/>
                </a:solidFill>
                <a:latin typeface="Times New Roman" panose="02020603050405020304" pitchFamily="18" charset="0"/>
                <a:cs typeface="Times New Roman" panose="02020603050405020304" pitchFamily="18" charset="0"/>
              </a:rPr>
              <a:t>swim  in</a:t>
            </a:r>
          </a:p>
        </p:txBody>
      </p:sp>
      <p:pic>
        <p:nvPicPr>
          <p:cNvPr id="7" name="Picture 16" descr="E:\图片库\动作\1545.tif"/>
          <p:cNvPicPr>
            <a:picLocks noChangeAspect="1" noChangeArrowheads="1"/>
          </p:cNvPicPr>
          <p:nvPr/>
        </p:nvPicPr>
        <p:blipFill>
          <a:blip r:embed="rId3" cstate="email"/>
          <a:srcRect/>
          <a:stretch>
            <a:fillRect/>
          </a:stretch>
        </p:blipFill>
        <p:spPr bwMode="auto">
          <a:xfrm>
            <a:off x="5775325" y="1181100"/>
            <a:ext cx="25606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p:nvPr/>
        </p:nvSpPr>
        <p:spPr bwMode="auto">
          <a:xfrm>
            <a:off x="642938" y="1071563"/>
            <a:ext cx="78835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84250" indent="-984250">
              <a:lnSpc>
                <a:spcPct val="120000"/>
              </a:lnSpc>
            </a:pPr>
            <a:r>
              <a:rPr lang="en-US" altLang="zh-CN" sz="2800" b="1" dirty="0">
                <a:latin typeface="Times New Roman" panose="02020603050405020304" pitchFamily="18" charset="0"/>
              </a:rPr>
              <a:t>2. A: How’s it going, Jack?</a:t>
            </a:r>
          </a:p>
          <a:p>
            <a:pPr marL="984250" indent="-984250">
              <a:lnSpc>
                <a:spcPct val="120000"/>
              </a:lnSpc>
            </a:pPr>
            <a:r>
              <a:rPr lang="en-US" altLang="zh-CN" sz="2800" b="1" dirty="0">
                <a:latin typeface="Times New Roman" panose="02020603050405020304" pitchFamily="18" charset="0"/>
              </a:rPr>
              <a:t>    B: Not bad. We’re __________ a </a:t>
            </a:r>
          </a:p>
          <a:p>
            <a:pPr marL="984250" indent="-984250">
              <a:lnSpc>
                <a:spcPct val="120000"/>
              </a:lnSpc>
            </a:pPr>
            <a:r>
              <a:rPr lang="en-US" altLang="zh-CN" sz="2800" b="1" dirty="0">
                <a:latin typeface="Times New Roman" panose="02020603050405020304" pitchFamily="18" charset="0"/>
              </a:rPr>
              <a:t>         vacation ___ ____ __________.         </a:t>
            </a:r>
          </a:p>
          <a:p>
            <a:pPr marL="984250" indent="-984250">
              <a:lnSpc>
                <a:spcPct val="120000"/>
              </a:lnSpc>
            </a:pPr>
            <a:r>
              <a:rPr lang="en-US" altLang="zh-CN" sz="2800" b="1" dirty="0">
                <a:latin typeface="Times New Roman" panose="02020603050405020304" pitchFamily="18" charset="0"/>
              </a:rPr>
              <a:t>    A: How’s the ________?</a:t>
            </a:r>
          </a:p>
          <a:p>
            <a:pPr marL="984250" indent="-984250">
              <a:lnSpc>
                <a:spcPct val="120000"/>
              </a:lnSpc>
            </a:pPr>
            <a:r>
              <a:rPr lang="en-US" altLang="zh-CN" sz="2800" b="1" dirty="0">
                <a:latin typeface="Times New Roman" panose="02020603050405020304" pitchFamily="18" charset="0"/>
              </a:rPr>
              <a:t>    B: It’s ______ and ____, just right for walking. </a:t>
            </a:r>
            <a:endParaRPr lang="zh-CN" altLang="en-US" sz="2800" b="1" dirty="0">
              <a:latin typeface="Times New Roman" panose="02020603050405020304" pitchFamily="18" charset="0"/>
            </a:endParaRPr>
          </a:p>
        </p:txBody>
      </p:sp>
      <p:sp>
        <p:nvSpPr>
          <p:cNvPr id="3" name="Text Box 7"/>
          <p:cNvSpPr txBox="1">
            <a:spLocks noChangeArrowheads="1"/>
          </p:cNvSpPr>
          <p:nvPr/>
        </p:nvSpPr>
        <p:spPr bwMode="auto">
          <a:xfrm>
            <a:off x="3162300" y="2608263"/>
            <a:ext cx="17160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kumimoji="1" lang="en-US" altLang="zh-CN" sz="2800" b="1">
                <a:solidFill>
                  <a:srgbClr val="FF0066"/>
                </a:solidFill>
                <a:latin typeface="Times New Roman" panose="02020603050405020304" pitchFamily="18" charset="0"/>
              </a:rPr>
              <a:t>weather</a:t>
            </a:r>
          </a:p>
        </p:txBody>
      </p:sp>
      <p:sp>
        <p:nvSpPr>
          <p:cNvPr id="4" name="Text Box 7"/>
          <p:cNvSpPr txBox="1">
            <a:spLocks noChangeArrowheads="1"/>
          </p:cNvSpPr>
          <p:nvPr/>
        </p:nvSpPr>
        <p:spPr bwMode="auto">
          <a:xfrm>
            <a:off x="3949700" y="1563688"/>
            <a:ext cx="20018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kumimoji="1" lang="en-US" altLang="zh-CN" sz="2800" b="1">
                <a:solidFill>
                  <a:srgbClr val="FF0066"/>
                </a:solidFill>
                <a:latin typeface="Times New Roman" panose="02020603050405020304" pitchFamily="18" charset="0"/>
              </a:rPr>
              <a:t>on/having</a:t>
            </a:r>
          </a:p>
        </p:txBody>
      </p:sp>
      <p:sp>
        <p:nvSpPr>
          <p:cNvPr id="5" name="Text Box 7"/>
          <p:cNvSpPr txBox="1">
            <a:spLocks noChangeArrowheads="1"/>
          </p:cNvSpPr>
          <p:nvPr/>
        </p:nvSpPr>
        <p:spPr bwMode="auto">
          <a:xfrm>
            <a:off x="2074863" y="3111500"/>
            <a:ext cx="30527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kumimoji="1" lang="en-US" altLang="zh-CN" sz="2800" b="1">
                <a:solidFill>
                  <a:srgbClr val="FF0066"/>
                </a:solidFill>
                <a:latin typeface="Times New Roman" panose="02020603050405020304" pitchFamily="18" charset="0"/>
              </a:rPr>
              <a:t>cloudy         cool</a:t>
            </a:r>
          </a:p>
        </p:txBody>
      </p:sp>
      <p:sp>
        <p:nvSpPr>
          <p:cNvPr id="6" name="Text Box 7"/>
          <p:cNvSpPr txBox="1">
            <a:spLocks noChangeArrowheads="1"/>
          </p:cNvSpPr>
          <p:nvPr/>
        </p:nvSpPr>
        <p:spPr bwMode="auto">
          <a:xfrm>
            <a:off x="2901950" y="2090738"/>
            <a:ext cx="34305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kumimoji="1" lang="en-US" altLang="zh-CN" sz="2800" b="1">
                <a:solidFill>
                  <a:srgbClr val="FF0066"/>
                </a:solidFill>
                <a:latin typeface="Times New Roman" panose="02020603050405020304" pitchFamily="18" charset="0"/>
              </a:rPr>
              <a:t>in    the   mountains</a:t>
            </a:r>
          </a:p>
        </p:txBody>
      </p:sp>
      <p:pic>
        <p:nvPicPr>
          <p:cNvPr id="7" name="Picture 17" descr="E:\图片库\动作\4028.tif"/>
          <p:cNvPicPr>
            <a:picLocks noChangeAspect="1" noChangeArrowheads="1"/>
          </p:cNvPicPr>
          <p:nvPr/>
        </p:nvPicPr>
        <p:blipFill>
          <a:blip r:embed="rId2" cstate="email"/>
          <a:srcRect/>
          <a:stretch>
            <a:fillRect/>
          </a:stretch>
        </p:blipFill>
        <p:spPr bwMode="auto">
          <a:xfrm>
            <a:off x="6423025" y="1077913"/>
            <a:ext cx="2005013"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3587750" y="1219200"/>
            <a:ext cx="1746250" cy="253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9"/>
          <p:cNvSpPr txBox="1">
            <a:spLocks noChangeArrowheads="1"/>
          </p:cNvSpPr>
          <p:nvPr/>
        </p:nvSpPr>
        <p:spPr bwMode="auto">
          <a:xfrm>
            <a:off x="2851150" y="3870325"/>
            <a:ext cx="3463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0000FF"/>
                </a:solidFill>
                <a:latin typeface="Times New Roman" panose="02020603050405020304" pitchFamily="18" charset="0"/>
              </a:rPr>
              <a:t> It’s sunny and hot.</a:t>
            </a:r>
          </a:p>
        </p:txBody>
      </p:sp>
      <p:sp>
        <p:nvSpPr>
          <p:cNvPr id="9" name="Text Box 15"/>
          <p:cNvSpPr txBox="1">
            <a:spLocks noChangeArrowheads="1"/>
          </p:cNvSpPr>
          <p:nvPr/>
        </p:nvSpPr>
        <p:spPr bwMode="auto">
          <a:xfrm>
            <a:off x="2709863" y="465138"/>
            <a:ext cx="32734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2800" b="1">
                <a:solidFill>
                  <a:srgbClr val="0000FF"/>
                </a:solidFill>
                <a:latin typeface="Times New Roman" panose="02020603050405020304" pitchFamily="18" charset="0"/>
              </a:rPr>
              <a:t>How’s the weather?</a:t>
            </a:r>
          </a:p>
        </p:txBody>
      </p:sp>
      <p:sp>
        <p:nvSpPr>
          <p:cNvPr id="6" name="矩形 5"/>
          <p:cNvSpPr>
            <a:spLocks noChangeArrowheads="1"/>
          </p:cNvSpPr>
          <p:nvPr/>
        </p:nvSpPr>
        <p:spPr bwMode="auto">
          <a:xfrm>
            <a:off x="2603500" y="1157288"/>
            <a:ext cx="3959225" cy="1728787"/>
          </a:xfrm>
          <a:prstGeom prst="rect">
            <a:avLst/>
          </a:prstGeom>
          <a:solidFill>
            <a:srgbClr val="FF66CC"/>
          </a:solidFill>
          <a:ln w="9525" algn="ctr">
            <a:solidFill>
              <a:schemeClr val="tx1"/>
            </a:solidFill>
            <a:round/>
          </a:ln>
        </p:spPr>
        <p:txBody>
          <a:bodyPr/>
          <a:lstStyle/>
          <a:p>
            <a:pPr eaLnBrk="1" hangingPunct="1"/>
            <a:endParaRPr lang="zh-CN" altLang="en-US" sz="3600" b="1">
              <a:latin typeface="Times New Roman" panose="02020603050405020304" pitchFamily="18" charset="0"/>
            </a:endParaRPr>
          </a:p>
        </p:txBody>
      </p:sp>
      <p:sp>
        <p:nvSpPr>
          <p:cNvPr id="10" name="矩形 9"/>
          <p:cNvSpPr>
            <a:spLocks noChangeArrowheads="1"/>
          </p:cNvSpPr>
          <p:nvPr/>
        </p:nvSpPr>
        <p:spPr bwMode="auto">
          <a:xfrm>
            <a:off x="2603500" y="2886075"/>
            <a:ext cx="3959225" cy="917575"/>
          </a:xfrm>
          <a:prstGeom prst="rect">
            <a:avLst/>
          </a:prstGeom>
          <a:solidFill>
            <a:srgbClr val="33CCFF"/>
          </a:solidFill>
          <a:ln w="9525" algn="ctr">
            <a:solidFill>
              <a:schemeClr val="tx1"/>
            </a:solidFill>
            <a:round/>
          </a:ln>
        </p:spPr>
        <p:txBody>
          <a:bodyPr/>
          <a:lstStyle/>
          <a:p>
            <a:pPr eaLnBrk="1" hangingPunct="1"/>
            <a:endParaRPr lang="zh-CN" altLang="en-US" sz="3600" b="1">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8" fill="hold" grpId="0" nodeType="clickEffect">
                                  <p:stCondLst>
                                    <p:cond delay="0"/>
                                  </p:stCondLst>
                                  <p:childTnLst>
                                    <p:anim calcmode="lin" valueType="num">
                                      <p:cBhvr additive="base">
                                        <p:cTn id="13" dur="500"/>
                                        <p:tgtEl>
                                          <p:spTgt spid="10"/>
                                        </p:tgtEl>
                                        <p:attrNameLst>
                                          <p:attrName>ppt_x</p:attrName>
                                        </p:attrNameLst>
                                      </p:cBhvr>
                                      <p:tavLst>
                                        <p:tav tm="0">
                                          <p:val>
                                            <p:strVal val="ppt_x"/>
                                          </p:val>
                                        </p:tav>
                                        <p:tav tm="100000">
                                          <p:val>
                                            <p:strVal val="0-ppt_w/2"/>
                                          </p:val>
                                        </p:tav>
                                      </p:tavLst>
                                    </p:anim>
                                    <p:anim calcmode="lin" valueType="num">
                                      <p:cBhvr additive="base">
                                        <p:cTn id="14" dur="500"/>
                                        <p:tgtEl>
                                          <p:spTgt spid="10"/>
                                        </p:tgtEl>
                                        <p:attrNameLst>
                                          <p:attrName>ppt_y</p:attrName>
                                        </p:attrNameLst>
                                      </p:cBhvr>
                                      <p:tavLst>
                                        <p:tav tm="0">
                                          <p:val>
                                            <p:strVal val="ppt_y"/>
                                          </p:val>
                                        </p:tav>
                                        <p:tav tm="100000">
                                          <p:val>
                                            <p:strVal val="ppt_y"/>
                                          </p:val>
                                        </p:tav>
                                      </p:tavLst>
                                    </p:anim>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6" fill="hold" grpId="0" nodeType="clickEffect">
                                  <p:stCondLst>
                                    <p:cond delay="0"/>
                                  </p:stCondLst>
                                  <p:childTnLst>
                                    <p:anim calcmode="lin" valueType="num">
                                      <p:cBhvr additive="base">
                                        <p:cTn id="19" dur="500"/>
                                        <p:tgtEl>
                                          <p:spTgt spid="6"/>
                                        </p:tgtEl>
                                        <p:attrNameLst>
                                          <p:attrName>ppt_x</p:attrName>
                                        </p:attrNameLst>
                                      </p:cBhvr>
                                      <p:tavLst>
                                        <p:tav tm="0">
                                          <p:val>
                                            <p:strVal val="ppt_x"/>
                                          </p:val>
                                        </p:tav>
                                        <p:tav tm="100000">
                                          <p:val>
                                            <p:strVal val="1+ppt_w/2"/>
                                          </p:val>
                                        </p:tav>
                                      </p:tavLst>
                                    </p:anim>
                                    <p:anim calcmode="lin" valueType="num">
                                      <p:cBhvr additive="base">
                                        <p:cTn id="20" dur="500"/>
                                        <p:tgtEl>
                                          <p:spTgt spid="6"/>
                                        </p:tgtEl>
                                        <p:attrNameLst>
                                          <p:attrName>ppt_y</p:attrName>
                                        </p:attrNameLst>
                                      </p:cBhvr>
                                      <p:tavLst>
                                        <p:tav tm="0">
                                          <p:val>
                                            <p:strVal val="ppt_y"/>
                                          </p:val>
                                        </p:tav>
                                        <p:tav tm="100000">
                                          <p:val>
                                            <p:strVal val="1+ppt_h/2"/>
                                          </p:val>
                                        </p:tav>
                                      </p:tavLst>
                                    </p:anim>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p:bldP spid="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2903538" y="598488"/>
            <a:ext cx="33401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2800" b="1">
                <a:solidFill>
                  <a:srgbClr val="0000FF"/>
                </a:solidFill>
                <a:latin typeface="Times New Roman" panose="02020603050405020304" pitchFamily="18" charset="0"/>
              </a:rPr>
              <a:t>How’s the weather?</a:t>
            </a:r>
          </a:p>
        </p:txBody>
      </p:sp>
      <p:sp>
        <p:nvSpPr>
          <p:cNvPr id="9" name="Text Box 9"/>
          <p:cNvSpPr txBox="1">
            <a:spLocks noChangeArrowheads="1"/>
          </p:cNvSpPr>
          <p:nvPr/>
        </p:nvSpPr>
        <p:spPr bwMode="auto">
          <a:xfrm>
            <a:off x="3021013" y="3725863"/>
            <a:ext cx="3459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0000FF"/>
                </a:solidFill>
                <a:latin typeface="Times New Roman" panose="02020603050405020304" pitchFamily="18" charset="0"/>
              </a:rPr>
              <a:t>It’s snowy and cold.</a:t>
            </a:r>
          </a:p>
        </p:txBody>
      </p:sp>
      <p:pic>
        <p:nvPicPr>
          <p:cNvPr id="5124" name="Picture 2"/>
          <p:cNvPicPr>
            <a:picLocks noChangeAspect="1" noChangeArrowheads="1"/>
          </p:cNvPicPr>
          <p:nvPr/>
        </p:nvPicPr>
        <p:blipFill>
          <a:blip r:embed="rId2" cstate="email"/>
          <a:srcRect/>
          <a:stretch>
            <a:fillRect/>
          </a:stretch>
        </p:blipFill>
        <p:spPr bwMode="auto">
          <a:xfrm>
            <a:off x="3132138" y="1354138"/>
            <a:ext cx="2663825" cy="212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a:spLocks noChangeArrowheads="1"/>
          </p:cNvSpPr>
          <p:nvPr/>
        </p:nvSpPr>
        <p:spPr bwMode="auto">
          <a:xfrm>
            <a:off x="2701925" y="1250950"/>
            <a:ext cx="3744913" cy="1754188"/>
          </a:xfrm>
          <a:prstGeom prst="rect">
            <a:avLst/>
          </a:prstGeom>
          <a:solidFill>
            <a:srgbClr val="FF66CC"/>
          </a:solidFill>
          <a:ln w="9525" algn="ctr">
            <a:solidFill>
              <a:schemeClr val="tx1"/>
            </a:solidFill>
            <a:round/>
          </a:ln>
        </p:spPr>
        <p:txBody>
          <a:bodyPr/>
          <a:lstStyle/>
          <a:p>
            <a:pPr eaLnBrk="1" hangingPunct="1"/>
            <a:endParaRPr lang="zh-CN" altLang="en-US" sz="3600" b="1">
              <a:latin typeface="Times New Roman" panose="02020603050405020304" pitchFamily="18" charset="0"/>
            </a:endParaRPr>
          </a:p>
        </p:txBody>
      </p:sp>
      <p:sp>
        <p:nvSpPr>
          <p:cNvPr id="12" name="矩形 11"/>
          <p:cNvSpPr>
            <a:spLocks noChangeArrowheads="1"/>
          </p:cNvSpPr>
          <p:nvPr/>
        </p:nvSpPr>
        <p:spPr bwMode="auto">
          <a:xfrm>
            <a:off x="2701925" y="3005138"/>
            <a:ext cx="3744913" cy="593725"/>
          </a:xfrm>
          <a:prstGeom prst="rect">
            <a:avLst/>
          </a:prstGeom>
          <a:solidFill>
            <a:srgbClr val="33CCFF"/>
          </a:solidFill>
          <a:ln w="9525" algn="ctr">
            <a:solidFill>
              <a:schemeClr val="tx1"/>
            </a:solidFill>
            <a:round/>
          </a:ln>
        </p:spPr>
        <p:txBody>
          <a:bodyPr/>
          <a:lstStyle/>
          <a:p>
            <a:pPr eaLnBrk="1" hangingPunct="1"/>
            <a:endParaRPr lang="zh-CN" altLang="en-US" sz="3600" b="1">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1+ppt_w/2"/>
                                          </p:val>
                                        </p:tav>
                                      </p:tavLst>
                                    </p:anim>
                                    <p:anim calcmode="lin" valueType="num">
                                      <p:cBhvr additive="base">
                                        <p:cTn id="14" dur="500"/>
                                        <p:tgtEl>
                                          <p:spTgt spid="12"/>
                                        </p:tgtEl>
                                        <p:attrNameLst>
                                          <p:attrName>ppt_y</p:attrName>
                                        </p:attrNameLst>
                                      </p:cBhvr>
                                      <p:tavLst>
                                        <p:tav tm="0">
                                          <p:val>
                                            <p:strVal val="ppt_y"/>
                                          </p:val>
                                        </p:tav>
                                        <p:tav tm="100000">
                                          <p:val>
                                            <p:strVal val="ppt_y"/>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8"/>
                                        </p:tgtEl>
                                        <p:attrNameLst>
                                          <p:attrName>ppt_x</p:attrName>
                                        </p:attrNameLst>
                                      </p:cBhvr>
                                      <p:tavLst>
                                        <p:tav tm="0">
                                          <p:val>
                                            <p:strVal val="ppt_x"/>
                                          </p:val>
                                        </p:tav>
                                        <p:tav tm="100000">
                                          <p:val>
                                            <p:strVal val="ppt_x"/>
                                          </p:val>
                                        </p:tav>
                                      </p:tavLst>
                                    </p:anim>
                                    <p:anim calcmode="lin" valueType="num">
                                      <p:cBhvr additive="base">
                                        <p:cTn id="20" dur="500"/>
                                        <p:tgtEl>
                                          <p:spTgt spid="8"/>
                                        </p:tgtEl>
                                        <p:attrNameLst>
                                          <p:attrName>ppt_y</p:attrName>
                                        </p:attrNameLst>
                                      </p:cBhvr>
                                      <p:tavLst>
                                        <p:tav tm="0">
                                          <p:val>
                                            <p:strVal val="ppt_y"/>
                                          </p:val>
                                        </p:tav>
                                        <p:tav tm="100000">
                                          <p:val>
                                            <p:strVal val="1+ppt_h/2"/>
                                          </p:val>
                                        </p:tav>
                                      </p:tavLst>
                                    </p:anim>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utoUpdateAnimBg="0"/>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2901950" y="763588"/>
            <a:ext cx="35782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2800" b="1">
                <a:solidFill>
                  <a:srgbClr val="0000FF"/>
                </a:solidFill>
                <a:latin typeface="Times New Roman" panose="02020603050405020304" pitchFamily="18" charset="0"/>
              </a:rPr>
              <a:t>How’s the weather?</a:t>
            </a:r>
          </a:p>
        </p:txBody>
      </p:sp>
      <p:sp>
        <p:nvSpPr>
          <p:cNvPr id="9" name="Text Box 9"/>
          <p:cNvSpPr txBox="1">
            <a:spLocks noChangeArrowheads="1"/>
          </p:cNvSpPr>
          <p:nvPr/>
        </p:nvSpPr>
        <p:spPr bwMode="auto">
          <a:xfrm>
            <a:off x="3783013" y="3941763"/>
            <a:ext cx="181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0000FF"/>
                </a:solidFill>
                <a:latin typeface="Times New Roman" panose="02020603050405020304" pitchFamily="18" charset="0"/>
              </a:rPr>
              <a:t>It’s dry.</a:t>
            </a:r>
          </a:p>
        </p:txBody>
      </p:sp>
      <p:pic>
        <p:nvPicPr>
          <p:cNvPr id="6148" name="Picture 2"/>
          <p:cNvPicPr>
            <a:picLocks noChangeAspect="1" noChangeArrowheads="1"/>
          </p:cNvPicPr>
          <p:nvPr/>
        </p:nvPicPr>
        <p:blipFill>
          <a:blip r:embed="rId2" cstate="email"/>
          <a:srcRect/>
          <a:stretch>
            <a:fillRect/>
          </a:stretch>
        </p:blipFill>
        <p:spPr bwMode="auto">
          <a:xfrm>
            <a:off x="3025775" y="1652588"/>
            <a:ext cx="2951163" cy="19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a:spLocks noChangeArrowheads="1"/>
          </p:cNvSpPr>
          <p:nvPr/>
        </p:nvSpPr>
        <p:spPr bwMode="auto">
          <a:xfrm>
            <a:off x="2628900" y="1416050"/>
            <a:ext cx="3744913" cy="1781175"/>
          </a:xfrm>
          <a:prstGeom prst="rect">
            <a:avLst/>
          </a:prstGeom>
          <a:solidFill>
            <a:srgbClr val="FF66CC"/>
          </a:solidFill>
          <a:ln w="9525" algn="ctr">
            <a:solidFill>
              <a:schemeClr val="tx1"/>
            </a:solidFill>
            <a:round/>
          </a:ln>
        </p:spPr>
        <p:txBody>
          <a:bodyPr/>
          <a:lstStyle/>
          <a:p>
            <a:pPr eaLnBrk="1" hangingPunct="1"/>
            <a:endParaRPr lang="zh-CN" altLang="en-US" sz="3600" b="1">
              <a:latin typeface="Times New Roman" panose="02020603050405020304" pitchFamily="18" charset="0"/>
            </a:endParaRPr>
          </a:p>
        </p:txBody>
      </p:sp>
      <p:sp>
        <p:nvSpPr>
          <p:cNvPr id="12" name="矩形 11"/>
          <p:cNvSpPr>
            <a:spLocks noChangeArrowheads="1"/>
          </p:cNvSpPr>
          <p:nvPr/>
        </p:nvSpPr>
        <p:spPr bwMode="auto">
          <a:xfrm>
            <a:off x="2628900" y="3190875"/>
            <a:ext cx="3744913" cy="593725"/>
          </a:xfrm>
          <a:prstGeom prst="rect">
            <a:avLst/>
          </a:prstGeom>
          <a:solidFill>
            <a:srgbClr val="33CCFF"/>
          </a:solidFill>
          <a:ln w="9525" algn="ctr">
            <a:solidFill>
              <a:schemeClr val="tx1"/>
            </a:solidFill>
            <a:round/>
          </a:ln>
        </p:spPr>
        <p:txBody>
          <a:bodyPr/>
          <a:lstStyle/>
          <a:p>
            <a:pPr eaLnBrk="1" hangingPunct="1"/>
            <a:endParaRPr lang="zh-CN" altLang="en-US" sz="3600" b="1">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1+ppt_w/2"/>
                                          </p:val>
                                        </p:tav>
                                      </p:tavLst>
                                    </p:anim>
                                    <p:anim calcmode="lin" valueType="num">
                                      <p:cBhvr additive="base">
                                        <p:cTn id="14" dur="500"/>
                                        <p:tgtEl>
                                          <p:spTgt spid="12"/>
                                        </p:tgtEl>
                                        <p:attrNameLst>
                                          <p:attrName>ppt_y</p:attrName>
                                        </p:attrNameLst>
                                      </p:cBhvr>
                                      <p:tavLst>
                                        <p:tav tm="0">
                                          <p:val>
                                            <p:strVal val="ppt_y"/>
                                          </p:val>
                                        </p:tav>
                                        <p:tav tm="100000">
                                          <p:val>
                                            <p:strVal val="ppt_y"/>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8"/>
                                        </p:tgtEl>
                                        <p:attrNameLst>
                                          <p:attrName>ppt_x</p:attrName>
                                        </p:attrNameLst>
                                      </p:cBhvr>
                                      <p:tavLst>
                                        <p:tav tm="0">
                                          <p:val>
                                            <p:strVal val="ppt_x"/>
                                          </p:val>
                                        </p:tav>
                                        <p:tav tm="100000">
                                          <p:val>
                                            <p:strVal val="ppt_x"/>
                                          </p:val>
                                        </p:tav>
                                      </p:tavLst>
                                    </p:anim>
                                    <p:anim calcmode="lin" valueType="num">
                                      <p:cBhvr additive="base">
                                        <p:cTn id="20" dur="500"/>
                                        <p:tgtEl>
                                          <p:spTgt spid="8"/>
                                        </p:tgtEl>
                                        <p:attrNameLst>
                                          <p:attrName>ppt_y</p:attrName>
                                        </p:attrNameLst>
                                      </p:cBhvr>
                                      <p:tavLst>
                                        <p:tav tm="0">
                                          <p:val>
                                            <p:strVal val="ppt_y"/>
                                          </p:val>
                                        </p:tav>
                                        <p:tav tm="100000">
                                          <p:val>
                                            <p:strVal val="1+ppt_h/2"/>
                                          </p:val>
                                        </p:tav>
                                      </p:tavLst>
                                    </p:anim>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utoUpdateAnimBg="0"/>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2751138" y="577850"/>
            <a:ext cx="34766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2800" b="1">
                <a:solidFill>
                  <a:srgbClr val="0000FF"/>
                </a:solidFill>
                <a:latin typeface="Times New Roman" panose="02020603050405020304" pitchFamily="18" charset="0"/>
              </a:rPr>
              <a:t>How’s the weather?</a:t>
            </a:r>
          </a:p>
        </p:txBody>
      </p:sp>
      <p:sp>
        <p:nvSpPr>
          <p:cNvPr id="9" name="Text Box 9"/>
          <p:cNvSpPr txBox="1">
            <a:spLocks noChangeArrowheads="1"/>
          </p:cNvSpPr>
          <p:nvPr/>
        </p:nvSpPr>
        <p:spPr bwMode="auto">
          <a:xfrm>
            <a:off x="2751138" y="3806825"/>
            <a:ext cx="3873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0000FF"/>
                </a:solidFill>
                <a:latin typeface="Times New Roman" panose="02020603050405020304" pitchFamily="18" charset="0"/>
              </a:rPr>
              <a:t>It’s sunny and warm.</a:t>
            </a:r>
          </a:p>
        </p:txBody>
      </p:sp>
      <p:pic>
        <p:nvPicPr>
          <p:cNvPr id="7172" name="Picture 2"/>
          <p:cNvPicPr>
            <a:picLocks noChangeAspect="1" noChangeArrowheads="1"/>
          </p:cNvPicPr>
          <p:nvPr/>
        </p:nvPicPr>
        <p:blipFill>
          <a:blip r:embed="rId2" cstate="email"/>
          <a:srcRect/>
          <a:stretch>
            <a:fillRect/>
          </a:stretch>
        </p:blipFill>
        <p:spPr bwMode="auto">
          <a:xfrm>
            <a:off x="2938463" y="1390650"/>
            <a:ext cx="2746375" cy="216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a:spLocks noChangeArrowheads="1"/>
          </p:cNvSpPr>
          <p:nvPr/>
        </p:nvSpPr>
        <p:spPr bwMode="auto">
          <a:xfrm>
            <a:off x="2482850" y="1230313"/>
            <a:ext cx="3744913" cy="1752600"/>
          </a:xfrm>
          <a:prstGeom prst="rect">
            <a:avLst/>
          </a:prstGeom>
          <a:solidFill>
            <a:srgbClr val="FF66CC"/>
          </a:solidFill>
          <a:ln w="9525" algn="ctr">
            <a:solidFill>
              <a:schemeClr val="tx1"/>
            </a:solidFill>
            <a:round/>
          </a:ln>
        </p:spPr>
        <p:txBody>
          <a:bodyPr/>
          <a:lstStyle/>
          <a:p>
            <a:pPr eaLnBrk="1" hangingPunct="1"/>
            <a:endParaRPr lang="zh-CN" altLang="en-US" sz="3600" b="1">
              <a:latin typeface="Times New Roman" panose="02020603050405020304" pitchFamily="18" charset="0"/>
            </a:endParaRPr>
          </a:p>
        </p:txBody>
      </p:sp>
      <p:sp>
        <p:nvSpPr>
          <p:cNvPr id="12" name="矩形 11"/>
          <p:cNvSpPr>
            <a:spLocks noChangeArrowheads="1"/>
          </p:cNvSpPr>
          <p:nvPr/>
        </p:nvSpPr>
        <p:spPr bwMode="auto">
          <a:xfrm>
            <a:off x="2482850" y="2982913"/>
            <a:ext cx="3744913" cy="701675"/>
          </a:xfrm>
          <a:prstGeom prst="rect">
            <a:avLst/>
          </a:prstGeom>
          <a:solidFill>
            <a:srgbClr val="33CCFF"/>
          </a:solidFill>
          <a:ln w="9525" algn="ctr">
            <a:solidFill>
              <a:schemeClr val="tx1"/>
            </a:solidFill>
            <a:round/>
          </a:ln>
        </p:spPr>
        <p:txBody>
          <a:bodyPr/>
          <a:lstStyle/>
          <a:p>
            <a:pPr eaLnBrk="1" hangingPunct="1"/>
            <a:endParaRPr lang="zh-CN" altLang="en-US" sz="3600" b="1">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2" fill="hold" grpId="0"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1+ppt_w/2"/>
                                          </p:val>
                                        </p:tav>
                                      </p:tavLst>
                                    </p:anim>
                                    <p:anim calcmode="lin" valueType="num">
                                      <p:cBhvr additive="base">
                                        <p:cTn id="14" dur="500"/>
                                        <p:tgtEl>
                                          <p:spTgt spid="12"/>
                                        </p:tgtEl>
                                        <p:attrNameLst>
                                          <p:attrName>ppt_y</p:attrName>
                                        </p:attrNameLst>
                                      </p:cBhvr>
                                      <p:tavLst>
                                        <p:tav tm="0">
                                          <p:val>
                                            <p:strVal val="ppt_y"/>
                                          </p:val>
                                        </p:tav>
                                        <p:tav tm="100000">
                                          <p:val>
                                            <p:strVal val="ppt_y"/>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8"/>
                                        </p:tgtEl>
                                        <p:attrNameLst>
                                          <p:attrName>ppt_x</p:attrName>
                                        </p:attrNameLst>
                                      </p:cBhvr>
                                      <p:tavLst>
                                        <p:tav tm="0">
                                          <p:val>
                                            <p:strVal val="ppt_x"/>
                                          </p:val>
                                        </p:tav>
                                        <p:tav tm="100000">
                                          <p:val>
                                            <p:strVal val="ppt_x"/>
                                          </p:val>
                                        </p:tav>
                                      </p:tavLst>
                                    </p:anim>
                                    <p:anim calcmode="lin" valueType="num">
                                      <p:cBhvr additive="base">
                                        <p:cTn id="20" dur="500"/>
                                        <p:tgtEl>
                                          <p:spTgt spid="8"/>
                                        </p:tgtEl>
                                        <p:attrNameLst>
                                          <p:attrName>ppt_y</p:attrName>
                                        </p:attrNameLst>
                                      </p:cBhvr>
                                      <p:tavLst>
                                        <p:tav tm="0">
                                          <p:val>
                                            <p:strVal val="ppt_y"/>
                                          </p:val>
                                        </p:tav>
                                        <p:tav tm="100000">
                                          <p:val>
                                            <p:strVal val="1+ppt_h/2"/>
                                          </p:val>
                                        </p:tav>
                                      </p:tavLst>
                                    </p:anim>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utoUpdateAnimBg="0"/>
      <p:bldP spid="8"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4"/>
          <p:cNvGrpSpPr/>
          <p:nvPr/>
        </p:nvGrpSpPr>
        <p:grpSpPr bwMode="auto">
          <a:xfrm>
            <a:off x="468313" y="925513"/>
            <a:ext cx="784225" cy="584200"/>
            <a:chOff x="502920" y="517058"/>
            <a:chExt cx="784860" cy="584775"/>
          </a:xfrm>
        </p:grpSpPr>
        <p:sp>
          <p:nvSpPr>
            <p:cNvPr id="3" name="椭圆 2"/>
            <p:cNvSpPr/>
            <p:nvPr/>
          </p:nvSpPr>
          <p:spPr>
            <a:xfrm>
              <a:off x="507686" y="571086"/>
              <a:ext cx="610094" cy="50214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3200" b="1" dirty="0">
                <a:solidFill>
                  <a:srgbClr val="0000FF"/>
                </a:solidFill>
              </a:endParaRPr>
            </a:p>
          </p:txBody>
        </p:sp>
        <p:sp>
          <p:nvSpPr>
            <p:cNvPr id="8200" name="TextBox 3"/>
            <p:cNvSpPr txBox="1">
              <a:spLocks noChangeArrowheads="1"/>
            </p:cNvSpPr>
            <p:nvPr/>
          </p:nvSpPr>
          <p:spPr bwMode="auto">
            <a:xfrm>
              <a:off x="502920" y="517058"/>
              <a:ext cx="784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0000FF"/>
                  </a:solidFill>
                  <a:latin typeface="Arial" panose="020B0604020202020204" pitchFamily="34" charset="0"/>
                </a:rPr>
                <a:t>2a</a:t>
              </a:r>
              <a:endParaRPr lang="zh-CN" altLang="en-US" sz="3200" b="1">
                <a:solidFill>
                  <a:srgbClr val="0000FF"/>
                </a:solidFill>
                <a:latin typeface="Arial" panose="020B0604020202020204" pitchFamily="34" charset="0"/>
              </a:endParaRPr>
            </a:p>
          </p:txBody>
        </p:sp>
      </p:grpSp>
      <p:sp>
        <p:nvSpPr>
          <p:cNvPr id="8195" name="Text Box 15"/>
          <p:cNvSpPr txBox="1">
            <a:spLocks noChangeArrowheads="1"/>
          </p:cNvSpPr>
          <p:nvPr/>
        </p:nvSpPr>
        <p:spPr bwMode="auto">
          <a:xfrm>
            <a:off x="1108075" y="769938"/>
            <a:ext cx="75104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latin typeface="Times New Roman" panose="02020603050405020304" pitchFamily="18" charset="0"/>
                <a:cs typeface="Times New Roman" panose="02020603050405020304" pitchFamily="18" charset="0"/>
              </a:rPr>
              <a:t>Talk about the pictures below with a partner. How’s the weather? What are the people do</a:t>
            </a:r>
            <a:r>
              <a:rPr lang="zh-CN" altLang="en-US" sz="2800" b="1">
                <a:latin typeface="Times New Roman" panose="02020603050405020304" pitchFamily="18" charset="0"/>
                <a:cs typeface="Times New Roman" panose="02020603050405020304" pitchFamily="18" charset="0"/>
              </a:rPr>
              <a:t>i</a:t>
            </a:r>
            <a:r>
              <a:rPr lang="en-US" altLang="zh-CN" sz="2800" b="1">
                <a:latin typeface="Times New Roman" panose="02020603050405020304" pitchFamily="18" charset="0"/>
                <a:cs typeface="Times New Roman" panose="02020603050405020304" pitchFamily="18" charset="0"/>
              </a:rPr>
              <a:t>ng?</a:t>
            </a:r>
            <a:endParaRPr lang="zh-CN" altLang="en-US" sz="2800" b="1">
              <a:latin typeface="Times New Roman" panose="02020603050405020304" pitchFamily="18" charset="0"/>
              <a:cs typeface="Times New Roman" panose="02020603050405020304" pitchFamily="18" charset="0"/>
            </a:endParaRPr>
          </a:p>
        </p:txBody>
      </p:sp>
      <p:pic>
        <p:nvPicPr>
          <p:cNvPr id="6" name="Picture 8" descr="41"/>
          <p:cNvPicPr>
            <a:picLocks noChangeAspect="1" noChangeArrowheads="1"/>
          </p:cNvPicPr>
          <p:nvPr/>
        </p:nvPicPr>
        <p:blipFill>
          <a:blip r:embed="rId2" cstate="email"/>
          <a:srcRect/>
          <a:stretch>
            <a:fillRect/>
          </a:stretch>
        </p:blipFill>
        <p:spPr bwMode="auto">
          <a:xfrm>
            <a:off x="1022350" y="1936750"/>
            <a:ext cx="2322513"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41"/>
          <p:cNvPicPr>
            <a:picLocks noChangeAspect="1" noChangeArrowheads="1"/>
          </p:cNvPicPr>
          <p:nvPr/>
        </p:nvPicPr>
        <p:blipFill>
          <a:blip r:embed="rId3" cstate="email"/>
          <a:srcRect/>
          <a:stretch>
            <a:fillRect/>
          </a:stretch>
        </p:blipFill>
        <p:spPr bwMode="auto">
          <a:xfrm>
            <a:off x="3352800" y="1946275"/>
            <a:ext cx="260508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41"/>
          <p:cNvPicPr>
            <a:picLocks noChangeAspect="1" noChangeArrowheads="1"/>
          </p:cNvPicPr>
          <p:nvPr/>
        </p:nvPicPr>
        <p:blipFill>
          <a:blip r:embed="rId4" cstate="email">
            <a:clrChange>
              <a:clrFrom>
                <a:srgbClr val="FFFFFB"/>
              </a:clrFrom>
              <a:clrTo>
                <a:srgbClr val="FFFFFB">
                  <a:alpha val="0"/>
                </a:srgbClr>
              </a:clrTo>
            </a:clrChange>
          </a:blip>
          <a:srcRect/>
          <a:stretch>
            <a:fillRect/>
          </a:stretch>
        </p:blipFill>
        <p:spPr bwMode="auto">
          <a:xfrm>
            <a:off x="6035675" y="1936750"/>
            <a:ext cx="2303463"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par>
                                <p:cTn id="14" presetID="24"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41"/>
          <p:cNvPicPr>
            <a:picLocks noChangeAspect="1" noChangeArrowheads="1"/>
          </p:cNvPicPr>
          <p:nvPr/>
        </p:nvPicPr>
        <p:blipFill>
          <a:blip r:embed="rId2" cstate="email"/>
          <a:srcRect/>
          <a:stretch>
            <a:fillRect/>
          </a:stretch>
        </p:blipFill>
        <p:spPr bwMode="auto">
          <a:xfrm>
            <a:off x="755650" y="1347788"/>
            <a:ext cx="2322513"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矩形 2"/>
          <p:cNvSpPr>
            <a:spLocks noChangeArrowheads="1"/>
          </p:cNvSpPr>
          <p:nvPr/>
        </p:nvSpPr>
        <p:spPr bwMode="auto">
          <a:xfrm>
            <a:off x="3203575" y="1120775"/>
            <a:ext cx="53292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2800" b="1">
                <a:latin typeface="Times New Roman" panose="02020603050405020304" pitchFamily="18" charset="0"/>
                <a:cs typeface="Times New Roman" panose="02020603050405020304" pitchFamily="18" charset="0"/>
              </a:rPr>
              <a:t>How’s the weather?</a:t>
            </a:r>
          </a:p>
          <a:p>
            <a:pPr eaLnBrk="1" hangingPunct="1">
              <a:lnSpc>
                <a:spcPct val="150000"/>
              </a:lnSpc>
            </a:pPr>
            <a:r>
              <a:rPr lang="en-US" altLang="zh-CN" sz="2800" b="1">
                <a:latin typeface="Times New Roman" panose="02020603050405020304" pitchFamily="18" charset="0"/>
                <a:cs typeface="Times New Roman" panose="02020603050405020304" pitchFamily="18" charset="0"/>
              </a:rPr>
              <a:t>___________________________ </a:t>
            </a:r>
          </a:p>
          <a:p>
            <a:pPr eaLnBrk="1" hangingPunct="1">
              <a:lnSpc>
                <a:spcPct val="150000"/>
              </a:lnSpc>
            </a:pPr>
            <a:r>
              <a:rPr lang="en-US" altLang="zh-CN" sz="2800" b="1">
                <a:latin typeface="Times New Roman" panose="02020603050405020304" pitchFamily="18" charset="0"/>
                <a:cs typeface="Times New Roman" panose="02020603050405020304" pitchFamily="18" charset="0"/>
              </a:rPr>
              <a:t>What is she do</a:t>
            </a:r>
            <a:r>
              <a:rPr lang="zh-CN" altLang="en-US" sz="2800" b="1">
                <a:latin typeface="Times New Roman" panose="02020603050405020304" pitchFamily="18" charset="0"/>
                <a:cs typeface="Times New Roman" panose="02020603050405020304" pitchFamily="18" charset="0"/>
              </a:rPr>
              <a:t>i</a:t>
            </a:r>
            <a:r>
              <a:rPr lang="en-US" altLang="zh-CN" sz="2800" b="1">
                <a:latin typeface="Times New Roman" panose="02020603050405020304" pitchFamily="18" charset="0"/>
                <a:cs typeface="Times New Roman" panose="02020603050405020304" pitchFamily="18" charset="0"/>
              </a:rPr>
              <a:t>ng?</a:t>
            </a:r>
          </a:p>
          <a:p>
            <a:pPr eaLnBrk="1" hangingPunct="1">
              <a:lnSpc>
                <a:spcPct val="150000"/>
              </a:lnSpc>
            </a:pPr>
            <a:r>
              <a:rPr lang="en-US" altLang="zh-CN" sz="2800" b="1">
                <a:latin typeface="Times New Roman" panose="02020603050405020304" pitchFamily="18" charset="0"/>
                <a:cs typeface="Times New Roman" panose="02020603050405020304" pitchFamily="18" charset="0"/>
              </a:rPr>
              <a:t>___________________________</a:t>
            </a:r>
            <a:endParaRPr lang="zh-CN" altLang="en-US" sz="2800" b="1">
              <a:latin typeface="Times New Roman" panose="02020603050405020304" pitchFamily="18" charset="0"/>
              <a:cs typeface="Times New Roman" panose="02020603050405020304" pitchFamily="18" charset="0"/>
            </a:endParaRPr>
          </a:p>
        </p:txBody>
      </p:sp>
      <p:sp>
        <p:nvSpPr>
          <p:cNvPr id="10244" name="矩形 3"/>
          <p:cNvSpPr>
            <a:spLocks noChangeArrowheads="1"/>
          </p:cNvSpPr>
          <p:nvPr/>
        </p:nvSpPr>
        <p:spPr bwMode="auto">
          <a:xfrm>
            <a:off x="3276600" y="1851025"/>
            <a:ext cx="3446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cs typeface="Times New Roman" panose="02020603050405020304" pitchFamily="18" charset="0"/>
              </a:rPr>
              <a:t>It’s sunny and warm.</a:t>
            </a:r>
          </a:p>
        </p:txBody>
      </p:sp>
      <p:sp>
        <p:nvSpPr>
          <p:cNvPr id="10245" name="矩形 4"/>
          <p:cNvSpPr>
            <a:spLocks noChangeArrowheads="1"/>
          </p:cNvSpPr>
          <p:nvPr/>
        </p:nvSpPr>
        <p:spPr bwMode="auto">
          <a:xfrm>
            <a:off x="3294063" y="3132138"/>
            <a:ext cx="438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cs typeface="Times New Roman" panose="02020603050405020304" pitchFamily="18" charset="0"/>
              </a:rPr>
              <a:t>She’s drinking by the pool.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randombar(horizontal)">
                                      <p:cBhvr>
                                        <p:cTn id="11" dur="500"/>
                                        <p:tgtEl>
                                          <p:spTgt spid="102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44"/>
                                        </p:tgtEl>
                                        <p:attrNameLst>
                                          <p:attrName>style.visibility</p:attrName>
                                        </p:attrNameLst>
                                      </p:cBhvr>
                                      <p:to>
                                        <p:strVal val="visible"/>
                                      </p:to>
                                    </p:set>
                                    <p:animEffect transition="in" filter="wipe(left)">
                                      <p:cBhvr>
                                        <p:cTn id="16" dur="500"/>
                                        <p:tgtEl>
                                          <p:spTgt spid="1024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245"/>
                                        </p:tgtEl>
                                        <p:attrNameLst>
                                          <p:attrName>style.visibility</p:attrName>
                                        </p:attrNameLst>
                                      </p:cBhvr>
                                      <p:to>
                                        <p:strVal val="visible"/>
                                      </p:to>
                                    </p:set>
                                    <p:animEffect transition="in" filter="wipe(left)">
                                      <p:cBhvr>
                                        <p:cTn id="21"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恢复]"/>
</p:tagLst>
</file>

<file path=ppt/theme/theme1.xml><?xml version="1.0" encoding="utf-8"?>
<a:theme xmlns:a="http://schemas.openxmlformats.org/drawingml/2006/main" name="WWW.2PPT.COM&#10;">
  <a:themeElements>
    <a:clrScheme name="自定义 126">
      <a:dk1>
        <a:sysClr val="windowText" lastClr="000000"/>
      </a:dk1>
      <a:lt1>
        <a:sysClr val="window" lastClr="FFFFFF"/>
      </a:lt1>
      <a:dk2>
        <a:srgbClr val="1F497D"/>
      </a:dk2>
      <a:lt2>
        <a:srgbClr val="EEECE1"/>
      </a:lt2>
      <a:accent1>
        <a:srgbClr val="62B35B"/>
      </a:accent1>
      <a:accent2>
        <a:srgbClr val="66AE1A"/>
      </a:accent2>
      <a:accent3>
        <a:srgbClr val="62B35B"/>
      </a:accent3>
      <a:accent4>
        <a:srgbClr val="66AE1A"/>
      </a:accent4>
      <a:accent5>
        <a:srgbClr val="62B35B"/>
      </a:accent5>
      <a:accent6>
        <a:srgbClr val="66AE1A"/>
      </a:accent6>
      <a:hlink>
        <a:srgbClr val="0000FF"/>
      </a:hlink>
      <a:folHlink>
        <a:srgbClr val="80008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1403</Words>
  <Application>Microsoft Office PowerPoint</Application>
  <PresentationFormat>自定义</PresentationFormat>
  <Paragraphs>181</Paragraphs>
  <Slides>32</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32</vt:i4>
      </vt:variant>
    </vt:vector>
  </HeadingPairs>
  <TitlesOfParts>
    <vt:vector size="42" baseType="lpstr">
      <vt:lpstr>等线</vt:lpstr>
      <vt:lpstr>等线 Light</vt:lpstr>
      <vt:lpstr>黑体</vt:lpstr>
      <vt:lpstr>宋体</vt:lpstr>
      <vt:lpstr>微软雅黑</vt:lpstr>
      <vt:lpstr>Arial</vt:lpstr>
      <vt:lpstr>Calibri</vt:lpstr>
      <vt:lpstr>Calibri Light</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2017-06-23T02:08:00Z</dcterms:created>
  <dcterms:modified xsi:type="dcterms:W3CDTF">2023-01-17T01:56:35Z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83F27A9635854EA698DF440F6AD31EF2</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