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329" r:id="rId2"/>
    <p:sldId id="330" r:id="rId3"/>
    <p:sldId id="331" r:id="rId4"/>
    <p:sldId id="332" r:id="rId5"/>
    <p:sldId id="333" r:id="rId6"/>
    <p:sldId id="334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342" r:id="rId15"/>
    <p:sldId id="343" r:id="rId16"/>
    <p:sldId id="344" r:id="rId17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8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0E6B30-DC5A-4162-B84E-97D5C37E57B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74345-8B07-4CD1-B0B2-8F88D3E4189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F5D3C8-296D-441C-AAD5-8768AC91D583}" type="slidenum">
              <a:rPr lang="zh-CN" altLang="en-US" smtClean="0"/>
              <a:t>2</a:t>
            </a:fld>
            <a:endParaRPr lang="en-US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6EC5E-54FD-4E58-AA28-1DCD7D46EE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0B991-653F-419D-8E35-B3A77476CF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2.png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35.wmf"/><Relationship Id="rId10" Type="http://schemas.openxmlformats.org/officeDocument/2006/relationships/image" Target="../media/image33.wmf"/><Relationship Id="rId4" Type="http://schemas.openxmlformats.org/officeDocument/2006/relationships/image" Target="../media/image34.png"/><Relationship Id="rId9" Type="http://schemas.openxmlformats.org/officeDocument/2006/relationships/oleObject" Target="../embeddings/oleObject20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2.png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43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1.wmf"/><Relationship Id="rId11" Type="http://schemas.openxmlformats.org/officeDocument/2006/relationships/image" Target="../media/image38.wmf"/><Relationship Id="rId5" Type="http://schemas.openxmlformats.org/officeDocument/2006/relationships/image" Target="../media/image40.emf"/><Relationship Id="rId10" Type="http://schemas.openxmlformats.org/officeDocument/2006/relationships/oleObject" Target="../embeddings/oleObject22.bin"/><Relationship Id="rId4" Type="http://schemas.openxmlformats.org/officeDocument/2006/relationships/image" Target="../media/image39.emf"/><Relationship Id="rId9" Type="http://schemas.openxmlformats.org/officeDocument/2006/relationships/image" Target="../media/image4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6.emf"/><Relationship Id="rId4" Type="http://schemas.openxmlformats.org/officeDocument/2006/relationships/image" Target="../media/image45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9.emf"/><Relationship Id="rId4" Type="http://schemas.openxmlformats.org/officeDocument/2006/relationships/image" Target="../media/image48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8.wmf"/><Relationship Id="rId3" Type="http://schemas.openxmlformats.org/officeDocument/2006/relationships/image" Target="../media/image2.png"/><Relationship Id="rId7" Type="http://schemas.openxmlformats.org/officeDocument/2006/relationships/image" Target="../media/image4.wmf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13" Type="http://schemas.openxmlformats.org/officeDocument/2006/relationships/image" Target="../media/image16.wmf"/><Relationship Id="rId3" Type="http://schemas.openxmlformats.org/officeDocument/2006/relationships/tags" Target="../tags/tag6.xml"/><Relationship Id="rId7" Type="http://schemas.openxmlformats.org/officeDocument/2006/relationships/image" Target="../media/image2.png"/><Relationship Id="rId12" Type="http://schemas.openxmlformats.org/officeDocument/2006/relationships/image" Target="../media/image15.wmf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14.wmf"/><Relationship Id="rId5" Type="http://schemas.openxmlformats.org/officeDocument/2006/relationships/tags" Target="../tags/tag8.xml"/><Relationship Id="rId15" Type="http://schemas.openxmlformats.org/officeDocument/2006/relationships/image" Target="../media/image10.wmf"/><Relationship Id="rId10" Type="http://schemas.openxmlformats.org/officeDocument/2006/relationships/image" Target="../media/image13.wmf"/><Relationship Id="rId4" Type="http://schemas.openxmlformats.org/officeDocument/2006/relationships/tags" Target="../tags/tag7.xml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2.png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slideLayout" Target="../slideLayouts/slideLayout8.xml"/><Relationship Id="rId7" Type="http://schemas.openxmlformats.org/officeDocument/2006/relationships/oleObject" Target="../embeddings/oleObject9.bin"/><Relationship Id="rId2" Type="http://schemas.openxmlformats.org/officeDocument/2006/relationships/tags" Target="../tags/tag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27.wmf"/><Relationship Id="rId3" Type="http://schemas.openxmlformats.org/officeDocument/2006/relationships/image" Target="../media/image2.png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29.wmf"/><Relationship Id="rId2" Type="http://schemas.openxmlformats.org/officeDocument/2006/relationships/slideLayout" Target="../slideLayouts/slideLayout8.xml"/><Relationship Id="rId16" Type="http://schemas.openxmlformats.org/officeDocument/2006/relationships/oleObject" Target="../embeddings/oleObject16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5" Type="http://schemas.openxmlformats.org/officeDocument/2006/relationships/image" Target="../media/image28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 noChangeArrowheads="1"/>
          </p:cNvSpPr>
          <p:nvPr>
            <p:ph type="ctrTitle"/>
          </p:nvPr>
        </p:nvSpPr>
        <p:spPr>
          <a:xfrm>
            <a:off x="3657600" y="2876550"/>
            <a:ext cx="1922462" cy="382692"/>
          </a:xfrm>
        </p:spPr>
        <p:txBody>
          <a:bodyPr>
            <a:noAutofit/>
          </a:bodyPr>
          <a:lstStyle/>
          <a:p>
            <a:pPr eaLnBrk="1" hangingPunct="1"/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八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年级下册</a:t>
            </a:r>
          </a:p>
        </p:txBody>
      </p:sp>
      <p:sp>
        <p:nvSpPr>
          <p:cNvPr id="9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895350"/>
            <a:ext cx="9144000" cy="1066800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6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5.1  </a:t>
            </a:r>
            <a:r>
              <a:rPr lang="zh-CN" altLang="en-US" sz="36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认识分式</a:t>
            </a:r>
            <a:endParaRPr lang="en-US" altLang="zh-CN" sz="3600" b="1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09575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6"/>
          <p:cNvSpPr txBox="1"/>
          <p:nvPr/>
        </p:nvSpPr>
        <p:spPr>
          <a:xfrm>
            <a:off x="1295404" y="1065477"/>
            <a:ext cx="5757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、   是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分式吗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解：是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判别分式是从形式，而不是化简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2190257" y="1132490"/>
          <a:ext cx="32067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4" imgW="5486400" imgH="10363200" progId="Equation.DSMT4">
                  <p:embed/>
                </p:oleObj>
              </mc:Choice>
              <mc:Fallback>
                <p:oleObj name="Equation" r:id="rId4" imgW="5486400" imgH="10363200" progId="Equation.DSMT4">
                  <p:embed/>
                  <p:pic>
                    <p:nvPicPr>
                      <p:cNvPr id="0" name="图片 71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257" y="1132490"/>
                        <a:ext cx="320675" cy="593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2667004" y="1149952"/>
          <a:ext cx="30162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6" imgW="5181600" imgH="10058400" progId="Equation.DSMT4">
                  <p:embed/>
                </p:oleObj>
              </mc:Choice>
              <mc:Fallback>
                <p:oleObj name="Equation" r:id="rId6" imgW="5181600" imgH="10058400" progId="Equation.DSMT4">
                  <p:embed/>
                  <p:pic>
                    <p:nvPicPr>
                      <p:cNvPr id="0" name="图片 7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4" y="1149952"/>
                        <a:ext cx="301625" cy="576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强化训练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807821" y="666297"/>
            <a:ext cx="696458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下列各式中，哪些是分式？</a:t>
            </a:r>
          </a:p>
          <a:p>
            <a:pPr>
              <a:lnSpc>
                <a:spcPct val="200000"/>
              </a:lnSpc>
            </a:pP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：①③是分式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当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取何值时，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分式          有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意义？</a:t>
            </a:r>
          </a:p>
          <a:p>
            <a:pPr>
              <a:lnSpc>
                <a:spcPct val="20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3x-2≠0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即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x≠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有意义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当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为何值时，分式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的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值为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</a:p>
          <a:p>
            <a:pPr>
              <a:lnSpc>
                <a:spcPct val="20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|x|-1=0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且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x² -x≠0.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即：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x=-1.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98134" y="1249403"/>
            <a:ext cx="2819400" cy="558497"/>
          </a:xfrm>
          <a:prstGeom prst="rect">
            <a:avLst/>
          </a:prstGeom>
        </p:spPr>
      </p:pic>
      <p:pic>
        <p:nvPicPr>
          <p:cNvPr id="8" name="对象 45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093817" y="2417498"/>
            <a:ext cx="457200" cy="46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2532011" y="3019057"/>
          <a:ext cx="152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6" imgW="3657600" imgH="9753600" progId="Equation.DSMT4">
                  <p:embed/>
                </p:oleObj>
              </mc:Choice>
              <mc:Fallback>
                <p:oleObj name="Equation" r:id="rId6" imgW="3657600" imgH="9753600" progId="Equation.DSMT4">
                  <p:embed/>
                  <p:pic>
                    <p:nvPicPr>
                      <p:cNvPr id="0" name="图片 819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32011" y="3019057"/>
                        <a:ext cx="1524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对象 47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032176" y="3495016"/>
            <a:ext cx="518845" cy="498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3932017" y="3993594"/>
          <a:ext cx="1344436" cy="540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9" imgW="26517600" imgH="10668000" progId="Equation.DSMT4">
                  <p:embed/>
                </p:oleObj>
              </mc:Choice>
              <mc:Fallback>
                <p:oleObj name="Equation" r:id="rId9" imgW="26517600" imgH="10668000" progId="Equation.DSMT4">
                  <p:embed/>
                  <p:pic>
                    <p:nvPicPr>
                      <p:cNvPr id="0" name="图片 819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932017" y="3993594"/>
                        <a:ext cx="1344436" cy="5408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279795" y="121096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自我总结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1524000" y="971552"/>
            <a:ext cx="3886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00009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说说你本堂课有些什么收获与困惑</a:t>
            </a:r>
            <a:r>
              <a:rPr lang="en-US" altLang="zh-CN" dirty="0">
                <a:solidFill>
                  <a:srgbClr val="00009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00009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725923" y="1657352"/>
            <a:ext cx="29222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判定分式的条件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分式有意义的条件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57200" y="666750"/>
            <a:ext cx="8534400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．下列各式中，可能取值为零的是（    ）</a:t>
            </a:r>
          </a:p>
          <a:p>
            <a:pPr>
              <a:lnSpc>
                <a:spcPct val="200000"/>
              </a:lnSpc>
            </a:pP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．下列各式中，无论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取何值，分式都有意义的是（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．使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分式          无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意义，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的取值是（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       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         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±1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当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时，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分式        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无意义．当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时，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分式            的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值为零．</a:t>
            </a: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52400" y="1276350"/>
            <a:ext cx="8076216" cy="6096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4267200" y="764939"/>
            <a:ext cx="33855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19529" y="2411491"/>
            <a:ext cx="6133672" cy="624149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5715000" y="1885952"/>
            <a:ext cx="35137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1" name="Picture 53" descr="www.dearedu.com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866932" y="4154446"/>
            <a:ext cx="533400" cy="477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1223533" y="4028394"/>
          <a:ext cx="452795" cy="536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7" imgW="8229600" imgH="9753600" progId="Equation.DSMT4">
                  <p:embed/>
                </p:oleObj>
              </mc:Choice>
              <mc:Fallback>
                <p:oleObj name="Equation" r:id="rId7" imgW="8229600" imgH="9753600" progId="Equation.DSMT4">
                  <p:embed/>
                  <p:pic>
                    <p:nvPicPr>
                      <p:cNvPr id="0" name="图片 921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23533" y="4028394"/>
                        <a:ext cx="452795" cy="5366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55" descr="www.dearedu.com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324600" y="4203563"/>
            <a:ext cx="6858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对象 13"/>
          <p:cNvGraphicFramePr>
            <a:graphicFrameLocks noChangeAspect="1"/>
          </p:cNvGraphicFramePr>
          <p:nvPr/>
        </p:nvGraphicFramePr>
        <p:xfrm>
          <a:off x="4644346" y="4296719"/>
          <a:ext cx="674499" cy="243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10" imgW="10972800" imgH="3962400" progId="Equation.DSMT4">
                  <p:embed/>
                </p:oleObj>
              </mc:Choice>
              <mc:Fallback>
                <p:oleObj name="Equation" r:id="rId10" imgW="10972800" imgH="3962400" progId="Equation.DSMT4">
                  <p:embed/>
                  <p:pic>
                    <p:nvPicPr>
                      <p:cNvPr id="0" name="图片 9220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644346" y="4296719"/>
                        <a:ext cx="674499" cy="2435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62" descr="www.dearedu.com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1626442" y="2888248"/>
            <a:ext cx="518709" cy="518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文本框 15"/>
          <p:cNvSpPr txBox="1"/>
          <p:nvPr/>
        </p:nvSpPr>
        <p:spPr>
          <a:xfrm>
            <a:off x="4267200" y="2952752"/>
            <a:ext cx="35137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362204" y="1879350"/>
            <a:ext cx="7154129" cy="540000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课后作业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6"/>
          <p:cNvSpPr txBox="1"/>
          <p:nvPr/>
        </p:nvSpPr>
        <p:spPr>
          <a:xfrm>
            <a:off x="491355" y="1005966"/>
            <a:ext cx="80010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在下列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各式                                        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，是分式的有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    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 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当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时，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分式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值为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             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              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              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．一个圆柱的体积为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，底面半径为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，则它的高为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002820" y="975612"/>
            <a:ext cx="8030006" cy="606112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7620000" y="1047752"/>
            <a:ext cx="304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733800" y="1869439"/>
            <a:ext cx="35137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867400" y="2635790"/>
            <a:ext cx="33855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60718" y="3179280"/>
            <a:ext cx="8103654" cy="61167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课后作业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641689" y="871298"/>
            <a:ext cx="8305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．当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取什么值时，下列分式有意义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略解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1)x≠1.(2)x≠±3.(3)x≠±2.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81000" y="1348287"/>
            <a:ext cx="9142234" cy="69006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81004" y="2752074"/>
            <a:ext cx="7422885" cy="56028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09538" y="3339350"/>
            <a:ext cx="8001062" cy="82180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743200" y="1428750"/>
            <a:ext cx="350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dirty="0" smtClean="0">
                <a:solidFill>
                  <a:srgbClr val="292929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再见</a:t>
            </a:r>
            <a:endParaRPr lang="zh-CN" altLang="en-US" sz="8800" b="1" dirty="0">
              <a:solidFill>
                <a:srgbClr val="292929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10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1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2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矩形 16"/>
          <p:cNvSpPr/>
          <p:nvPr/>
        </p:nvSpPr>
        <p:spPr>
          <a:xfrm>
            <a:off x="1357791" y="1306686"/>
            <a:ext cx="6490811" cy="69270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>
              <a:lnSpc>
                <a:spcPct val="150000"/>
              </a:lnSpc>
              <a:defRPr/>
            </a:pPr>
            <a:endParaRPr lang="zh-CN" altLang="en-US" b="1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0" name="PA_矩形 6"/>
          <p:cNvSpPr/>
          <p:nvPr>
            <p:custDataLst>
              <p:tags r:id="rId1"/>
            </p:custDataLst>
          </p:nvPr>
        </p:nvSpPr>
        <p:spPr>
          <a:xfrm>
            <a:off x="1505092" y="2782795"/>
            <a:ext cx="4362308" cy="7795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>
              <a:lnSpc>
                <a:spcPct val="150000"/>
              </a:lnSpc>
              <a:defRPr/>
            </a:pPr>
            <a:endParaRPr lang="zh-CN" altLang="en-US" b="1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燕尾形箭头 20"/>
          <p:cNvSpPr/>
          <p:nvPr>
            <p:custDataLst>
              <p:tags r:id="rId2"/>
            </p:custDataLst>
          </p:nvPr>
        </p:nvSpPr>
        <p:spPr>
          <a:xfrm rot="5400000" flipV="1">
            <a:off x="-356483" y="2221435"/>
            <a:ext cx="3643716" cy="771525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dirty="0"/>
          </a:p>
        </p:txBody>
      </p:sp>
      <p:sp>
        <p:nvSpPr>
          <p:cNvPr id="22" name="圆角矩形 21"/>
          <p:cNvSpPr/>
          <p:nvPr>
            <p:custDataLst>
              <p:tags r:id="rId3"/>
            </p:custDataLst>
          </p:nvPr>
        </p:nvSpPr>
        <p:spPr bwMode="auto">
          <a:xfrm>
            <a:off x="1066800" y="1384492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3" name="圆角矩形 22"/>
          <p:cNvSpPr/>
          <p:nvPr>
            <p:custDataLst>
              <p:tags r:id="rId4"/>
            </p:custDataLst>
          </p:nvPr>
        </p:nvSpPr>
        <p:spPr bwMode="auto">
          <a:xfrm>
            <a:off x="1107169" y="2890945"/>
            <a:ext cx="642938" cy="63782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219200" y="1442105"/>
            <a:ext cx="6400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  <a:defRPr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理解分式的概率，能确定一个分式有意义、无意义的条件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n>
                <a:solidFill>
                  <a:srgbClr val="FFC000"/>
                </a:solidFill>
              </a:ln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295400" y="2918657"/>
            <a:ext cx="4343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  <a:defRPr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能用分式表示现实情境中的数量关系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n>
                <a:solidFill>
                  <a:srgbClr val="FFC000"/>
                </a:solidFill>
              </a:ln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43759" y="973310"/>
            <a:ext cx="811924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．代数式式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①     ，②          ，③     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④        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中，是分式的有（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  <a:p>
            <a:pPr>
              <a:lnSpc>
                <a:spcPct val="20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．①②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．③④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．①③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．①②③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④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分式          中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当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x=-a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时，下列结论正确的是（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）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．分式的值为零；    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．分式无意义</a:t>
            </a:r>
          </a:p>
          <a:p>
            <a:pPr>
              <a:lnSpc>
                <a:spcPct val="20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．若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时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，分式的值为零；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．若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时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，分式的值为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零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前置学习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6"/>
          <p:cNvSpPr txBox="1"/>
          <p:nvPr/>
        </p:nvSpPr>
        <p:spPr>
          <a:xfrm>
            <a:off x="7359869" y="1171853"/>
            <a:ext cx="417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2259013" y="1131890"/>
          <a:ext cx="2794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4" imgW="5791200" imgH="9753600" progId="Equation.DSMT4">
                  <p:embed/>
                </p:oleObj>
              </mc:Choice>
              <mc:Fallback>
                <p:oleObj name="Equation" r:id="rId4" imgW="5791200" imgH="9753600" progId="Equation.DSMT4">
                  <p:embed/>
                  <p:pic>
                    <p:nvPicPr>
                      <p:cNvPr id="0" name="图片 205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59013" y="1131890"/>
                        <a:ext cx="279400" cy="47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3008316" y="1152528"/>
          <a:ext cx="593725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6" imgW="12801600" imgH="9753600" progId="Equation.DSMT4">
                  <p:embed/>
                </p:oleObj>
              </mc:Choice>
              <mc:Fallback>
                <p:oleObj name="Equation" r:id="rId6" imgW="12801600" imgH="9753600" progId="Equation.DSMT4">
                  <p:embed/>
                  <p:pic>
                    <p:nvPicPr>
                      <p:cNvPr id="0" name="图片 205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08316" y="1152528"/>
                        <a:ext cx="593725" cy="452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4092576" y="1130302"/>
          <a:ext cx="423862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8" imgW="9144000" imgH="9753600" progId="Equation.DSMT4">
                  <p:embed/>
                </p:oleObj>
              </mc:Choice>
              <mc:Fallback>
                <p:oleObj name="Equation" r:id="rId8" imgW="9144000" imgH="9753600" progId="Equation.DSMT4">
                  <p:embed/>
                  <p:pic>
                    <p:nvPicPr>
                      <p:cNvPr id="0" name="图片 205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092576" y="1130302"/>
                        <a:ext cx="423862" cy="452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4998547" y="1130303"/>
          <a:ext cx="481013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10" imgW="10363200" imgH="9753600" progId="Equation.DSMT4">
                  <p:embed/>
                </p:oleObj>
              </mc:Choice>
              <mc:Fallback>
                <p:oleObj name="Equation" r:id="rId10" imgW="10363200" imgH="9753600" progId="Equation.DSMT4">
                  <p:embed/>
                  <p:pic>
                    <p:nvPicPr>
                      <p:cNvPr id="0" name="图片 205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998547" y="1130303"/>
                        <a:ext cx="481013" cy="452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75" descr="www.dearedu.com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1608666" y="2190750"/>
            <a:ext cx="47761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7" descr="www.dearedu.com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1371604" y="3333750"/>
            <a:ext cx="555429" cy="4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78" descr="www.dearedu.com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5029200" y="3333750"/>
            <a:ext cx="457200" cy="43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文本框 15"/>
          <p:cNvSpPr txBox="1"/>
          <p:nvPr/>
        </p:nvSpPr>
        <p:spPr>
          <a:xfrm>
            <a:off x="5804694" y="227861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2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6"/>
            <p:cNvSpPr txBox="1"/>
            <p:nvPr>
              <p:custDataLst>
                <p:tags r:id="rId3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前置学习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4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6"/>
          <p:cNvSpPr txBox="1"/>
          <p:nvPr/>
        </p:nvSpPr>
        <p:spPr>
          <a:xfrm>
            <a:off x="990600" y="1156722"/>
            <a:ext cx="73152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下列                                                 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，是分式的有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__________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整式的有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_______________________.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8" cstate="email"/>
          <a:srcRect t="7837" r="56037" b="-1"/>
          <a:stretch>
            <a:fillRect/>
          </a:stretch>
        </p:blipFill>
        <p:spPr>
          <a:xfrm>
            <a:off x="1795105" y="1190632"/>
            <a:ext cx="2999898" cy="474698"/>
          </a:xfrm>
          <a:prstGeom prst="rect">
            <a:avLst/>
          </a:prstGeom>
        </p:spPr>
      </p:pic>
      <p:pic>
        <p:nvPicPr>
          <p:cNvPr id="9" name="Picture 80" descr="www.dearedu.com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622596" y="1174185"/>
            <a:ext cx="311604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2" descr="www.dearedu.com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7137630" y="1201103"/>
            <a:ext cx="4476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9" descr="www.dearedu.com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2369687" y="2009811"/>
            <a:ext cx="136525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81" descr="www.dearedu.com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2721730" y="2009211"/>
            <a:ext cx="415925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83" descr="www.dearedu.com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3409715" y="2099824"/>
            <a:ext cx="295275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对象 13"/>
          <p:cNvGraphicFramePr>
            <a:graphicFrameLocks noChangeAspect="1"/>
          </p:cNvGraphicFramePr>
          <p:nvPr/>
        </p:nvGraphicFramePr>
        <p:xfrm>
          <a:off x="4104594" y="2104461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4" imgW="2743200" imgH="3962400" progId="Equation.DSMT4">
                  <p:embed/>
                </p:oleObj>
              </mc:Choice>
              <mc:Fallback>
                <p:oleObj name="Equation" r:id="rId14" imgW="2743200" imgH="3962400" progId="Equation.DSMT4">
                  <p:embed/>
                  <p:pic>
                    <p:nvPicPr>
                      <p:cNvPr id="0" name="图片 3074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104594" y="2104461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287559" y="2266950"/>
            <a:ext cx="84885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探究点一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 面对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日益严重的土地沙化问题，某县决定分期分批固沙造林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一期工程计划在一定的期限内固沙造林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2400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公顷，实际每月固沙造林的面积比原计划多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30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公顷，结果提前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个月完成原计划任务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原计划每月固沙造林多少公顷？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如果设原计划每月固沙造林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公顷，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那么原计划完成一期工程需要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__________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个月，实际完成一期工程用了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________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7" name="图片 7" descr="C:\Users\Raden-pc\AppData\Roaming\Tencent\Users\394572780\QQ\WinTemp\RichOle\9{R@N74RKK(5P$%PS7JNO`8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3604" y="819150"/>
            <a:ext cx="5075237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3810001" y="4042038"/>
          <a:ext cx="461503" cy="492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5" imgW="9144000" imgH="9753600" progId="Equation.DSMT4">
                  <p:embed/>
                </p:oleObj>
              </mc:Choice>
              <mc:Fallback>
                <p:oleObj name="Equation" r:id="rId5" imgW="9144000" imgH="9753600" progId="Equation.DSMT4">
                  <p:embed/>
                  <p:pic>
                    <p:nvPicPr>
                      <p:cNvPr id="0" name="图片 40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1" y="4042038"/>
                        <a:ext cx="461503" cy="4920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7265005" y="4042040"/>
          <a:ext cx="512763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7" imgW="12192000" imgH="9753600" progId="Equation.DSMT4">
                  <p:embed/>
                </p:oleObj>
              </mc:Choice>
              <mc:Fallback>
                <p:oleObj name="Equation" r:id="rId7" imgW="12192000" imgH="9753600" progId="Equation.DSMT4">
                  <p:embed/>
                  <p:pic>
                    <p:nvPicPr>
                      <p:cNvPr id="0" name="图片 4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5005" y="4042040"/>
                        <a:ext cx="512763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_文本框 1"/>
          <p:cNvSpPr txBox="1"/>
          <p:nvPr>
            <p:custDataLst>
              <p:tags r:id="rId2"/>
            </p:custDataLst>
          </p:nvPr>
        </p:nvSpPr>
        <p:spPr>
          <a:xfrm>
            <a:off x="381000" y="868468"/>
            <a:ext cx="8458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(1)2010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年上海世博会吸引了成千上万的参现者．某一时段内的统计结果显示，前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天日均参观人数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万，后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天日均参观人数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万，这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a+b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天日均参观人数为多少万人？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文林书店库存一批图书，其中一种图书的原价是每册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元，现每册降价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元销售．当这种图书的库存全部售出时，其销售额为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元，降价销售开始时，文林书店这种图书的库存量是多少？</a:t>
            </a: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2250815" y="3467420"/>
          <a:ext cx="1025789" cy="577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5" imgW="17373600" imgH="9753600" progId="Equation.DSMT4">
                  <p:embed/>
                </p:oleObj>
              </mc:Choice>
              <mc:Fallback>
                <p:oleObj name="Equation" r:id="rId5" imgW="17373600" imgH="9753600" progId="Equation.DSMT4">
                  <p:embed/>
                  <p:pic>
                    <p:nvPicPr>
                      <p:cNvPr id="0" name="图片 5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0815" y="3467420"/>
                        <a:ext cx="1025789" cy="5778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2284970" y="3999796"/>
          <a:ext cx="572302" cy="590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7" imgW="9448800" imgH="9753600" progId="Equation.DSMT4">
                  <p:embed/>
                </p:oleObj>
              </mc:Choice>
              <mc:Fallback>
                <p:oleObj name="Equation" r:id="rId7" imgW="9448800" imgH="9753600" progId="Equation.DSMT4">
                  <p:embed/>
                  <p:pic>
                    <p:nvPicPr>
                      <p:cNvPr id="0" name="图片 5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4970" y="3999796"/>
                        <a:ext cx="572302" cy="5906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921477" y="3633684"/>
            <a:ext cx="149464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8605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8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Wingdings" panose="05000000000000000000" pitchFamily="2" charset="2"/>
              </a:rPr>
              <a:t>：（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Wingdings" panose="05000000000000000000" pitchFamily="2" charset="2"/>
              </a:rPr>
              <a:t>）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marR="0" lvl="0" indent="268605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8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Wingdings" panose="05000000000000000000" pitchFamily="2" charset="2"/>
              </a:rPr>
              <a:t>       </a:t>
            </a:r>
            <a:endParaRPr kumimoji="0" lang="en-US" altLang="zh-CN" sz="18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marR="0" lvl="0" indent="268605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Wingdings" panose="05000000000000000000" pitchFamily="2" charset="2"/>
              </a:rPr>
              <a:t>       </a:t>
            </a:r>
            <a:r>
              <a:rPr kumimoji="0" lang="zh-CN" altLang="en-US" sz="18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Wingdings" panose="05000000000000000000" pitchFamily="2" charset="2"/>
              </a:rPr>
              <a:t>（</a:t>
            </a:r>
            <a:r>
              <a:rPr kumimoji="0" lang="en-US" altLang="zh-CN" sz="18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kumimoji="0" lang="zh-CN" altLang="en-US" sz="18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Wingdings" panose="05000000000000000000" pitchFamily="2" charset="2"/>
              </a:rPr>
              <a:t>）</a:t>
            </a:r>
            <a:endParaRPr kumimoji="0" lang="zh-CN" altLang="en-US" sz="18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491359" y="1046024"/>
            <a:ext cx="78144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探究点二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：上面的问题中出现了代数式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它们有什么共同特征？它们与整式有什么不同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：类似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分数，分母中都含有字母；整式的分母中不含有字母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800600" y="1503226"/>
            <a:ext cx="2400300" cy="47573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6"/>
          <p:cNvSpPr txBox="1"/>
          <p:nvPr/>
        </p:nvSpPr>
        <p:spPr>
          <a:xfrm>
            <a:off x="838200" y="1092739"/>
            <a:ext cx="61722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探究点二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：判定一个式子是分式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）分子、分母都是</a:t>
            </a:r>
            <a:r>
              <a:rPr lang="zh-CN" altLang="en-US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）分母含有</a:t>
            </a:r>
            <a:r>
              <a:rPr lang="zh-CN" altLang="en-US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）分母不为 </a:t>
            </a:r>
            <a:r>
              <a:rPr lang="zh-CN" altLang="en-US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635821" y="1885952"/>
            <a:ext cx="64633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整式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968469" y="2269195"/>
            <a:ext cx="64633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字母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200400" y="2727910"/>
            <a:ext cx="30008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6"/>
          <p:cNvSpPr txBox="1"/>
          <p:nvPr/>
        </p:nvSpPr>
        <p:spPr>
          <a:xfrm>
            <a:off x="838200" y="895350"/>
            <a:ext cx="73914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探究点三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当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a=1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时，分别求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分式           的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值； 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当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取何值时，分式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有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意义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5471982" y="1342610"/>
          <a:ext cx="42862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Equation" r:id="rId4" imgW="10363200" imgH="9753600" progId="Equation.DSMT4">
                  <p:embed/>
                </p:oleObj>
              </mc:Choice>
              <mc:Fallback>
                <p:oleObj name="Equation" r:id="rId4" imgW="10363200" imgH="9753600" progId="Equation.DSMT4">
                  <p:embed/>
                  <p:pic>
                    <p:nvPicPr>
                      <p:cNvPr id="0" name="图片 6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1982" y="1342610"/>
                        <a:ext cx="428625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3657602" y="1752701"/>
          <a:ext cx="42862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quation" r:id="rId6" imgW="10363200" imgH="9753600" progId="Equation.DSMT4">
                  <p:embed/>
                </p:oleObj>
              </mc:Choice>
              <mc:Fallback>
                <p:oleObj name="Equation" r:id="rId6" imgW="10363200" imgH="9753600" progId="Equation.DSMT4">
                  <p:embed/>
                  <p:pic>
                    <p:nvPicPr>
                      <p:cNvPr id="0" name="图片 6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2" y="1752701"/>
                        <a:ext cx="428625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3496798" y="2278533"/>
          <a:ext cx="171767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8" imgW="38404800" imgH="9753600" progId="Equation.DSMT4">
                  <p:embed/>
                </p:oleObj>
              </mc:Choice>
              <mc:Fallback>
                <p:oleObj name="Equation" r:id="rId8" imgW="38404800" imgH="9753600" progId="Equation.DSMT4">
                  <p:embed/>
                  <p:pic>
                    <p:nvPicPr>
                      <p:cNvPr id="0" name="图片 6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6798" y="2278533"/>
                        <a:ext cx="1717675" cy="442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2464483" y="2851404"/>
          <a:ext cx="171767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Equation" r:id="rId10" imgW="38404800" imgH="9753600" progId="Equation.DSMT4">
                  <p:embed/>
                </p:oleObj>
              </mc:Choice>
              <mc:Fallback>
                <p:oleObj name="Equation" r:id="rId10" imgW="38404800" imgH="9753600" progId="Equation.DSMT4">
                  <p:embed/>
                  <p:pic>
                    <p:nvPicPr>
                      <p:cNvPr id="0" name="图片 61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4483" y="2851404"/>
                        <a:ext cx="1717675" cy="442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2498642" y="3361200"/>
          <a:ext cx="1951037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Equation" r:id="rId12" imgW="43586400" imgH="11277600" progId="Equation.DSMT4">
                  <p:embed/>
                </p:oleObj>
              </mc:Choice>
              <mc:Fallback>
                <p:oleObj name="Equation" r:id="rId12" imgW="43586400" imgH="11277600" progId="Equation.DSMT4">
                  <p:embed/>
                  <p:pic>
                    <p:nvPicPr>
                      <p:cNvPr id="0" name="图片 61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8642" y="3361200"/>
                        <a:ext cx="1951037" cy="511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4182154" y="3828876"/>
          <a:ext cx="685800" cy="601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Equation" r:id="rId14" imgW="11277600" imgH="9753600" progId="Equation.DSMT4">
                  <p:embed/>
                </p:oleObj>
              </mc:Choice>
              <mc:Fallback>
                <p:oleObj name="Equation" r:id="rId14" imgW="11277600" imgH="9753600" progId="Equation.DSMT4">
                  <p:embed/>
                  <p:pic>
                    <p:nvPicPr>
                      <p:cNvPr id="0" name="图片 61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2154" y="3828876"/>
                        <a:ext cx="685800" cy="6018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矩形 13"/>
          <p:cNvSpPr/>
          <p:nvPr/>
        </p:nvSpPr>
        <p:spPr>
          <a:xfrm>
            <a:off x="825526" y="2336084"/>
            <a:ext cx="58204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）当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a=1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时，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/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/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当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a=2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时，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</a:p>
          <a:p>
            <a:pPr indent="457200"/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/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当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a=-1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时，</a:t>
            </a:r>
          </a:p>
          <a:p>
            <a:pPr indent="457200"/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/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）当</a:t>
            </a:r>
            <a:r>
              <a:rPr lang="en-US" altLang="zh-CN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2a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-1≠0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得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              有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意义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5" name="对象 14"/>
          <p:cNvGraphicFramePr>
            <a:graphicFrameLocks noChangeAspect="1"/>
          </p:cNvGraphicFramePr>
          <p:nvPr/>
        </p:nvGraphicFramePr>
        <p:xfrm>
          <a:off x="3323320" y="3878172"/>
          <a:ext cx="520789" cy="540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Equation" r:id="rId16" imgW="8229600" imgH="8534400" progId="Equation.DSMT4">
                  <p:embed/>
                </p:oleObj>
              </mc:Choice>
              <mc:Fallback>
                <p:oleObj name="Equation" r:id="rId16" imgW="8229600" imgH="8534400" progId="Equation.DSMT4">
                  <p:embed/>
                  <p:pic>
                    <p:nvPicPr>
                      <p:cNvPr id="0" name="图片 6158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323320" y="3878172"/>
                        <a:ext cx="520789" cy="5400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875</Words>
  <Application>Microsoft Office PowerPoint</Application>
  <PresentationFormat>全屏显示(16:9)</PresentationFormat>
  <Paragraphs>99</Paragraphs>
  <Slides>16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华文行楷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</vt:lpstr>
      <vt:lpstr>八年级下册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2018-01-25T02:31:00Z</dcterms:created>
  <dcterms:modified xsi:type="dcterms:W3CDTF">2023-01-17T01:56:40Z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50E5CDB15D9F42AB930968CF610CE7EC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