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257" r:id="rId3"/>
    <p:sldId id="263" r:id="rId4"/>
    <p:sldId id="321" r:id="rId5"/>
    <p:sldId id="322" r:id="rId6"/>
    <p:sldId id="319" r:id="rId7"/>
    <p:sldId id="323" r:id="rId8"/>
    <p:sldId id="324" r:id="rId9"/>
    <p:sldId id="314" r:id="rId10"/>
    <p:sldId id="315" r:id="rId11"/>
    <p:sldId id="317" r:id="rId12"/>
    <p:sldId id="313" r:id="rId13"/>
    <p:sldId id="320" r:id="rId14"/>
    <p:sldId id="286" r:id="rId15"/>
    <p:sldId id="287" r:id="rId16"/>
    <p:sldId id="288" r:id="rId17"/>
    <p:sldId id="289" r:id="rId18"/>
    <p:sldId id="292" r:id="rId19"/>
    <p:sldId id="294" r:id="rId20"/>
    <p:sldId id="318" r:id="rId21"/>
    <p:sldId id="326" r:id="rId22"/>
    <p:sldId id="307" r:id="rId23"/>
    <p:sldId id="325" r:id="rId24"/>
    <p:sldId id="308" r:id="rId2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339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BE5FA57-3BC9-4DE7-85BC-578DEAA386BA}" type="datetime1">
              <a:rPr lang="zh-CN" altLang="en-US"/>
              <a:t>2023-01-17</a:t>
            </a:fld>
            <a:endParaRPr lang="zh-CN" altLang="en-US" sz="1200"/>
          </a:p>
        </p:txBody>
      </p:sp>
      <p:sp>
        <p:nvSpPr>
          <p:cNvPr id="173060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4341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0" hangingPunct="0">
              <a:spcBef>
                <a:spcPct val="30000"/>
              </a:spcBef>
              <a:defRPr/>
            </a:pPr>
            <a:r>
              <a:rPr lang="zh-CN" sz="1200"/>
              <a:t>单击此处编辑母版文本样式</a:t>
            </a:r>
          </a:p>
          <a:p>
            <a:pPr eaLnBrk="0" hangingPunct="0">
              <a:spcBef>
                <a:spcPct val="30000"/>
              </a:spcBef>
              <a:defRPr/>
            </a:pPr>
            <a:r>
              <a:rPr lang="zh-CN" sz="1200"/>
              <a:t>第二级</a:t>
            </a:r>
          </a:p>
          <a:p>
            <a:pPr eaLnBrk="0" hangingPunct="0">
              <a:spcBef>
                <a:spcPct val="30000"/>
              </a:spcBef>
              <a:defRPr/>
            </a:pPr>
            <a:r>
              <a:rPr lang="zh-CN" sz="1200"/>
              <a:t>第三级</a:t>
            </a:r>
          </a:p>
          <a:p>
            <a:pPr eaLnBrk="0" hangingPunct="0">
              <a:spcBef>
                <a:spcPct val="30000"/>
              </a:spcBef>
              <a:defRPr/>
            </a:pPr>
            <a:r>
              <a:rPr lang="zh-CN" sz="1200"/>
              <a:t>第四级</a:t>
            </a:r>
          </a:p>
          <a:p>
            <a:pPr eaLnBrk="0" hangingPunct="0">
              <a:spcBef>
                <a:spcPct val="30000"/>
              </a:spcBef>
              <a:defRPr/>
            </a:pPr>
            <a:r>
              <a:rPr lang="zh-CN" sz="1200"/>
              <a:t>第五级</a:t>
            </a:r>
          </a:p>
        </p:txBody>
      </p:sp>
      <p:sp>
        <p:nvSpPr>
          <p:cNvPr id="14342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343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D4EF73B-C4E7-40D4-B66D-E4A98F40DBFB}" type="slidenum">
              <a:rPr lang="zh-CN" altLang="en-US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4EF73B-C4E7-40D4-B66D-E4A98F40DBFB}" type="slidenum">
              <a:rPr lang="zh-CN" altLang="en-US" smtClean="0"/>
              <a:t>6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40CD5D-AEC2-46A5-BD06-66F28A52CDFE}" type="datetime1">
              <a:rPr lang="zh-CN" altLang="en-US" smtClean="0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E3F04C-A840-4422-A1A3-A3DE90F75AFB}" type="slidenum">
              <a:rPr lang="zh-CN" altLang="en-US" smtClean="0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5FAB6-EB73-4CFD-B744-152840BF0CC8}" type="datetime1">
              <a:rPr lang="zh-CN" altLang="en-US" smtClean="0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C97A8-4335-401D-9769-673C5DBA4461}" type="slidenum">
              <a:rPr lang="zh-CN" altLang="en-US" smtClean="0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78613" y="52388"/>
            <a:ext cx="2089150" cy="63039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9575" y="52388"/>
            <a:ext cx="6116638" cy="63039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4C766-2A0F-4B3E-97FE-36EFCBA4322F}" type="datetime1">
              <a:rPr lang="zh-CN" altLang="en-US" smtClean="0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B4D02-3047-42D9-8382-16DC587AC797}" type="slidenum">
              <a:rPr lang="zh-CN" altLang="en-US" smtClean="0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B6CF3-CE38-4A92-BEC7-AE84D2E82D0B}" type="datetime1">
              <a:rPr lang="zh-CN" altLang="en-US" smtClean="0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55EA-64A7-43D3-81F9-9937DD217911}" type="slidenum">
              <a:rPr lang="zh-CN" altLang="en-US" smtClean="0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4F40F-83AD-4A20-8BD7-49F8CB07F42D}" type="datetime1">
              <a:rPr lang="zh-CN" altLang="en-US" smtClean="0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C7C79-6E02-4189-8407-898B1665289B}" type="slidenum">
              <a:rPr lang="zh-CN" altLang="en-US" smtClean="0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9575" y="1152525"/>
            <a:ext cx="4102100" cy="520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4075" y="1152525"/>
            <a:ext cx="4103688" cy="520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D325C-C1EC-4393-BC54-1847C13CFDE9}" type="datetime1">
              <a:rPr lang="zh-CN" altLang="en-US" smtClean="0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BC199-50A4-41AB-B298-A572974BDF05}" type="slidenum">
              <a:rPr lang="zh-CN" altLang="en-US" smtClean="0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F0C93-9D6D-48D1-9CC7-B48839B3EA9E}" type="datetime1">
              <a:rPr lang="zh-CN" altLang="en-US" smtClean="0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0C22D-5B82-4816-97C9-DFF747A09233}" type="slidenum">
              <a:rPr lang="zh-CN" altLang="en-US" smtClean="0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C3AD6-F2E9-435E-A191-B1857A9DF576}" type="datetime1">
              <a:rPr lang="zh-CN" altLang="en-US" smtClean="0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553A7-126D-4983-8708-A2016EB3CEF7}" type="slidenum">
              <a:rPr lang="zh-CN" altLang="en-US" smtClean="0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FA933-AD08-4C4B-B984-37A80EC0E463}" type="datetime1">
              <a:rPr lang="zh-CN" altLang="en-US" smtClean="0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6702B-D222-4F1E-A54F-4F4AD6CC2FBA}" type="slidenum">
              <a:rPr lang="zh-CN" altLang="en-US" smtClean="0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867A8-B9D1-4885-9DBA-CD0C81F20B81}" type="datetime1">
              <a:rPr lang="zh-CN" altLang="en-US" smtClean="0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DCA9B-5583-46D8-9A69-B9F76EB7A5B6}" type="slidenum">
              <a:rPr lang="zh-CN" altLang="en-US" smtClean="0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773C0-40E8-4EA5-85B4-6ADB6789DFE9}" type="datetime1">
              <a:rPr lang="zh-CN" altLang="en-US" smtClean="0"/>
              <a:t>2023-01-17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EF70F-EB7A-4751-ADA4-82D078898466}" type="slidenum">
              <a:rPr lang="zh-CN" altLang="en-US" smtClean="0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6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-108585" y="-9906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9575" y="1152525"/>
            <a:ext cx="8358188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2052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09575" y="52388"/>
            <a:ext cx="8358188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3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480175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9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2872E68A-741B-49E4-A156-8D97D500AAE8}" type="datetime1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2054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480175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9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480175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5C2838AB-B8DC-40F4-AA4A-D310477FF4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9pPr>
    </p:titleStyle>
    <p:bodyStyle>
      <a:lvl1pPr marL="361950" indent="-361950" algn="just" defTabSz="685800" rtl="0" eaLnBrk="1" fontAlgn="base" hangingPunct="1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"/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361950" indent="-361950" algn="just" defTabSz="685800" rtl="0" eaLnBrk="1" fontAlgn="base" hangingPunct="1">
        <a:lnSpc>
          <a:spcPct val="120000"/>
        </a:lnSpc>
        <a:spcBef>
          <a:spcPct val="0"/>
        </a:spcBef>
        <a:spcAft>
          <a:spcPts val="1200"/>
        </a:spcAft>
        <a:buClr>
          <a:srgbClr val="D8E39E"/>
        </a:buClr>
        <a:buFont typeface="幼圆" panose="02010509060101010101" pitchFamily="49" charset="-122"/>
        <a:buChar char=" "/>
        <a:defRPr sz="1600">
          <a:solidFill>
            <a:schemeClr val="tx1"/>
          </a:solidFill>
          <a:latin typeface="+mn-lt"/>
          <a:ea typeface="+mn-ea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Times New Roman" panose="02020603050405020304" pitchFamily="18" charset="0"/>
          <a:ea typeface="+mn-ea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5pPr>
      <a:lvl6pPr marL="2000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6pPr>
      <a:lvl7pPr marL="24574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7pPr>
      <a:lvl8pPr marL="29146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8pPr>
      <a:lvl9pPr marL="33718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file:///C:\Users\dell\Desktop\&#20116;&#24180;&#32423;Unit%2012&#36187;&#35838;\Let's%20read.mp3" TargetMode="External"/><Relationship Id="rId7" Type="http://schemas.openxmlformats.org/officeDocument/2006/relationships/image" Target="../media/image15.png"/><Relationship Id="rId2" Type="http://schemas.microsoft.com/office/2007/relationships/media" Target="file:///C:\Users\dell\Desktop\&#20116;&#24180;&#32423;Unit%2012&#36187;&#35838;\Let's%20read.mp3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dell\Desktop\&#20116;&#24180;&#32423;Unit%2012&#36187;&#35838;\Let's%20read.mp3" TargetMode="External"/><Relationship Id="rId1" Type="http://schemas.microsoft.com/office/2007/relationships/media" Target="file:///C:\Users\dell\Desktop\&#20116;&#24180;&#32423;Unit%2012&#36187;&#35838;\Let's%20read.mp3" TargetMode="External"/><Relationship Id="rId6" Type="http://schemas.openxmlformats.org/officeDocument/2006/relationships/image" Target="../media/image20.png"/><Relationship Id="rId5" Type="http://schemas.openxmlformats.org/officeDocument/2006/relationships/hyperlink" Target="Let's%20read.swf" TargetMode="Externa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dell\Desktop\&#20116;&#24180;&#32423;Unit%2012&#36187;&#35838;\Let's%20read.mp3" TargetMode="External"/><Relationship Id="rId1" Type="http://schemas.microsoft.com/office/2007/relationships/media" Target="file:///C:\Users\dell\Desktop\&#20116;&#24180;&#32423;Unit%2012&#36187;&#35838;\Let's%20read.mp3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0"/>
          <p:cNvGrpSpPr/>
          <p:nvPr/>
        </p:nvGrpSpPr>
        <p:grpSpPr bwMode="auto">
          <a:xfrm>
            <a:off x="0" y="0"/>
            <a:ext cx="2214563" cy="1928813"/>
            <a:chOff x="0" y="0"/>
            <a:chExt cx="5486400" cy="4619625"/>
          </a:xfrm>
        </p:grpSpPr>
        <p:sp>
          <p:nvSpPr>
            <p:cNvPr id="151559" name="椭圆 21"/>
            <p:cNvSpPr>
              <a:spLocks noChangeArrowheads="1"/>
            </p:cNvSpPr>
            <p:nvPr/>
          </p:nvSpPr>
          <p:spPr bwMode="auto">
            <a:xfrm>
              <a:off x="3814915" y="1737588"/>
              <a:ext cx="786580" cy="5741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grpSp>
          <p:nvGrpSpPr>
            <p:cNvPr id="151560" name="组合 29"/>
            <p:cNvGrpSpPr/>
            <p:nvPr/>
          </p:nvGrpSpPr>
          <p:grpSpPr bwMode="auto">
            <a:xfrm>
              <a:off x="0" y="0"/>
              <a:ext cx="5486400" cy="4619625"/>
              <a:chOff x="0" y="0"/>
              <a:chExt cx="5486400" cy="4619625"/>
            </a:xfrm>
          </p:grpSpPr>
          <p:sp>
            <p:nvSpPr>
              <p:cNvPr id="151561" name="矩形 23"/>
              <p:cNvSpPr>
                <a:spLocks noChangeArrowheads="1"/>
              </p:cNvSpPr>
              <p:nvPr/>
            </p:nvSpPr>
            <p:spPr bwMode="auto">
              <a:xfrm>
                <a:off x="2815958" y="1095022"/>
                <a:ext cx="782649" cy="42964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  <a:latin typeface="Calibri" panose="020F0502020204030204" pitchFamily="34" charset="0"/>
                  <a:sym typeface="Calibri" panose="020F0502020204030204" pitchFamily="34" charset="0"/>
                </a:endParaRPr>
              </a:p>
            </p:txBody>
          </p:sp>
          <p:pic>
            <p:nvPicPr>
              <p:cNvPr id="151562" name="图片 24" descr="幻灯片1_图层 1.jpg"/>
              <p:cNvPicPr>
                <a:picLocks noChangeAspect="1" noChangeArrowheads="1"/>
              </p:cNvPicPr>
              <p:nvPr/>
            </p:nvPicPr>
            <p:blipFill>
              <a:blip r:embed="rId2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486400" cy="4619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51556" name="矩形 36"/>
          <p:cNvSpPr>
            <a:spLocks noChangeArrowheads="1"/>
          </p:cNvSpPr>
          <p:nvPr/>
        </p:nvSpPr>
        <p:spPr bwMode="auto">
          <a:xfrm>
            <a:off x="611725" y="1700880"/>
            <a:ext cx="79205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Unit </a:t>
            </a:r>
            <a:r>
              <a:rPr lang="en-US" altLang="zh-CN" sz="6000" b="1" dirty="0" smtClean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12</a:t>
            </a:r>
          </a:p>
          <a:p>
            <a:pPr algn="ctr"/>
            <a:r>
              <a:rPr lang="en-US" altLang="zh-CN" sz="6000" b="1" dirty="0" smtClean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Four </a:t>
            </a:r>
            <a:r>
              <a:rPr lang="en-US" altLang="zh-CN" sz="6000" b="1" dirty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seasons in one day</a:t>
            </a:r>
            <a:endParaRPr lang="zh-CN" altLang="en-US" sz="6000" b="1" dirty="0">
              <a:solidFill>
                <a:srgbClr val="00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544514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9220">
                                      <p:cBhvr>
                                        <p:cTn id="15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9220">
                                      <p:cBhvr>
                                        <p:cTn id="17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日期占位符 3"/>
          <p:cNvSpPr txBox="1">
            <a:spLocks noGrp="1"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F15382A-2A6E-4FB0-BC33-2D520BE2009C}" type="datetime1">
              <a:rPr lang="zh-CN" altLang="en-US" sz="1200">
                <a:solidFill>
                  <a:srgbClr val="898989"/>
                </a:solidFill>
              </a:rPr>
              <a:t>2023-01-17</a:t>
            </a:fld>
            <a:endParaRPr lang="zh-CN" altLang="en-US"/>
          </a:p>
        </p:txBody>
      </p:sp>
      <p:sp>
        <p:nvSpPr>
          <p:cNvPr id="1607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867275"/>
            <a:ext cx="9144000" cy="19907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3200" b="1" dirty="0" smtClean="0">
                <a:latin typeface="Comic Sans MS" panose="030F0702030302020204" pitchFamily="66" charset="0"/>
              </a:rPr>
              <a:t>The boy in the pictures is Wang Jun. He is in London. He learned something about the weather in </a:t>
            </a:r>
            <a:r>
              <a:rPr lang="en-US" altLang="zh-CN" sz="3200" b="1" dirty="0" smtClean="0">
                <a:latin typeface="Comic Sans MS" panose="030F0702030302020204" pitchFamily="66" charset="0"/>
              </a:rPr>
              <a:t>England</a:t>
            </a:r>
            <a:r>
              <a:rPr lang="zh-CN" altLang="en-US" sz="3200" b="1" dirty="0" smtClean="0">
                <a:latin typeface="Comic Sans MS" panose="030F0702030302020204" pitchFamily="66" charset="0"/>
              </a:rPr>
              <a:t>. What did he learn? Let's see. </a:t>
            </a:r>
          </a:p>
        </p:txBody>
      </p:sp>
      <p:pic>
        <p:nvPicPr>
          <p:cNvPr id="160773" name="内容占位符 3" descr="Let's read.jpg"/>
          <p:cNvPicPr>
            <a:picLocks noGrp="1"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6375" y="0"/>
            <a:ext cx="6264275" cy="483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日期占位符 3"/>
          <p:cNvSpPr txBox="1">
            <a:spLocks noGrp="1"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7674909-E71C-4721-906D-4C4C00364D8B}" type="datetime1">
              <a:rPr lang="zh-CN" altLang="en-US" sz="1200">
                <a:solidFill>
                  <a:srgbClr val="898989"/>
                </a:solidFill>
              </a:rPr>
              <a:t>2023-01-17</a:t>
            </a:fld>
            <a:endParaRPr lang="zh-CN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5643563" cy="714375"/>
          </a:xfrm>
        </p:spPr>
        <p:txBody>
          <a:bodyPr/>
          <a:lstStyle/>
          <a:p>
            <a:pPr algn="l" eaLnBrk="1" hangingPunct="1"/>
            <a:r>
              <a:rPr lang="zh-CN" altLang="en-US" b="1" smtClean="0"/>
              <a:t>Look, read and match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r:id="rId5" imgW="915670" imgH="215900" progId="Equation.3">
                  <p:embed/>
                </p:oleObj>
              </mc:Choice>
              <mc:Fallback>
                <p:oleObj r:id="rId5" imgW="915670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58"/>
          <p:cNvSpPr txBox="1">
            <a:spLocks noChangeArrowheads="1"/>
          </p:cNvSpPr>
          <p:nvPr/>
        </p:nvSpPr>
        <p:spPr bwMode="auto">
          <a:xfrm>
            <a:off x="5643563" y="0"/>
            <a:ext cx="3248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</a:rPr>
              <a:t>学生听录音，然后再自己读课文，将相应的部分连线。</a:t>
            </a:r>
          </a:p>
        </p:txBody>
      </p:sp>
      <p:graphicFrame>
        <p:nvGraphicFramePr>
          <p:cNvPr id="23559" name="Group 7"/>
          <p:cNvGraphicFramePr>
            <a:graphicFrameLocks noGrp="1"/>
          </p:cNvGraphicFramePr>
          <p:nvPr/>
        </p:nvGraphicFramePr>
        <p:xfrm>
          <a:off x="252413" y="765175"/>
          <a:ext cx="8715375" cy="5522913"/>
        </p:xfrm>
        <a:graphic>
          <a:graphicData uri="http://schemas.openxmlformats.org/drawingml/2006/table">
            <a:tbl>
              <a:tblPr/>
              <a:tblGrid>
                <a:gridCol w="290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3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6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weather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Wang Jun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In the morning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raining hard 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put on lots of clothes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1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when I was outside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no rain, cool and windy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so hot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at lunch 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cold, 15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walked home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when school finished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The sun started to shine.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had no umbrella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" name="Let's read.mp3">
            <a:hlinkClick r:id="" action="ppaction://media"/>
          </p:cNvPr>
          <p:cNvPicPr>
            <a:picLocks noRot="1"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13" y="6000750"/>
            <a:ext cx="661987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12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日期占位符 3"/>
          <p:cNvSpPr txBox="1">
            <a:spLocks noGrp="1"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BC997E9-7A43-481E-9E57-95F6F529B614}" type="datetime1">
              <a:rPr lang="zh-CN" altLang="en-US" sz="1200">
                <a:solidFill>
                  <a:srgbClr val="898989"/>
                </a:solidFill>
              </a:rPr>
              <a:t>2023-01-17</a:t>
            </a:fld>
            <a:endParaRPr lang="zh-CN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5643563" cy="714375"/>
          </a:xfrm>
        </p:spPr>
        <p:txBody>
          <a:bodyPr/>
          <a:lstStyle/>
          <a:p>
            <a:pPr algn="l" eaLnBrk="1" hangingPunct="1"/>
            <a:r>
              <a:rPr lang="en-US" altLang="zh-CN" sz="6000" b="1" smtClean="0"/>
              <a:t>Let’s check.</a:t>
            </a:r>
            <a:r>
              <a:rPr lang="zh-CN" altLang="en-US" sz="6000" b="1" smtClean="0"/>
              <a:t> 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r:id="rId3" imgW="915670" imgH="215900" progId="Equation.3">
                  <p:embed/>
                </p:oleObj>
              </mc:Choice>
              <mc:Fallback>
                <p:oleObj r:id="rId3" imgW="915670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Group 7"/>
          <p:cNvGraphicFramePr>
            <a:graphicFrameLocks noGrp="1"/>
          </p:cNvGraphicFramePr>
          <p:nvPr/>
        </p:nvGraphicFramePr>
        <p:xfrm>
          <a:off x="214313" y="785813"/>
          <a:ext cx="8715375" cy="5846760"/>
        </p:xfrm>
        <a:graphic>
          <a:graphicData uri="http://schemas.openxmlformats.org/drawingml/2006/table">
            <a:tbl>
              <a:tblPr/>
              <a:tblGrid>
                <a:gridCol w="290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3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6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28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weather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Wang Jun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7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In the morning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raining hard 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put on lots of clothes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3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when I was outside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no rain, cool and windy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so hot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8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at lunch 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cold, 15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walked home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8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when school finished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The sun started to shine.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had no umbrella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4609" name="直接箭头连接符 14"/>
          <p:cNvCxnSpPr>
            <a:cxnSpLocks noChangeShapeType="1"/>
          </p:cNvCxnSpPr>
          <p:nvPr/>
        </p:nvCxnSpPr>
        <p:spPr bwMode="auto">
          <a:xfrm rot="16200000" flipH="1">
            <a:off x="1500188" y="3000375"/>
            <a:ext cx="2357437" cy="1357313"/>
          </a:xfrm>
          <a:prstGeom prst="straightConnector1">
            <a:avLst/>
          </a:prstGeom>
          <a:noFill/>
          <a:ln w="38100" cmpd="sng">
            <a:solidFill>
              <a:srgbClr val="AE4845"/>
            </a:solidFill>
            <a:round/>
            <a:tailEnd type="arrow" w="med" len="med"/>
          </a:ln>
          <a:effectLst>
            <a:outerShdw dist="23000" dir="5400000" algn="ctr" rotWithShape="0">
              <a:srgbClr val="000000">
                <a:alpha val="32999"/>
              </a:srgbClr>
            </a:outerShdw>
          </a:effectLst>
        </p:spPr>
      </p:cxnSp>
      <p:cxnSp>
        <p:nvCxnSpPr>
          <p:cNvPr id="24610" name="直接箭头连接符 16"/>
          <p:cNvCxnSpPr>
            <a:cxnSpLocks noChangeShapeType="1"/>
          </p:cNvCxnSpPr>
          <p:nvPr/>
        </p:nvCxnSpPr>
        <p:spPr bwMode="auto">
          <a:xfrm rot="5400000" flipH="1" flipV="1">
            <a:off x="4036219" y="2893219"/>
            <a:ext cx="2500312" cy="1714500"/>
          </a:xfrm>
          <a:prstGeom prst="straightConnector1">
            <a:avLst/>
          </a:prstGeom>
          <a:noFill/>
          <a:ln w="38100" cmpd="sng">
            <a:solidFill>
              <a:srgbClr val="AE4845"/>
            </a:solidFill>
            <a:round/>
            <a:tailEnd type="arrow" w="med" len="med"/>
          </a:ln>
          <a:effectLst>
            <a:outerShdw dist="23000" dir="5400000" algn="ctr" rotWithShape="0">
              <a:srgbClr val="000000">
                <a:alpha val="32999"/>
              </a:srgbClr>
            </a:outerShdw>
          </a:effectLst>
        </p:spPr>
      </p:cxnSp>
      <p:cxnSp>
        <p:nvCxnSpPr>
          <p:cNvPr id="24611" name="直接箭头连接符 19"/>
          <p:cNvCxnSpPr>
            <a:cxnSpLocks noChangeShapeType="1"/>
          </p:cNvCxnSpPr>
          <p:nvPr/>
        </p:nvCxnSpPr>
        <p:spPr bwMode="auto">
          <a:xfrm rot="16200000" flipH="1">
            <a:off x="1535907" y="4250531"/>
            <a:ext cx="2071688" cy="1285875"/>
          </a:xfrm>
          <a:prstGeom prst="straightConnector1">
            <a:avLst/>
          </a:prstGeom>
          <a:noFill/>
          <a:ln w="38100" cmpd="sng">
            <a:solidFill>
              <a:srgbClr val="AE4845"/>
            </a:solidFill>
            <a:round/>
            <a:tailEnd type="arrow" w="med" len="med"/>
          </a:ln>
          <a:effectLst>
            <a:outerShdw dist="23000" dir="5400000" algn="ctr" rotWithShape="0">
              <a:srgbClr val="000000">
                <a:alpha val="32999"/>
              </a:srgbClr>
            </a:outerShdw>
          </a:effectLst>
        </p:spPr>
      </p:cxnSp>
      <p:cxnSp>
        <p:nvCxnSpPr>
          <p:cNvPr id="24612" name="直接箭头连接符 21"/>
          <p:cNvCxnSpPr>
            <a:cxnSpLocks noChangeShapeType="1"/>
          </p:cNvCxnSpPr>
          <p:nvPr/>
        </p:nvCxnSpPr>
        <p:spPr bwMode="auto">
          <a:xfrm rot="5400000" flipH="1" flipV="1">
            <a:off x="4572000" y="4214813"/>
            <a:ext cx="2143125" cy="1428750"/>
          </a:xfrm>
          <a:prstGeom prst="straightConnector1">
            <a:avLst/>
          </a:prstGeom>
          <a:noFill/>
          <a:ln w="38100" cmpd="sng">
            <a:solidFill>
              <a:srgbClr val="AE4845"/>
            </a:solidFill>
            <a:round/>
            <a:tailEnd type="arrow" w="med" len="med"/>
          </a:ln>
          <a:effectLst>
            <a:outerShdw dist="23000" dir="5400000" algn="ctr" rotWithShape="0">
              <a:srgbClr val="000000">
                <a:alpha val="32999"/>
              </a:srgbClr>
            </a:outerShdw>
          </a:effectLst>
        </p:spPr>
      </p:cxnSp>
      <p:cxnSp>
        <p:nvCxnSpPr>
          <p:cNvPr id="24613" name="直接箭头连接符 23"/>
          <p:cNvCxnSpPr>
            <a:cxnSpLocks noChangeShapeType="1"/>
          </p:cNvCxnSpPr>
          <p:nvPr/>
        </p:nvCxnSpPr>
        <p:spPr bwMode="auto">
          <a:xfrm rot="5400000" flipH="1" flipV="1">
            <a:off x="1214438" y="3000375"/>
            <a:ext cx="2428875" cy="1571625"/>
          </a:xfrm>
          <a:prstGeom prst="straightConnector1">
            <a:avLst/>
          </a:prstGeom>
          <a:noFill/>
          <a:ln w="38100" cmpd="sng">
            <a:solidFill>
              <a:srgbClr val="AE4845"/>
            </a:solidFill>
            <a:round/>
            <a:tailEnd type="arrow" w="med" len="med"/>
          </a:ln>
          <a:effectLst>
            <a:outerShdw dist="23000" dir="5400000" algn="ctr" rotWithShape="0">
              <a:srgbClr val="000000">
                <a:alpha val="32999"/>
              </a:srgbClr>
            </a:outerShdw>
          </a:effectLst>
        </p:spPr>
      </p:cxnSp>
      <p:cxnSp>
        <p:nvCxnSpPr>
          <p:cNvPr id="24614" name="直接箭头连接符 25"/>
          <p:cNvCxnSpPr>
            <a:cxnSpLocks noChangeShapeType="1"/>
          </p:cNvCxnSpPr>
          <p:nvPr/>
        </p:nvCxnSpPr>
        <p:spPr bwMode="auto">
          <a:xfrm rot="16200000" flipH="1">
            <a:off x="3750469" y="3321844"/>
            <a:ext cx="3143250" cy="1785938"/>
          </a:xfrm>
          <a:prstGeom prst="straightConnector1">
            <a:avLst/>
          </a:prstGeom>
          <a:noFill/>
          <a:ln w="38100" cmpd="sng">
            <a:solidFill>
              <a:srgbClr val="AE4845"/>
            </a:solidFill>
            <a:round/>
            <a:tailEnd type="arrow" w="med" len="med"/>
          </a:ln>
          <a:effectLst>
            <a:outerShdw dist="23000" dir="5400000" algn="ctr" rotWithShape="0">
              <a:srgbClr val="000000">
                <a:alpha val="32999"/>
              </a:srgbClr>
            </a:outerShdw>
          </a:effectLst>
        </p:spPr>
      </p:cxnSp>
      <p:cxnSp>
        <p:nvCxnSpPr>
          <p:cNvPr id="24615" name="直接箭头连接符 27"/>
          <p:cNvCxnSpPr>
            <a:cxnSpLocks noChangeShapeType="1"/>
          </p:cNvCxnSpPr>
          <p:nvPr/>
        </p:nvCxnSpPr>
        <p:spPr bwMode="auto">
          <a:xfrm rot="5400000" flipH="1" flipV="1">
            <a:off x="1785938" y="4143375"/>
            <a:ext cx="2071687" cy="1357313"/>
          </a:xfrm>
          <a:prstGeom prst="straightConnector1">
            <a:avLst/>
          </a:prstGeom>
          <a:noFill/>
          <a:ln w="38100" cmpd="sng">
            <a:solidFill>
              <a:srgbClr val="AE4845"/>
            </a:solidFill>
            <a:round/>
            <a:tailEnd type="arrow" w="med" len="med"/>
          </a:ln>
          <a:effectLst>
            <a:outerShdw dist="23000" dir="5400000" algn="ctr" rotWithShape="0">
              <a:srgbClr val="000000">
                <a:alpha val="32999"/>
              </a:srgbClr>
            </a:outerShdw>
          </a:effectLst>
        </p:spPr>
      </p:cxnSp>
      <p:cxnSp>
        <p:nvCxnSpPr>
          <p:cNvPr id="24616" name="直接箭头连接符 30"/>
          <p:cNvCxnSpPr>
            <a:cxnSpLocks noChangeShapeType="1"/>
          </p:cNvCxnSpPr>
          <p:nvPr/>
        </p:nvCxnSpPr>
        <p:spPr bwMode="auto">
          <a:xfrm rot="16200000" flipH="1">
            <a:off x="5429251" y="3929062"/>
            <a:ext cx="1143000" cy="714375"/>
          </a:xfrm>
          <a:prstGeom prst="straightConnector1">
            <a:avLst/>
          </a:prstGeom>
          <a:noFill/>
          <a:ln w="38100" cmpd="sng">
            <a:solidFill>
              <a:srgbClr val="AE4845"/>
            </a:solidFill>
            <a:round/>
            <a:tailEnd type="arrow" w="med" len="med"/>
          </a:ln>
          <a:effectLst>
            <a:outerShdw dist="23000" dir="5400000" algn="ctr" rotWithShape="0">
              <a:srgbClr val="000000">
                <a:alpha val="32999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灯片编号占位符 5"/>
          <p:cNvSpPr txBox="1">
            <a:spLocks noGrp="1"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38FFCAF9-2512-47A6-A169-2CBCDCAC7423}" type="slidenum">
              <a:rPr lang="zh-CN" altLang="en-US" sz="1200">
                <a:solidFill>
                  <a:srgbClr val="898989"/>
                </a:solidFill>
              </a:rPr>
              <a:t>13</a:t>
            </a:fld>
            <a:endParaRPr lang="zh-CN" altLang="en-US"/>
          </a:p>
        </p:txBody>
      </p:sp>
      <p:pic>
        <p:nvPicPr>
          <p:cNvPr id="161796" name="内容占位符 5" descr="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584680"/>
            <a:ext cx="4214813" cy="4248150"/>
          </a:xfrm>
        </p:spPr>
      </p:pic>
      <p:sp>
        <p:nvSpPr>
          <p:cNvPr id="161797" name="Text Box 3"/>
          <p:cNvSpPr txBox="1">
            <a:spLocks noChangeArrowheads="1"/>
          </p:cNvSpPr>
          <p:nvPr/>
        </p:nvSpPr>
        <p:spPr bwMode="auto">
          <a:xfrm>
            <a:off x="251700" y="980830"/>
            <a:ext cx="84963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3200" b="1" dirty="0">
                <a:solidFill>
                  <a:schemeClr val="hlink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It</a:t>
            </a:r>
            <a:r>
              <a:rPr lang="zh-CN" altLang="en-US" sz="3200" b="1" dirty="0">
                <a:solidFill>
                  <a:schemeClr val="hlink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was</a:t>
            </a:r>
            <a:r>
              <a:rPr lang="en-US" altLang="zh-CN" sz="3200" b="1" dirty="0">
                <a:solidFill>
                  <a:schemeClr val="hlink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cold in the morning.</a:t>
            </a:r>
            <a:r>
              <a:rPr lang="zh-CN" altLang="en-US" sz="3200" b="1" dirty="0">
                <a:solidFill>
                  <a:schemeClr val="hlink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The weather report </a:t>
            </a: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said</a:t>
            </a:r>
            <a:r>
              <a:rPr lang="zh-CN" altLang="en-US" sz="3200" b="1" dirty="0">
                <a:solidFill>
                  <a:schemeClr val="hlink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it was only 15</a:t>
            </a:r>
            <a:r>
              <a:rPr lang="zh-CN" altLang="en-US" sz="3200" b="1" dirty="0">
                <a:solidFill>
                  <a:schemeClr val="hlink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℃. So I put on a lot of clothes </a:t>
            </a:r>
            <a:r>
              <a:rPr lang="zh-CN" altLang="en-US" sz="3200" b="1" dirty="0">
                <a:solidFill>
                  <a:srgbClr val="FF3300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before</a:t>
            </a:r>
            <a:r>
              <a:rPr lang="zh-CN" altLang="en-US" sz="3200" b="1" dirty="0">
                <a:solidFill>
                  <a:schemeClr val="hlink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 I go to school. </a:t>
            </a:r>
            <a:endParaRPr lang="zh-CN" altLang="en-US" sz="3200" dirty="0">
              <a:solidFill>
                <a:schemeClr val="hlink"/>
              </a:solidFill>
            </a:endParaRPr>
          </a:p>
        </p:txBody>
      </p:sp>
      <p:sp>
        <p:nvSpPr>
          <p:cNvPr id="25606" name="圆角矩形 8"/>
          <p:cNvSpPr>
            <a:spLocks noChangeArrowheads="1"/>
          </p:cNvSpPr>
          <p:nvPr/>
        </p:nvSpPr>
        <p:spPr bwMode="auto">
          <a:xfrm>
            <a:off x="4356100" y="2997200"/>
            <a:ext cx="4535488" cy="7858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round/>
          </a:ln>
        </p:spPr>
        <p:txBody>
          <a:bodyPr anchor="ctr"/>
          <a:lstStyle/>
          <a:p>
            <a:pPr algn="ctr"/>
            <a:r>
              <a:rPr lang="zh-CN" altLang="en-US" sz="54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said</a:t>
            </a:r>
            <a:r>
              <a:rPr lang="zh-CN" altLang="en-US" sz="5400" b="1">
                <a:solidFill>
                  <a:schemeClr val="hlink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: </a:t>
            </a:r>
            <a:r>
              <a:rPr lang="zh-CN" altLang="en-US" sz="3200" b="1">
                <a:solidFill>
                  <a:schemeClr val="hlink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say的过去式</a:t>
            </a:r>
          </a:p>
        </p:txBody>
      </p:sp>
      <p:sp>
        <p:nvSpPr>
          <p:cNvPr id="25607" name="圆角矩形 8"/>
          <p:cNvSpPr>
            <a:spLocks noChangeArrowheads="1"/>
          </p:cNvSpPr>
          <p:nvPr/>
        </p:nvSpPr>
        <p:spPr bwMode="auto">
          <a:xfrm>
            <a:off x="4356100" y="4581525"/>
            <a:ext cx="4535488" cy="7858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round/>
          </a:ln>
        </p:spPr>
        <p:txBody>
          <a:bodyPr anchor="ctr"/>
          <a:lstStyle/>
          <a:p>
            <a:pPr algn="ctr"/>
            <a:r>
              <a:rPr lang="zh-CN" altLang="en-US" sz="54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before</a:t>
            </a:r>
            <a:r>
              <a:rPr lang="zh-CN" altLang="en-US" sz="5400" b="1">
                <a:solidFill>
                  <a:schemeClr val="hlink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:之前</a:t>
            </a:r>
          </a:p>
        </p:txBody>
      </p:sp>
      <p:sp>
        <p:nvSpPr>
          <p:cNvPr id="161800" name="Text Box 6"/>
          <p:cNvSpPr txBox="1">
            <a:spLocks noChangeArrowheads="1"/>
          </p:cNvSpPr>
          <p:nvPr/>
        </p:nvSpPr>
        <p:spPr bwMode="auto">
          <a:xfrm>
            <a:off x="9144000" y="5572125"/>
            <a:ext cx="35718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</a:rPr>
              <a:t>让学生找出课文中得出上面连线题的答案的句子。学习其中的生词，并练习读这些句子。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bldLvl="0" animBg="1" autoUpdateAnimBg="0"/>
      <p:bldP spid="25607" grpId="0" bldLvl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19" name="图片 3" descr="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66950"/>
            <a:ext cx="4357688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2820" name="Text Box 3"/>
          <p:cNvSpPr txBox="1">
            <a:spLocks noChangeArrowheads="1"/>
          </p:cNvSpPr>
          <p:nvPr/>
        </p:nvSpPr>
        <p:spPr bwMode="auto">
          <a:xfrm>
            <a:off x="106363" y="836820"/>
            <a:ext cx="88582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8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But when I was outside, the weather </a:t>
            </a:r>
            <a:r>
              <a:rPr lang="zh-CN" altLang="en-US" sz="2800" b="1" dirty="0">
                <a:solidFill>
                  <a:srgbClr val="FF3300"/>
                </a:solidFill>
                <a:latin typeface="Comic Sans MS" panose="030F0702030302020204" pitchFamily="66" charset="0"/>
              </a:rPr>
              <a:t>quickly changed</a:t>
            </a:r>
            <a:r>
              <a:rPr lang="zh-CN" altLang="en-US" sz="28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. The clouds </a:t>
            </a:r>
            <a:r>
              <a:rPr lang="zh-CN" altLang="en-US" sz="2800" b="1" dirty="0">
                <a:solidFill>
                  <a:srgbClr val="FF3300"/>
                </a:solidFill>
                <a:latin typeface="Comic Sans MS" panose="030F0702030302020204" pitchFamily="66" charset="0"/>
              </a:rPr>
              <a:t>went away</a:t>
            </a:r>
            <a:r>
              <a:rPr lang="zh-CN" altLang="en-US" sz="28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, the sky turned blue and the sun </a:t>
            </a:r>
            <a:r>
              <a:rPr lang="zh-CN" altLang="en-US" sz="2800" b="1" dirty="0">
                <a:solidFill>
                  <a:srgbClr val="FF3300"/>
                </a:solidFill>
                <a:latin typeface="Comic Sans MS" panose="030F0702030302020204" pitchFamily="66" charset="0"/>
              </a:rPr>
              <a:t>started </a:t>
            </a:r>
            <a:r>
              <a:rPr lang="zh-CN" altLang="en-US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to shine. </a:t>
            </a:r>
            <a:r>
              <a:rPr lang="zh-CN" altLang="en-US" sz="28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I was so hot!</a:t>
            </a:r>
          </a:p>
        </p:txBody>
      </p:sp>
      <p:sp>
        <p:nvSpPr>
          <p:cNvPr id="26629" name="圆角矩形 8"/>
          <p:cNvSpPr>
            <a:spLocks noChangeArrowheads="1"/>
          </p:cNvSpPr>
          <p:nvPr/>
        </p:nvSpPr>
        <p:spPr bwMode="auto">
          <a:xfrm>
            <a:off x="4429125" y="2500313"/>
            <a:ext cx="4535488" cy="7858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quickly:</a:t>
            </a:r>
            <a:r>
              <a:rPr lang="zh-CN" altLang="en-US" sz="3200" b="1">
                <a:solidFill>
                  <a:schemeClr val="hlink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快速地</a:t>
            </a:r>
          </a:p>
        </p:txBody>
      </p:sp>
      <p:sp>
        <p:nvSpPr>
          <p:cNvPr id="26630" name="圆角矩形 8"/>
          <p:cNvSpPr>
            <a:spLocks noChangeArrowheads="1"/>
          </p:cNvSpPr>
          <p:nvPr/>
        </p:nvSpPr>
        <p:spPr bwMode="auto">
          <a:xfrm>
            <a:off x="4000500" y="3571875"/>
            <a:ext cx="5143500" cy="7858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changed: </a:t>
            </a:r>
            <a:r>
              <a:rPr lang="en-US" altLang="zh-CN" sz="3200" b="1">
                <a:solidFill>
                  <a:schemeClr val="hlink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change</a:t>
            </a:r>
            <a:r>
              <a:rPr lang="zh-CN" altLang="en-US" sz="3200" b="1">
                <a:solidFill>
                  <a:schemeClr val="hlink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的过去式</a:t>
            </a:r>
          </a:p>
        </p:txBody>
      </p:sp>
      <p:sp>
        <p:nvSpPr>
          <p:cNvPr id="26631" name="圆角矩形 8"/>
          <p:cNvSpPr>
            <a:spLocks noChangeArrowheads="1"/>
          </p:cNvSpPr>
          <p:nvPr/>
        </p:nvSpPr>
        <p:spPr bwMode="auto">
          <a:xfrm>
            <a:off x="3214688" y="4643438"/>
            <a:ext cx="5929312" cy="7858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went away: </a:t>
            </a:r>
            <a:r>
              <a:rPr lang="en-US" altLang="zh-CN" sz="3200" b="1">
                <a:solidFill>
                  <a:schemeClr val="hlink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go away</a:t>
            </a:r>
            <a:r>
              <a:rPr lang="zh-CN" altLang="en-US" sz="3200" b="1">
                <a:solidFill>
                  <a:schemeClr val="hlink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的过去式</a:t>
            </a:r>
          </a:p>
        </p:txBody>
      </p:sp>
      <p:sp>
        <p:nvSpPr>
          <p:cNvPr id="26632" name="圆角矩形 8"/>
          <p:cNvSpPr>
            <a:spLocks noChangeArrowheads="1"/>
          </p:cNvSpPr>
          <p:nvPr/>
        </p:nvSpPr>
        <p:spPr bwMode="auto">
          <a:xfrm>
            <a:off x="4214813" y="5643563"/>
            <a:ext cx="4929187" cy="7858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started: </a:t>
            </a:r>
            <a:r>
              <a:rPr lang="en-US" altLang="zh-CN" sz="3200" b="1">
                <a:solidFill>
                  <a:schemeClr val="hlink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start </a:t>
            </a:r>
            <a:r>
              <a:rPr lang="zh-CN" altLang="en-US" sz="3200" b="1">
                <a:solidFill>
                  <a:schemeClr val="hlink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的过去式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ldLvl="0" animBg="1" autoUpdateAnimBg="0"/>
      <p:bldP spid="26630" grpId="0" bldLvl="0" animBg="1" autoUpdateAnimBg="0"/>
      <p:bldP spid="26631" grpId="0" bldLvl="0" animBg="1" autoUpdateAnimBg="0"/>
      <p:bldP spid="26632" grpId="0" bldLvl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43" name="内容占位符 3" descr="3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3622675"/>
            <a:ext cx="5286375" cy="3235325"/>
          </a:xfrm>
        </p:spPr>
      </p:pic>
      <p:sp>
        <p:nvSpPr>
          <p:cNvPr id="27652" name="圆角矩形 7"/>
          <p:cNvSpPr>
            <a:spLocks noChangeArrowheads="1"/>
          </p:cNvSpPr>
          <p:nvPr/>
        </p:nvSpPr>
        <p:spPr bwMode="auto">
          <a:xfrm>
            <a:off x="5076825" y="2565400"/>
            <a:ext cx="3714750" cy="928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8B3E9"/>
              </a:gs>
              <a:gs pos="34999">
                <a:srgbClr val="D9CAEE"/>
              </a:gs>
              <a:gs pos="100000">
                <a:srgbClr val="EFE8FA"/>
              </a:gs>
            </a:gsLst>
            <a:lin ang="5400000" scaled="1"/>
          </a:gradFill>
          <a:ln w="9525">
            <a:solidFill>
              <a:srgbClr val="8064A2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54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lunchtime</a:t>
            </a:r>
            <a:endParaRPr lang="zh-CN" altLang="en-US" sz="5400" b="1">
              <a:solidFill>
                <a:srgbClr val="FF000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27653" name="圆角矩形 8"/>
          <p:cNvSpPr>
            <a:spLocks noChangeArrowheads="1"/>
          </p:cNvSpPr>
          <p:nvPr/>
        </p:nvSpPr>
        <p:spPr bwMode="auto">
          <a:xfrm>
            <a:off x="4787900" y="5589588"/>
            <a:ext cx="4357688" cy="857250"/>
          </a:xfrm>
          <a:prstGeom prst="roundRect">
            <a:avLst>
              <a:gd name="adj" fmla="val 18519"/>
            </a:avLst>
          </a:prstGeom>
          <a:gradFill rotWithShape="1">
            <a:gsLst>
              <a:gs pos="0">
                <a:srgbClr val="C8B3E9"/>
              </a:gs>
              <a:gs pos="34999">
                <a:srgbClr val="D9CAEE"/>
              </a:gs>
              <a:gs pos="100000">
                <a:srgbClr val="EFE8FA"/>
              </a:gs>
            </a:gsLst>
            <a:lin ang="5400000" scaled="1"/>
          </a:gradFill>
          <a:ln w="9525">
            <a:solidFill>
              <a:srgbClr val="8064A2"/>
            </a:solidFill>
            <a:round/>
          </a:ln>
        </p:spPr>
        <p:txBody>
          <a:bodyPr anchor="ctr"/>
          <a:lstStyle/>
          <a:p>
            <a:pPr algn="ctr"/>
            <a:r>
              <a:rPr lang="zh-CN" altLang="en-US" sz="40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rain </a:t>
            </a: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hard</a:t>
            </a:r>
            <a:r>
              <a:rPr lang="zh-CN" altLang="en-US" sz="40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:下大雨</a:t>
            </a:r>
          </a:p>
        </p:txBody>
      </p:sp>
      <p:sp>
        <p:nvSpPr>
          <p:cNvPr id="27654" name="圆角矩形 12"/>
          <p:cNvSpPr>
            <a:spLocks noChangeArrowheads="1"/>
          </p:cNvSpPr>
          <p:nvPr/>
        </p:nvSpPr>
        <p:spPr bwMode="auto">
          <a:xfrm>
            <a:off x="2555875" y="2709863"/>
            <a:ext cx="2071688" cy="714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8B3E9"/>
              </a:gs>
              <a:gs pos="34999">
                <a:srgbClr val="D9CAEE"/>
              </a:gs>
              <a:gs pos="100000">
                <a:srgbClr val="EFE8FA"/>
              </a:gs>
            </a:gsLst>
            <a:lin ang="5400000" scaled="1"/>
          </a:gradFill>
          <a:ln w="9525">
            <a:solidFill>
              <a:srgbClr val="8064A2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4000" b="1">
                <a:solidFill>
                  <a:srgbClr val="0070C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time</a:t>
            </a:r>
            <a:endParaRPr lang="zh-CN" altLang="en-US" sz="4000" b="1">
              <a:solidFill>
                <a:srgbClr val="0070C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27655" name="圆角矩形 13"/>
          <p:cNvSpPr>
            <a:spLocks noChangeArrowheads="1"/>
          </p:cNvSpPr>
          <p:nvPr/>
        </p:nvSpPr>
        <p:spPr bwMode="auto">
          <a:xfrm>
            <a:off x="611188" y="2709863"/>
            <a:ext cx="1928812" cy="714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8B3E9"/>
              </a:gs>
              <a:gs pos="34999">
                <a:srgbClr val="D9CAEE"/>
              </a:gs>
              <a:gs pos="100000">
                <a:srgbClr val="EFE8FA"/>
              </a:gs>
            </a:gsLst>
            <a:lin ang="5400000" scaled="1"/>
          </a:gradFill>
          <a:ln w="9525">
            <a:solidFill>
              <a:srgbClr val="8064A2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4000" b="1" dirty="0">
                <a:solidFill>
                  <a:srgbClr val="0070C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lunch</a:t>
            </a:r>
            <a:endParaRPr lang="zh-CN" altLang="en-US" sz="4000" b="1" dirty="0">
              <a:solidFill>
                <a:srgbClr val="0070C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163848" name="Text Box 7"/>
          <p:cNvSpPr txBox="1">
            <a:spLocks noChangeArrowheads="1"/>
          </p:cNvSpPr>
          <p:nvPr/>
        </p:nvSpPr>
        <p:spPr bwMode="auto">
          <a:xfrm>
            <a:off x="270995" y="836820"/>
            <a:ext cx="864393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3200" b="1" dirty="0">
                <a:solidFill>
                  <a:srgbClr val="0D0D0D"/>
                </a:solidFill>
                <a:latin typeface="Comic Sans MS" panose="030F0702030302020204" pitchFamily="66" charset="0"/>
              </a:rPr>
              <a:t>Then at </a:t>
            </a: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lunchtime</a:t>
            </a:r>
            <a:r>
              <a:rPr lang="zh-CN" altLang="en-US" sz="3200" b="1" dirty="0">
                <a:solidFill>
                  <a:srgbClr val="0D0D0D"/>
                </a:solidFill>
                <a:latin typeface="Comic Sans MS" panose="030F0702030302020204" pitchFamily="66" charset="0"/>
              </a:rPr>
              <a:t>， I wanted to go to the playground. But the sky was black and it was raining </a:t>
            </a: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hard</a:t>
            </a:r>
            <a:r>
              <a:rPr lang="zh-CN" altLang="en-US" sz="3200" b="1" dirty="0">
                <a:solidFill>
                  <a:srgbClr val="0D0D0D"/>
                </a:solidFill>
                <a:latin typeface="Comic Sans MS" panose="030F0702030302020204" pitchFamily="66" charset="0"/>
              </a:rPr>
              <a:t>. I had no umbrella.</a:t>
            </a:r>
          </a:p>
        </p:txBody>
      </p:sp>
      <p:sp>
        <p:nvSpPr>
          <p:cNvPr id="27657" name="圆角矩形 8"/>
          <p:cNvSpPr>
            <a:spLocks noChangeArrowheads="1"/>
          </p:cNvSpPr>
          <p:nvPr/>
        </p:nvSpPr>
        <p:spPr bwMode="auto">
          <a:xfrm>
            <a:off x="5508625" y="4437063"/>
            <a:ext cx="3286125" cy="857250"/>
          </a:xfrm>
          <a:prstGeom prst="roundRect">
            <a:avLst>
              <a:gd name="adj" fmla="val 18519"/>
            </a:avLst>
          </a:prstGeom>
          <a:gradFill rotWithShape="1">
            <a:gsLst>
              <a:gs pos="0">
                <a:srgbClr val="C8B3E9"/>
              </a:gs>
              <a:gs pos="34999">
                <a:srgbClr val="D9CAEE"/>
              </a:gs>
              <a:gs pos="100000">
                <a:srgbClr val="EFE8FA"/>
              </a:gs>
            </a:gsLst>
            <a:lin ang="5400000" scaled="1"/>
          </a:gradFill>
          <a:ln w="9525">
            <a:solidFill>
              <a:srgbClr val="8064A2"/>
            </a:solidFill>
            <a:bevel/>
          </a:ln>
        </p:spPr>
        <p:txBody>
          <a:bodyPr anchor="ctr"/>
          <a:lstStyle/>
          <a:p>
            <a:pPr algn="ctr"/>
            <a:r>
              <a:rPr lang="en-US" altLang="zh-CN" sz="54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hard</a:t>
            </a:r>
            <a:endParaRPr lang="zh-CN" altLang="en-US" sz="5400" b="1">
              <a:solidFill>
                <a:srgbClr val="FF000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3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8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ldLvl="0" animBg="1" autoUpdateAnimBg="0"/>
      <p:bldP spid="27653" grpId="0" bldLvl="0" animBg="1" autoUpdateAnimBg="0"/>
      <p:bldP spid="27654" grpId="0" bldLvl="0" animBg="1" autoUpdateAnimBg="0"/>
      <p:bldP spid="27655" grpId="0" bldLvl="0" animBg="1" autoUpdateAnimBg="0"/>
      <p:bldP spid="27657" grpId="0" bldLvl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7" name="内容占位符 3" descr="4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3143250"/>
            <a:ext cx="5273675" cy="3500438"/>
          </a:xfrm>
        </p:spPr>
      </p:pic>
      <p:sp>
        <p:nvSpPr>
          <p:cNvPr id="28676" name="圆角矩形 5"/>
          <p:cNvSpPr>
            <a:spLocks noChangeArrowheads="1"/>
          </p:cNvSpPr>
          <p:nvPr/>
        </p:nvSpPr>
        <p:spPr bwMode="auto">
          <a:xfrm>
            <a:off x="4643438" y="2786063"/>
            <a:ext cx="4502150" cy="14287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9FDA5"/>
              </a:gs>
              <a:gs pos="34999">
                <a:srgbClr val="E3FEBF"/>
              </a:gs>
              <a:gs pos="100000">
                <a:srgbClr val="F4FEE6"/>
              </a:gs>
            </a:gsLst>
            <a:lin ang="5400000" scaled="1"/>
          </a:gradFill>
          <a:ln w="9525">
            <a:solidFill>
              <a:srgbClr val="9BBB59"/>
            </a:solidFill>
            <a:round/>
          </a:ln>
        </p:spPr>
        <p:txBody>
          <a:bodyPr anchor="ctr"/>
          <a:lstStyle/>
          <a:p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finish:</a:t>
            </a:r>
            <a:r>
              <a:rPr lang="zh-CN" altLang="en-US" sz="40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完成；结束</a:t>
            </a:r>
          </a:p>
        </p:txBody>
      </p:sp>
      <p:sp>
        <p:nvSpPr>
          <p:cNvPr id="28677" name="圆角矩形 6"/>
          <p:cNvSpPr>
            <a:spLocks noChangeArrowheads="1"/>
          </p:cNvSpPr>
          <p:nvPr/>
        </p:nvSpPr>
        <p:spPr bwMode="auto">
          <a:xfrm>
            <a:off x="5219700" y="4870450"/>
            <a:ext cx="3786188" cy="1355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9FDA5"/>
              </a:gs>
              <a:gs pos="34999">
                <a:srgbClr val="E3FEBF"/>
              </a:gs>
              <a:gs pos="100000">
                <a:srgbClr val="F4FEE6"/>
              </a:gs>
            </a:gsLst>
            <a:lin ang="5400000" scaled="1"/>
          </a:gradFill>
          <a:ln w="9525">
            <a:solidFill>
              <a:srgbClr val="9BBB59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walked: </a:t>
            </a:r>
          </a:p>
          <a:p>
            <a:pPr algn="ctr"/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walk</a:t>
            </a:r>
            <a:r>
              <a:rPr lang="zh-CN" altLang="en-US" sz="40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的过去式</a:t>
            </a: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357188" y="832755"/>
            <a:ext cx="84296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3600" b="1" dirty="0">
                <a:latin typeface="Comic Sans MS" panose="030F0702030302020204" pitchFamily="66" charset="0"/>
              </a:rPr>
              <a:t>But when school </a:t>
            </a:r>
            <a:r>
              <a:rPr lang="zh-CN" alt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finished</a:t>
            </a:r>
            <a:r>
              <a:rPr lang="zh-CN" altLang="en-US" sz="3600" b="1" dirty="0">
                <a:latin typeface="Comic Sans MS" panose="030F0702030302020204" pitchFamily="66" charset="0"/>
              </a:rPr>
              <a:t> at 3 pm, therewas no rain. Now it was very windy and cool. I put on my coat and </a:t>
            </a:r>
            <a:r>
              <a:rPr lang="zh-CN" alt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walked</a:t>
            </a:r>
            <a:r>
              <a:rPr lang="zh-CN" altLang="en-US" sz="3600" b="1" dirty="0">
                <a:latin typeface="Comic Sans MS" panose="030F0702030302020204" pitchFamily="66" charset="0"/>
              </a:rPr>
              <a:t> home.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ldLvl="0" animBg="1" autoUpdateAnimBg="0"/>
      <p:bldP spid="28677" grpId="0" bldLvl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矩形 4"/>
          <p:cNvSpPr>
            <a:spLocks noChangeArrowheads="1"/>
          </p:cNvSpPr>
          <p:nvPr/>
        </p:nvSpPr>
        <p:spPr bwMode="auto">
          <a:xfrm>
            <a:off x="0" y="285750"/>
            <a:ext cx="8858250" cy="928688"/>
          </a:xfrm>
          <a:prstGeom prst="rect">
            <a:avLst/>
          </a:prstGeom>
          <a:solidFill>
            <a:srgbClr val="F79646"/>
          </a:solidFill>
          <a:ln w="25400">
            <a:solidFill>
              <a:srgbClr val="B46D33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3600" b="1" dirty="0">
                <a:solidFill>
                  <a:srgbClr val="FFFFFF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Listen and circle the past tense words.</a:t>
            </a:r>
            <a:endParaRPr lang="zh-CN" altLang="en-US" sz="3600" b="1" dirty="0">
              <a:solidFill>
                <a:srgbClr val="FFFFFF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29700" name="圆角矩形 8"/>
          <p:cNvSpPr>
            <a:spLocks noChangeArrowheads="1"/>
          </p:cNvSpPr>
          <p:nvPr/>
        </p:nvSpPr>
        <p:spPr bwMode="auto">
          <a:xfrm>
            <a:off x="3857625" y="2428875"/>
            <a:ext cx="1785938" cy="714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9FDA5"/>
              </a:gs>
              <a:gs pos="34999">
                <a:srgbClr val="E3FEBF"/>
              </a:gs>
              <a:gs pos="100000">
                <a:srgbClr val="F4FEE6"/>
              </a:gs>
            </a:gsLst>
            <a:lin ang="5400000" scaled="1"/>
          </a:gradFill>
          <a:ln w="9525">
            <a:solidFill>
              <a:srgbClr val="9BBB59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3200" b="1">
                <a:solidFill>
                  <a:srgbClr val="974806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was-is</a:t>
            </a:r>
            <a:endParaRPr lang="zh-CN" altLang="en-US" sz="3200" b="1">
              <a:solidFill>
                <a:srgbClr val="974806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29701" name="圆角矩形 9"/>
          <p:cNvSpPr>
            <a:spLocks noChangeArrowheads="1"/>
          </p:cNvSpPr>
          <p:nvPr/>
        </p:nvSpPr>
        <p:spPr bwMode="auto">
          <a:xfrm>
            <a:off x="0" y="1285875"/>
            <a:ext cx="3071813" cy="857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9FDA5"/>
              </a:gs>
              <a:gs pos="34999">
                <a:srgbClr val="E3FEBF"/>
              </a:gs>
              <a:gs pos="100000">
                <a:srgbClr val="F4FEE6"/>
              </a:gs>
            </a:gsLst>
            <a:lin ang="5400000" scaled="1"/>
          </a:gradFill>
          <a:ln w="9525">
            <a:solidFill>
              <a:srgbClr val="9BBB59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3200" b="1">
                <a:solidFill>
                  <a:srgbClr val="0C0C0C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learn</a:t>
            </a:r>
            <a:r>
              <a:rPr lang="en-US" altLang="zh-CN" sz="3200" b="1">
                <a:solidFill>
                  <a:srgbClr val="0D0D0D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-learn</a:t>
            </a: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ed</a:t>
            </a:r>
            <a:endParaRPr lang="zh-CN" altLang="en-US" sz="3200" b="1">
              <a:solidFill>
                <a:srgbClr val="FF000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29702" name="圆角矩形 10"/>
          <p:cNvSpPr>
            <a:spLocks noChangeArrowheads="1"/>
          </p:cNvSpPr>
          <p:nvPr/>
        </p:nvSpPr>
        <p:spPr bwMode="auto">
          <a:xfrm>
            <a:off x="6000750" y="2357438"/>
            <a:ext cx="2000250" cy="857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9FDA5"/>
              </a:gs>
              <a:gs pos="34999">
                <a:srgbClr val="E3FEBF"/>
              </a:gs>
              <a:gs pos="100000">
                <a:srgbClr val="F4FEE6"/>
              </a:gs>
            </a:gsLst>
            <a:lin ang="5400000" scaled="1"/>
          </a:gradFill>
          <a:ln w="9525">
            <a:solidFill>
              <a:srgbClr val="9BBB59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3200" b="1">
                <a:solidFill>
                  <a:srgbClr val="974806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said-say</a:t>
            </a:r>
            <a:endParaRPr lang="zh-CN" altLang="en-US" sz="3200" b="1">
              <a:solidFill>
                <a:srgbClr val="974806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29703" name="圆角矩形 11"/>
          <p:cNvSpPr>
            <a:spLocks noChangeArrowheads="1"/>
          </p:cNvSpPr>
          <p:nvPr/>
        </p:nvSpPr>
        <p:spPr bwMode="auto">
          <a:xfrm>
            <a:off x="3857625" y="3643313"/>
            <a:ext cx="1928813" cy="857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9FDA5"/>
              </a:gs>
              <a:gs pos="34999">
                <a:srgbClr val="E3FEBF"/>
              </a:gs>
              <a:gs pos="100000">
                <a:srgbClr val="F4FEE6"/>
              </a:gs>
            </a:gsLst>
            <a:lin ang="5400000" scaled="1"/>
          </a:gradFill>
          <a:ln w="9525">
            <a:solidFill>
              <a:srgbClr val="9BBB59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3200" b="1">
                <a:solidFill>
                  <a:srgbClr val="974806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went-go</a:t>
            </a:r>
            <a:endParaRPr lang="zh-CN" altLang="en-US" sz="3200" b="1">
              <a:solidFill>
                <a:srgbClr val="974806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29704" name="圆角矩形 12"/>
          <p:cNvSpPr>
            <a:spLocks noChangeArrowheads="1"/>
          </p:cNvSpPr>
          <p:nvPr/>
        </p:nvSpPr>
        <p:spPr bwMode="auto">
          <a:xfrm>
            <a:off x="214313" y="2357438"/>
            <a:ext cx="2714625" cy="714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9FDA5"/>
              </a:gs>
              <a:gs pos="34999">
                <a:srgbClr val="E3FEBF"/>
              </a:gs>
              <a:gs pos="100000">
                <a:srgbClr val="F4FEE6"/>
              </a:gs>
            </a:gsLst>
            <a:lin ang="5400000" scaled="1"/>
          </a:gradFill>
          <a:ln w="9525">
            <a:solidFill>
              <a:srgbClr val="9BBB59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3200" b="1">
                <a:solidFill>
                  <a:srgbClr val="0C0C0C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turn</a:t>
            </a:r>
            <a:r>
              <a:rPr lang="en-US" altLang="zh-CN" sz="3200" b="1">
                <a:solidFill>
                  <a:srgbClr val="0D0D0D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-turn</a:t>
            </a: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ed</a:t>
            </a:r>
            <a:endParaRPr lang="zh-CN" altLang="en-US" sz="3200" b="1">
              <a:solidFill>
                <a:srgbClr val="FF000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29705" name="圆角矩形 13"/>
          <p:cNvSpPr>
            <a:spLocks noChangeArrowheads="1"/>
          </p:cNvSpPr>
          <p:nvPr/>
        </p:nvSpPr>
        <p:spPr bwMode="auto">
          <a:xfrm>
            <a:off x="0" y="3286125"/>
            <a:ext cx="3143250" cy="714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9FDA5"/>
              </a:gs>
              <a:gs pos="34999">
                <a:srgbClr val="E3FEBF"/>
              </a:gs>
              <a:gs pos="100000">
                <a:srgbClr val="F4FEE6"/>
              </a:gs>
            </a:gsLst>
            <a:lin ang="5400000" scaled="1"/>
          </a:gradFill>
          <a:ln w="9525">
            <a:solidFill>
              <a:srgbClr val="9BBB59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3200" b="1">
                <a:solidFill>
                  <a:srgbClr val="0C0C0C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start</a:t>
            </a:r>
            <a:r>
              <a:rPr lang="en-US" altLang="zh-CN" sz="3200" b="1">
                <a:solidFill>
                  <a:srgbClr val="0D0D0D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-start</a:t>
            </a: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ed</a:t>
            </a:r>
            <a:endParaRPr lang="zh-CN" altLang="en-US" sz="3200" b="1">
              <a:solidFill>
                <a:srgbClr val="FF000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29706" name="圆角矩形 14"/>
          <p:cNvSpPr>
            <a:spLocks noChangeArrowheads="1"/>
          </p:cNvSpPr>
          <p:nvPr/>
        </p:nvSpPr>
        <p:spPr bwMode="auto">
          <a:xfrm>
            <a:off x="0" y="4214813"/>
            <a:ext cx="3143250" cy="714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9FDA5"/>
              </a:gs>
              <a:gs pos="34999">
                <a:srgbClr val="E3FEBF"/>
              </a:gs>
              <a:gs pos="100000">
                <a:srgbClr val="F4FEE6"/>
              </a:gs>
            </a:gsLst>
            <a:lin ang="5400000" scaled="1"/>
          </a:gradFill>
          <a:ln w="9525">
            <a:solidFill>
              <a:srgbClr val="9BBB59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3200" b="1">
                <a:solidFill>
                  <a:srgbClr val="0C0C0C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want</a:t>
            </a:r>
            <a:r>
              <a:rPr lang="en-US" altLang="zh-CN" sz="3200" b="1">
                <a:solidFill>
                  <a:srgbClr val="0D0D0D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-want</a:t>
            </a: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ed</a:t>
            </a:r>
            <a:endParaRPr lang="zh-CN" altLang="en-US" sz="3200" b="1">
              <a:solidFill>
                <a:srgbClr val="FF000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29707" name="圆角矩形 15"/>
          <p:cNvSpPr>
            <a:spLocks noChangeArrowheads="1"/>
          </p:cNvSpPr>
          <p:nvPr/>
        </p:nvSpPr>
        <p:spPr bwMode="auto">
          <a:xfrm>
            <a:off x="6000750" y="3643313"/>
            <a:ext cx="3143250" cy="714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9FDA5"/>
              </a:gs>
              <a:gs pos="34999">
                <a:srgbClr val="E3FEBF"/>
              </a:gs>
              <a:gs pos="100000">
                <a:srgbClr val="F4FEE6"/>
              </a:gs>
            </a:gsLst>
            <a:lin ang="5400000" scaled="1"/>
          </a:gradFill>
          <a:ln w="9525">
            <a:solidFill>
              <a:srgbClr val="9BBB59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3200" b="1">
                <a:solidFill>
                  <a:srgbClr val="974806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had-have/has</a:t>
            </a:r>
            <a:endParaRPr lang="zh-CN" altLang="en-US" sz="3200" b="1">
              <a:solidFill>
                <a:srgbClr val="974806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29708" name="圆角矩形 16"/>
          <p:cNvSpPr>
            <a:spLocks noChangeArrowheads="1"/>
          </p:cNvSpPr>
          <p:nvPr/>
        </p:nvSpPr>
        <p:spPr bwMode="auto">
          <a:xfrm>
            <a:off x="3929063" y="5072063"/>
            <a:ext cx="3143250" cy="714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9FDA5"/>
              </a:gs>
              <a:gs pos="34999">
                <a:srgbClr val="E3FEBF"/>
              </a:gs>
              <a:gs pos="100000">
                <a:srgbClr val="F4FEE6"/>
              </a:gs>
            </a:gsLst>
            <a:lin ang="5400000" scaled="1"/>
          </a:gradFill>
          <a:ln w="9525">
            <a:solidFill>
              <a:srgbClr val="9BBB59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3200" b="1">
                <a:solidFill>
                  <a:srgbClr val="974806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thought-think</a:t>
            </a:r>
            <a:endParaRPr lang="zh-CN" altLang="en-US" sz="3200" b="1">
              <a:solidFill>
                <a:srgbClr val="974806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29709" name="圆角矩形 17"/>
          <p:cNvSpPr>
            <a:spLocks noChangeArrowheads="1"/>
          </p:cNvSpPr>
          <p:nvPr/>
        </p:nvSpPr>
        <p:spPr bwMode="auto">
          <a:xfrm>
            <a:off x="0" y="5143500"/>
            <a:ext cx="3143250" cy="714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9FDA5"/>
              </a:gs>
              <a:gs pos="34999">
                <a:srgbClr val="E3FEBF"/>
              </a:gs>
              <a:gs pos="100000">
                <a:srgbClr val="F4FEE6"/>
              </a:gs>
            </a:gsLst>
            <a:lin ang="5400000" scaled="1"/>
          </a:gradFill>
          <a:ln w="9525">
            <a:solidFill>
              <a:srgbClr val="9BBB59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3200" b="1">
                <a:solidFill>
                  <a:srgbClr val="0C0C0C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finish</a:t>
            </a:r>
            <a:r>
              <a:rPr lang="en-US" altLang="zh-CN" sz="3200" b="1">
                <a:solidFill>
                  <a:srgbClr val="0D0D0D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-finish</a:t>
            </a: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ed</a:t>
            </a:r>
            <a:endParaRPr lang="zh-CN" altLang="en-US" sz="3200" b="1">
              <a:solidFill>
                <a:srgbClr val="FF000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29710" name="圆角矩形 18"/>
          <p:cNvSpPr>
            <a:spLocks noChangeArrowheads="1"/>
          </p:cNvSpPr>
          <p:nvPr/>
        </p:nvSpPr>
        <p:spPr bwMode="auto">
          <a:xfrm>
            <a:off x="0" y="6143625"/>
            <a:ext cx="3143250" cy="714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9FDA5"/>
              </a:gs>
              <a:gs pos="34999">
                <a:srgbClr val="E3FEBF"/>
              </a:gs>
              <a:gs pos="100000">
                <a:srgbClr val="F4FEE6"/>
              </a:gs>
            </a:gsLst>
            <a:lin ang="5400000" scaled="1"/>
          </a:gradFill>
          <a:ln w="9525">
            <a:solidFill>
              <a:srgbClr val="9BBB59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3200" b="1">
                <a:latin typeface="Comic Sans MS" panose="030F0702030302020204" pitchFamily="66" charset="0"/>
                <a:sym typeface="Comic Sans MS" panose="030F0702030302020204" pitchFamily="66" charset="0"/>
              </a:rPr>
              <a:t>walk-walk</a:t>
            </a: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ed</a:t>
            </a:r>
            <a:endParaRPr lang="zh-CN" altLang="en-US" sz="3200" b="1">
              <a:solidFill>
                <a:srgbClr val="FF000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29711" name="圆角矩形 19"/>
          <p:cNvSpPr>
            <a:spLocks noChangeArrowheads="1"/>
          </p:cNvSpPr>
          <p:nvPr/>
        </p:nvSpPr>
        <p:spPr bwMode="auto">
          <a:xfrm>
            <a:off x="3929063" y="6143625"/>
            <a:ext cx="1785937" cy="714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9FDA5"/>
              </a:gs>
              <a:gs pos="34999">
                <a:srgbClr val="E3FEBF"/>
              </a:gs>
              <a:gs pos="100000">
                <a:srgbClr val="F4FEE6"/>
              </a:gs>
            </a:gsLst>
            <a:lin ang="5400000" scaled="1"/>
          </a:gradFill>
          <a:ln w="9525">
            <a:solidFill>
              <a:srgbClr val="9BBB59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3200" b="1">
                <a:solidFill>
                  <a:srgbClr val="0070C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put-put</a:t>
            </a:r>
            <a:endParaRPr lang="zh-CN" altLang="en-US" sz="3200" b="1">
              <a:solidFill>
                <a:srgbClr val="0070C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29712" name="圆角矩形 20"/>
          <p:cNvSpPr>
            <a:spLocks noChangeArrowheads="1"/>
          </p:cNvSpPr>
          <p:nvPr/>
        </p:nvSpPr>
        <p:spPr bwMode="auto">
          <a:xfrm>
            <a:off x="3214688" y="1285875"/>
            <a:ext cx="3929062" cy="714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9FDA5"/>
              </a:gs>
              <a:gs pos="34999">
                <a:srgbClr val="E3FEBF"/>
              </a:gs>
              <a:gs pos="100000">
                <a:srgbClr val="F4FEE6"/>
              </a:gs>
            </a:gsLst>
            <a:lin ang="5400000" scaled="1"/>
          </a:gradFill>
          <a:ln w="9525">
            <a:solidFill>
              <a:srgbClr val="9BBB59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3200" b="1">
                <a:solidFill>
                  <a:srgbClr val="0C0C0C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change</a:t>
            </a:r>
            <a:r>
              <a:rPr lang="en-US" altLang="zh-CN" sz="3200" b="1">
                <a:solidFill>
                  <a:srgbClr val="0D0D0D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-change</a:t>
            </a: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d</a:t>
            </a:r>
            <a:endParaRPr lang="zh-CN" altLang="en-US" sz="3200" b="1">
              <a:solidFill>
                <a:srgbClr val="FF000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165905" name="Text Box 18"/>
          <p:cNvSpPr txBox="1">
            <a:spLocks noChangeArrowheads="1"/>
          </p:cNvSpPr>
          <p:nvPr/>
        </p:nvSpPr>
        <p:spPr bwMode="auto">
          <a:xfrm>
            <a:off x="7215188" y="1285875"/>
            <a:ext cx="2130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</a:rPr>
              <a:t>这里向学生简单解释过去式是怎么回事。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2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7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2" dur="2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7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2" dur="2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7" dur="2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2" dur="2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7" dur="2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2" dur="2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7" dur="2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ldLvl="0" animBg="1" autoUpdateAnimBg="0"/>
      <p:bldP spid="29701" grpId="0" bldLvl="0" animBg="1" autoUpdateAnimBg="0"/>
      <p:bldP spid="29702" grpId="0" bldLvl="0" animBg="1" autoUpdateAnimBg="0"/>
      <p:bldP spid="29703" grpId="0" bldLvl="0" animBg="1" autoUpdateAnimBg="0"/>
      <p:bldP spid="29704" grpId="0" bldLvl="0" animBg="1" autoUpdateAnimBg="0"/>
      <p:bldP spid="29705" grpId="0" bldLvl="0" animBg="1" autoUpdateAnimBg="0"/>
      <p:bldP spid="29706" grpId="0" bldLvl="0" animBg="1" autoUpdateAnimBg="0"/>
      <p:bldP spid="29707" grpId="0" bldLvl="0" animBg="1" autoUpdateAnimBg="0"/>
      <p:bldP spid="29708" grpId="0" bldLvl="0" animBg="1" autoUpdateAnimBg="0"/>
      <p:bldP spid="29709" grpId="0" bldLvl="0" animBg="1" autoUpdateAnimBg="0"/>
      <p:bldP spid="29710" grpId="0" bldLvl="0" animBg="1" autoUpdateAnimBg="0"/>
      <p:bldP spid="29711" grpId="0" bldLvl="0" animBg="1" autoUpdateAnimBg="0"/>
      <p:bldP spid="29712" grpId="0" bldLvl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4" name="内容占位符 3" descr="Let's read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1928813" y="1285875"/>
            <a:ext cx="7215187" cy="5411788"/>
          </a:xfrm>
        </p:spPr>
      </p:pic>
      <p:sp>
        <p:nvSpPr>
          <p:cNvPr id="166915" name="圆角矩形 4"/>
          <p:cNvSpPr>
            <a:spLocks noChangeArrowheads="1"/>
          </p:cNvSpPr>
          <p:nvPr/>
        </p:nvSpPr>
        <p:spPr bwMode="auto">
          <a:xfrm>
            <a:off x="0" y="142875"/>
            <a:ext cx="7572375" cy="785813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rgbClr val="B46D33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3600" b="1">
                <a:solidFill>
                  <a:srgbClr val="FFFFFF"/>
                </a:solidFill>
                <a:latin typeface="Comic Sans MS" panose="030F0702030302020204" pitchFamily="66" charset="0"/>
                <a:sym typeface="Comic Sans MS" panose="030F0702030302020204" pitchFamily="66" charset="0"/>
                <a:hlinkClick r:id="rId5" action="ppaction://hlinkfile"/>
              </a:rPr>
              <a:t>Listen and read after the tape.</a:t>
            </a:r>
            <a:endParaRPr lang="zh-CN" altLang="en-US" sz="3600" b="1">
              <a:solidFill>
                <a:srgbClr val="FFFFFF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166916" name="TextBox 6"/>
          <p:cNvSpPr>
            <a:spLocks noChangeArrowheads="1"/>
          </p:cNvSpPr>
          <p:nvPr/>
        </p:nvSpPr>
        <p:spPr bwMode="auto">
          <a:xfrm>
            <a:off x="7715250" y="571500"/>
            <a:ext cx="2357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可以点击喇叭播放，也可以点击标题播放动画，标题有超级链接。</a:t>
            </a:r>
          </a:p>
        </p:txBody>
      </p:sp>
      <p:pic>
        <p:nvPicPr>
          <p:cNvPr id="6" name="Let's read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575" y="6124575"/>
            <a:ext cx="7334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12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圆角矩形 3"/>
          <p:cNvSpPr>
            <a:spLocks noChangeArrowheads="1"/>
          </p:cNvSpPr>
          <p:nvPr/>
        </p:nvSpPr>
        <p:spPr bwMode="auto">
          <a:xfrm>
            <a:off x="0" y="0"/>
            <a:ext cx="7572375" cy="714375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rgbClr val="B46D33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3600" b="1" dirty="0">
                <a:solidFill>
                  <a:srgbClr val="FFFFFF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Read and answer the questions.</a:t>
            </a:r>
            <a:endParaRPr lang="zh-CN" altLang="en-US" sz="3600" b="1" dirty="0">
              <a:solidFill>
                <a:srgbClr val="FFFFFF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167940" name="TextBox 5"/>
          <p:cNvSpPr>
            <a:spLocks noChangeArrowheads="1"/>
          </p:cNvSpPr>
          <p:nvPr/>
        </p:nvSpPr>
        <p:spPr bwMode="auto">
          <a:xfrm>
            <a:off x="179387" y="881063"/>
            <a:ext cx="84296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altLang="zh-CN" sz="2400" b="1" dirty="0">
                <a:solidFill>
                  <a:srgbClr val="00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Where is Wang</a:t>
            </a:r>
            <a:r>
              <a:rPr lang="zh-CN" altLang="en-US" sz="2400" b="1" dirty="0">
                <a:solidFill>
                  <a:srgbClr val="00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Jun?</a:t>
            </a:r>
            <a:endParaRPr lang="zh-CN" altLang="en-US" sz="2400" b="1" dirty="0">
              <a:solidFill>
                <a:srgbClr val="00000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zh-CN" altLang="en-US" sz="2400" b="1" dirty="0">
              <a:solidFill>
                <a:srgbClr val="00000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zh-CN" altLang="en-US" sz="2400" b="1" dirty="0">
              <a:solidFill>
                <a:srgbClr val="00000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altLang="zh-CN" sz="2400" b="1" dirty="0">
                <a:solidFill>
                  <a:srgbClr val="00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What was the weather like in the morning?</a:t>
            </a:r>
            <a:endParaRPr lang="zh-CN" altLang="en-US" sz="2400" b="1" dirty="0">
              <a:solidFill>
                <a:srgbClr val="00000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zh-CN" altLang="en-US" sz="2400" b="1" dirty="0">
              <a:solidFill>
                <a:srgbClr val="00000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zh-CN" altLang="en-US" sz="2400" b="1" dirty="0">
              <a:solidFill>
                <a:srgbClr val="00000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altLang="zh-CN" sz="2400" b="1" dirty="0">
                <a:solidFill>
                  <a:srgbClr val="00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When did the sky turn blue and the sun come out?</a:t>
            </a:r>
            <a:endParaRPr lang="zh-CN" altLang="en-US" sz="2400" b="1" dirty="0">
              <a:solidFill>
                <a:srgbClr val="00000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zh-CN" altLang="en-US" sz="2400" b="1" dirty="0">
              <a:solidFill>
                <a:srgbClr val="00000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zh-CN" altLang="en-US" sz="2400" b="1" dirty="0">
              <a:solidFill>
                <a:srgbClr val="00000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altLang="zh-CN" sz="2400" b="1" dirty="0">
                <a:solidFill>
                  <a:srgbClr val="00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What was the weather like at lunchtime?</a:t>
            </a:r>
            <a:endParaRPr lang="zh-CN" altLang="en-US" sz="2400" b="1" dirty="0">
              <a:solidFill>
                <a:srgbClr val="00000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zh-CN" altLang="en-US" sz="2400" b="1" dirty="0">
              <a:solidFill>
                <a:srgbClr val="00000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zh-CN" altLang="en-US" sz="2400" b="1" dirty="0">
              <a:solidFill>
                <a:srgbClr val="00000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altLang="zh-CN" sz="2400" b="1" dirty="0">
                <a:solidFill>
                  <a:srgbClr val="00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What </a:t>
            </a:r>
            <a:r>
              <a:rPr lang="zh-CN" altLang="en-US" sz="2400" b="1" dirty="0">
                <a:solidFill>
                  <a:srgbClr val="00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did</a:t>
            </a:r>
            <a:r>
              <a:rPr lang="en-US" altLang="zh-CN" sz="2400" b="1" dirty="0">
                <a:solidFill>
                  <a:srgbClr val="00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Wang</a:t>
            </a:r>
            <a:r>
              <a:rPr lang="zh-CN" altLang="en-US" sz="2400" b="1" dirty="0">
                <a:solidFill>
                  <a:srgbClr val="00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Jun </a:t>
            </a:r>
            <a:r>
              <a:rPr lang="zh-CN" altLang="en-US" sz="2400" b="1" dirty="0">
                <a:solidFill>
                  <a:srgbClr val="00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learn about the </a:t>
            </a:r>
            <a:r>
              <a:rPr lang="en-US" altLang="zh-CN" sz="2400" b="1" dirty="0">
                <a:solidFill>
                  <a:srgbClr val="00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weather</a:t>
            </a:r>
            <a:r>
              <a:rPr lang="zh-CN" altLang="en-US" sz="2400" b="1" dirty="0">
                <a:solidFill>
                  <a:srgbClr val="00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in England</a:t>
            </a:r>
            <a:r>
              <a:rPr lang="en-US" altLang="zh-CN" sz="2400" b="1" dirty="0">
                <a:solidFill>
                  <a:srgbClr val="00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?</a:t>
            </a:r>
            <a:endParaRPr lang="zh-CN" altLang="en-US" sz="2400" b="1" dirty="0">
              <a:solidFill>
                <a:srgbClr val="00000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40965" name="TextBox 6"/>
          <p:cNvSpPr>
            <a:spLocks noChangeArrowheads="1"/>
          </p:cNvSpPr>
          <p:nvPr/>
        </p:nvSpPr>
        <p:spPr bwMode="auto">
          <a:xfrm>
            <a:off x="539750" y="1485900"/>
            <a:ext cx="6858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He is in England.</a:t>
            </a:r>
            <a:endParaRPr lang="zh-CN" altLang="en-US" sz="2800" b="1" dirty="0">
              <a:solidFill>
                <a:srgbClr val="0070C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40966" name="TextBox 7"/>
          <p:cNvSpPr>
            <a:spLocks noChangeArrowheads="1"/>
          </p:cNvSpPr>
          <p:nvPr/>
        </p:nvSpPr>
        <p:spPr bwMode="auto">
          <a:xfrm>
            <a:off x="684213" y="2493963"/>
            <a:ext cx="6858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It was cold.</a:t>
            </a:r>
            <a:endParaRPr lang="zh-CN" altLang="en-US" sz="2800" b="1" dirty="0">
              <a:solidFill>
                <a:srgbClr val="0070C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40967" name="TextBox 8"/>
          <p:cNvSpPr>
            <a:spLocks noChangeArrowheads="1"/>
          </p:cNvSpPr>
          <p:nvPr/>
        </p:nvSpPr>
        <p:spPr bwMode="auto">
          <a:xfrm>
            <a:off x="611188" y="3573463"/>
            <a:ext cx="81438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When Wang</a:t>
            </a:r>
            <a:r>
              <a:rPr lang="zh-CN" altLang="en-US" sz="2800" b="1" dirty="0">
                <a:solidFill>
                  <a:srgbClr val="0070C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</a:t>
            </a:r>
            <a:r>
              <a:rPr lang="en-US" altLang="zh-CN" sz="2800" b="1" dirty="0">
                <a:solidFill>
                  <a:srgbClr val="0070C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Jun went to his new school.</a:t>
            </a:r>
            <a:endParaRPr lang="zh-CN" altLang="en-US" sz="2800" b="1" dirty="0">
              <a:solidFill>
                <a:srgbClr val="0070C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40968" name="TextBox 9"/>
          <p:cNvSpPr>
            <a:spLocks noChangeArrowheads="1"/>
          </p:cNvSpPr>
          <p:nvPr/>
        </p:nvSpPr>
        <p:spPr bwMode="auto">
          <a:xfrm>
            <a:off x="611188" y="4725988"/>
            <a:ext cx="685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It was raining hard.</a:t>
            </a:r>
            <a:endParaRPr lang="zh-CN" altLang="en-US" sz="2800" b="1" dirty="0">
              <a:solidFill>
                <a:srgbClr val="0070C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40969" name="TextBox 10"/>
          <p:cNvSpPr>
            <a:spLocks noChangeArrowheads="1"/>
          </p:cNvSpPr>
          <p:nvPr/>
        </p:nvSpPr>
        <p:spPr bwMode="auto">
          <a:xfrm>
            <a:off x="250825" y="6092825"/>
            <a:ext cx="8715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In England, there are four seasons in one day.</a:t>
            </a:r>
            <a:endParaRPr lang="zh-CN" altLang="en-US" sz="2800" b="1" dirty="0">
              <a:solidFill>
                <a:srgbClr val="0070C0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7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ldLvl="0" autoUpdateAnimBg="0"/>
      <p:bldP spid="40966" grpId="0" bldLvl="0" autoUpdateAnimBg="0"/>
      <p:bldP spid="40967" grpId="0" bldLvl="0" autoUpdateAnimBg="0"/>
      <p:bldP spid="40968" grpId="0" bldLvl="0" autoUpdateAnimBg="0"/>
      <p:bldP spid="40969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灯片编号占位符 5"/>
          <p:cNvSpPr txBox="1">
            <a:spLocks noGrp="1"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64CA7F9D-6A6B-488C-B24C-B7EC03467EEB}" type="slidenum">
              <a:rPr lang="zh-CN" altLang="en-US" sz="1200">
                <a:solidFill>
                  <a:srgbClr val="898989"/>
                </a:solidFill>
              </a:rPr>
              <a:t>2</a:t>
            </a:fld>
            <a:endParaRPr lang="zh-CN" altLang="en-US"/>
          </a:p>
        </p:txBody>
      </p:sp>
      <p:grpSp>
        <p:nvGrpSpPr>
          <p:cNvPr id="2" name="组合 19"/>
          <p:cNvGrpSpPr/>
          <p:nvPr/>
        </p:nvGrpSpPr>
        <p:grpSpPr bwMode="auto">
          <a:xfrm>
            <a:off x="71438" y="71438"/>
            <a:ext cx="1428750" cy="1214437"/>
            <a:chOff x="0" y="0"/>
            <a:chExt cx="5486400" cy="4619625"/>
          </a:xfrm>
        </p:grpSpPr>
        <p:sp>
          <p:nvSpPr>
            <p:cNvPr id="152583" name="椭圆 20"/>
            <p:cNvSpPr>
              <a:spLocks noChangeArrowheads="1"/>
            </p:cNvSpPr>
            <p:nvPr/>
          </p:nvSpPr>
          <p:spPr bwMode="auto">
            <a:xfrm>
              <a:off x="3816096" y="1739154"/>
              <a:ext cx="786382" cy="57367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grpSp>
          <p:nvGrpSpPr>
            <p:cNvPr id="152584" name="组合 29"/>
            <p:cNvGrpSpPr/>
            <p:nvPr/>
          </p:nvGrpSpPr>
          <p:grpSpPr bwMode="auto">
            <a:xfrm>
              <a:off x="0" y="0"/>
              <a:ext cx="5486400" cy="4619625"/>
              <a:chOff x="0" y="0"/>
              <a:chExt cx="5486400" cy="4619625"/>
            </a:xfrm>
          </p:grpSpPr>
          <p:sp>
            <p:nvSpPr>
              <p:cNvPr id="152585" name="矩形 22"/>
              <p:cNvSpPr>
                <a:spLocks noChangeArrowheads="1"/>
              </p:cNvSpPr>
              <p:nvPr/>
            </p:nvSpPr>
            <p:spPr bwMode="auto">
              <a:xfrm>
                <a:off x="2816352" y="1093008"/>
                <a:ext cx="786382" cy="4287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  <a:latin typeface="Calibri" panose="020F0502020204030204" pitchFamily="34" charset="0"/>
                  <a:sym typeface="Calibri" panose="020F0502020204030204" pitchFamily="34" charset="0"/>
                </a:endParaRPr>
              </a:p>
            </p:txBody>
          </p:sp>
          <p:pic>
            <p:nvPicPr>
              <p:cNvPr id="152586" name="图片 23" descr="幻灯片1_图层 1.jpg"/>
              <p:cNvPicPr>
                <a:picLocks noChangeAspect="1" noChangeArrowheads="1"/>
              </p:cNvPicPr>
              <p:nvPr/>
            </p:nvPicPr>
            <p:blipFill>
              <a:blip r:embed="rId2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486400" cy="4619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6393" name="矩形 25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36861" y="736477"/>
            <a:ext cx="30480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582" name="折角形 1"/>
          <p:cNvSpPr>
            <a:spLocks noChangeArrowheads="1"/>
          </p:cNvSpPr>
          <p:nvPr/>
        </p:nvSpPr>
        <p:spPr bwMode="auto">
          <a:xfrm>
            <a:off x="684243" y="1917385"/>
            <a:ext cx="7920037" cy="431981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chemeClr val="accent1"/>
            </a:solidFill>
            <a:round/>
          </a:ln>
        </p:spPr>
        <p:txBody>
          <a:bodyPr anchor="ctr"/>
          <a:lstStyle/>
          <a:p>
            <a:r>
              <a:rPr lang="zh-CN" alt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本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课时目标：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掌握“四会”单词：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dear, said, before, went, quickly, change, away, lunchtime, hard, had, thought, finish, walk, true, yours</a:t>
            </a:r>
            <a:r>
              <a:rPr lang="en-US" altLang="zh-CN" sz="2400" b="1" dirty="0" smtClean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</a:t>
            </a:r>
            <a:endParaRPr lang="zh-CN" altLang="en-US" sz="2400" b="1" dirty="0">
              <a:solidFill>
                <a:srgbClr val="00000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 startAt="2"/>
            </a:pP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学习课文：理解课文主要内</a:t>
            </a:r>
            <a:r>
              <a:rPr lang="zh-CN" alt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容</a:t>
            </a: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3.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了解一般过去时态，知道课文中出现动词过去式</a:t>
            </a:r>
            <a:r>
              <a:rPr lang="zh-CN" alt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。</a:t>
            </a: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9220">
                                      <p:cBhvr>
                                        <p:cTn id="15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9220">
                                      <p:cBhvr>
                                        <p:cTn id="17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1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66920" y="2090731"/>
            <a:ext cx="4643470" cy="120032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200" b="1" dirty="0">
                <a:ln w="17780" cmpd="sng">
                  <a:noFill/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当堂训练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0" y="764815"/>
            <a:ext cx="9144000" cy="5143499"/>
          </a:xfrm>
        </p:spPr>
        <p:txBody>
          <a:bodyPr/>
          <a:lstStyle/>
          <a:p>
            <a:pPr marL="514350" indent="-514350" eaLnBrk="1" hangingPunct="1">
              <a:lnSpc>
                <a:spcPts val="3200"/>
              </a:lnSpc>
              <a:buFont typeface="Arial" panose="020B0604020202020204" pitchFamily="34" charset="0"/>
              <a:buAutoNum type="arabicPeriod"/>
            </a:pPr>
            <a:r>
              <a:rPr lang="en-US" altLang="zh-CN" dirty="0" smtClean="0"/>
              <a:t>Today was my </a:t>
            </a:r>
            <a:r>
              <a:rPr lang="en-US" altLang="zh-CN" dirty="0" smtClean="0">
                <a:solidFill>
                  <a:srgbClr val="0D0D0D"/>
                </a:solidFill>
              </a:rPr>
              <a:t>____ </a:t>
            </a:r>
            <a:r>
              <a:rPr lang="en-US" altLang="zh-CN" dirty="0" smtClean="0"/>
              <a:t>day in England and I </a:t>
            </a:r>
            <a:r>
              <a:rPr lang="zh-CN" altLang="en-US" dirty="0" smtClean="0"/>
              <a:t>learned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0D0D0D"/>
                </a:solidFill>
              </a:rPr>
              <a:t>__________</a:t>
            </a:r>
            <a:r>
              <a:rPr lang="en-US" altLang="zh-CN" dirty="0" smtClean="0">
                <a:solidFill>
                  <a:schemeClr val="hlink"/>
                </a:solidFill>
              </a:rPr>
              <a:t> </a:t>
            </a:r>
            <a:r>
              <a:rPr lang="en-US" altLang="zh-CN" dirty="0" smtClean="0">
                <a:solidFill>
                  <a:srgbClr val="0D0D0D"/>
                </a:solidFill>
              </a:rPr>
              <a:t>_________</a:t>
            </a:r>
            <a:r>
              <a:rPr lang="en-US" altLang="zh-CN" dirty="0" smtClean="0"/>
              <a:t>about </a:t>
            </a:r>
            <a:r>
              <a:rPr lang="en-US" altLang="zh-CN" dirty="0" smtClean="0">
                <a:solidFill>
                  <a:srgbClr val="0D0D0D"/>
                </a:solidFill>
              </a:rPr>
              <a:t>the ________</a:t>
            </a:r>
            <a:r>
              <a:rPr lang="en-US" altLang="zh-CN" dirty="0" smtClean="0"/>
              <a:t>here. </a:t>
            </a:r>
            <a:endParaRPr lang="zh-CN" altLang="en-US" dirty="0" smtClean="0"/>
          </a:p>
          <a:p>
            <a:pPr marL="514350" indent="-514350" eaLnBrk="1" hangingPunct="1">
              <a:lnSpc>
                <a:spcPts val="3200"/>
              </a:lnSpc>
              <a:buFont typeface="Arial" panose="020B0604020202020204" pitchFamily="34" charset="0"/>
              <a:buAutoNum type="arabicPeriod"/>
            </a:pPr>
            <a:r>
              <a:rPr lang="en-US" altLang="zh-CN" dirty="0" smtClean="0"/>
              <a:t>The </a:t>
            </a:r>
            <a:r>
              <a:rPr lang="en-US" altLang="zh-CN" dirty="0" smtClean="0">
                <a:solidFill>
                  <a:srgbClr val="0D0D0D"/>
                </a:solidFill>
              </a:rPr>
              <a:t>weather _______ </a:t>
            </a:r>
            <a:r>
              <a:rPr lang="en-US" altLang="zh-CN" dirty="0" smtClean="0"/>
              <a:t>said the ____________ was only 15</a:t>
            </a:r>
            <a:r>
              <a:rPr lang="zh-CN" altLang="en-US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 </a:t>
            </a:r>
            <a:r>
              <a:rPr lang="zh-CN" altLang="en-US" dirty="0" smtClean="0">
                <a:solidFill>
                  <a:srgbClr val="0C0C0C"/>
                </a:solidFill>
              </a:rPr>
              <a:t>℃</a:t>
            </a:r>
            <a:r>
              <a:rPr lang="en-US" altLang="zh-CN" dirty="0" smtClean="0">
                <a:solidFill>
                  <a:srgbClr val="0C0C0C"/>
                </a:solidFill>
              </a:rPr>
              <a:t>.</a:t>
            </a:r>
            <a:endParaRPr lang="zh-CN" altLang="en-US" dirty="0" smtClean="0">
              <a:solidFill>
                <a:srgbClr val="0C0C0C"/>
              </a:solidFill>
            </a:endParaRPr>
          </a:p>
          <a:p>
            <a:pPr marL="514350" indent="-514350" eaLnBrk="1" hangingPunct="1">
              <a:lnSpc>
                <a:spcPts val="3200"/>
              </a:lnSpc>
              <a:buFont typeface="Arial" panose="020B0604020202020204" pitchFamily="34" charset="0"/>
              <a:buAutoNum type="arabicPeriod"/>
            </a:pPr>
            <a:r>
              <a:rPr lang="en-US" altLang="zh-CN" dirty="0" smtClean="0">
                <a:solidFill>
                  <a:srgbClr val="0C0C0C"/>
                </a:solidFill>
              </a:rPr>
              <a:t>When I </a:t>
            </a:r>
            <a:r>
              <a:rPr lang="en-US" altLang="zh-CN" dirty="0" smtClean="0">
                <a:solidFill>
                  <a:srgbClr val="0D0D0D"/>
                </a:solidFill>
              </a:rPr>
              <a:t>was _______, </a:t>
            </a:r>
            <a:r>
              <a:rPr lang="en-US" altLang="zh-CN" dirty="0" smtClean="0">
                <a:solidFill>
                  <a:srgbClr val="0C0C0C"/>
                </a:solidFill>
              </a:rPr>
              <a:t>the weather ________changed.</a:t>
            </a:r>
            <a:endParaRPr lang="zh-CN" altLang="en-US" dirty="0" smtClean="0">
              <a:solidFill>
                <a:srgbClr val="0C0C0C"/>
              </a:solidFill>
            </a:endParaRPr>
          </a:p>
          <a:p>
            <a:pPr marL="514350" indent="-514350" eaLnBrk="1" hangingPunct="1">
              <a:lnSpc>
                <a:spcPts val="3200"/>
              </a:lnSpc>
              <a:buFont typeface="Arial" panose="020B0604020202020204" pitchFamily="34" charset="0"/>
              <a:buAutoNum type="arabicPeriod"/>
            </a:pPr>
            <a:r>
              <a:rPr lang="en-US" altLang="zh-CN" dirty="0" smtClean="0">
                <a:solidFill>
                  <a:srgbClr val="0C0C0C"/>
                </a:solidFill>
              </a:rPr>
              <a:t>The clouds ______ </a:t>
            </a:r>
            <a:r>
              <a:rPr lang="en-US" altLang="zh-CN" dirty="0" smtClean="0">
                <a:solidFill>
                  <a:srgbClr val="0D0D0D"/>
                </a:solidFill>
              </a:rPr>
              <a:t>_____</a:t>
            </a:r>
            <a:r>
              <a:rPr lang="en-US" altLang="zh-CN" dirty="0" smtClean="0">
                <a:solidFill>
                  <a:srgbClr val="0C0C0C"/>
                </a:solidFill>
              </a:rPr>
              <a:t>; the sky _______blue and the sun started </a:t>
            </a:r>
            <a:r>
              <a:rPr lang="en-US" altLang="zh-CN" dirty="0" smtClean="0">
                <a:solidFill>
                  <a:srgbClr val="0D0D0D"/>
                </a:solidFill>
              </a:rPr>
              <a:t>to ______.</a:t>
            </a:r>
            <a:endParaRPr lang="zh-CN" altLang="en-US" dirty="0" smtClean="0">
              <a:solidFill>
                <a:srgbClr val="0D0D0D"/>
              </a:solidFill>
            </a:endParaRPr>
          </a:p>
          <a:p>
            <a:pPr marL="514350" indent="-514350" eaLnBrk="1" hangingPunct="1">
              <a:lnSpc>
                <a:spcPts val="3200"/>
              </a:lnSpc>
              <a:buFont typeface="Arial" panose="020B0604020202020204" pitchFamily="34" charset="0"/>
              <a:buAutoNum type="arabicPeriod"/>
            </a:pPr>
            <a:r>
              <a:rPr lang="en-US" altLang="zh-CN" dirty="0" smtClean="0">
                <a:solidFill>
                  <a:srgbClr val="0C0C0C"/>
                </a:solidFill>
              </a:rPr>
              <a:t>Then at ___________ I wanted to go to the playground.</a:t>
            </a:r>
            <a:r>
              <a:rPr lang="zh-CN" altLang="en-US" dirty="0" smtClean="0">
                <a:solidFill>
                  <a:srgbClr val="0C0C0C"/>
                </a:solidFill>
              </a:rPr>
              <a:t> But it was raining </a:t>
            </a:r>
            <a:r>
              <a:rPr lang="en-US" altLang="zh-CN" dirty="0" smtClean="0">
                <a:solidFill>
                  <a:srgbClr val="0D0D0D"/>
                </a:solidFill>
              </a:rPr>
              <a:t>_____</a:t>
            </a:r>
            <a:r>
              <a:rPr lang="zh-CN" altLang="en-US" dirty="0" smtClean="0">
                <a:solidFill>
                  <a:srgbClr val="0D0D0D"/>
                </a:solidFill>
              </a:rPr>
              <a:t>.</a:t>
            </a:r>
            <a:r>
              <a:rPr lang="zh-CN" altLang="en-US" dirty="0" smtClean="0">
                <a:solidFill>
                  <a:srgbClr val="0C0C0C"/>
                </a:solidFill>
              </a:rPr>
              <a:t> And I had no </a:t>
            </a:r>
            <a:r>
              <a:rPr lang="en-US" altLang="zh-CN" dirty="0" smtClean="0">
                <a:solidFill>
                  <a:srgbClr val="0D0D0D"/>
                </a:solidFill>
              </a:rPr>
              <a:t>_________</a:t>
            </a:r>
            <a:r>
              <a:rPr lang="zh-CN" altLang="en-US" dirty="0" smtClean="0">
                <a:solidFill>
                  <a:srgbClr val="0C0C0C"/>
                </a:solidFill>
              </a:rPr>
              <a:t>. </a:t>
            </a:r>
          </a:p>
          <a:p>
            <a:pPr marL="514350" indent="-514350" eaLnBrk="1" hangingPunct="1">
              <a:lnSpc>
                <a:spcPts val="3200"/>
              </a:lnSpc>
              <a:buFont typeface="Arial" panose="020B0604020202020204" pitchFamily="34" charset="0"/>
              <a:buAutoNum type="arabicPeriod"/>
            </a:pPr>
            <a:r>
              <a:rPr lang="en-US" altLang="zh-CN" dirty="0" smtClean="0">
                <a:solidFill>
                  <a:srgbClr val="0C0C0C"/>
                </a:solidFill>
              </a:rPr>
              <a:t>In England, you can have</a:t>
            </a:r>
            <a:r>
              <a:rPr lang="en-US" altLang="zh-CN" dirty="0" smtClean="0">
                <a:solidFill>
                  <a:srgbClr val="0D0D0D"/>
                </a:solidFill>
              </a:rPr>
              <a:t> _____ </a:t>
            </a:r>
            <a:r>
              <a:rPr lang="en-US" altLang="zh-CN" dirty="0" smtClean="0">
                <a:solidFill>
                  <a:srgbClr val="0C0C0C"/>
                </a:solidFill>
              </a:rPr>
              <a:t>_________ in one day.</a:t>
            </a:r>
            <a:endParaRPr lang="zh-CN" altLang="en-US" dirty="0" smtClean="0"/>
          </a:p>
        </p:txBody>
      </p:sp>
      <p:sp>
        <p:nvSpPr>
          <p:cNvPr id="169988" name="圆角矩形 3"/>
          <p:cNvSpPr>
            <a:spLocks noChangeArrowheads="1"/>
          </p:cNvSpPr>
          <p:nvPr/>
        </p:nvSpPr>
        <p:spPr bwMode="auto">
          <a:xfrm>
            <a:off x="0" y="0"/>
            <a:ext cx="5000625" cy="571500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25400">
            <a:solidFill>
              <a:srgbClr val="B46D33"/>
            </a:solidFill>
            <a:round/>
          </a:ln>
        </p:spPr>
        <p:txBody>
          <a:bodyPr anchor="ctr"/>
          <a:lstStyle/>
          <a:p>
            <a:pPr algn="ctr"/>
            <a:r>
              <a:rPr lang="en-US" altLang="zh-CN" sz="4800" b="1" dirty="0">
                <a:solidFill>
                  <a:srgbClr val="FFFFFF"/>
                </a:solidFill>
                <a:latin typeface="Comic Sans MS" panose="030F0702030302020204" pitchFamily="66" charset="0"/>
                <a:sym typeface="Comic Sans MS" panose="030F0702030302020204" pitchFamily="66" charset="0"/>
              </a:rPr>
              <a:t>Fill the blanks.</a:t>
            </a:r>
            <a:endParaRPr lang="zh-CN" altLang="en-US" sz="4800" b="1" dirty="0">
              <a:solidFill>
                <a:srgbClr val="FFFFFF"/>
              </a:solidFill>
              <a:latin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43013" name="矩形 6"/>
          <p:cNvSpPr>
            <a:spLocks noChangeArrowheads="1"/>
          </p:cNvSpPr>
          <p:nvPr/>
        </p:nvSpPr>
        <p:spPr bwMode="auto">
          <a:xfrm>
            <a:off x="5643563" y="1571625"/>
            <a:ext cx="2357437" cy="428625"/>
          </a:xfrm>
          <a:prstGeom prst="rect">
            <a:avLst/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temperature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3014" name="矩形 7"/>
          <p:cNvSpPr>
            <a:spLocks noChangeArrowheads="1"/>
          </p:cNvSpPr>
          <p:nvPr/>
        </p:nvSpPr>
        <p:spPr bwMode="auto">
          <a:xfrm>
            <a:off x="642938" y="2857500"/>
            <a:ext cx="1571625" cy="428625"/>
          </a:xfrm>
          <a:prstGeom prst="rect">
            <a:avLst/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quickly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3015" name="矩形 8"/>
          <p:cNvSpPr>
            <a:spLocks noChangeArrowheads="1"/>
          </p:cNvSpPr>
          <p:nvPr/>
        </p:nvSpPr>
        <p:spPr bwMode="auto">
          <a:xfrm>
            <a:off x="2357438" y="3357563"/>
            <a:ext cx="1143000" cy="428625"/>
          </a:xfrm>
          <a:prstGeom prst="rect">
            <a:avLst/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went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3016" name="矩形 9"/>
          <p:cNvSpPr>
            <a:spLocks noChangeArrowheads="1"/>
          </p:cNvSpPr>
          <p:nvPr/>
        </p:nvSpPr>
        <p:spPr bwMode="auto">
          <a:xfrm>
            <a:off x="6215063" y="3357563"/>
            <a:ext cx="1357312" cy="428625"/>
          </a:xfrm>
          <a:prstGeom prst="rect">
            <a:avLst/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turned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3017" name="矩形 10"/>
          <p:cNvSpPr>
            <a:spLocks noChangeArrowheads="1"/>
          </p:cNvSpPr>
          <p:nvPr/>
        </p:nvSpPr>
        <p:spPr bwMode="auto">
          <a:xfrm>
            <a:off x="1928813" y="4286250"/>
            <a:ext cx="2143125" cy="428625"/>
          </a:xfrm>
          <a:prstGeom prst="rect">
            <a:avLst/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lunchtime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3018" name="矩形 11"/>
          <p:cNvSpPr>
            <a:spLocks noChangeArrowheads="1"/>
          </p:cNvSpPr>
          <p:nvPr/>
        </p:nvSpPr>
        <p:spPr bwMode="auto">
          <a:xfrm>
            <a:off x="5426980" y="5592555"/>
            <a:ext cx="1785937" cy="428625"/>
          </a:xfrm>
          <a:prstGeom prst="rect">
            <a:avLst/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seasons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3019" name="矩形 8"/>
          <p:cNvSpPr>
            <a:spLocks noChangeArrowheads="1"/>
          </p:cNvSpPr>
          <p:nvPr/>
        </p:nvSpPr>
        <p:spPr bwMode="auto">
          <a:xfrm>
            <a:off x="3000375" y="571500"/>
            <a:ext cx="857250" cy="428625"/>
          </a:xfrm>
          <a:prstGeom prst="rect">
            <a:avLst/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first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3020" name="矩形 6"/>
          <p:cNvSpPr>
            <a:spLocks noChangeArrowheads="1"/>
          </p:cNvSpPr>
          <p:nvPr/>
        </p:nvSpPr>
        <p:spPr bwMode="auto">
          <a:xfrm>
            <a:off x="428625" y="1071563"/>
            <a:ext cx="2000250" cy="428625"/>
          </a:xfrm>
          <a:prstGeom prst="rect">
            <a:avLst/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something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3021" name="矩形 6"/>
          <p:cNvSpPr>
            <a:spLocks noChangeArrowheads="1"/>
          </p:cNvSpPr>
          <p:nvPr/>
        </p:nvSpPr>
        <p:spPr bwMode="auto">
          <a:xfrm>
            <a:off x="2500313" y="1071563"/>
            <a:ext cx="2000250" cy="428625"/>
          </a:xfrm>
          <a:prstGeom prst="rect">
            <a:avLst/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interesting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3022" name="矩形 6"/>
          <p:cNvSpPr>
            <a:spLocks noChangeArrowheads="1"/>
          </p:cNvSpPr>
          <p:nvPr/>
        </p:nvSpPr>
        <p:spPr bwMode="auto">
          <a:xfrm>
            <a:off x="6215063" y="1071563"/>
            <a:ext cx="1633537" cy="428625"/>
          </a:xfrm>
          <a:prstGeom prst="rect">
            <a:avLst/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weather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3023" name="矩形 6"/>
          <p:cNvSpPr>
            <a:spLocks noChangeArrowheads="1"/>
          </p:cNvSpPr>
          <p:nvPr/>
        </p:nvSpPr>
        <p:spPr bwMode="auto">
          <a:xfrm>
            <a:off x="2786063" y="1571625"/>
            <a:ext cx="1357312" cy="428625"/>
          </a:xfrm>
          <a:prstGeom prst="rect">
            <a:avLst/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report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3024" name="矩形 6"/>
          <p:cNvSpPr>
            <a:spLocks noChangeArrowheads="1"/>
          </p:cNvSpPr>
          <p:nvPr/>
        </p:nvSpPr>
        <p:spPr bwMode="auto">
          <a:xfrm>
            <a:off x="2571750" y="2428875"/>
            <a:ext cx="1428750" cy="428625"/>
          </a:xfrm>
          <a:prstGeom prst="rect">
            <a:avLst/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outside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3025" name="矩形 8"/>
          <p:cNvSpPr>
            <a:spLocks noChangeArrowheads="1"/>
          </p:cNvSpPr>
          <p:nvPr/>
        </p:nvSpPr>
        <p:spPr bwMode="auto">
          <a:xfrm>
            <a:off x="3643313" y="3357563"/>
            <a:ext cx="1071562" cy="428625"/>
          </a:xfrm>
          <a:prstGeom prst="rect">
            <a:avLst/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away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3026" name="矩形 8"/>
          <p:cNvSpPr>
            <a:spLocks noChangeArrowheads="1"/>
          </p:cNvSpPr>
          <p:nvPr/>
        </p:nvSpPr>
        <p:spPr bwMode="auto">
          <a:xfrm>
            <a:off x="4357688" y="3786188"/>
            <a:ext cx="1143000" cy="428625"/>
          </a:xfrm>
          <a:prstGeom prst="rect">
            <a:avLst/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shine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3027" name="矩形 8"/>
          <p:cNvSpPr>
            <a:spLocks noChangeArrowheads="1"/>
          </p:cNvSpPr>
          <p:nvPr/>
        </p:nvSpPr>
        <p:spPr bwMode="auto">
          <a:xfrm>
            <a:off x="6572250" y="4514850"/>
            <a:ext cx="1000125" cy="428625"/>
          </a:xfrm>
          <a:prstGeom prst="rect">
            <a:avLst/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hard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3028" name="矩形 8"/>
          <p:cNvSpPr>
            <a:spLocks noChangeArrowheads="1"/>
          </p:cNvSpPr>
          <p:nvPr/>
        </p:nvSpPr>
        <p:spPr bwMode="auto">
          <a:xfrm>
            <a:off x="500063" y="5072063"/>
            <a:ext cx="1785937" cy="428625"/>
          </a:xfrm>
          <a:prstGeom prst="rect">
            <a:avLst/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umbrella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3029" name="矩形 8"/>
          <p:cNvSpPr>
            <a:spLocks noChangeArrowheads="1"/>
          </p:cNvSpPr>
          <p:nvPr/>
        </p:nvSpPr>
        <p:spPr bwMode="auto">
          <a:xfrm>
            <a:off x="4283980" y="5592555"/>
            <a:ext cx="1000125" cy="428625"/>
          </a:xfrm>
          <a:prstGeom prst="rect">
            <a:avLst/>
          </a:prstGeom>
          <a:gradFill rotWithShape="1">
            <a:gsLst>
              <a:gs pos="0">
                <a:srgbClr val="FFD1BB"/>
              </a:gs>
              <a:gs pos="34999">
                <a:srgbClr val="FFDDCF"/>
              </a:gs>
              <a:gs pos="100000">
                <a:srgbClr val="FFF2ED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four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 autoUpdateAnimBg="0"/>
      <p:bldP spid="43014" grpId="0" animBg="1" autoUpdateAnimBg="0"/>
      <p:bldP spid="43015" grpId="0" animBg="1" autoUpdateAnimBg="0"/>
      <p:bldP spid="43016" grpId="0" animBg="1" autoUpdateAnimBg="0"/>
      <p:bldP spid="43017" grpId="0" animBg="1" autoUpdateAnimBg="0"/>
      <p:bldP spid="43018" grpId="0" animBg="1" autoUpdateAnimBg="0"/>
      <p:bldP spid="43019" grpId="0" animBg="1" autoUpdateAnimBg="0"/>
      <p:bldP spid="43020" grpId="0" animBg="1" autoUpdateAnimBg="0"/>
      <p:bldP spid="43021" grpId="0" animBg="1" autoUpdateAnimBg="0"/>
      <p:bldP spid="43022" grpId="0" animBg="1" autoUpdateAnimBg="0"/>
      <p:bldP spid="43023" grpId="0" animBg="1" autoUpdateAnimBg="0"/>
      <p:bldP spid="43024" grpId="0" animBg="1" autoUpdateAnimBg="0"/>
      <p:bldP spid="43025" grpId="0" animBg="1" autoUpdateAnimBg="0"/>
      <p:bldP spid="43026" grpId="0" animBg="1" autoUpdateAnimBg="0"/>
      <p:bldP spid="43027" grpId="0" animBg="1" autoUpdateAnimBg="0"/>
      <p:bldP spid="43028" grpId="0" animBg="1" autoUpdateAnimBg="0"/>
      <p:bldP spid="43029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TextBox 2"/>
          <p:cNvSpPr txBox="1">
            <a:spLocks noChangeArrowheads="1"/>
          </p:cNvSpPr>
          <p:nvPr/>
        </p:nvSpPr>
        <p:spPr bwMode="auto">
          <a:xfrm>
            <a:off x="285750" y="285750"/>
            <a:ext cx="800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写出下列动词的过去式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14438"/>
            <a:ext cx="91440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rgbClr val="0C0C0C"/>
                </a:solidFill>
                <a:latin typeface="+mn-lt"/>
                <a:ea typeface="+mn-ea"/>
                <a:sym typeface="Calibri" panose="020F0502020204030204" pitchFamily="34" charset="0"/>
              </a:rPr>
              <a:t>am      ---    ________       is   ------   __________</a:t>
            </a:r>
          </a:p>
          <a:p>
            <a:pPr>
              <a:defRPr/>
            </a:pPr>
            <a:endParaRPr lang="en-US" altLang="zh-CN" sz="3200" b="1" dirty="0">
              <a:solidFill>
                <a:srgbClr val="0C0C0C"/>
              </a:solidFill>
              <a:latin typeface="+mn-lt"/>
              <a:ea typeface="+mn-ea"/>
              <a:sym typeface="Calibri" panose="020F0502020204030204" pitchFamily="34" charset="0"/>
            </a:endParaRPr>
          </a:p>
          <a:p>
            <a:pPr>
              <a:defRPr/>
            </a:pPr>
            <a:r>
              <a:rPr lang="en-US" altLang="zh-CN" sz="3200" b="1" dirty="0">
                <a:solidFill>
                  <a:srgbClr val="0C0C0C"/>
                </a:solidFill>
                <a:latin typeface="+mn-lt"/>
                <a:ea typeface="+mn-ea"/>
                <a:sym typeface="Calibri" panose="020F0502020204030204" pitchFamily="34" charset="0"/>
              </a:rPr>
              <a:t>learn   ---    ________       say -----   __________</a:t>
            </a:r>
          </a:p>
          <a:p>
            <a:pPr>
              <a:defRPr/>
            </a:pPr>
            <a:endParaRPr lang="en-US" altLang="zh-CN" sz="3200" b="1" dirty="0">
              <a:solidFill>
                <a:srgbClr val="0C0C0C"/>
              </a:solidFill>
              <a:latin typeface="+mn-lt"/>
              <a:ea typeface="+mn-ea"/>
              <a:sym typeface="Calibri" panose="020F0502020204030204" pitchFamily="34" charset="0"/>
            </a:endParaRPr>
          </a:p>
          <a:p>
            <a:pPr>
              <a:defRPr/>
            </a:pPr>
            <a:r>
              <a:rPr lang="en-US" altLang="zh-CN" sz="3200" b="1" dirty="0">
                <a:solidFill>
                  <a:srgbClr val="0C0C0C"/>
                </a:solidFill>
                <a:latin typeface="+mn-lt"/>
                <a:ea typeface="+mn-ea"/>
                <a:sym typeface="Calibri" panose="020F0502020204030204" pitchFamily="34" charset="0"/>
              </a:rPr>
              <a:t>put      ----   ________       go   ----   __________</a:t>
            </a:r>
          </a:p>
          <a:p>
            <a:pPr>
              <a:defRPr/>
            </a:pPr>
            <a:endParaRPr lang="en-US" altLang="zh-CN" sz="3200" b="1" dirty="0">
              <a:solidFill>
                <a:srgbClr val="0C0C0C"/>
              </a:solidFill>
              <a:latin typeface="+mn-lt"/>
              <a:ea typeface="+mn-ea"/>
              <a:sym typeface="Calibri" panose="020F0502020204030204" pitchFamily="34" charset="0"/>
            </a:endParaRPr>
          </a:p>
          <a:p>
            <a:pPr>
              <a:defRPr/>
            </a:pPr>
            <a:r>
              <a:rPr lang="en-US" altLang="zh-CN" sz="3200" b="1" dirty="0">
                <a:solidFill>
                  <a:srgbClr val="0C0C0C"/>
                </a:solidFill>
                <a:latin typeface="+mn-lt"/>
                <a:ea typeface="+mn-ea"/>
                <a:sym typeface="Calibri" panose="020F0502020204030204" pitchFamily="34" charset="0"/>
              </a:rPr>
              <a:t>have    ----    ________      think ---  __________</a:t>
            </a:r>
          </a:p>
          <a:p>
            <a:pPr>
              <a:defRPr/>
            </a:pPr>
            <a:endParaRPr lang="en-US" altLang="zh-CN" sz="3200" b="1" dirty="0">
              <a:solidFill>
                <a:srgbClr val="0C0C0C"/>
              </a:solidFill>
              <a:latin typeface="+mn-lt"/>
              <a:ea typeface="+mn-ea"/>
              <a:sym typeface="Calibri" panose="020F0502020204030204" pitchFamily="34" charset="0"/>
            </a:endParaRPr>
          </a:p>
          <a:p>
            <a:pPr>
              <a:defRPr/>
            </a:pPr>
            <a:r>
              <a:rPr lang="en-US" altLang="zh-CN" sz="3200" b="1" dirty="0">
                <a:solidFill>
                  <a:srgbClr val="0C0C0C"/>
                </a:solidFill>
                <a:latin typeface="+mn-lt"/>
                <a:ea typeface="+mn-ea"/>
                <a:sym typeface="Calibri" panose="020F0502020204030204" pitchFamily="34" charset="0"/>
              </a:rPr>
              <a:t>want    ----   _________</a:t>
            </a:r>
            <a:endParaRPr lang="zh-CN" altLang="en-US" sz="3200" b="1" dirty="0">
              <a:solidFill>
                <a:srgbClr val="0C0C0C"/>
              </a:solidFill>
              <a:latin typeface="+mn-lt"/>
              <a:ea typeface="+mn-ea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611725" y="836820"/>
            <a:ext cx="8229600" cy="1143000"/>
          </a:xfrm>
        </p:spPr>
        <p:txBody>
          <a:bodyPr/>
          <a:lstStyle/>
          <a:p>
            <a:pPr marL="0" indent="0" eaLnBrk="1" hangingPunct="1"/>
            <a:r>
              <a:rPr lang="en-US" altLang="zh-CN" sz="66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Arial Unicode MS" pitchFamily="34" charset="-122"/>
                <a:sym typeface="Arial Unicode MS" pitchFamily="34" charset="-122"/>
              </a:rPr>
              <a:t>Homework</a:t>
            </a:r>
            <a:endParaRPr lang="zh-CN" altLang="en-US" sz="6600" b="1" dirty="0" smtClean="0">
              <a:solidFill>
                <a:srgbClr val="FF0000"/>
              </a:solidFill>
              <a:latin typeface="Comic Sans MS" panose="030F0702030302020204" pitchFamily="66" charset="0"/>
              <a:ea typeface="Arial Unicode MS" pitchFamily="34" charset="-122"/>
              <a:sym typeface="Arial Unicode MS" pitchFamily="34" charset="-122"/>
            </a:endParaRPr>
          </a:p>
        </p:txBody>
      </p:sp>
      <p:sp>
        <p:nvSpPr>
          <p:cNvPr id="172036" name="TextBox 4"/>
          <p:cNvSpPr>
            <a:spLocks noChangeArrowheads="1"/>
          </p:cNvSpPr>
          <p:nvPr/>
        </p:nvSpPr>
        <p:spPr bwMode="auto">
          <a:xfrm>
            <a:off x="571500" y="2227960"/>
            <a:ext cx="8358188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抄写本课所学单词，每个三遍。</a:t>
            </a:r>
            <a:endParaRPr lang="en-US" sz="3600" b="1" dirty="0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zh-CN" altLang="en-US" sz="3600" b="1" dirty="0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听录音、跟读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U12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课文三次。</a:t>
            </a:r>
            <a:endParaRPr lang="en-US" sz="3600" b="1" dirty="0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zh-CN" altLang="en-US" sz="3600" b="1" dirty="0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看课文的四幅插图向家长口头描述天气变化</a:t>
            </a:r>
            <a:r>
              <a:rPr lang="zh-CN" altLang="en-US" sz="44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。 </a:t>
            </a:r>
            <a:endParaRPr lang="zh-CN" altLang="en-US" sz="4400" b="1" dirty="0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1"/>
          <p:cNvSpPr>
            <a:spLocks noChangeArrowheads="1"/>
          </p:cNvSpPr>
          <p:nvPr/>
        </p:nvSpPr>
        <p:spPr bwMode="auto">
          <a:xfrm>
            <a:off x="1" y="1371632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zh-CN" sz="4000" dirty="0">
                <a:solidFill>
                  <a:srgbClr val="0000FF"/>
                </a:solidFill>
              </a:rPr>
              <a:t>Look at the pictures on Pages </a:t>
            </a:r>
            <a:r>
              <a:rPr lang="en-US" altLang="zh-CN" sz="4000" dirty="0" smtClean="0">
                <a:solidFill>
                  <a:srgbClr val="0000FF"/>
                </a:solidFill>
              </a:rPr>
              <a:t>68-69</a:t>
            </a:r>
            <a:endParaRPr lang="en-US" altLang="zh-CN" sz="4000" dirty="0">
              <a:solidFill>
                <a:srgbClr val="0000FF"/>
              </a:solidFill>
            </a:endParaRPr>
          </a:p>
        </p:txBody>
      </p:sp>
      <p:pic>
        <p:nvPicPr>
          <p:cNvPr id="153603" name="Picture 2" descr="C:\Users\dell\AppData\Local\Microsoft\Windows\Temporary Internet Files\Content.IE5\5Z42LZXA\MC900434411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82715" y="4714875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4" name="Rectangle 1"/>
          <p:cNvSpPr>
            <a:spLocks noChangeArrowheads="1"/>
          </p:cNvSpPr>
          <p:nvPr/>
        </p:nvSpPr>
        <p:spPr bwMode="auto">
          <a:xfrm>
            <a:off x="395710" y="2582287"/>
            <a:ext cx="814387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4800" dirty="0">
                <a:latin typeface="Calibri" panose="020F0502020204030204" pitchFamily="34" charset="0"/>
              </a:rPr>
              <a:t>Wang Jun is telling Mary the weather in England. </a:t>
            </a:r>
            <a:r>
              <a:rPr lang="en-US" altLang="zh-CN" sz="4800" dirty="0">
                <a:solidFill>
                  <a:srgbClr val="FF0000"/>
                </a:solidFill>
                <a:latin typeface="Calibri" panose="020F0502020204030204" pitchFamily="34" charset="0"/>
              </a:rPr>
              <a:t>What is the weather like? </a:t>
            </a:r>
            <a:r>
              <a:rPr lang="en-US" altLang="zh-CN" sz="4800" dirty="0">
                <a:latin typeface="Calibri" panose="020F0502020204030204" pitchFamily="34" charset="0"/>
              </a:rPr>
              <a:t>Let</a:t>
            </a:r>
            <a:r>
              <a:rPr lang="en-US" altLang="zh-CN" sz="4800" dirty="0"/>
              <a:t>’</a:t>
            </a:r>
            <a:r>
              <a:rPr lang="en-US" altLang="zh-CN" sz="4800" dirty="0">
                <a:latin typeface="Calibri" panose="020F0502020204030204" pitchFamily="34" charset="0"/>
              </a:rPr>
              <a:t>s read the letter and find out.</a:t>
            </a:r>
            <a:endParaRPr lang="en-US" altLang="zh-CN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AutoShape 2"/>
          <p:cNvSpPr>
            <a:spLocks noChangeArrowheads="1"/>
          </p:cNvSpPr>
          <p:nvPr/>
        </p:nvSpPr>
        <p:spPr bwMode="auto">
          <a:xfrm>
            <a:off x="0" y="188913"/>
            <a:ext cx="2897188" cy="765175"/>
          </a:xfrm>
          <a:prstGeom prst="cloudCallout">
            <a:avLst>
              <a:gd name="adj1" fmla="val 34657"/>
              <a:gd name="adj2" fmla="val 132778"/>
            </a:avLst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WordArt 3"/>
          <p:cNvSpPr>
            <a:spLocks noChangeArrowheads="1" noChangeShapeType="1"/>
          </p:cNvSpPr>
          <p:nvPr/>
        </p:nvSpPr>
        <p:spPr bwMode="auto">
          <a:xfrm>
            <a:off x="395288" y="188913"/>
            <a:ext cx="2514600" cy="647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defRPr/>
            </a:pPr>
            <a:r>
              <a:rPr lang="en-US" altLang="zh-CN" sz="6600" b="1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Guide 1</a:t>
            </a:r>
            <a:r>
              <a:rPr lang="zh-CN" altLang="en-US" sz="6600" b="1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：</a:t>
            </a:r>
          </a:p>
        </p:txBody>
      </p:sp>
      <p:sp>
        <p:nvSpPr>
          <p:cNvPr id="154628" name="WordArt 4"/>
          <p:cNvSpPr>
            <a:spLocks noChangeArrowheads="1" noChangeShapeType="1"/>
          </p:cNvSpPr>
          <p:nvPr/>
        </p:nvSpPr>
        <p:spPr bwMode="auto">
          <a:xfrm rot="-360000">
            <a:off x="1260475" y="1701800"/>
            <a:ext cx="7078663" cy="1882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20644"/>
                <a:gd name="adj2" fmla="val -1306"/>
              </a:avLst>
            </a:prstTxWarp>
          </a:bodyPr>
          <a:lstStyle/>
          <a:p>
            <a:pPr algn="ctr"/>
            <a:r>
              <a:rPr lang="en-US" altLang="zh-CN" sz="9600" b="1" kern="1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Look and listen  !</a:t>
            </a:r>
            <a:endParaRPr lang="zh-CN" altLang="en-US" sz="9600" b="1" kern="10"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755650" y="4005263"/>
            <a:ext cx="719931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>
                <a:solidFill>
                  <a:srgbClr val="000000"/>
                </a:solidFill>
              </a:rPr>
              <a:t>（看图、听录音，注意语音、语调）</a:t>
            </a:r>
          </a:p>
        </p:txBody>
      </p:sp>
      <p:pic>
        <p:nvPicPr>
          <p:cNvPr id="154630" name="Picture 6" descr="61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43813" y="0"/>
            <a:ext cx="1487487" cy="148748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日期占位符 3"/>
          <p:cNvSpPr txBox="1">
            <a:spLocks noGrp="1"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50D19FB-7A50-4881-B0F5-A481FBB3B988}" type="datetime1">
              <a:rPr lang="zh-CN" altLang="en-US" sz="1200">
                <a:solidFill>
                  <a:srgbClr val="898989"/>
                </a:solidFill>
              </a:rPr>
              <a:t>2023-01-17</a:t>
            </a:fld>
            <a:endParaRPr lang="zh-CN" altLang="en-US"/>
          </a:p>
        </p:txBody>
      </p:sp>
      <p:sp>
        <p:nvSpPr>
          <p:cNvPr id="18437" name="横卷形 7"/>
          <p:cNvSpPr>
            <a:spLocks noChangeArrowheads="1"/>
          </p:cNvSpPr>
          <p:nvPr/>
        </p:nvSpPr>
        <p:spPr bwMode="auto">
          <a:xfrm>
            <a:off x="500063" y="5357813"/>
            <a:ext cx="1857375" cy="85725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25400">
            <a:solidFill>
              <a:schemeClr val="accent2"/>
            </a:solidFill>
            <a:round/>
          </a:ln>
        </p:spPr>
        <p:txBody>
          <a:bodyPr/>
          <a:lstStyle/>
          <a:p>
            <a:r>
              <a:rPr lang="en-US" altLang="zh-CN" sz="3200" b="1">
                <a:solidFill>
                  <a:srgbClr val="0070C0"/>
                </a:solidFill>
              </a:rPr>
              <a:t>season</a:t>
            </a:r>
            <a:endParaRPr lang="zh-CN" altLang="en-US" sz="3200" b="1">
              <a:solidFill>
                <a:srgbClr val="0070C0"/>
              </a:solidFill>
            </a:endParaRPr>
          </a:p>
        </p:txBody>
      </p:sp>
      <p:sp>
        <p:nvSpPr>
          <p:cNvPr id="18438" name="横卷形 8"/>
          <p:cNvSpPr>
            <a:spLocks noChangeArrowheads="1"/>
          </p:cNvSpPr>
          <p:nvPr/>
        </p:nvSpPr>
        <p:spPr bwMode="auto">
          <a:xfrm>
            <a:off x="3786188" y="5357813"/>
            <a:ext cx="1143000" cy="85725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25400">
            <a:solidFill>
              <a:schemeClr val="accent2"/>
            </a:solidFill>
            <a:round/>
          </a:ln>
        </p:spPr>
        <p:txBody>
          <a:bodyPr/>
          <a:lstStyle/>
          <a:p>
            <a:r>
              <a:rPr lang="en-US" altLang="zh-CN" sz="3200" b="1">
                <a:solidFill>
                  <a:srgbClr val="0070C0"/>
                </a:solidFill>
              </a:rPr>
              <a:t>turn</a:t>
            </a:r>
            <a:endParaRPr lang="zh-CN" altLang="en-US" sz="3200" b="1">
              <a:solidFill>
                <a:srgbClr val="0070C0"/>
              </a:solidFill>
            </a:endParaRPr>
          </a:p>
        </p:txBody>
      </p:sp>
      <p:sp>
        <p:nvSpPr>
          <p:cNvPr id="18439" name="横卷形 9"/>
          <p:cNvSpPr>
            <a:spLocks noChangeArrowheads="1"/>
          </p:cNvSpPr>
          <p:nvPr/>
        </p:nvSpPr>
        <p:spPr bwMode="auto">
          <a:xfrm>
            <a:off x="4857750" y="1000125"/>
            <a:ext cx="2714625" cy="85725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25400">
            <a:solidFill>
              <a:schemeClr val="accent2"/>
            </a:solidFill>
            <a:round/>
          </a:ln>
        </p:spPr>
        <p:txBody>
          <a:bodyPr/>
          <a:lstStyle/>
          <a:p>
            <a:r>
              <a:rPr lang="en-US" altLang="zh-CN" sz="3200" b="1">
                <a:solidFill>
                  <a:srgbClr val="0070C0"/>
                </a:solidFill>
              </a:rPr>
              <a:t>temperature</a:t>
            </a:r>
            <a:endParaRPr lang="zh-CN" altLang="en-US" sz="3200" b="1">
              <a:solidFill>
                <a:srgbClr val="0070C0"/>
              </a:solidFill>
            </a:endParaRPr>
          </a:p>
        </p:txBody>
      </p:sp>
      <p:sp>
        <p:nvSpPr>
          <p:cNvPr id="18440" name="横卷形 11"/>
          <p:cNvSpPr>
            <a:spLocks noChangeArrowheads="1"/>
          </p:cNvSpPr>
          <p:nvPr/>
        </p:nvSpPr>
        <p:spPr bwMode="auto">
          <a:xfrm>
            <a:off x="6429375" y="5357813"/>
            <a:ext cx="1857375" cy="85725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25400">
            <a:solidFill>
              <a:schemeClr val="accent2"/>
            </a:solidFill>
            <a:round/>
          </a:ln>
        </p:spPr>
        <p:txBody>
          <a:bodyPr/>
          <a:lstStyle/>
          <a:p>
            <a:r>
              <a:rPr lang="en-US" altLang="zh-CN" sz="3200" b="1">
                <a:solidFill>
                  <a:srgbClr val="0070C0"/>
                </a:solidFill>
              </a:rPr>
              <a:t>degree</a:t>
            </a:r>
            <a:endParaRPr lang="zh-CN" altLang="en-US" sz="3200" b="1">
              <a:solidFill>
                <a:srgbClr val="0070C0"/>
              </a:solidFill>
            </a:endParaRPr>
          </a:p>
        </p:txBody>
      </p:sp>
      <p:sp>
        <p:nvSpPr>
          <p:cNvPr id="18441" name="横卷形 12"/>
          <p:cNvSpPr>
            <a:spLocks noChangeArrowheads="1"/>
          </p:cNvSpPr>
          <p:nvPr/>
        </p:nvSpPr>
        <p:spPr bwMode="auto">
          <a:xfrm>
            <a:off x="6429375" y="2286000"/>
            <a:ext cx="1857375" cy="85725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25400">
            <a:solidFill>
              <a:schemeClr val="accent2"/>
            </a:solidFill>
            <a:round/>
          </a:ln>
        </p:spPr>
        <p:txBody>
          <a:bodyPr/>
          <a:lstStyle/>
          <a:p>
            <a:r>
              <a:rPr lang="en-US" altLang="zh-CN" sz="3200" b="1">
                <a:solidFill>
                  <a:srgbClr val="0070C0"/>
                </a:solidFill>
              </a:rPr>
              <a:t>put on</a:t>
            </a:r>
            <a:endParaRPr lang="zh-CN" altLang="en-US" sz="3200" b="1">
              <a:solidFill>
                <a:srgbClr val="0070C0"/>
              </a:solidFill>
            </a:endParaRPr>
          </a:p>
        </p:txBody>
      </p:sp>
      <p:sp>
        <p:nvSpPr>
          <p:cNvPr id="18442" name="横卷形 13"/>
          <p:cNvSpPr>
            <a:spLocks noChangeArrowheads="1"/>
          </p:cNvSpPr>
          <p:nvPr/>
        </p:nvSpPr>
        <p:spPr bwMode="auto">
          <a:xfrm>
            <a:off x="5214938" y="3857625"/>
            <a:ext cx="1857375" cy="85725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25400">
            <a:solidFill>
              <a:schemeClr val="accent2"/>
            </a:solidFill>
            <a:round/>
          </a:ln>
        </p:spPr>
        <p:txBody>
          <a:bodyPr/>
          <a:lstStyle/>
          <a:p>
            <a:r>
              <a:rPr lang="en-US" altLang="zh-CN" sz="3200" b="1">
                <a:solidFill>
                  <a:srgbClr val="0070C0"/>
                </a:solidFill>
              </a:rPr>
              <a:t>shine</a:t>
            </a:r>
            <a:endParaRPr lang="zh-CN" altLang="en-US" sz="3200" b="1">
              <a:solidFill>
                <a:srgbClr val="0070C0"/>
              </a:solidFill>
            </a:endParaRPr>
          </a:p>
        </p:txBody>
      </p:sp>
      <p:sp>
        <p:nvSpPr>
          <p:cNvPr id="18443" name="横卷形 14"/>
          <p:cNvSpPr>
            <a:spLocks noChangeArrowheads="1"/>
          </p:cNvSpPr>
          <p:nvPr/>
        </p:nvSpPr>
        <p:spPr bwMode="auto">
          <a:xfrm>
            <a:off x="1643063" y="3857625"/>
            <a:ext cx="2286000" cy="85725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25400">
            <a:solidFill>
              <a:schemeClr val="accent2"/>
            </a:solidFill>
            <a:round/>
          </a:ln>
        </p:spPr>
        <p:txBody>
          <a:bodyPr/>
          <a:lstStyle/>
          <a:p>
            <a:r>
              <a:rPr lang="en-US" altLang="zh-CN" sz="3200" b="1">
                <a:solidFill>
                  <a:srgbClr val="0070C0"/>
                </a:solidFill>
              </a:rPr>
              <a:t>umbrella</a:t>
            </a:r>
            <a:endParaRPr lang="zh-CN" altLang="en-US" sz="3200" b="1">
              <a:solidFill>
                <a:srgbClr val="0070C0"/>
              </a:solidFill>
            </a:endParaRPr>
          </a:p>
        </p:txBody>
      </p:sp>
      <p:sp>
        <p:nvSpPr>
          <p:cNvPr id="18444" name="横卷形 15"/>
          <p:cNvSpPr>
            <a:spLocks noChangeArrowheads="1"/>
          </p:cNvSpPr>
          <p:nvPr/>
        </p:nvSpPr>
        <p:spPr bwMode="auto">
          <a:xfrm>
            <a:off x="857250" y="2357438"/>
            <a:ext cx="1857375" cy="85725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25400">
            <a:solidFill>
              <a:schemeClr val="accent2"/>
            </a:solidFill>
            <a:round/>
          </a:ln>
        </p:spPr>
        <p:txBody>
          <a:bodyPr/>
          <a:lstStyle/>
          <a:p>
            <a:r>
              <a:rPr lang="en-US" altLang="zh-CN" sz="3200" b="1">
                <a:solidFill>
                  <a:srgbClr val="0070C0"/>
                </a:solidFill>
              </a:rPr>
              <a:t>outside</a:t>
            </a:r>
            <a:endParaRPr lang="zh-CN" altLang="en-US" sz="3200" b="1">
              <a:solidFill>
                <a:srgbClr val="0070C0"/>
              </a:solidFill>
            </a:endParaRPr>
          </a:p>
        </p:txBody>
      </p:sp>
      <p:sp>
        <p:nvSpPr>
          <p:cNvPr id="18445" name="横卷形 16"/>
          <p:cNvSpPr>
            <a:spLocks noChangeArrowheads="1"/>
          </p:cNvSpPr>
          <p:nvPr/>
        </p:nvSpPr>
        <p:spPr bwMode="auto">
          <a:xfrm>
            <a:off x="3643313" y="2357438"/>
            <a:ext cx="1857375" cy="85725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25400">
            <a:solidFill>
              <a:schemeClr val="accent2"/>
            </a:solidFill>
            <a:round/>
          </a:ln>
        </p:spPr>
        <p:txBody>
          <a:bodyPr/>
          <a:lstStyle/>
          <a:p>
            <a:r>
              <a:rPr lang="en-US" altLang="zh-CN" sz="3200" b="1">
                <a:solidFill>
                  <a:srgbClr val="0070C0"/>
                </a:solidFill>
              </a:rPr>
              <a:t>report</a:t>
            </a:r>
            <a:endParaRPr lang="zh-CN" altLang="en-US" sz="3200" b="1">
              <a:solidFill>
                <a:srgbClr val="0070C0"/>
              </a:solidFill>
            </a:endParaRPr>
          </a:p>
        </p:txBody>
      </p:sp>
      <p:sp>
        <p:nvSpPr>
          <p:cNvPr id="18446" name="横卷形 17"/>
          <p:cNvSpPr>
            <a:spLocks noChangeArrowheads="1"/>
          </p:cNvSpPr>
          <p:nvPr/>
        </p:nvSpPr>
        <p:spPr bwMode="auto">
          <a:xfrm>
            <a:off x="928688" y="1000125"/>
            <a:ext cx="2428875" cy="85725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25400">
            <a:solidFill>
              <a:schemeClr val="accent2"/>
            </a:solidFill>
            <a:round/>
          </a:ln>
        </p:spPr>
        <p:txBody>
          <a:bodyPr/>
          <a:lstStyle/>
          <a:p>
            <a:r>
              <a:rPr lang="en-US" altLang="zh-CN" sz="3200" b="1">
                <a:solidFill>
                  <a:srgbClr val="0070C0"/>
                </a:solidFill>
              </a:rPr>
              <a:t>centigrade</a:t>
            </a:r>
            <a:endParaRPr lang="zh-CN" altLang="en-US" sz="32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 autoUpdateAnimBg="0"/>
      <p:bldP spid="18437" grpId="1" animBg="1" autoUpdateAnimBg="0"/>
      <p:bldP spid="18438" grpId="0" animBg="1" autoUpdateAnimBg="0"/>
      <p:bldP spid="18438" grpId="1" animBg="1" autoUpdateAnimBg="0"/>
      <p:bldP spid="18439" grpId="0" animBg="1" autoUpdateAnimBg="0"/>
      <p:bldP spid="18439" grpId="1" animBg="1" autoUpdateAnimBg="0"/>
      <p:bldP spid="18440" grpId="0" animBg="1" autoUpdateAnimBg="0"/>
      <p:bldP spid="18440" grpId="1" animBg="1" autoUpdateAnimBg="0"/>
      <p:bldP spid="18441" grpId="0" animBg="1" autoUpdateAnimBg="0"/>
      <p:bldP spid="18441" grpId="1" animBg="1" autoUpdateAnimBg="0"/>
      <p:bldP spid="18442" grpId="0" animBg="1" autoUpdateAnimBg="0"/>
      <p:bldP spid="18442" grpId="1" animBg="1" autoUpdateAnimBg="0"/>
      <p:bldP spid="18443" grpId="0" animBg="1" autoUpdateAnimBg="0"/>
      <p:bldP spid="18443" grpId="1" animBg="1" autoUpdateAnimBg="0"/>
      <p:bldP spid="18444" grpId="0" animBg="1" autoUpdateAnimBg="0"/>
      <p:bldP spid="18444" grpId="1" animBg="1" autoUpdateAnimBg="0"/>
      <p:bldP spid="18445" grpId="0" animBg="1" autoUpdateAnimBg="0"/>
      <p:bldP spid="18445" grpId="1" animBg="1" autoUpdateAnimBg="0"/>
      <p:bldP spid="18446" grpId="0" animBg="1" autoUpdateAnimBg="0"/>
      <p:bldP spid="18446" grpId="1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/>
          <p:cNvSpPr txBox="1">
            <a:spLocks noChangeArrowheads="1"/>
          </p:cNvSpPr>
          <p:nvPr/>
        </p:nvSpPr>
        <p:spPr bwMode="auto">
          <a:xfrm>
            <a:off x="0" y="1341438"/>
            <a:ext cx="8964613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4200" b="1" dirty="0">
                <a:solidFill>
                  <a:srgbClr val="000000"/>
                </a:solidFill>
              </a:rPr>
              <a:t> Please</a:t>
            </a:r>
            <a:r>
              <a:rPr lang="zh-CN" altLang="en-US" sz="4200" b="1" dirty="0">
                <a:solidFill>
                  <a:srgbClr val="000000"/>
                </a:solidFill>
              </a:rPr>
              <a:t> read</a:t>
            </a:r>
            <a:r>
              <a:rPr lang="en-US" altLang="zh-CN" sz="4200" b="1" dirty="0">
                <a:solidFill>
                  <a:srgbClr val="000000"/>
                </a:solidFill>
              </a:rPr>
              <a:t> </a:t>
            </a:r>
            <a:r>
              <a:rPr lang="zh-CN" altLang="en-US" sz="4200" b="1" dirty="0">
                <a:solidFill>
                  <a:srgbClr val="000000"/>
                </a:solidFill>
              </a:rPr>
              <a:t>the text by yourself within </a:t>
            </a:r>
            <a:r>
              <a:rPr lang="en-US" altLang="zh-CN" sz="4200" b="1" dirty="0">
                <a:solidFill>
                  <a:srgbClr val="000000"/>
                </a:solidFill>
              </a:rPr>
              <a:t>5 minutes.</a:t>
            </a:r>
          </a:p>
          <a:p>
            <a:pPr algn="ctr" eaLnBrk="1" hangingPunct="1">
              <a:lnSpc>
                <a:spcPct val="2100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大声朗读课文。</a:t>
            </a:r>
          </a:p>
          <a:p>
            <a:pPr algn="ctr" eaLnBrk="1" hangingPunct="1">
              <a:lnSpc>
                <a:spcPct val="1100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（若有疑难，请 </a:t>
            </a:r>
            <a:r>
              <a:rPr lang="zh-CN" altLang="en-US" sz="3200" b="1" u="sng" dirty="0">
                <a:solidFill>
                  <a:srgbClr val="CC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用笔</a:t>
            </a:r>
            <a:r>
              <a:rPr lang="zh-CN" altLang="en-US" sz="3200" b="1" dirty="0">
                <a:solidFill>
                  <a:srgbClr val="CC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标注出来。)</a:t>
            </a:r>
          </a:p>
        </p:txBody>
      </p:sp>
      <p:sp>
        <p:nvSpPr>
          <p:cNvPr id="156675" name="未知"/>
          <p:cNvSpPr/>
          <p:nvPr/>
        </p:nvSpPr>
        <p:spPr bwMode="auto">
          <a:xfrm>
            <a:off x="762000" y="2895600"/>
            <a:ext cx="5930900" cy="1588"/>
          </a:xfrm>
          <a:custGeom>
            <a:avLst/>
            <a:gdLst>
              <a:gd name="T0" fmla="*/ 0 w 3736"/>
              <a:gd name="T1" fmla="*/ 0 h 1"/>
              <a:gd name="T2" fmla="*/ 2147483647 w 3736"/>
              <a:gd name="T3" fmla="*/ 0 h 1"/>
              <a:gd name="T4" fmla="*/ 2147483647 w 3736"/>
              <a:gd name="T5" fmla="*/ 0 h 1"/>
              <a:gd name="T6" fmla="*/ 2147483647 w 3736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3736"/>
              <a:gd name="T13" fmla="*/ 0 h 1"/>
              <a:gd name="T14" fmla="*/ 3736 w 3736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36" h="1">
                <a:moveTo>
                  <a:pt x="0" y="0"/>
                </a:moveTo>
                <a:cubicBezTo>
                  <a:pt x="1300" y="0"/>
                  <a:pt x="2600" y="0"/>
                  <a:pt x="3168" y="0"/>
                </a:cubicBezTo>
                <a:cubicBezTo>
                  <a:pt x="3736" y="0"/>
                  <a:pt x="3360" y="0"/>
                  <a:pt x="3408" y="0"/>
                </a:cubicBezTo>
                <a:cubicBezTo>
                  <a:pt x="3456" y="0"/>
                  <a:pt x="3448" y="0"/>
                  <a:pt x="3456" y="0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endParaRPr lang="zh-CN" altLang="en-US" sz="5400">
              <a:solidFill>
                <a:srgbClr val="FF0000"/>
              </a:solidFill>
            </a:endParaRPr>
          </a:p>
        </p:txBody>
      </p:sp>
      <p:sp>
        <p:nvSpPr>
          <p:cNvPr id="156676" name="Line 4"/>
          <p:cNvSpPr>
            <a:spLocks noChangeShapeType="1"/>
          </p:cNvSpPr>
          <p:nvPr/>
        </p:nvSpPr>
        <p:spPr bwMode="auto">
          <a:xfrm>
            <a:off x="762000" y="2895600"/>
            <a:ext cx="6096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56677" name="Group 5"/>
          <p:cNvGrpSpPr/>
          <p:nvPr/>
        </p:nvGrpSpPr>
        <p:grpSpPr bwMode="auto">
          <a:xfrm>
            <a:off x="0" y="0"/>
            <a:ext cx="3276600" cy="1025525"/>
            <a:chOff x="0" y="0"/>
            <a:chExt cx="5160" cy="1658"/>
          </a:xfrm>
        </p:grpSpPr>
        <p:sp>
          <p:nvSpPr>
            <p:cNvPr id="156679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5160" cy="1658"/>
            </a:xfrm>
            <a:prstGeom prst="cloudCallout">
              <a:avLst>
                <a:gd name="adj1" fmla="val 23449"/>
                <a:gd name="adj2" fmla="val 91176"/>
              </a:avLst>
            </a:prstGeom>
            <a:solidFill>
              <a:schemeClr val="bg1"/>
            </a:solidFill>
            <a:ln w="9525">
              <a:solidFill>
                <a:srgbClr val="FF00FF"/>
              </a:solidFill>
              <a:round/>
            </a:ln>
          </p:spPr>
          <p:txBody>
            <a:bodyPr/>
            <a:lstStyle/>
            <a:p>
              <a:pPr algn="ctr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75" name="WordArt 7"/>
            <p:cNvSpPr>
              <a:spLocks noChangeArrowheads="1" noChangeShapeType="1"/>
            </p:cNvSpPr>
            <p:nvPr/>
          </p:nvSpPr>
          <p:spPr bwMode="auto">
            <a:xfrm>
              <a:off x="510" y="0"/>
              <a:ext cx="3858" cy="1318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8495"/>
                </a:avLst>
              </a:prstTxWarp>
            </a:bodyPr>
            <a:lstStyle/>
            <a:p>
              <a:pPr algn="ctr">
                <a:defRPr/>
              </a:pPr>
              <a:r>
                <a:rPr lang="en-US" altLang="zh-CN" sz="4800" b="1" dirty="0">
                  <a:ln w="9525" cap="rnd">
                    <a:solidFill>
                      <a:srgbClr val="FF0000"/>
                    </a:solidFill>
                    <a:prstDash val="sysDot"/>
                    <a:round/>
                  </a:ln>
                  <a:solidFill>
                    <a:srgbClr val="FF00FF"/>
                  </a:solidFill>
                  <a:effectLst>
                    <a:outerShdw dist="53882" dir="2700000" algn="ctr" rotWithShape="0">
                      <a:srgbClr val="9999FF">
                        <a:alpha val="75000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Guide 2</a:t>
              </a:r>
              <a:r>
                <a:rPr lang="zh-CN" altLang="en-US" sz="4800" b="1" dirty="0">
                  <a:ln w="9525" cap="rnd">
                    <a:solidFill>
                      <a:srgbClr val="FF0000"/>
                    </a:solidFill>
                    <a:prstDash val="sysDot"/>
                    <a:round/>
                  </a:ln>
                  <a:solidFill>
                    <a:srgbClr val="FF00FF"/>
                  </a:solidFill>
                  <a:effectLst>
                    <a:outerShdw dist="53882" dir="2700000" algn="ctr" rotWithShape="0">
                      <a:srgbClr val="9999FF">
                        <a:alpha val="75000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：</a:t>
              </a:r>
            </a:p>
          </p:txBody>
        </p:sp>
      </p:grpSp>
      <p:pic>
        <p:nvPicPr>
          <p:cNvPr id="156678" name="Picture 8" descr="6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0"/>
            <a:ext cx="140335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ext Box 3"/>
          <p:cNvSpPr txBox="1">
            <a:spLocks noChangeArrowheads="1"/>
          </p:cNvSpPr>
          <p:nvPr/>
        </p:nvSpPr>
        <p:spPr bwMode="auto">
          <a:xfrm>
            <a:off x="539750" y="1424738"/>
            <a:ext cx="8137525" cy="321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zh-CN" sz="6000" b="1" dirty="0">
                <a:solidFill>
                  <a:srgbClr val="000000"/>
                </a:solidFill>
              </a:rPr>
              <a:t>Read after the tape</a:t>
            </a:r>
            <a:r>
              <a:rPr lang="en-US" altLang="zh-CN" sz="6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!</a:t>
            </a:r>
            <a:endParaRPr lang="en-US" altLang="zh-CN" sz="32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lnSpc>
                <a:spcPct val="190000"/>
              </a:lnSpc>
            </a:pPr>
            <a:r>
              <a:rPr lang="zh-CN" altLang="en-US" sz="40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跟录音，读课文。</a:t>
            </a:r>
          </a:p>
          <a:p>
            <a:pPr algn="ctr" eaLnBrk="1" hangingPunct="1">
              <a:lnSpc>
                <a:spcPct val="190000"/>
              </a:lnSpc>
            </a:pP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（尤其注意刚才你所</a:t>
            </a:r>
            <a:r>
              <a:rPr lang="zh-CN" altLang="en-US" sz="3200" b="1" dirty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标注出的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单词或句子</a:t>
            </a:r>
            <a:r>
              <a:rPr lang="zh-CN" altLang="en-US" sz="32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。）</a:t>
            </a:r>
            <a:endParaRPr lang="zh-CN" altLang="en-US" sz="32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Let's read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429250"/>
            <a:ext cx="947738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1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日期占位符 3"/>
          <p:cNvSpPr txBox="1">
            <a:spLocks noGrp="1"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9E5CBD1-8C4B-4B22-B8AE-94E5005F792A}" type="datetime1">
              <a:rPr lang="zh-CN" altLang="en-US" sz="1200">
                <a:solidFill>
                  <a:srgbClr val="898989"/>
                </a:solidFill>
              </a:rPr>
              <a:t>2023-01-17</a:t>
            </a:fld>
            <a:endParaRPr lang="zh-CN" altLang="en-US"/>
          </a:p>
        </p:txBody>
      </p:sp>
      <p:sp>
        <p:nvSpPr>
          <p:cNvPr id="1587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71500"/>
            <a:ext cx="9144000" cy="1143000"/>
          </a:xfrm>
        </p:spPr>
        <p:txBody>
          <a:bodyPr/>
          <a:lstStyle/>
          <a:p>
            <a:pPr algn="ctr" eaLnBrk="1" hangingPunct="1"/>
            <a:r>
              <a:rPr lang="zh-CN" altLang="en-US" b="1" dirty="0" smtClean="0">
                <a:solidFill>
                  <a:srgbClr val="FF0000"/>
                </a:solidFill>
              </a:rPr>
              <a:t>What's the weather like in each picture? </a:t>
            </a:r>
          </a:p>
        </p:txBody>
      </p:sp>
      <p:pic>
        <p:nvPicPr>
          <p:cNvPr id="158725" name="内容占位符 3" descr="Let's read.jpg"/>
          <p:cNvPicPr>
            <a:picLocks noGrp="1"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1446212"/>
            <a:ext cx="7215187" cy="541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726" name="Text Box 5"/>
          <p:cNvSpPr txBox="1">
            <a:spLocks noChangeArrowheads="1"/>
          </p:cNvSpPr>
          <p:nvPr/>
        </p:nvSpPr>
        <p:spPr bwMode="auto">
          <a:xfrm>
            <a:off x="7239000" y="170088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</a:rPr>
              <a:t>学生看图回答。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日期占位符 3"/>
          <p:cNvSpPr txBox="1">
            <a:spLocks noGrp="1" noChangeArrowheads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BF73F39-4B6F-41C2-B927-74C23EF15136}" type="datetime1">
              <a:rPr lang="zh-CN" altLang="en-US" sz="1200">
                <a:solidFill>
                  <a:srgbClr val="898989"/>
                </a:solidFill>
              </a:rPr>
              <a:t>2023-01-17</a:t>
            </a:fld>
            <a:endParaRPr lang="zh-CN" altLang="en-US"/>
          </a:p>
        </p:txBody>
      </p:sp>
      <p:pic>
        <p:nvPicPr>
          <p:cNvPr id="159748" name="内容占位符 3" descr="Let's read.jpg"/>
          <p:cNvPicPr>
            <a:picLocks noGrp="1"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38" y="571500"/>
            <a:ext cx="5919787" cy="45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8229600" cy="857250"/>
          </a:xfrm>
        </p:spPr>
        <p:txBody>
          <a:bodyPr/>
          <a:lstStyle/>
          <a:p>
            <a:pPr eaLnBrk="1" hangingPunct="1"/>
            <a:r>
              <a:rPr lang="zh-CN" altLang="en-US" sz="6000" b="1" smtClean="0">
                <a:solidFill>
                  <a:srgbClr val="0D0D0D"/>
                </a:solidFill>
              </a:rPr>
              <a:t>One day in </a:t>
            </a:r>
            <a:r>
              <a:rPr lang="en-US" altLang="zh-CN" sz="6000" b="1" smtClean="0">
                <a:solidFill>
                  <a:srgbClr val="0D0D0D"/>
                </a:solidFill>
              </a:rPr>
              <a:t>England</a:t>
            </a:r>
            <a:r>
              <a:rPr lang="zh-CN" altLang="en-US" sz="6000" b="1" smtClean="0">
                <a:solidFill>
                  <a:srgbClr val="0D0D0D"/>
                </a:solidFill>
              </a:rPr>
              <a:t> 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1714500" y="928688"/>
            <a:ext cx="12144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chemeClr val="hlink"/>
                </a:solidFill>
              </a:rPr>
              <a:t>8:00 </a:t>
            </a:r>
          </a:p>
          <a:p>
            <a:pPr eaLnBrk="1" hangingPunct="1"/>
            <a:r>
              <a:rPr lang="zh-CN" altLang="en-US" sz="3200" b="1">
                <a:solidFill>
                  <a:schemeClr val="hlink"/>
                </a:solidFill>
              </a:rPr>
              <a:t>cold </a:t>
            </a: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6623050" y="2571750"/>
            <a:ext cx="25209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chemeClr val="hlink"/>
                </a:solidFill>
              </a:rPr>
              <a:t>        15:00 </a:t>
            </a:r>
          </a:p>
          <a:p>
            <a:pPr eaLnBrk="1" hangingPunct="1"/>
            <a:r>
              <a:rPr lang="zh-CN" altLang="en-US" sz="3200" b="1">
                <a:solidFill>
                  <a:schemeClr val="hlink"/>
                </a:solidFill>
              </a:rPr>
              <a:t>   windy, cool</a:t>
            </a:r>
            <a:r>
              <a:rPr lang="zh-CN" altLang="en-US" sz="3200">
                <a:solidFill>
                  <a:schemeClr val="hlink"/>
                </a:solidFill>
              </a:rPr>
              <a:t>  </a:t>
            </a: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6572250" y="928688"/>
            <a:ext cx="25717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hlink"/>
                </a:solidFill>
              </a:rPr>
              <a:t>    </a:t>
            </a:r>
            <a:r>
              <a:rPr lang="zh-CN" altLang="en-US" sz="3200" b="1">
                <a:solidFill>
                  <a:schemeClr val="hlink"/>
                </a:solidFill>
              </a:rPr>
              <a:t>10:00 </a:t>
            </a:r>
          </a:p>
          <a:p>
            <a:pPr eaLnBrk="1" hangingPunct="1"/>
            <a:r>
              <a:rPr lang="zh-CN" altLang="en-US" sz="3200" b="1">
                <a:solidFill>
                  <a:schemeClr val="hlink"/>
                </a:solidFill>
              </a:rPr>
              <a:t>  sunny, hot</a:t>
            </a: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500063" y="2714625"/>
            <a:ext cx="17145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hlink"/>
                </a:solidFill>
              </a:rPr>
              <a:t>  </a:t>
            </a:r>
            <a:r>
              <a:rPr lang="zh-CN" altLang="en-US" sz="3200" b="1">
                <a:solidFill>
                  <a:schemeClr val="hlink"/>
                </a:solidFill>
              </a:rPr>
              <a:t>13:00 </a:t>
            </a:r>
          </a:p>
          <a:p>
            <a:pPr eaLnBrk="1" hangingPunct="1"/>
            <a:r>
              <a:rPr lang="zh-CN" altLang="en-US" sz="3200" b="1">
                <a:solidFill>
                  <a:schemeClr val="hlink"/>
                </a:solidFill>
              </a:rPr>
              <a:t> raining </a:t>
            </a:r>
          </a:p>
        </p:txBody>
      </p:sp>
      <p:pic>
        <p:nvPicPr>
          <p:cNvPr id="20490" name="图片 8" descr="QQ图片201411111914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929063"/>
            <a:ext cx="1077913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1" name="AutoShape 10"/>
          <p:cNvSpPr>
            <a:spLocks noChangeArrowheads="1"/>
          </p:cNvSpPr>
          <p:nvPr/>
        </p:nvSpPr>
        <p:spPr bwMode="auto">
          <a:xfrm>
            <a:off x="1214438" y="4786313"/>
            <a:ext cx="6624637" cy="576262"/>
          </a:xfrm>
          <a:prstGeom prst="wedgeRoundRectCallout">
            <a:avLst>
              <a:gd name="adj1" fmla="val -59301"/>
              <a:gd name="adj2" fmla="val -55917"/>
              <a:gd name="adj3" fmla="val 16667"/>
            </a:avLst>
          </a:prstGeom>
          <a:solidFill>
            <a:srgbClr val="B2C1DB"/>
          </a:solidFill>
          <a:ln w="38100" cmpd="sng">
            <a:solidFill>
              <a:schemeClr val="bg1"/>
            </a:solidFill>
            <a:miter lim="800000"/>
          </a:ln>
          <a:effectLst>
            <a:outerShdw dist="20000" dir="5400000" algn="ctr" rotWithShape="0">
              <a:srgbClr val="000000">
                <a:alpha val="35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zh-CN" altLang="en-US" sz="2800" b="1" dirty="0">
                <a:solidFill>
                  <a:srgbClr val="0D0D0D"/>
                </a:solidFill>
                <a:latin typeface="Calibri" panose="020F0502020204030204" pitchFamily="34" charset="0"/>
              </a:rPr>
              <a:t>The weather in </a:t>
            </a:r>
            <a:r>
              <a:rPr lang="en-US" altLang="zh-CN" sz="2800" b="1" dirty="0">
                <a:solidFill>
                  <a:srgbClr val="0D0D0D"/>
                </a:solidFill>
                <a:latin typeface="Calibri" panose="020F0502020204030204" pitchFamily="34" charset="0"/>
              </a:rPr>
              <a:t>England</a:t>
            </a:r>
            <a:r>
              <a:rPr lang="zh-CN" altLang="en-US" sz="2800" b="1" dirty="0">
                <a:solidFill>
                  <a:srgbClr val="0D0D0D"/>
                </a:solidFill>
                <a:latin typeface="Calibri" panose="020F0502020204030204" pitchFamily="34" charset="0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changes</a:t>
            </a:r>
            <a:r>
              <a:rPr lang="zh-CN" altLang="en-US" sz="2800" b="1" dirty="0">
                <a:solidFill>
                  <a:srgbClr val="0D0D0D"/>
                </a:solidFill>
                <a:latin typeface="Calibri" panose="020F0502020204030204" pitchFamily="34" charset="0"/>
              </a:rPr>
              <a:t> a lot! </a:t>
            </a:r>
          </a:p>
        </p:txBody>
      </p:sp>
      <p:pic>
        <p:nvPicPr>
          <p:cNvPr id="20492" name="图片 9" descr="QQ图片2014111119141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83525" y="4786313"/>
            <a:ext cx="1260475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3" name="AutoShape 12"/>
          <p:cNvSpPr>
            <a:spLocks noChangeArrowheads="1"/>
          </p:cNvSpPr>
          <p:nvPr/>
        </p:nvSpPr>
        <p:spPr bwMode="auto">
          <a:xfrm>
            <a:off x="5429250" y="5500688"/>
            <a:ext cx="2571750" cy="647700"/>
          </a:xfrm>
          <a:prstGeom prst="wedgeRoundRectCallout">
            <a:avLst>
              <a:gd name="adj1" fmla="val 70421"/>
              <a:gd name="adj2" fmla="val -46667"/>
              <a:gd name="adj3" fmla="val 16667"/>
            </a:avLst>
          </a:prstGeom>
          <a:solidFill>
            <a:srgbClr val="B2C1DB"/>
          </a:solidFill>
          <a:ln w="38100" cmpd="sng">
            <a:solidFill>
              <a:schemeClr val="bg1"/>
            </a:solidFill>
            <a:miter lim="800000"/>
          </a:ln>
          <a:effectLst>
            <a:outerShdw dist="20000" dir="5400000" algn="ctr" rotWithShape="0">
              <a:srgbClr val="000000">
                <a:alpha val="35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zh-CN" altLang="en-US" sz="3200" b="1">
                <a:solidFill>
                  <a:srgbClr val="0D0D0D"/>
                </a:solidFill>
                <a:latin typeface="Calibri" panose="020F0502020204030204" pitchFamily="34" charset="0"/>
              </a:rPr>
              <a:t>That's </a:t>
            </a:r>
            <a:r>
              <a:rPr lang="zh-CN" altLang="en-US" sz="3200" b="1">
                <a:solidFill>
                  <a:srgbClr val="FF0000"/>
                </a:solidFill>
                <a:latin typeface="Calibri" panose="020F0502020204030204" pitchFamily="34" charset="0"/>
              </a:rPr>
              <a:t>true</a:t>
            </a:r>
            <a:r>
              <a:rPr lang="zh-CN" altLang="en-US" sz="3200" b="1">
                <a:solidFill>
                  <a:srgbClr val="0D0D0D"/>
                </a:solidFill>
                <a:latin typeface="Calibri" panose="020F0502020204030204" pitchFamily="34" charset="0"/>
              </a:rPr>
              <a:t>!</a:t>
            </a:r>
            <a:r>
              <a:rPr lang="zh-CN" altLang="en-US" b="1">
                <a:solidFill>
                  <a:srgbClr val="0D0D0D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0494" name="Text Box 13"/>
          <p:cNvSpPr txBox="1">
            <a:spLocks noChangeArrowheads="1"/>
          </p:cNvSpPr>
          <p:nvPr/>
        </p:nvSpPr>
        <p:spPr bwMode="auto">
          <a:xfrm>
            <a:off x="642938" y="5786438"/>
            <a:ext cx="2714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3300"/>
                </a:solidFill>
              </a:rPr>
              <a:t>change:</a:t>
            </a:r>
            <a:r>
              <a:rPr lang="zh-CN" altLang="en-US" sz="3200" b="1"/>
              <a:t> 变化</a:t>
            </a: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3357563" y="5786438"/>
            <a:ext cx="2071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3300"/>
                </a:solidFill>
              </a:rPr>
              <a:t>true: </a:t>
            </a:r>
            <a:r>
              <a:rPr lang="zh-CN" altLang="en-US" sz="3200" b="1"/>
              <a:t>真的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utoUpdateAnimBg="0"/>
      <p:bldP spid="20487" grpId="0" autoUpdateAnimBg="0"/>
      <p:bldP spid="20488" grpId="0" autoUpdateAnimBg="0"/>
      <p:bldP spid="20489" grpId="0" autoUpdateAnimBg="0"/>
      <p:bldP spid="20491" grpId="0" animBg="1" autoUpdateAnimBg="0"/>
      <p:bldP spid="20493" grpId="0" animBg="1" autoUpdateAnimBg="0"/>
      <p:bldP spid="20494" grpId="0" autoUpdateAnimBg="0"/>
      <p:bldP spid="20495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A000120150601A16PWBG 1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76AA30"/>
      </a:accent1>
      <a:accent2>
        <a:srgbClr val="BED15D"/>
      </a:accent2>
      <a:accent3>
        <a:srgbClr val="FFFFFF"/>
      </a:accent3>
      <a:accent4>
        <a:srgbClr val="404040"/>
      </a:accent4>
      <a:accent5>
        <a:srgbClr val="BDD2AD"/>
      </a:accent5>
      <a:accent6>
        <a:srgbClr val="ACBD53"/>
      </a:accent6>
      <a:hlink>
        <a:srgbClr val="0070C0"/>
      </a:hlink>
      <a:folHlink>
        <a:srgbClr val="7F7F7F"/>
      </a:folHlink>
    </a:clrScheme>
    <a:fontScheme name="A000120150601A16PWBG">
      <a:majorFont>
        <a:latin typeface="华文中宋"/>
        <a:ea typeface="华文中宋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601A16PWBG 1">
        <a:dk1>
          <a:srgbClr val="4D4D4D"/>
        </a:dk1>
        <a:lt1>
          <a:srgbClr val="FFFFFF"/>
        </a:lt1>
        <a:dk2>
          <a:srgbClr val="4D4D4D"/>
        </a:dk2>
        <a:lt2>
          <a:srgbClr val="FFFFFF"/>
        </a:lt2>
        <a:accent1>
          <a:srgbClr val="76AA30"/>
        </a:accent1>
        <a:accent2>
          <a:srgbClr val="BED15D"/>
        </a:accent2>
        <a:accent3>
          <a:srgbClr val="FFFFFF"/>
        </a:accent3>
        <a:accent4>
          <a:srgbClr val="404040"/>
        </a:accent4>
        <a:accent5>
          <a:srgbClr val="BDD2AD"/>
        </a:accent5>
        <a:accent6>
          <a:srgbClr val="ACBD53"/>
        </a:accent6>
        <a:hlink>
          <a:srgbClr val="0070C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主题41</Template>
  <TotalTime>0</TotalTime>
  <Words>928</Words>
  <Application>Microsoft Office PowerPoint</Application>
  <PresentationFormat>全屏显示(4:3)</PresentationFormat>
  <Paragraphs>183</Paragraphs>
  <Slides>23</Slides>
  <Notes>1</Notes>
  <HiddenSlides>0</HiddenSlides>
  <MMClips>3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8" baseType="lpstr">
      <vt:lpstr>Arial Unicode MS</vt:lpstr>
      <vt:lpstr>黑体</vt:lpstr>
      <vt:lpstr>华文中宋</vt:lpstr>
      <vt:lpstr>楷体</vt:lpstr>
      <vt:lpstr>宋体</vt:lpstr>
      <vt:lpstr>微软雅黑</vt:lpstr>
      <vt:lpstr>幼圆</vt:lpstr>
      <vt:lpstr>Arial</vt:lpstr>
      <vt:lpstr>Calibri</vt:lpstr>
      <vt:lpstr>Comic Sans MS</vt:lpstr>
      <vt:lpstr>Times New Roman</vt:lpstr>
      <vt:lpstr>Wingdings 2</vt:lpstr>
      <vt:lpstr>WWW.2PPT.COM</vt:lpstr>
      <vt:lpstr>第一PPT模板网-WWW.1PPT.COM  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What's the weather like in each picture? </vt:lpstr>
      <vt:lpstr>One day in England </vt:lpstr>
      <vt:lpstr>PowerPoint 演示文稿</vt:lpstr>
      <vt:lpstr>Look, read and match </vt:lpstr>
      <vt:lpstr>Let’s check.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2014-11-06T11:56:00Z</dcterms:created>
  <dcterms:modified xsi:type="dcterms:W3CDTF">2023-01-17T01:56:59Z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1ACBBCB049924FAB99C2FA21FF94B8E2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