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0" r:id="rId2"/>
    <p:sldId id="258" r:id="rId3"/>
    <p:sldId id="259" r:id="rId4"/>
    <p:sldId id="279" r:id="rId5"/>
    <p:sldId id="260" r:id="rId6"/>
    <p:sldId id="261" r:id="rId7"/>
    <p:sldId id="263" r:id="rId8"/>
    <p:sldId id="266" r:id="rId9"/>
    <p:sldId id="267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9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DA9EAA9-0773-46C2-A98F-92CF71F16BC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EAA9-0773-46C2-A98F-92CF71F16BC3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9817-D61E-4E18-B74E-94BEE4ECCC3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DADA-11F2-4640-8EE3-796F30943AF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B3B8-EA44-4026-AB90-2826A092203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3647FE-3E4C-4289-B88F-81FED42ECA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EA0F-76D6-44F5-94FC-2A0749F4E9C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10C2-4799-46DE-B935-3AE5C62B4E6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6EC2A-95A3-4546-B4CD-00438BBF01F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676FB-F7B2-4A59-B136-7586134B885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A602-E5B6-45B6-8F49-A1B1BF797DF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65C6-46A4-4032-AB61-26BCE01E2ED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7BDB6-6E83-44FD-8684-FBF4ED798EF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3DF8-31F0-47E9-80C4-CD0FE563F770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圆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0A9C448-1B28-4DFD-970F-1C29F1295DE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&#31532;&#20843;&#31456;/8.3&#24179;&#34892;&#32447;&#30340;&#24615;&#36136;&#65288;2&#65289;/&#21488;&#29699;.sw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slide" Target="slide16.xml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15.xml"/><Relationship Id="rId20" Type="http://schemas.openxmlformats.org/officeDocument/2006/relationships/slide" Target="slide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slide" Target="slide13.xml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8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slide" Target="slide14.xml"/><Relationship Id="rId22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康海报体W12(P)" pitchFamily="82" charset="-122"/>
                <a:ea typeface="华康海报体W12(P)" pitchFamily="82" charset="-122"/>
              </a:rPr>
              <a:t>平</a:t>
            </a:r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康海报体W12(P)" pitchFamily="82" charset="-122"/>
                <a:ea typeface="华康海报体W12(P)" pitchFamily="82" charset="-122"/>
              </a:rPr>
              <a:t>面直角坐标系</a:t>
            </a:r>
          </a:p>
        </p:txBody>
      </p:sp>
      <p:sp>
        <p:nvSpPr>
          <p:cNvPr id="3" name="矩形 2"/>
          <p:cNvSpPr/>
          <p:nvPr/>
        </p:nvSpPr>
        <p:spPr>
          <a:xfrm>
            <a:off x="2785385" y="525780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84" name="Group 136"/>
          <p:cNvGrpSpPr/>
          <p:nvPr/>
        </p:nvGrpSpPr>
        <p:grpSpPr bwMode="auto">
          <a:xfrm>
            <a:off x="1600200" y="228600"/>
            <a:ext cx="4910138" cy="5229225"/>
            <a:chOff x="648" y="240"/>
            <a:chExt cx="3093" cy="3294"/>
          </a:xfrm>
        </p:grpSpPr>
        <p:sp>
          <p:nvSpPr>
            <p:cNvPr id="27651" name="Text Box 3"/>
            <p:cNvSpPr txBox="1">
              <a:spLocks noChangeArrowheads="1"/>
            </p:cNvSpPr>
            <p:nvPr/>
          </p:nvSpPr>
          <p:spPr bwMode="auto">
            <a:xfrm>
              <a:off x="2136" y="1872"/>
              <a:ext cx="154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0   1   2    3   4   5   6</a:t>
              </a:r>
            </a:p>
          </p:txBody>
        </p:sp>
        <p:grpSp>
          <p:nvGrpSpPr>
            <p:cNvPr id="27652" name="Group 4"/>
            <p:cNvGrpSpPr/>
            <p:nvPr/>
          </p:nvGrpSpPr>
          <p:grpSpPr bwMode="auto">
            <a:xfrm>
              <a:off x="2024" y="344"/>
              <a:ext cx="281" cy="1464"/>
              <a:chOff x="0" y="0"/>
              <a:chExt cx="281" cy="1464"/>
            </a:xfrm>
          </p:grpSpPr>
          <p:sp>
            <p:nvSpPr>
              <p:cNvPr id="27653" name="Text Box 5"/>
              <p:cNvSpPr txBox="1">
                <a:spLocks noChangeArrowheads="1"/>
              </p:cNvSpPr>
              <p:nvPr/>
            </p:nvSpPr>
            <p:spPr bwMode="auto">
              <a:xfrm>
                <a:off x="8" y="0"/>
                <a:ext cx="2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6</a:t>
                </a:r>
              </a:p>
            </p:txBody>
          </p:sp>
          <p:sp>
            <p:nvSpPr>
              <p:cNvPr id="27654" name="Text Box 6"/>
              <p:cNvSpPr txBox="1">
                <a:spLocks noChangeArrowheads="1"/>
              </p:cNvSpPr>
              <p:nvPr/>
            </p:nvSpPr>
            <p:spPr bwMode="auto">
              <a:xfrm>
                <a:off x="0" y="22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5</a:t>
                </a:r>
              </a:p>
            </p:txBody>
          </p:sp>
          <p:sp>
            <p:nvSpPr>
              <p:cNvPr id="27655" name="Text Box 7"/>
              <p:cNvSpPr txBox="1">
                <a:spLocks noChangeArrowheads="1"/>
              </p:cNvSpPr>
              <p:nvPr/>
            </p:nvSpPr>
            <p:spPr bwMode="auto">
              <a:xfrm>
                <a:off x="0" y="454"/>
                <a:ext cx="2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4</a:t>
                </a:r>
              </a:p>
            </p:txBody>
          </p:sp>
          <p:sp>
            <p:nvSpPr>
              <p:cNvPr id="27656" name="Text Box 8"/>
              <p:cNvSpPr txBox="1">
                <a:spLocks noChangeArrowheads="1"/>
              </p:cNvSpPr>
              <p:nvPr/>
            </p:nvSpPr>
            <p:spPr bwMode="auto">
              <a:xfrm>
                <a:off x="9" y="726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3</a:t>
                </a:r>
              </a:p>
            </p:txBody>
          </p:sp>
          <p:sp>
            <p:nvSpPr>
              <p:cNvPr id="27657" name="Text Box 9"/>
              <p:cNvSpPr txBox="1">
                <a:spLocks noChangeArrowheads="1"/>
              </p:cNvSpPr>
              <p:nvPr/>
            </p:nvSpPr>
            <p:spPr bwMode="auto">
              <a:xfrm>
                <a:off x="9" y="1007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2</a:t>
                </a:r>
              </a:p>
            </p:txBody>
          </p:sp>
          <p:sp>
            <p:nvSpPr>
              <p:cNvPr id="27658" name="Text Box 10"/>
              <p:cNvSpPr txBox="1">
                <a:spLocks noChangeArrowheads="1"/>
              </p:cNvSpPr>
              <p:nvPr/>
            </p:nvSpPr>
            <p:spPr bwMode="auto">
              <a:xfrm>
                <a:off x="0" y="123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1</a:t>
                </a:r>
              </a:p>
            </p:txBody>
          </p:sp>
        </p:grpSp>
        <p:grpSp>
          <p:nvGrpSpPr>
            <p:cNvPr id="27660" name="Group 12"/>
            <p:cNvGrpSpPr/>
            <p:nvPr/>
          </p:nvGrpSpPr>
          <p:grpSpPr bwMode="auto">
            <a:xfrm>
              <a:off x="2152" y="240"/>
              <a:ext cx="252" cy="3294"/>
              <a:chOff x="0" y="0"/>
              <a:chExt cx="252" cy="2631"/>
            </a:xfrm>
          </p:grpSpPr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42" y="73"/>
                <a:ext cx="1" cy="25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7662" name="Group 14"/>
              <p:cNvGrpSpPr/>
              <p:nvPr/>
            </p:nvGrpSpPr>
            <p:grpSpPr bwMode="auto">
              <a:xfrm>
                <a:off x="0" y="0"/>
                <a:ext cx="252" cy="215"/>
                <a:chOff x="0" y="0"/>
                <a:chExt cx="252" cy="215"/>
              </a:xfrm>
            </p:grpSpPr>
            <p:sp>
              <p:nvSpPr>
                <p:cNvPr id="2766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73"/>
                  <a:ext cx="42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4" name="Line 16"/>
                <p:cNvSpPr>
                  <a:spLocks noChangeShapeType="1"/>
                </p:cNvSpPr>
                <p:nvPr/>
              </p:nvSpPr>
              <p:spPr bwMode="auto">
                <a:xfrm>
                  <a:off x="42" y="73"/>
                  <a:ext cx="43" cy="12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5" name="Rectangle 17"/>
                <p:cNvSpPr>
                  <a:spLocks noChangeArrowheads="1"/>
                </p:cNvSpPr>
                <p:nvPr/>
              </p:nvSpPr>
              <p:spPr bwMode="auto">
                <a:xfrm>
                  <a:off x="127" y="0"/>
                  <a:ext cx="125" cy="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CN" sz="2800" b="1"/>
                    <a:t>y</a:t>
                  </a:r>
                </a:p>
              </p:txBody>
            </p:sp>
          </p:grpSp>
        </p:grpSp>
        <p:grpSp>
          <p:nvGrpSpPr>
            <p:cNvPr id="27666" name="Group 18"/>
            <p:cNvGrpSpPr/>
            <p:nvPr/>
          </p:nvGrpSpPr>
          <p:grpSpPr bwMode="auto">
            <a:xfrm>
              <a:off x="720" y="1872"/>
              <a:ext cx="3021" cy="335"/>
              <a:chOff x="0" y="0"/>
              <a:chExt cx="2848" cy="386"/>
            </a:xfrm>
          </p:grpSpPr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0" y="48"/>
                <a:ext cx="2785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 flipH="1" flipV="1">
                <a:off x="2672" y="0"/>
                <a:ext cx="113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 flipH="1">
                <a:off x="2672" y="48"/>
                <a:ext cx="113" cy="4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0" name="Rectangle 22"/>
              <p:cNvSpPr>
                <a:spLocks noChangeArrowheads="1"/>
              </p:cNvSpPr>
              <p:nvPr/>
            </p:nvSpPr>
            <p:spPr bwMode="auto">
              <a:xfrm>
                <a:off x="2715" y="32"/>
                <a:ext cx="133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3200" b="1"/>
                  <a:t>x</a:t>
                </a:r>
              </a:p>
            </p:txBody>
          </p:sp>
        </p:grp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648" y="1864"/>
              <a:ext cx="17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-6  -5   -4   -3   -2   -1</a:t>
              </a:r>
            </a:p>
          </p:txBody>
        </p:sp>
        <p:grpSp>
          <p:nvGrpSpPr>
            <p:cNvPr id="27672" name="Group 24"/>
            <p:cNvGrpSpPr/>
            <p:nvPr/>
          </p:nvGrpSpPr>
          <p:grpSpPr bwMode="auto">
            <a:xfrm>
              <a:off x="1992" y="2072"/>
              <a:ext cx="325" cy="1349"/>
              <a:chOff x="0" y="0"/>
              <a:chExt cx="325" cy="1349"/>
            </a:xfrm>
          </p:grpSpPr>
          <p:sp>
            <p:nvSpPr>
              <p:cNvPr id="27673" name="Text Box 25"/>
              <p:cNvSpPr txBox="1">
                <a:spLocks noChangeArrowheads="1"/>
              </p:cNvSpPr>
              <p:nvPr/>
            </p:nvSpPr>
            <p:spPr bwMode="auto">
              <a:xfrm>
                <a:off x="11" y="0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-1</a:t>
                </a:r>
              </a:p>
            </p:txBody>
          </p:sp>
          <p:sp>
            <p:nvSpPr>
              <p:cNvPr id="27674" name="Text Box 26"/>
              <p:cNvSpPr txBox="1">
                <a:spLocks noChangeArrowheads="1"/>
              </p:cNvSpPr>
              <p:nvPr/>
            </p:nvSpPr>
            <p:spPr bwMode="auto">
              <a:xfrm>
                <a:off x="5" y="211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-2</a:t>
                </a:r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3" y="438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-3</a:t>
                </a:r>
              </a:p>
            </p:txBody>
          </p:sp>
          <p:sp>
            <p:nvSpPr>
              <p:cNvPr id="27676" name="Text Box 28"/>
              <p:cNvSpPr txBox="1">
                <a:spLocks noChangeArrowheads="1"/>
              </p:cNvSpPr>
              <p:nvPr/>
            </p:nvSpPr>
            <p:spPr bwMode="auto">
              <a:xfrm>
                <a:off x="8" y="665"/>
                <a:ext cx="31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-4</a:t>
                </a:r>
              </a:p>
            </p:txBody>
          </p:sp>
          <p:sp>
            <p:nvSpPr>
              <p:cNvPr id="27677" name="Text Box 29"/>
              <p:cNvSpPr txBox="1">
                <a:spLocks noChangeArrowheads="1"/>
              </p:cNvSpPr>
              <p:nvPr/>
            </p:nvSpPr>
            <p:spPr bwMode="auto">
              <a:xfrm>
                <a:off x="8" y="93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-5</a:t>
                </a:r>
              </a:p>
            </p:txBody>
          </p:sp>
          <p:sp>
            <p:nvSpPr>
              <p:cNvPr id="27678" name="Text Box 30"/>
              <p:cNvSpPr txBox="1">
                <a:spLocks noChangeArrowheads="1"/>
              </p:cNvSpPr>
              <p:nvPr/>
            </p:nvSpPr>
            <p:spPr bwMode="auto">
              <a:xfrm>
                <a:off x="0" y="1118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/>
                  <a:t>-6</a:t>
                </a:r>
              </a:p>
            </p:txBody>
          </p:sp>
        </p:grpSp>
        <p:grpSp>
          <p:nvGrpSpPr>
            <p:cNvPr id="27698" name="Group 50"/>
            <p:cNvGrpSpPr/>
            <p:nvPr/>
          </p:nvGrpSpPr>
          <p:grpSpPr bwMode="auto">
            <a:xfrm>
              <a:off x="816" y="432"/>
              <a:ext cx="2750" cy="2966"/>
              <a:chOff x="0" y="0"/>
              <a:chExt cx="3266" cy="3302"/>
            </a:xfrm>
          </p:grpSpPr>
          <p:grpSp>
            <p:nvGrpSpPr>
              <p:cNvPr id="27699" name="Group 51"/>
              <p:cNvGrpSpPr/>
              <p:nvPr/>
            </p:nvGrpSpPr>
            <p:grpSpPr bwMode="auto">
              <a:xfrm>
                <a:off x="0" y="1651"/>
                <a:ext cx="1633" cy="1651"/>
                <a:chOff x="0" y="0"/>
                <a:chExt cx="1633" cy="1651"/>
              </a:xfrm>
            </p:grpSpPr>
            <p:sp>
              <p:nvSpPr>
                <p:cNvPr id="27700" name="Line 5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1" name="Line 53"/>
                <p:cNvSpPr>
                  <a:spLocks noChangeShapeType="1"/>
                </p:cNvSpPr>
                <p:nvPr/>
              </p:nvSpPr>
              <p:spPr bwMode="auto">
                <a:xfrm rot="16200000">
                  <a:off x="-816" y="835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2" name="Line 54"/>
                <p:cNvSpPr>
                  <a:spLocks noChangeShapeType="1"/>
                </p:cNvSpPr>
                <p:nvPr/>
              </p:nvSpPr>
              <p:spPr bwMode="auto">
                <a:xfrm>
                  <a:off x="0" y="165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3" name="Line 55"/>
                <p:cNvSpPr>
                  <a:spLocks noChangeShapeType="1"/>
                </p:cNvSpPr>
                <p:nvPr/>
              </p:nvSpPr>
              <p:spPr bwMode="auto">
                <a:xfrm rot="16200000">
                  <a:off x="817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4" name="Line 56"/>
                <p:cNvSpPr>
                  <a:spLocks noChangeShapeType="1"/>
                </p:cNvSpPr>
                <p:nvPr/>
              </p:nvSpPr>
              <p:spPr bwMode="auto">
                <a:xfrm rot="16200000">
                  <a:off x="273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5" name="Line 57"/>
                <p:cNvSpPr>
                  <a:spLocks noChangeShapeType="1"/>
                </p:cNvSpPr>
                <p:nvPr/>
              </p:nvSpPr>
              <p:spPr bwMode="auto">
                <a:xfrm rot="16200000">
                  <a:off x="-5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6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-284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7" name="Line 59"/>
                <p:cNvSpPr>
                  <a:spLocks noChangeShapeType="1"/>
                </p:cNvSpPr>
                <p:nvPr/>
              </p:nvSpPr>
              <p:spPr bwMode="auto">
                <a:xfrm rot="16200000">
                  <a:off x="-551" y="82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8" name="Line 60"/>
                <p:cNvSpPr>
                  <a:spLocks noChangeShapeType="1"/>
                </p:cNvSpPr>
                <p:nvPr/>
              </p:nvSpPr>
              <p:spPr bwMode="auto">
                <a:xfrm rot="16200000">
                  <a:off x="550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09" name="Line 61"/>
                <p:cNvSpPr>
                  <a:spLocks noChangeShapeType="1"/>
                </p:cNvSpPr>
                <p:nvPr/>
              </p:nvSpPr>
              <p:spPr bwMode="auto">
                <a:xfrm>
                  <a:off x="1" y="289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10" name="Line 62"/>
                <p:cNvSpPr>
                  <a:spLocks noChangeShapeType="1"/>
                </p:cNvSpPr>
                <p:nvPr/>
              </p:nvSpPr>
              <p:spPr bwMode="auto">
                <a:xfrm>
                  <a:off x="0" y="56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11" name="Line 63"/>
                <p:cNvSpPr>
                  <a:spLocks noChangeShapeType="1"/>
                </p:cNvSpPr>
                <p:nvPr/>
              </p:nvSpPr>
              <p:spPr bwMode="auto">
                <a:xfrm>
                  <a:off x="0" y="843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12" name="Line 64"/>
                <p:cNvSpPr>
                  <a:spLocks noChangeShapeType="1"/>
                </p:cNvSpPr>
                <p:nvPr/>
              </p:nvSpPr>
              <p:spPr bwMode="auto">
                <a:xfrm>
                  <a:off x="0" y="1116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13" name="Line 65"/>
                <p:cNvSpPr>
                  <a:spLocks noChangeShapeType="1"/>
                </p:cNvSpPr>
                <p:nvPr/>
              </p:nvSpPr>
              <p:spPr bwMode="auto">
                <a:xfrm>
                  <a:off x="0" y="1397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714" name="Group 66"/>
              <p:cNvGrpSpPr/>
              <p:nvPr/>
            </p:nvGrpSpPr>
            <p:grpSpPr bwMode="auto">
              <a:xfrm>
                <a:off x="1633" y="1651"/>
                <a:ext cx="1633" cy="1651"/>
                <a:chOff x="0" y="0"/>
                <a:chExt cx="1633" cy="1651"/>
              </a:xfrm>
            </p:grpSpPr>
            <p:sp>
              <p:nvSpPr>
                <p:cNvPr id="27715" name="Line 6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16" name="Line 68"/>
                <p:cNvSpPr>
                  <a:spLocks noChangeShapeType="1"/>
                </p:cNvSpPr>
                <p:nvPr/>
              </p:nvSpPr>
              <p:spPr bwMode="auto">
                <a:xfrm rot="16200000">
                  <a:off x="-816" y="835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17" name="Line 69"/>
                <p:cNvSpPr>
                  <a:spLocks noChangeShapeType="1"/>
                </p:cNvSpPr>
                <p:nvPr/>
              </p:nvSpPr>
              <p:spPr bwMode="auto">
                <a:xfrm>
                  <a:off x="0" y="165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18" name="Line 70"/>
                <p:cNvSpPr>
                  <a:spLocks noChangeShapeType="1"/>
                </p:cNvSpPr>
                <p:nvPr/>
              </p:nvSpPr>
              <p:spPr bwMode="auto">
                <a:xfrm rot="16200000">
                  <a:off x="817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19" name="Line 71"/>
                <p:cNvSpPr>
                  <a:spLocks noChangeShapeType="1"/>
                </p:cNvSpPr>
                <p:nvPr/>
              </p:nvSpPr>
              <p:spPr bwMode="auto">
                <a:xfrm rot="16200000">
                  <a:off x="273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0" name="Line 72"/>
                <p:cNvSpPr>
                  <a:spLocks noChangeShapeType="1"/>
                </p:cNvSpPr>
                <p:nvPr/>
              </p:nvSpPr>
              <p:spPr bwMode="auto">
                <a:xfrm rot="16200000">
                  <a:off x="-5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1" name="Line 73"/>
                <p:cNvSpPr>
                  <a:spLocks noChangeShapeType="1"/>
                </p:cNvSpPr>
                <p:nvPr/>
              </p:nvSpPr>
              <p:spPr bwMode="auto">
                <a:xfrm rot="16200000">
                  <a:off x="-284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2" name="Line 74"/>
                <p:cNvSpPr>
                  <a:spLocks noChangeShapeType="1"/>
                </p:cNvSpPr>
                <p:nvPr/>
              </p:nvSpPr>
              <p:spPr bwMode="auto">
                <a:xfrm rot="16200000">
                  <a:off x="-551" y="82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3" name="Line 75"/>
                <p:cNvSpPr>
                  <a:spLocks noChangeShapeType="1"/>
                </p:cNvSpPr>
                <p:nvPr/>
              </p:nvSpPr>
              <p:spPr bwMode="auto">
                <a:xfrm rot="16200000">
                  <a:off x="550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4" name="Line 76"/>
                <p:cNvSpPr>
                  <a:spLocks noChangeShapeType="1"/>
                </p:cNvSpPr>
                <p:nvPr/>
              </p:nvSpPr>
              <p:spPr bwMode="auto">
                <a:xfrm>
                  <a:off x="1" y="289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5" name="Line 77"/>
                <p:cNvSpPr>
                  <a:spLocks noChangeShapeType="1"/>
                </p:cNvSpPr>
                <p:nvPr/>
              </p:nvSpPr>
              <p:spPr bwMode="auto">
                <a:xfrm>
                  <a:off x="0" y="56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6" name="Line 78"/>
                <p:cNvSpPr>
                  <a:spLocks noChangeShapeType="1"/>
                </p:cNvSpPr>
                <p:nvPr/>
              </p:nvSpPr>
              <p:spPr bwMode="auto">
                <a:xfrm>
                  <a:off x="0" y="843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7" name="Line 79"/>
                <p:cNvSpPr>
                  <a:spLocks noChangeShapeType="1"/>
                </p:cNvSpPr>
                <p:nvPr/>
              </p:nvSpPr>
              <p:spPr bwMode="auto">
                <a:xfrm>
                  <a:off x="0" y="1116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28" name="Line 80"/>
                <p:cNvSpPr>
                  <a:spLocks noChangeShapeType="1"/>
                </p:cNvSpPr>
                <p:nvPr/>
              </p:nvSpPr>
              <p:spPr bwMode="auto">
                <a:xfrm>
                  <a:off x="0" y="1397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729" name="Group 81"/>
              <p:cNvGrpSpPr/>
              <p:nvPr/>
            </p:nvGrpSpPr>
            <p:grpSpPr bwMode="auto">
              <a:xfrm>
                <a:off x="1633" y="0"/>
                <a:ext cx="1633" cy="1651"/>
                <a:chOff x="0" y="0"/>
                <a:chExt cx="1633" cy="1651"/>
              </a:xfrm>
            </p:grpSpPr>
            <p:sp>
              <p:nvSpPr>
                <p:cNvPr id="27730" name="Line 8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1" name="Line 83"/>
                <p:cNvSpPr>
                  <a:spLocks noChangeShapeType="1"/>
                </p:cNvSpPr>
                <p:nvPr/>
              </p:nvSpPr>
              <p:spPr bwMode="auto">
                <a:xfrm rot="16200000">
                  <a:off x="-816" y="835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2" name="Line 84"/>
                <p:cNvSpPr>
                  <a:spLocks noChangeShapeType="1"/>
                </p:cNvSpPr>
                <p:nvPr/>
              </p:nvSpPr>
              <p:spPr bwMode="auto">
                <a:xfrm>
                  <a:off x="0" y="165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3" name="Line 85"/>
                <p:cNvSpPr>
                  <a:spLocks noChangeShapeType="1"/>
                </p:cNvSpPr>
                <p:nvPr/>
              </p:nvSpPr>
              <p:spPr bwMode="auto">
                <a:xfrm rot="16200000">
                  <a:off x="817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4" name="Line 86"/>
                <p:cNvSpPr>
                  <a:spLocks noChangeShapeType="1"/>
                </p:cNvSpPr>
                <p:nvPr/>
              </p:nvSpPr>
              <p:spPr bwMode="auto">
                <a:xfrm rot="16200000">
                  <a:off x="273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5" name="Line 87"/>
                <p:cNvSpPr>
                  <a:spLocks noChangeShapeType="1"/>
                </p:cNvSpPr>
                <p:nvPr/>
              </p:nvSpPr>
              <p:spPr bwMode="auto">
                <a:xfrm rot="16200000">
                  <a:off x="-5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6" name="Line 88"/>
                <p:cNvSpPr>
                  <a:spLocks noChangeShapeType="1"/>
                </p:cNvSpPr>
                <p:nvPr/>
              </p:nvSpPr>
              <p:spPr bwMode="auto">
                <a:xfrm rot="16200000">
                  <a:off x="-284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7" name="Line 89"/>
                <p:cNvSpPr>
                  <a:spLocks noChangeShapeType="1"/>
                </p:cNvSpPr>
                <p:nvPr/>
              </p:nvSpPr>
              <p:spPr bwMode="auto">
                <a:xfrm rot="16200000">
                  <a:off x="-551" y="82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8" name="Line 90"/>
                <p:cNvSpPr>
                  <a:spLocks noChangeShapeType="1"/>
                </p:cNvSpPr>
                <p:nvPr/>
              </p:nvSpPr>
              <p:spPr bwMode="auto">
                <a:xfrm rot="16200000">
                  <a:off x="550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39" name="Line 91"/>
                <p:cNvSpPr>
                  <a:spLocks noChangeShapeType="1"/>
                </p:cNvSpPr>
                <p:nvPr/>
              </p:nvSpPr>
              <p:spPr bwMode="auto">
                <a:xfrm>
                  <a:off x="1" y="289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40" name="Line 92"/>
                <p:cNvSpPr>
                  <a:spLocks noChangeShapeType="1"/>
                </p:cNvSpPr>
                <p:nvPr/>
              </p:nvSpPr>
              <p:spPr bwMode="auto">
                <a:xfrm>
                  <a:off x="0" y="56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41" name="Line 93"/>
                <p:cNvSpPr>
                  <a:spLocks noChangeShapeType="1"/>
                </p:cNvSpPr>
                <p:nvPr/>
              </p:nvSpPr>
              <p:spPr bwMode="auto">
                <a:xfrm>
                  <a:off x="0" y="843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42" name="Line 94"/>
                <p:cNvSpPr>
                  <a:spLocks noChangeShapeType="1"/>
                </p:cNvSpPr>
                <p:nvPr/>
              </p:nvSpPr>
              <p:spPr bwMode="auto">
                <a:xfrm>
                  <a:off x="0" y="1116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43" name="Line 95"/>
                <p:cNvSpPr>
                  <a:spLocks noChangeShapeType="1"/>
                </p:cNvSpPr>
                <p:nvPr/>
              </p:nvSpPr>
              <p:spPr bwMode="auto">
                <a:xfrm>
                  <a:off x="0" y="1397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7744" name="Group 96"/>
              <p:cNvGrpSpPr/>
              <p:nvPr/>
            </p:nvGrpSpPr>
            <p:grpSpPr bwMode="auto">
              <a:xfrm>
                <a:off x="0" y="0"/>
                <a:ext cx="1633" cy="1651"/>
                <a:chOff x="0" y="0"/>
                <a:chExt cx="1633" cy="1651"/>
              </a:xfrm>
            </p:grpSpPr>
            <p:sp>
              <p:nvSpPr>
                <p:cNvPr id="27745" name="Line 97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46" name="Line 98"/>
                <p:cNvSpPr>
                  <a:spLocks noChangeShapeType="1"/>
                </p:cNvSpPr>
                <p:nvPr/>
              </p:nvSpPr>
              <p:spPr bwMode="auto">
                <a:xfrm rot="16200000">
                  <a:off x="-816" y="835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47" name="Line 99"/>
                <p:cNvSpPr>
                  <a:spLocks noChangeShapeType="1"/>
                </p:cNvSpPr>
                <p:nvPr/>
              </p:nvSpPr>
              <p:spPr bwMode="auto">
                <a:xfrm>
                  <a:off x="0" y="165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48" name="Line 100"/>
                <p:cNvSpPr>
                  <a:spLocks noChangeShapeType="1"/>
                </p:cNvSpPr>
                <p:nvPr/>
              </p:nvSpPr>
              <p:spPr bwMode="auto">
                <a:xfrm rot="16200000">
                  <a:off x="817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49" name="Line 101"/>
                <p:cNvSpPr>
                  <a:spLocks noChangeShapeType="1"/>
                </p:cNvSpPr>
                <p:nvPr/>
              </p:nvSpPr>
              <p:spPr bwMode="auto">
                <a:xfrm rot="16200000">
                  <a:off x="273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0" name="Line 102"/>
                <p:cNvSpPr>
                  <a:spLocks noChangeShapeType="1"/>
                </p:cNvSpPr>
                <p:nvPr/>
              </p:nvSpPr>
              <p:spPr bwMode="auto">
                <a:xfrm rot="16200000">
                  <a:off x="-5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1" name="Line 103"/>
                <p:cNvSpPr>
                  <a:spLocks noChangeShapeType="1"/>
                </p:cNvSpPr>
                <p:nvPr/>
              </p:nvSpPr>
              <p:spPr bwMode="auto">
                <a:xfrm rot="16200000">
                  <a:off x="-284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2" name="Line 104"/>
                <p:cNvSpPr>
                  <a:spLocks noChangeShapeType="1"/>
                </p:cNvSpPr>
                <p:nvPr/>
              </p:nvSpPr>
              <p:spPr bwMode="auto">
                <a:xfrm rot="16200000">
                  <a:off x="-551" y="82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3" name="Line 105"/>
                <p:cNvSpPr>
                  <a:spLocks noChangeShapeType="1"/>
                </p:cNvSpPr>
                <p:nvPr/>
              </p:nvSpPr>
              <p:spPr bwMode="auto">
                <a:xfrm rot="16200000">
                  <a:off x="550" y="834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4" name="Line 106"/>
                <p:cNvSpPr>
                  <a:spLocks noChangeShapeType="1"/>
                </p:cNvSpPr>
                <p:nvPr/>
              </p:nvSpPr>
              <p:spPr bwMode="auto">
                <a:xfrm>
                  <a:off x="1" y="289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5" name="Line 107"/>
                <p:cNvSpPr>
                  <a:spLocks noChangeShapeType="1"/>
                </p:cNvSpPr>
                <p:nvPr/>
              </p:nvSpPr>
              <p:spPr bwMode="auto">
                <a:xfrm>
                  <a:off x="0" y="561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6" name="Line 108"/>
                <p:cNvSpPr>
                  <a:spLocks noChangeShapeType="1"/>
                </p:cNvSpPr>
                <p:nvPr/>
              </p:nvSpPr>
              <p:spPr bwMode="auto">
                <a:xfrm>
                  <a:off x="0" y="843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7" name="Line 109"/>
                <p:cNvSpPr>
                  <a:spLocks noChangeShapeType="1"/>
                </p:cNvSpPr>
                <p:nvPr/>
              </p:nvSpPr>
              <p:spPr bwMode="auto">
                <a:xfrm>
                  <a:off x="0" y="1116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758" name="Line 110"/>
                <p:cNvSpPr>
                  <a:spLocks noChangeShapeType="1"/>
                </p:cNvSpPr>
                <p:nvPr/>
              </p:nvSpPr>
              <p:spPr bwMode="auto">
                <a:xfrm>
                  <a:off x="0" y="1397"/>
                  <a:ext cx="163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7772" name="Line 124"/>
          <p:cNvSpPr>
            <a:spLocks noChangeShapeType="1"/>
          </p:cNvSpPr>
          <p:nvPr/>
        </p:nvSpPr>
        <p:spPr bwMode="auto">
          <a:xfrm>
            <a:off x="4794250" y="6891338"/>
            <a:ext cx="1295400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5" name="Oval 137"/>
          <p:cNvSpPr>
            <a:spLocks noChangeArrowheads="1"/>
          </p:cNvSpPr>
          <p:nvPr/>
        </p:nvSpPr>
        <p:spPr bwMode="auto">
          <a:xfrm>
            <a:off x="50673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86" name="Line 138"/>
          <p:cNvSpPr>
            <a:spLocks noChangeShapeType="1"/>
          </p:cNvSpPr>
          <p:nvPr/>
        </p:nvSpPr>
        <p:spPr bwMode="auto">
          <a:xfrm>
            <a:off x="5130800" y="2362200"/>
            <a:ext cx="0" cy="10668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7" name="Line 139"/>
          <p:cNvSpPr>
            <a:spLocks noChangeShapeType="1"/>
          </p:cNvSpPr>
          <p:nvPr/>
        </p:nvSpPr>
        <p:spPr bwMode="auto">
          <a:xfrm flipH="1">
            <a:off x="4038600" y="2895600"/>
            <a:ext cx="10668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88" name="Text Box 140"/>
          <p:cNvSpPr txBox="1">
            <a:spLocks noChangeArrowheads="1"/>
          </p:cNvSpPr>
          <p:nvPr/>
        </p:nvSpPr>
        <p:spPr bwMode="auto">
          <a:xfrm>
            <a:off x="4495800" y="3352800"/>
            <a:ext cx="136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A(    ,    )</a:t>
            </a:r>
          </a:p>
        </p:txBody>
      </p:sp>
      <p:sp>
        <p:nvSpPr>
          <p:cNvPr id="27789" name="Text Box 141"/>
          <p:cNvSpPr txBox="1">
            <a:spLocks noChangeArrowheads="1"/>
          </p:cNvSpPr>
          <p:nvPr/>
        </p:nvSpPr>
        <p:spPr bwMode="auto">
          <a:xfrm>
            <a:off x="4838700" y="33528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790" name="Text Box 142"/>
          <p:cNvSpPr txBox="1">
            <a:spLocks noChangeArrowheads="1"/>
          </p:cNvSpPr>
          <p:nvPr/>
        </p:nvSpPr>
        <p:spPr bwMode="auto">
          <a:xfrm>
            <a:off x="5308600" y="33528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791" name="Oval 143"/>
          <p:cNvSpPr>
            <a:spLocks noChangeArrowheads="1"/>
          </p:cNvSpPr>
          <p:nvPr/>
        </p:nvSpPr>
        <p:spPr bwMode="auto">
          <a:xfrm>
            <a:off x="32512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92" name="Oval 144"/>
          <p:cNvSpPr>
            <a:spLocks noChangeArrowheads="1"/>
          </p:cNvSpPr>
          <p:nvPr/>
        </p:nvSpPr>
        <p:spPr bwMode="auto">
          <a:xfrm>
            <a:off x="3975100" y="850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93" name="Oval 145"/>
          <p:cNvSpPr>
            <a:spLocks noChangeArrowheads="1"/>
          </p:cNvSpPr>
          <p:nvPr/>
        </p:nvSpPr>
        <p:spPr bwMode="auto">
          <a:xfrm>
            <a:off x="3975100" y="4406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794" name="Text Box 146"/>
          <p:cNvSpPr txBox="1">
            <a:spLocks noChangeArrowheads="1"/>
          </p:cNvSpPr>
          <p:nvPr/>
        </p:nvSpPr>
        <p:spPr bwMode="auto">
          <a:xfrm>
            <a:off x="4191000" y="4572000"/>
            <a:ext cx="144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B(    ,     )</a:t>
            </a:r>
          </a:p>
        </p:txBody>
      </p:sp>
      <p:sp>
        <p:nvSpPr>
          <p:cNvPr id="27795" name="Line 147"/>
          <p:cNvSpPr>
            <a:spLocks noChangeShapeType="1"/>
          </p:cNvSpPr>
          <p:nvPr/>
        </p:nvSpPr>
        <p:spPr bwMode="auto">
          <a:xfrm flipV="1">
            <a:off x="4051300" y="2895600"/>
            <a:ext cx="0" cy="16002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6" name="Text Box 148"/>
          <p:cNvSpPr txBox="1">
            <a:spLocks noChangeArrowheads="1"/>
          </p:cNvSpPr>
          <p:nvPr/>
        </p:nvSpPr>
        <p:spPr bwMode="auto">
          <a:xfrm>
            <a:off x="4559300" y="45847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7797" name="Line 149"/>
          <p:cNvSpPr>
            <a:spLocks noChangeShapeType="1"/>
          </p:cNvSpPr>
          <p:nvPr/>
        </p:nvSpPr>
        <p:spPr bwMode="auto">
          <a:xfrm>
            <a:off x="3733800" y="4483100"/>
            <a:ext cx="609600" cy="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798" name="Text Box 150"/>
          <p:cNvSpPr txBox="1">
            <a:spLocks noChangeArrowheads="1"/>
          </p:cNvSpPr>
          <p:nvPr/>
        </p:nvSpPr>
        <p:spPr bwMode="auto">
          <a:xfrm>
            <a:off x="4991100" y="46228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27799" name="Text Box 151"/>
          <p:cNvSpPr txBox="1">
            <a:spLocks noChangeArrowheads="1"/>
          </p:cNvSpPr>
          <p:nvPr/>
        </p:nvSpPr>
        <p:spPr bwMode="auto">
          <a:xfrm>
            <a:off x="228600" y="381000"/>
            <a:ext cx="1273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E(</a:t>
            </a:r>
            <a:r>
              <a:rPr lang="en-US" altLang="zh-CN" sz="2800" b="1">
                <a:solidFill>
                  <a:srgbClr val="FF0000"/>
                </a:solidFill>
              </a:rPr>
              <a:t>-5,0</a:t>
            </a:r>
            <a:r>
              <a:rPr lang="en-US" altLang="zh-CN" sz="2800" b="1"/>
              <a:t>)</a:t>
            </a:r>
          </a:p>
        </p:txBody>
      </p:sp>
      <p:sp>
        <p:nvSpPr>
          <p:cNvPr id="27800" name="Oval 152"/>
          <p:cNvSpPr>
            <a:spLocks noChangeArrowheads="1"/>
          </p:cNvSpPr>
          <p:nvPr/>
        </p:nvSpPr>
        <p:spPr bwMode="auto">
          <a:xfrm>
            <a:off x="2146300" y="2806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01" name="Text Box 153"/>
          <p:cNvSpPr txBox="1">
            <a:spLocks noChangeArrowheads="1"/>
          </p:cNvSpPr>
          <p:nvPr/>
        </p:nvSpPr>
        <p:spPr bwMode="auto">
          <a:xfrm>
            <a:off x="3086100" y="24765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7802" name="Text Box 154"/>
          <p:cNvSpPr txBox="1">
            <a:spLocks noChangeArrowheads="1"/>
          </p:cNvSpPr>
          <p:nvPr/>
        </p:nvSpPr>
        <p:spPr bwMode="auto">
          <a:xfrm>
            <a:off x="3543300" y="584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7803" name="Text Box 155"/>
          <p:cNvSpPr txBox="1">
            <a:spLocks noChangeArrowheads="1"/>
          </p:cNvSpPr>
          <p:nvPr/>
        </p:nvSpPr>
        <p:spPr bwMode="auto">
          <a:xfrm>
            <a:off x="2057400" y="24511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E</a:t>
            </a:r>
          </a:p>
        </p:txBody>
      </p:sp>
      <p:sp>
        <p:nvSpPr>
          <p:cNvPr id="27804" name="Text Box 156"/>
          <p:cNvSpPr txBox="1">
            <a:spLocks noChangeArrowheads="1"/>
          </p:cNvSpPr>
          <p:nvPr/>
        </p:nvSpPr>
        <p:spPr bwMode="auto">
          <a:xfrm>
            <a:off x="330200" y="990600"/>
            <a:ext cx="1135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F(</a:t>
            </a:r>
            <a:r>
              <a:rPr lang="en-US" altLang="zh-CN" sz="2800" b="1">
                <a:solidFill>
                  <a:srgbClr val="FF0000"/>
                </a:solidFill>
              </a:rPr>
              <a:t>5,0</a:t>
            </a:r>
            <a:r>
              <a:rPr lang="en-US" altLang="zh-CN" sz="2800" b="1"/>
              <a:t>)</a:t>
            </a:r>
          </a:p>
        </p:txBody>
      </p:sp>
      <p:sp>
        <p:nvSpPr>
          <p:cNvPr id="27805" name="Oval 157"/>
          <p:cNvSpPr>
            <a:spLocks noChangeArrowheads="1"/>
          </p:cNvSpPr>
          <p:nvPr/>
        </p:nvSpPr>
        <p:spPr bwMode="auto">
          <a:xfrm>
            <a:off x="5803900" y="28067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06" name="Text Box 158"/>
          <p:cNvSpPr txBox="1">
            <a:spLocks noChangeArrowheads="1"/>
          </p:cNvSpPr>
          <p:nvPr/>
        </p:nvSpPr>
        <p:spPr bwMode="auto">
          <a:xfrm>
            <a:off x="7239000" y="457200"/>
            <a:ext cx="119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G(</a:t>
            </a:r>
            <a:r>
              <a:rPr lang="en-US" altLang="zh-CN" sz="2800" b="1">
                <a:solidFill>
                  <a:srgbClr val="FF0000"/>
                </a:solidFill>
              </a:rPr>
              <a:t>0,3</a:t>
            </a:r>
            <a:r>
              <a:rPr lang="en-US" altLang="zh-CN" sz="2800" b="1"/>
              <a:t>)</a:t>
            </a:r>
          </a:p>
        </p:txBody>
      </p:sp>
      <p:sp>
        <p:nvSpPr>
          <p:cNvPr id="27807" name="Oval 159"/>
          <p:cNvSpPr>
            <a:spLocks noChangeArrowheads="1"/>
          </p:cNvSpPr>
          <p:nvPr/>
        </p:nvSpPr>
        <p:spPr bwMode="auto">
          <a:xfrm>
            <a:off x="3975100" y="1651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08" name="Text Box 160"/>
          <p:cNvSpPr txBox="1">
            <a:spLocks noChangeArrowheads="1"/>
          </p:cNvSpPr>
          <p:nvPr/>
        </p:nvSpPr>
        <p:spPr bwMode="auto">
          <a:xfrm>
            <a:off x="7239000" y="1066800"/>
            <a:ext cx="1293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H(</a:t>
            </a:r>
            <a:r>
              <a:rPr lang="en-US" altLang="zh-CN" sz="2800" b="1">
                <a:solidFill>
                  <a:srgbClr val="FF0000"/>
                </a:solidFill>
              </a:rPr>
              <a:t>0,-3</a:t>
            </a:r>
            <a:r>
              <a:rPr lang="en-US" altLang="zh-CN" sz="2800" b="1"/>
              <a:t>)</a:t>
            </a:r>
          </a:p>
        </p:txBody>
      </p:sp>
      <p:sp>
        <p:nvSpPr>
          <p:cNvPr id="27809" name="Oval 161"/>
          <p:cNvSpPr>
            <a:spLocks noChangeArrowheads="1"/>
          </p:cNvSpPr>
          <p:nvPr/>
        </p:nvSpPr>
        <p:spPr bwMode="auto">
          <a:xfrm>
            <a:off x="3975100" y="40005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810" name="Text Box 162"/>
          <p:cNvSpPr txBox="1">
            <a:spLocks noChangeArrowheads="1"/>
          </p:cNvSpPr>
          <p:nvPr/>
        </p:nvSpPr>
        <p:spPr bwMode="auto">
          <a:xfrm>
            <a:off x="152400" y="1524000"/>
            <a:ext cx="1293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C(</a:t>
            </a:r>
            <a:r>
              <a:rPr lang="en-US" altLang="zh-CN" sz="2800" b="1">
                <a:solidFill>
                  <a:srgbClr val="FF0000"/>
                </a:solidFill>
              </a:rPr>
              <a:t>-2,0</a:t>
            </a:r>
            <a:r>
              <a:rPr lang="en-US" altLang="zh-CN" sz="2800" b="1"/>
              <a:t>)</a:t>
            </a:r>
          </a:p>
        </p:txBody>
      </p:sp>
      <p:sp>
        <p:nvSpPr>
          <p:cNvPr id="27811" name="Text Box 163"/>
          <p:cNvSpPr txBox="1">
            <a:spLocks noChangeArrowheads="1"/>
          </p:cNvSpPr>
          <p:nvPr/>
        </p:nvSpPr>
        <p:spPr bwMode="auto">
          <a:xfrm>
            <a:off x="254000" y="20574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A(</a:t>
            </a:r>
            <a:r>
              <a:rPr lang="en-US" altLang="zh-CN" sz="2800" b="1">
                <a:solidFill>
                  <a:srgbClr val="FF0000"/>
                </a:solidFill>
              </a:rPr>
              <a:t>3,0</a:t>
            </a:r>
            <a:r>
              <a:rPr lang="en-US" altLang="zh-CN" sz="2800" b="1"/>
              <a:t>)</a:t>
            </a:r>
          </a:p>
        </p:txBody>
      </p:sp>
      <p:sp>
        <p:nvSpPr>
          <p:cNvPr id="27812" name="Text Box 164"/>
          <p:cNvSpPr txBox="1">
            <a:spLocks noChangeArrowheads="1"/>
          </p:cNvSpPr>
          <p:nvPr/>
        </p:nvSpPr>
        <p:spPr bwMode="auto">
          <a:xfrm>
            <a:off x="5715000" y="24130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F</a:t>
            </a:r>
          </a:p>
        </p:txBody>
      </p:sp>
      <p:sp>
        <p:nvSpPr>
          <p:cNvPr id="27813" name="Text Box 165"/>
          <p:cNvSpPr txBox="1">
            <a:spLocks noChangeArrowheads="1"/>
          </p:cNvSpPr>
          <p:nvPr/>
        </p:nvSpPr>
        <p:spPr bwMode="auto">
          <a:xfrm>
            <a:off x="3543300" y="14478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G</a:t>
            </a:r>
          </a:p>
        </p:txBody>
      </p:sp>
      <p:sp>
        <p:nvSpPr>
          <p:cNvPr id="27814" name="Text Box 166"/>
          <p:cNvSpPr txBox="1">
            <a:spLocks noChangeArrowheads="1"/>
          </p:cNvSpPr>
          <p:nvPr/>
        </p:nvSpPr>
        <p:spPr bwMode="auto">
          <a:xfrm>
            <a:off x="4076700" y="38481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H</a:t>
            </a:r>
          </a:p>
        </p:txBody>
      </p:sp>
      <p:sp>
        <p:nvSpPr>
          <p:cNvPr id="27815" name="Text Box 167"/>
          <p:cNvSpPr txBox="1">
            <a:spLocks noChangeArrowheads="1"/>
          </p:cNvSpPr>
          <p:nvPr/>
        </p:nvSpPr>
        <p:spPr bwMode="auto">
          <a:xfrm>
            <a:off x="7239000" y="1600200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D(</a:t>
            </a:r>
            <a:r>
              <a:rPr lang="en-US" altLang="zh-CN" sz="2800" b="1">
                <a:solidFill>
                  <a:srgbClr val="FF0000"/>
                </a:solidFill>
              </a:rPr>
              <a:t>0,5</a:t>
            </a:r>
            <a:r>
              <a:rPr lang="en-US" altLang="zh-CN" sz="2800" b="1"/>
              <a:t>)</a:t>
            </a:r>
          </a:p>
        </p:txBody>
      </p:sp>
      <p:sp>
        <p:nvSpPr>
          <p:cNvPr id="27816" name="Text Box 168"/>
          <p:cNvSpPr txBox="1">
            <a:spLocks noChangeArrowheads="1"/>
          </p:cNvSpPr>
          <p:nvPr/>
        </p:nvSpPr>
        <p:spPr bwMode="auto">
          <a:xfrm>
            <a:off x="7239000" y="2209800"/>
            <a:ext cx="1293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B(</a:t>
            </a:r>
            <a:r>
              <a:rPr lang="en-US" altLang="zh-CN" sz="2800" b="1">
                <a:solidFill>
                  <a:srgbClr val="FF0000"/>
                </a:solidFill>
              </a:rPr>
              <a:t>0,-4</a:t>
            </a:r>
            <a:r>
              <a:rPr lang="en-US" altLang="zh-CN" sz="2800" b="1"/>
              <a:t>)</a:t>
            </a:r>
          </a:p>
        </p:txBody>
      </p:sp>
      <p:sp>
        <p:nvSpPr>
          <p:cNvPr id="27817" name="Text Box 169"/>
          <p:cNvSpPr txBox="1">
            <a:spLocks noChangeArrowheads="1"/>
          </p:cNvSpPr>
          <p:nvPr/>
        </p:nvSpPr>
        <p:spPr bwMode="auto">
          <a:xfrm>
            <a:off x="1752600" y="5410200"/>
            <a:ext cx="4645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点</a:t>
            </a: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x, 0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  <a:r>
              <a:rPr lang="zh-CN" altLang="en-US" sz="2800" b="1"/>
              <a:t>都在</a:t>
            </a:r>
            <a:r>
              <a:rPr lang="zh-CN" altLang="en-US" sz="2800" b="1" u="sng"/>
              <a:t>              </a:t>
            </a:r>
            <a:r>
              <a:rPr lang="zh-CN" altLang="en-US" sz="2800" b="1"/>
              <a:t>轴上</a:t>
            </a:r>
          </a:p>
        </p:txBody>
      </p:sp>
      <p:sp>
        <p:nvSpPr>
          <p:cNvPr id="27818" name="Text Box 170"/>
          <p:cNvSpPr txBox="1">
            <a:spLocks noChangeArrowheads="1"/>
          </p:cNvSpPr>
          <p:nvPr/>
        </p:nvSpPr>
        <p:spPr bwMode="auto">
          <a:xfrm>
            <a:off x="1752600" y="5943600"/>
            <a:ext cx="4645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点</a:t>
            </a:r>
            <a:r>
              <a:rPr lang="zh-CN" altLang="en-US" sz="2800" b="1">
                <a:solidFill>
                  <a:srgbClr val="FF0000"/>
                </a:solidFill>
              </a:rPr>
              <a:t>（</a:t>
            </a:r>
            <a:r>
              <a:rPr lang="en-US" altLang="zh-CN" sz="2800" b="1">
                <a:solidFill>
                  <a:srgbClr val="FF0000"/>
                </a:solidFill>
              </a:rPr>
              <a:t>0, y</a:t>
            </a:r>
            <a:r>
              <a:rPr lang="zh-CN" altLang="en-US" sz="2800" b="1">
                <a:solidFill>
                  <a:srgbClr val="FF0000"/>
                </a:solidFill>
              </a:rPr>
              <a:t>）</a:t>
            </a:r>
            <a:r>
              <a:rPr lang="zh-CN" altLang="en-US" sz="2800" b="1"/>
              <a:t>都在</a:t>
            </a:r>
            <a:r>
              <a:rPr lang="zh-CN" altLang="en-US" sz="2800" b="1" u="sng"/>
              <a:t>              </a:t>
            </a:r>
            <a:r>
              <a:rPr lang="zh-CN" altLang="en-US" sz="2800" b="1"/>
              <a:t>轴上</a:t>
            </a:r>
          </a:p>
        </p:txBody>
      </p:sp>
      <p:sp>
        <p:nvSpPr>
          <p:cNvPr id="27819" name="Text Box 171"/>
          <p:cNvSpPr txBox="1">
            <a:spLocks noChangeArrowheads="1"/>
          </p:cNvSpPr>
          <p:nvPr/>
        </p:nvSpPr>
        <p:spPr bwMode="auto">
          <a:xfrm>
            <a:off x="4724400" y="5334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820" name="Text Box 172"/>
          <p:cNvSpPr txBox="1">
            <a:spLocks noChangeArrowheads="1"/>
          </p:cNvSpPr>
          <p:nvPr/>
        </p:nvSpPr>
        <p:spPr bwMode="auto">
          <a:xfrm>
            <a:off x="4724400" y="58674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7821" name="AutoShape 17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77000" y="3962400"/>
            <a:ext cx="1042988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7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7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7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86" grpId="0" animBg="1"/>
      <p:bldP spid="27787" grpId="0" animBg="1"/>
      <p:bldP spid="27789" grpId="0"/>
      <p:bldP spid="27790" grpId="0"/>
      <p:bldP spid="27795" grpId="0" animBg="1"/>
      <p:bldP spid="27796" grpId="0"/>
      <p:bldP spid="27797" grpId="0" animBg="1"/>
      <p:bldP spid="27798" grpId="0"/>
      <p:bldP spid="27799" grpId="0"/>
      <p:bldP spid="27800" grpId="0" animBg="1"/>
      <p:bldP spid="27804" grpId="0"/>
      <p:bldP spid="27805" grpId="0" animBg="1"/>
      <p:bldP spid="27806" grpId="0"/>
      <p:bldP spid="27807" grpId="0" animBg="1"/>
      <p:bldP spid="27808" grpId="0"/>
      <p:bldP spid="27809" grpId="0" animBg="1"/>
      <p:bldP spid="27810" grpId="0"/>
      <p:bldP spid="27811" grpId="0"/>
      <p:bldP spid="27812" grpId="0"/>
      <p:bldP spid="27815" grpId="0"/>
      <p:bldP spid="27816" grpId="0"/>
      <p:bldP spid="27817" grpId="0"/>
      <p:bldP spid="27818" grpId="0"/>
      <p:bldP spid="278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/>
          <p:nvPr/>
        </p:nvGrpSpPr>
        <p:grpSpPr bwMode="auto">
          <a:xfrm>
            <a:off x="3319463" y="1066800"/>
            <a:ext cx="3810000" cy="4724400"/>
            <a:chOff x="0" y="0"/>
            <a:chExt cx="2400" cy="2976"/>
          </a:xfrm>
        </p:grpSpPr>
        <p:grpSp>
          <p:nvGrpSpPr>
            <p:cNvPr id="30723" name="Group 3"/>
            <p:cNvGrpSpPr/>
            <p:nvPr/>
          </p:nvGrpSpPr>
          <p:grpSpPr bwMode="auto">
            <a:xfrm>
              <a:off x="0" y="1392"/>
              <a:ext cx="2400" cy="96"/>
              <a:chOff x="0" y="0"/>
              <a:chExt cx="2400" cy="96"/>
            </a:xfrm>
          </p:grpSpPr>
          <p:sp>
            <p:nvSpPr>
              <p:cNvPr id="30724" name="Line 4"/>
              <p:cNvSpPr>
                <a:spLocks noChangeShapeType="1"/>
              </p:cNvSpPr>
              <p:nvPr/>
            </p:nvSpPr>
            <p:spPr bwMode="auto">
              <a:xfrm>
                <a:off x="2160" y="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0725" name="Group 5"/>
              <p:cNvGrpSpPr/>
              <p:nvPr/>
            </p:nvGrpSpPr>
            <p:grpSpPr bwMode="auto">
              <a:xfrm>
                <a:off x="0" y="0"/>
                <a:ext cx="2400" cy="96"/>
                <a:chOff x="0" y="0"/>
                <a:chExt cx="2400" cy="96"/>
              </a:xfrm>
            </p:grpSpPr>
            <p:sp>
              <p:nvSpPr>
                <p:cNvPr id="30726" name="Line 6"/>
                <p:cNvSpPr>
                  <a:spLocks noChangeShapeType="1"/>
                </p:cNvSpPr>
                <p:nvPr/>
              </p:nvSpPr>
              <p:spPr bwMode="auto">
                <a:xfrm>
                  <a:off x="144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27" name="Line 7"/>
                <p:cNvSpPr>
                  <a:spLocks noChangeShapeType="1"/>
                </p:cNvSpPr>
                <p:nvPr/>
              </p:nvSpPr>
              <p:spPr bwMode="auto">
                <a:xfrm>
                  <a:off x="240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28" name="Line 8"/>
                <p:cNvSpPr>
                  <a:spLocks noChangeShapeType="1"/>
                </p:cNvSpPr>
                <p:nvPr/>
              </p:nvSpPr>
              <p:spPr bwMode="auto">
                <a:xfrm>
                  <a:off x="24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29" name="Line 9"/>
                <p:cNvSpPr>
                  <a:spLocks noChangeShapeType="1"/>
                </p:cNvSpPr>
                <p:nvPr/>
              </p:nvSpPr>
              <p:spPr bwMode="auto">
                <a:xfrm>
                  <a:off x="48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30" name="Line 10"/>
                <p:cNvSpPr>
                  <a:spLocks noChangeShapeType="1"/>
                </p:cNvSpPr>
                <p:nvPr/>
              </p:nvSpPr>
              <p:spPr bwMode="auto">
                <a:xfrm>
                  <a:off x="72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31" name="Line 11"/>
                <p:cNvSpPr>
                  <a:spLocks noChangeShapeType="1"/>
                </p:cNvSpPr>
                <p:nvPr/>
              </p:nvSpPr>
              <p:spPr bwMode="auto">
                <a:xfrm>
                  <a:off x="96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32" name="Line 12"/>
                <p:cNvSpPr>
                  <a:spLocks noChangeShapeType="1"/>
                </p:cNvSpPr>
                <p:nvPr/>
              </p:nvSpPr>
              <p:spPr bwMode="auto">
                <a:xfrm>
                  <a:off x="192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33" name="Line 13"/>
                <p:cNvSpPr>
                  <a:spLocks noChangeShapeType="1"/>
                </p:cNvSpPr>
                <p:nvPr/>
              </p:nvSpPr>
              <p:spPr bwMode="auto">
                <a:xfrm>
                  <a:off x="168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34" name="Line 1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0735" name="Group 15"/>
            <p:cNvGrpSpPr/>
            <p:nvPr/>
          </p:nvGrpSpPr>
          <p:grpSpPr bwMode="auto">
            <a:xfrm>
              <a:off x="1200" y="0"/>
              <a:ext cx="96" cy="2976"/>
              <a:chOff x="0" y="0"/>
              <a:chExt cx="96" cy="2976"/>
            </a:xfrm>
          </p:grpSpPr>
          <p:grpSp>
            <p:nvGrpSpPr>
              <p:cNvPr id="30736" name="Group 16"/>
              <p:cNvGrpSpPr/>
              <p:nvPr/>
            </p:nvGrpSpPr>
            <p:grpSpPr bwMode="auto">
              <a:xfrm>
                <a:off x="0" y="1776"/>
                <a:ext cx="96" cy="1200"/>
                <a:chOff x="0" y="0"/>
                <a:chExt cx="96" cy="1200"/>
              </a:xfrm>
            </p:grpSpPr>
            <p:sp>
              <p:nvSpPr>
                <p:cNvPr id="30737" name="Line 17"/>
                <p:cNvSpPr>
                  <a:spLocks noChangeShapeType="1"/>
                </p:cNvSpPr>
                <p:nvPr/>
              </p:nvSpPr>
              <p:spPr bwMode="auto">
                <a:xfrm>
                  <a:off x="0" y="9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0738" name="Group 18"/>
                <p:cNvGrpSpPr/>
                <p:nvPr/>
              </p:nvGrpSpPr>
              <p:grpSpPr bwMode="auto">
                <a:xfrm>
                  <a:off x="0" y="0"/>
                  <a:ext cx="96" cy="1200"/>
                  <a:chOff x="0" y="0"/>
                  <a:chExt cx="96" cy="1200"/>
                </a:xfrm>
              </p:grpSpPr>
              <p:sp>
                <p:nvSpPr>
                  <p:cNvPr id="3073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4" y="0"/>
                    <a:ext cx="82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4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4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48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4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240"/>
                    <a:ext cx="96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74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0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0744" name="Group 24"/>
              <p:cNvGrpSpPr/>
              <p:nvPr/>
            </p:nvGrpSpPr>
            <p:grpSpPr bwMode="auto">
              <a:xfrm>
                <a:off x="0" y="0"/>
                <a:ext cx="96" cy="1182"/>
                <a:chOff x="0" y="0"/>
                <a:chExt cx="96" cy="1182"/>
              </a:xfrm>
            </p:grpSpPr>
            <p:sp>
              <p:nvSpPr>
                <p:cNvPr id="30745" name="Line 25"/>
                <p:cNvSpPr>
                  <a:spLocks noChangeShapeType="1"/>
                </p:cNvSpPr>
                <p:nvPr/>
              </p:nvSpPr>
              <p:spPr bwMode="auto">
                <a:xfrm>
                  <a:off x="0" y="24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0746" name="Line 26"/>
                <p:cNvSpPr>
                  <a:spLocks noChangeShapeType="1"/>
                </p:cNvSpPr>
                <p:nvPr/>
              </p:nvSpPr>
              <p:spPr bwMode="auto">
                <a:xfrm>
                  <a:off x="0" y="471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0747" name="Group 27"/>
                <p:cNvGrpSpPr/>
                <p:nvPr/>
              </p:nvGrpSpPr>
              <p:grpSpPr bwMode="auto">
                <a:xfrm>
                  <a:off x="0" y="720"/>
                  <a:ext cx="96" cy="462"/>
                  <a:chOff x="0" y="0"/>
                  <a:chExt cx="96" cy="480"/>
                </a:xfrm>
              </p:grpSpPr>
              <p:sp>
                <p:nvSpPr>
                  <p:cNvPr id="3074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0749" name="Group 29"/>
                  <p:cNvGrpSpPr/>
                  <p:nvPr/>
                </p:nvGrpSpPr>
                <p:grpSpPr bwMode="auto">
                  <a:xfrm>
                    <a:off x="0" y="240"/>
                    <a:ext cx="96" cy="240"/>
                    <a:chOff x="0" y="0"/>
                    <a:chExt cx="96" cy="240"/>
                  </a:xfrm>
                </p:grpSpPr>
                <p:sp>
                  <p:nvSpPr>
                    <p:cNvPr id="3075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9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99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40"/>
                      <a:ext cx="9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9900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30752" name="Line 3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753" name="Group 33"/>
          <p:cNvGrpSpPr/>
          <p:nvPr/>
        </p:nvGrpSpPr>
        <p:grpSpPr bwMode="auto">
          <a:xfrm>
            <a:off x="3090863" y="914400"/>
            <a:ext cx="4343400" cy="5029200"/>
            <a:chOff x="0" y="0"/>
            <a:chExt cx="2736" cy="3168"/>
          </a:xfrm>
        </p:grpSpPr>
        <p:grpSp>
          <p:nvGrpSpPr>
            <p:cNvPr id="30754" name="Group 34"/>
            <p:cNvGrpSpPr/>
            <p:nvPr/>
          </p:nvGrpSpPr>
          <p:grpSpPr bwMode="auto">
            <a:xfrm>
              <a:off x="1056" y="0"/>
              <a:ext cx="432" cy="3168"/>
              <a:chOff x="0" y="0"/>
              <a:chExt cx="432" cy="3168"/>
            </a:xfrm>
          </p:grpSpPr>
          <p:grpSp>
            <p:nvGrpSpPr>
              <p:cNvPr id="30755" name="Group 35"/>
              <p:cNvGrpSpPr/>
              <p:nvPr/>
            </p:nvGrpSpPr>
            <p:grpSpPr bwMode="auto">
              <a:xfrm>
                <a:off x="0" y="1785"/>
                <a:ext cx="336" cy="1383"/>
                <a:chOff x="0" y="0"/>
                <a:chExt cx="336" cy="1383"/>
              </a:xfrm>
            </p:grpSpPr>
            <p:grpSp>
              <p:nvGrpSpPr>
                <p:cNvPr id="30756" name="Group 36"/>
                <p:cNvGrpSpPr/>
                <p:nvPr/>
              </p:nvGrpSpPr>
              <p:grpSpPr bwMode="auto">
                <a:xfrm>
                  <a:off x="48" y="0"/>
                  <a:ext cx="288" cy="1191"/>
                  <a:chOff x="0" y="0"/>
                  <a:chExt cx="288" cy="1191"/>
                </a:xfrm>
              </p:grpSpPr>
              <p:sp>
                <p:nvSpPr>
                  <p:cNvPr id="30757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0066"/>
                        </a:solidFill>
                      </a:rPr>
                      <a:t>- 1</a:t>
                    </a:r>
                  </a:p>
                </p:txBody>
              </p:sp>
              <p:sp>
                <p:nvSpPr>
                  <p:cNvPr id="30758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240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0066"/>
                        </a:solidFill>
                      </a:rPr>
                      <a:t>- 2</a:t>
                    </a:r>
                  </a:p>
                </p:txBody>
              </p:sp>
              <p:sp>
                <p:nvSpPr>
                  <p:cNvPr id="30759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480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0066"/>
                        </a:solidFill>
                      </a:rPr>
                      <a:t>- 3</a:t>
                    </a:r>
                  </a:p>
                </p:txBody>
              </p:sp>
              <p:sp>
                <p:nvSpPr>
                  <p:cNvPr id="30760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729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0066"/>
                        </a:solidFill>
                      </a:rPr>
                      <a:t>- 4</a:t>
                    </a:r>
                  </a:p>
                </p:txBody>
              </p:sp>
              <p:sp>
                <p:nvSpPr>
                  <p:cNvPr id="30761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960"/>
                    <a:ext cx="2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0066"/>
                        </a:solidFill>
                      </a:rPr>
                      <a:t>- 5</a:t>
                    </a:r>
                  </a:p>
                </p:txBody>
              </p:sp>
            </p:grpSp>
            <p:sp>
              <p:nvSpPr>
                <p:cNvPr id="3076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0" y="1152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0066"/>
                      </a:solidFill>
                    </a:rPr>
                    <a:t> </a:t>
                  </a:r>
                  <a:r>
                    <a:rPr lang="en-US" b="1">
                      <a:solidFill>
                        <a:srgbClr val="FF0066"/>
                      </a:solidFill>
                    </a:rPr>
                    <a:t>- 6</a:t>
                  </a:r>
                </a:p>
              </p:txBody>
            </p:sp>
          </p:grpSp>
          <p:grpSp>
            <p:nvGrpSpPr>
              <p:cNvPr id="30763" name="Group 43"/>
              <p:cNvGrpSpPr/>
              <p:nvPr/>
            </p:nvGrpSpPr>
            <p:grpSpPr bwMode="auto">
              <a:xfrm>
                <a:off x="48" y="0"/>
                <a:ext cx="384" cy="1431"/>
                <a:chOff x="0" y="0"/>
                <a:chExt cx="384" cy="1431"/>
              </a:xfrm>
            </p:grpSpPr>
            <p:sp>
              <p:nvSpPr>
                <p:cNvPr id="3076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0066"/>
                      </a:solidFill>
                    </a:rPr>
                    <a:t> </a:t>
                  </a:r>
                  <a:r>
                    <a:rPr lang="en-US" b="1">
                      <a:solidFill>
                        <a:srgbClr val="FF0066"/>
                      </a:solidFill>
                    </a:rPr>
                    <a:t>6</a:t>
                  </a:r>
                </a:p>
              </p:txBody>
            </p:sp>
            <p:grpSp>
              <p:nvGrpSpPr>
                <p:cNvPr id="30765" name="Group 45"/>
                <p:cNvGrpSpPr/>
                <p:nvPr/>
              </p:nvGrpSpPr>
              <p:grpSpPr bwMode="auto">
                <a:xfrm>
                  <a:off x="0" y="240"/>
                  <a:ext cx="384" cy="1191"/>
                  <a:chOff x="0" y="0"/>
                  <a:chExt cx="384" cy="1191"/>
                </a:xfrm>
              </p:grpSpPr>
              <p:grpSp>
                <p:nvGrpSpPr>
                  <p:cNvPr id="30766" name="Group 46"/>
                  <p:cNvGrpSpPr/>
                  <p:nvPr/>
                </p:nvGrpSpPr>
                <p:grpSpPr bwMode="auto">
                  <a:xfrm>
                    <a:off x="48" y="729"/>
                    <a:ext cx="336" cy="462"/>
                    <a:chOff x="0" y="0"/>
                    <a:chExt cx="336" cy="462"/>
                  </a:xfrm>
                </p:grpSpPr>
                <p:sp>
                  <p:nvSpPr>
                    <p:cNvPr id="30767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231"/>
                      <a:ext cx="19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>
                          <a:solidFill>
                            <a:srgbClr val="FF0066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0768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3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>
                          <a:solidFill>
                            <a:srgbClr val="FF0066"/>
                          </a:solidFill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30769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489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0066"/>
                        </a:solidFill>
                      </a:rPr>
                      <a:t> </a:t>
                    </a:r>
                    <a:r>
                      <a:rPr lang="en-US" b="1">
                        <a:solidFill>
                          <a:srgbClr val="FF0066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3077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4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0066"/>
                        </a:solidFill>
                      </a:rPr>
                      <a:t> </a:t>
                    </a:r>
                    <a:r>
                      <a:rPr lang="en-US" b="1">
                        <a:solidFill>
                          <a:srgbClr val="FF0066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3077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240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0066"/>
                        </a:solidFill>
                      </a:rPr>
                      <a:t> </a:t>
                    </a:r>
                    <a:r>
                      <a:rPr lang="en-US" b="1">
                        <a:solidFill>
                          <a:srgbClr val="FF0066"/>
                        </a:solidFill>
                      </a:rPr>
                      <a:t>4</a:t>
                    </a:r>
                  </a:p>
                </p:txBody>
              </p:sp>
            </p:grpSp>
          </p:grpSp>
        </p:grpSp>
        <p:grpSp>
          <p:nvGrpSpPr>
            <p:cNvPr id="30772" name="Group 52"/>
            <p:cNvGrpSpPr/>
            <p:nvPr/>
          </p:nvGrpSpPr>
          <p:grpSpPr bwMode="auto">
            <a:xfrm>
              <a:off x="0" y="1584"/>
              <a:ext cx="2736" cy="240"/>
              <a:chOff x="0" y="0"/>
              <a:chExt cx="2736" cy="240"/>
            </a:xfrm>
          </p:grpSpPr>
          <p:grpSp>
            <p:nvGrpSpPr>
              <p:cNvPr id="30773" name="Group 53"/>
              <p:cNvGrpSpPr/>
              <p:nvPr/>
            </p:nvGrpSpPr>
            <p:grpSpPr bwMode="auto">
              <a:xfrm>
                <a:off x="1488" y="0"/>
                <a:ext cx="1248" cy="240"/>
                <a:chOff x="0" y="0"/>
                <a:chExt cx="1248" cy="240"/>
              </a:xfrm>
            </p:grpSpPr>
            <p:sp>
              <p:nvSpPr>
                <p:cNvPr id="3077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12" y="0"/>
                  <a:ext cx="3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b="1">
                      <a:solidFill>
                        <a:srgbClr val="FF0066"/>
                      </a:solidFill>
                    </a:rPr>
                    <a:t> </a:t>
                  </a:r>
                  <a:r>
                    <a:rPr lang="en-US" b="1">
                      <a:solidFill>
                        <a:srgbClr val="FF0066"/>
                      </a:solidFill>
                    </a:rPr>
                    <a:t>5</a:t>
                  </a:r>
                </a:p>
              </p:txBody>
            </p:sp>
            <p:grpSp>
              <p:nvGrpSpPr>
                <p:cNvPr id="30775" name="Group 55"/>
                <p:cNvGrpSpPr/>
                <p:nvPr/>
              </p:nvGrpSpPr>
              <p:grpSpPr bwMode="auto">
                <a:xfrm>
                  <a:off x="0" y="0"/>
                  <a:ext cx="1056" cy="240"/>
                  <a:chOff x="0" y="0"/>
                  <a:chExt cx="1056" cy="240"/>
                </a:xfrm>
              </p:grpSpPr>
              <p:sp>
                <p:nvSpPr>
                  <p:cNvPr id="3077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0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>
                        <a:solidFill>
                          <a:srgbClr val="FF0066"/>
                        </a:solidFill>
                      </a:rPr>
                      <a:t> </a:t>
                    </a:r>
                    <a:r>
                      <a:rPr lang="en-US" b="1">
                        <a:solidFill>
                          <a:srgbClr val="FF0066"/>
                        </a:solidFill>
                      </a:rPr>
                      <a:t>4</a:t>
                    </a:r>
                  </a:p>
                </p:txBody>
              </p:sp>
              <p:grpSp>
                <p:nvGrpSpPr>
                  <p:cNvPr id="30777" name="Group 57"/>
                  <p:cNvGrpSpPr/>
                  <p:nvPr/>
                </p:nvGrpSpPr>
                <p:grpSpPr bwMode="auto">
                  <a:xfrm>
                    <a:off x="0" y="0"/>
                    <a:ext cx="816" cy="240"/>
                    <a:chOff x="0" y="0"/>
                    <a:chExt cx="816" cy="240"/>
                  </a:xfrm>
                </p:grpSpPr>
                <p:sp>
                  <p:nvSpPr>
                    <p:cNvPr id="30778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>
                          <a:solidFill>
                            <a:srgbClr val="FF0066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30779" name="Text Box 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0" y="9"/>
                      <a:ext cx="33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>
                          <a:solidFill>
                            <a:srgbClr val="FF0066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30780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2" y="0"/>
                      <a:ext cx="38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b="1">
                          <a:solidFill>
                            <a:srgbClr val="FF0066"/>
                          </a:solidFill>
                        </a:rPr>
                        <a:t> </a:t>
                      </a:r>
                      <a:r>
                        <a:rPr lang="en-US" b="1">
                          <a:solidFill>
                            <a:srgbClr val="FF0066"/>
                          </a:solidFill>
                        </a:rPr>
                        <a:t>3</a:t>
                      </a:r>
                    </a:p>
                  </p:txBody>
                </p:sp>
              </p:grpSp>
            </p:grpSp>
          </p:grpSp>
          <p:grpSp>
            <p:nvGrpSpPr>
              <p:cNvPr id="30781" name="Group 61"/>
              <p:cNvGrpSpPr/>
              <p:nvPr/>
            </p:nvGrpSpPr>
            <p:grpSpPr bwMode="auto">
              <a:xfrm>
                <a:off x="0" y="0"/>
                <a:ext cx="1248" cy="240"/>
                <a:chOff x="0" y="0"/>
                <a:chExt cx="1248" cy="240"/>
              </a:xfrm>
            </p:grpSpPr>
            <p:sp>
              <p:nvSpPr>
                <p:cNvPr id="3078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960" y="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FF0066"/>
                      </a:solidFill>
                    </a:rPr>
                    <a:t>-1</a:t>
                  </a:r>
                </a:p>
              </p:txBody>
            </p:sp>
            <p:grpSp>
              <p:nvGrpSpPr>
                <p:cNvPr id="30783" name="Group 63"/>
                <p:cNvGrpSpPr/>
                <p:nvPr/>
              </p:nvGrpSpPr>
              <p:grpSpPr bwMode="auto">
                <a:xfrm>
                  <a:off x="0" y="0"/>
                  <a:ext cx="1056" cy="240"/>
                  <a:chOff x="0" y="0"/>
                  <a:chExt cx="1056" cy="240"/>
                </a:xfrm>
              </p:grpSpPr>
              <p:sp>
                <p:nvSpPr>
                  <p:cNvPr id="3078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0" y="0"/>
                    <a:ext cx="33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FF0066"/>
                        </a:solidFill>
                      </a:rPr>
                      <a:t>- 2</a:t>
                    </a:r>
                  </a:p>
                </p:txBody>
              </p:sp>
              <p:grpSp>
                <p:nvGrpSpPr>
                  <p:cNvPr id="30785" name="Group 65"/>
                  <p:cNvGrpSpPr/>
                  <p:nvPr/>
                </p:nvGrpSpPr>
                <p:grpSpPr bwMode="auto">
                  <a:xfrm>
                    <a:off x="0" y="0"/>
                    <a:ext cx="864" cy="240"/>
                    <a:chOff x="0" y="0"/>
                    <a:chExt cx="864" cy="240"/>
                  </a:xfrm>
                </p:grpSpPr>
                <p:sp>
                  <p:nvSpPr>
                    <p:cNvPr id="30786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" y="9"/>
                      <a:ext cx="384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b="1">
                          <a:solidFill>
                            <a:srgbClr val="FF0066"/>
                          </a:solidFill>
                        </a:rPr>
                        <a:t>- 3</a:t>
                      </a:r>
                    </a:p>
                  </p:txBody>
                </p:sp>
                <p:grpSp>
                  <p:nvGrpSpPr>
                    <p:cNvPr id="30787" name="Group 67"/>
                    <p:cNvGrpSpPr/>
                    <p:nvPr/>
                  </p:nvGrpSpPr>
                  <p:grpSpPr bwMode="auto">
                    <a:xfrm>
                      <a:off x="0" y="0"/>
                      <a:ext cx="624" cy="231"/>
                      <a:chOff x="0" y="0"/>
                      <a:chExt cx="624" cy="231"/>
                    </a:xfrm>
                  </p:grpSpPr>
                  <p:sp>
                    <p:nvSpPr>
                      <p:cNvPr id="30788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0" y="0"/>
                        <a:ext cx="38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b="1">
                            <a:solidFill>
                              <a:srgbClr val="FF0066"/>
                            </a:solidFill>
                          </a:rPr>
                          <a:t>- 4</a:t>
                        </a:r>
                      </a:p>
                    </p:txBody>
                  </p:sp>
                  <p:sp>
                    <p:nvSpPr>
                      <p:cNvPr id="30789" name="Text Box 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36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en-US" b="1">
                            <a:solidFill>
                              <a:srgbClr val="FF0066"/>
                            </a:solidFill>
                          </a:rPr>
                          <a:t>- 5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0790" name="Group 70"/>
          <p:cNvGrpSpPr/>
          <p:nvPr/>
        </p:nvGrpSpPr>
        <p:grpSpPr bwMode="auto">
          <a:xfrm>
            <a:off x="2481263" y="457200"/>
            <a:ext cx="5638800" cy="5562600"/>
            <a:chOff x="0" y="0"/>
            <a:chExt cx="3552" cy="3504"/>
          </a:xfrm>
        </p:grpSpPr>
        <p:sp>
          <p:nvSpPr>
            <p:cNvPr id="30791" name="Line 71"/>
            <p:cNvSpPr>
              <a:spLocks noChangeShapeType="1"/>
            </p:cNvSpPr>
            <p:nvPr/>
          </p:nvSpPr>
          <p:spPr bwMode="auto">
            <a:xfrm>
              <a:off x="0" y="1872"/>
              <a:ext cx="3552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0792" name="Group 72"/>
            <p:cNvGrpSpPr/>
            <p:nvPr/>
          </p:nvGrpSpPr>
          <p:grpSpPr bwMode="auto">
            <a:xfrm>
              <a:off x="1536" y="0"/>
              <a:ext cx="336" cy="3504"/>
              <a:chOff x="0" y="0"/>
              <a:chExt cx="336" cy="3504"/>
            </a:xfrm>
          </p:grpSpPr>
          <p:sp>
            <p:nvSpPr>
              <p:cNvPr id="30793" name="Line 73"/>
              <p:cNvSpPr>
                <a:spLocks noChangeShapeType="1"/>
              </p:cNvSpPr>
              <p:nvPr/>
            </p:nvSpPr>
            <p:spPr bwMode="auto">
              <a:xfrm flipV="1">
                <a:off x="192" y="0"/>
                <a:ext cx="0" cy="3504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4" name="Text Box 74"/>
              <p:cNvSpPr txBox="1">
                <a:spLocks noChangeArrowheads="1"/>
              </p:cNvSpPr>
              <p:nvPr/>
            </p:nvSpPr>
            <p:spPr bwMode="auto">
              <a:xfrm>
                <a:off x="0" y="187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i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7967663" y="3429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solidFill>
                  <a:srgbClr val="FF0066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4767263" y="30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6062663" y="11430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</a:rPr>
              <a:t>第一象限</a:t>
            </a:r>
          </a:p>
        </p:txBody>
      </p: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2862263" y="40386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</a:rPr>
              <a:t>第三象限</a:t>
            </a: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2786063" y="11430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</a:rPr>
              <a:t>第二象限</a:t>
            </a: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6138863" y="40386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</a:rPr>
              <a:t>第四象限</a:t>
            </a:r>
          </a:p>
        </p:txBody>
      </p:sp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2938463" y="1752600"/>
            <a:ext cx="1752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400" b="1">
              <a:solidFill>
                <a:srgbClr val="FF0066"/>
              </a:solidFill>
            </a:endParaRPr>
          </a:p>
          <a:p>
            <a:pPr>
              <a:spcBef>
                <a:spcPct val="50000"/>
              </a:spcBef>
            </a:pPr>
            <a:endParaRPr lang="en-US" altLang="zh-CN" sz="2400" b="1">
              <a:solidFill>
                <a:srgbClr val="FF0066"/>
              </a:solidFill>
            </a:endParaRPr>
          </a:p>
        </p:txBody>
      </p:sp>
      <p:sp>
        <p:nvSpPr>
          <p:cNvPr id="30802" name="Text Box 82"/>
          <p:cNvSpPr txBox="1">
            <a:spLocks noChangeArrowheads="1"/>
          </p:cNvSpPr>
          <p:nvPr/>
        </p:nvSpPr>
        <p:spPr bwMode="auto">
          <a:xfrm>
            <a:off x="5791200" y="19812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（＋，＋）</a:t>
            </a:r>
          </a:p>
        </p:txBody>
      </p:sp>
      <p:sp>
        <p:nvSpPr>
          <p:cNvPr id="30803" name="Text Box 83"/>
          <p:cNvSpPr txBox="1">
            <a:spLocks noChangeArrowheads="1"/>
          </p:cNvSpPr>
          <p:nvPr/>
        </p:nvSpPr>
        <p:spPr bwMode="auto">
          <a:xfrm>
            <a:off x="2438400" y="1905000"/>
            <a:ext cx="224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（－，＋）</a:t>
            </a:r>
          </a:p>
        </p:txBody>
      </p:sp>
      <p:sp>
        <p:nvSpPr>
          <p:cNvPr id="30804" name="Text Box 84"/>
          <p:cNvSpPr txBox="1">
            <a:spLocks noChangeArrowheads="1"/>
          </p:cNvSpPr>
          <p:nvPr/>
        </p:nvSpPr>
        <p:spPr bwMode="auto">
          <a:xfrm>
            <a:off x="2590800" y="5105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（－，－）</a:t>
            </a:r>
          </a:p>
        </p:txBody>
      </p:sp>
      <p:sp>
        <p:nvSpPr>
          <p:cNvPr id="30805" name="Text Box 85"/>
          <p:cNvSpPr txBox="1">
            <a:spLocks noChangeArrowheads="1"/>
          </p:cNvSpPr>
          <p:nvPr/>
        </p:nvSpPr>
        <p:spPr bwMode="auto">
          <a:xfrm>
            <a:off x="5867400" y="5029200"/>
            <a:ext cx="224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（＋，－）</a:t>
            </a:r>
          </a:p>
        </p:txBody>
      </p:sp>
      <p:sp>
        <p:nvSpPr>
          <p:cNvPr id="30806" name="Text Box 86"/>
          <p:cNvSpPr txBox="1">
            <a:spLocks noChangeArrowheads="1"/>
          </p:cNvSpPr>
          <p:nvPr/>
        </p:nvSpPr>
        <p:spPr bwMode="auto">
          <a:xfrm>
            <a:off x="396875" y="1875631"/>
            <a:ext cx="2051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</a:rPr>
              <a:t>思考：每个象限内的点具有什么特点？</a:t>
            </a:r>
          </a:p>
        </p:txBody>
      </p:sp>
      <p:pic>
        <p:nvPicPr>
          <p:cNvPr id="30807" name="Picture 87" descr="表情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9" name="AutoShape 8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1200" y="5867400"/>
            <a:ext cx="1042988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2" grpId="0" autoUpdateAnimBg="0"/>
      <p:bldP spid="30803" grpId="0" autoUpdateAnimBg="0"/>
      <p:bldP spid="30804" grpId="0" autoUpdateAnimBg="0"/>
      <p:bldP spid="3080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2771" name="WordArt 3"/>
          <p:cNvSpPr>
            <a:spLocks noChangeArrowheads="1" noChangeShapeType="1"/>
          </p:cNvSpPr>
          <p:nvPr/>
        </p:nvSpPr>
        <p:spPr bwMode="auto">
          <a:xfrm>
            <a:off x="533400" y="457200"/>
            <a:ext cx="20574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楷体_GB2312"/>
              </a:rPr>
              <a:t>闯关啦</a:t>
            </a:r>
            <a:r>
              <a:rPr lang="en-US" altLang="zh-CN" sz="360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楷体_GB2312"/>
              </a:rPr>
              <a:t>!</a:t>
            </a:r>
            <a:endParaRPr lang="zh-CN" altLang="en-US" sz="3600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楷体_GB2312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04800" y="2362200"/>
          <a:ext cx="16002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r:id="rId3" imgW="3371850" imgH="3248025" progId="Paint.Picture">
                  <p:embed/>
                </p:oleObj>
              </mc:Choice>
              <mc:Fallback>
                <p:oleObj r:id="rId3" imgW="3371850" imgH="324802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160020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3400" y="28194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8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第一关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209800" y="2362200"/>
          <a:ext cx="16002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r:id="rId5" imgW="3371850" imgH="3248025" progId="Paint.Picture">
                  <p:embed/>
                </p:oleObj>
              </mc:Choice>
              <mc:Fallback>
                <p:oleObj r:id="rId5" imgW="3371850" imgH="324802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62200"/>
                        <a:ext cx="1600200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114800" y="2425700"/>
          <a:ext cx="152400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r:id="rId7" imgW="3371850" imgH="3267075" progId="Paint.Picture">
                  <p:embed/>
                </p:oleObj>
              </mc:Choice>
              <mc:Fallback>
                <p:oleObj r:id="rId7" imgW="3371850" imgH="326707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25700"/>
                        <a:ext cx="152400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5791200" y="2438400"/>
          <a:ext cx="15240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r:id="rId9" imgW="3371850" imgH="3171825" progId="Paint.Picture">
                  <p:embed/>
                </p:oleObj>
              </mc:Choice>
              <mc:Fallback>
                <p:oleObj r:id="rId9" imgW="3371850" imgH="3171825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438400"/>
                        <a:ext cx="1524000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438400" y="28956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8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第二关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191000" y="28956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8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第三关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943600" y="2895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8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第四关</a:t>
            </a:r>
          </a:p>
        </p:txBody>
      </p:sp>
      <p:graphicFrame>
        <p:nvGraphicFramePr>
          <p:cNvPr id="32780" name="Object 12">
            <a:hlinkClick r:id="rId11" action="ppaction://hlinksldjump"/>
          </p:cNvPr>
          <p:cNvGraphicFramePr>
            <a:graphicFrameLocks noChangeAspect="1"/>
          </p:cNvGraphicFramePr>
          <p:nvPr/>
        </p:nvGraphicFramePr>
        <p:xfrm>
          <a:off x="457200" y="396240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r:id="rId12" imgW="476250" imgH="476250" progId="Paint.Picture">
                  <p:embed/>
                </p:oleObj>
              </mc:Choice>
              <mc:Fallback>
                <p:oleObj r:id="rId12" imgW="476250" imgH="47625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2400"/>
                        <a:ext cx="12192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>
            <a:hlinkClick r:id="rId14" action="ppaction://hlinksldjump"/>
          </p:cNvPr>
          <p:cNvGraphicFramePr>
            <a:graphicFrameLocks noChangeAspect="1"/>
          </p:cNvGraphicFramePr>
          <p:nvPr/>
        </p:nvGraphicFramePr>
        <p:xfrm>
          <a:off x="2438400" y="4038600"/>
          <a:ext cx="113188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5" r:id="rId15" imgW="476250" imgH="476250" progId="Paint.Picture">
                  <p:embed/>
                </p:oleObj>
              </mc:Choice>
              <mc:Fallback>
                <p:oleObj r:id="rId15" imgW="476250" imgH="476250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38600"/>
                        <a:ext cx="113188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>
            <a:hlinkClick r:id="rId16" action="ppaction://hlinksldjump"/>
          </p:cNvPr>
          <p:cNvGraphicFramePr>
            <a:graphicFrameLocks noChangeAspect="1"/>
          </p:cNvGraphicFramePr>
          <p:nvPr/>
        </p:nvGraphicFramePr>
        <p:xfrm>
          <a:off x="4419600" y="4114800"/>
          <a:ext cx="1023938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6" r:id="rId17" imgW="476250" imgH="476250" progId="Paint.Picture">
                  <p:embed/>
                </p:oleObj>
              </mc:Choice>
              <mc:Fallback>
                <p:oleObj r:id="rId17" imgW="476250" imgH="476250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1023938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>
            <a:hlinkClick r:id="rId18" action="ppaction://hlinksldjump"/>
          </p:cNvPr>
          <p:cNvGraphicFramePr>
            <a:graphicFrameLocks noChangeAspect="1"/>
          </p:cNvGraphicFramePr>
          <p:nvPr/>
        </p:nvGraphicFramePr>
        <p:xfrm>
          <a:off x="6019800" y="41148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r:id="rId19" imgW="476250" imgH="476250" progId="Paint.Picture">
                  <p:embed/>
                </p:oleObj>
              </mc:Choice>
              <mc:Fallback>
                <p:oleObj r:id="rId19" imgW="476250" imgH="47625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148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4" name="AutoShape 16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620713"/>
            <a:ext cx="8382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32785" name="Object 17"/>
          <p:cNvGraphicFramePr>
            <a:graphicFrameLocks noChangeAspect="1"/>
          </p:cNvGraphicFramePr>
          <p:nvPr/>
        </p:nvGraphicFramePr>
        <p:xfrm>
          <a:off x="7391400" y="2438400"/>
          <a:ext cx="152400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BMP 图像" r:id="rId21" imgW="3371850" imgH="3267075" progId="Paint.Picture">
                  <p:embed/>
                </p:oleObj>
              </mc:Choice>
              <mc:Fallback>
                <p:oleObj name="BMP 图像" r:id="rId21" imgW="3371850" imgH="3267075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438400"/>
                        <a:ext cx="152400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543800" y="2971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8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第五关</a:t>
            </a:r>
          </a:p>
        </p:txBody>
      </p:sp>
      <p:graphicFrame>
        <p:nvGraphicFramePr>
          <p:cNvPr id="32787" name="Object 19">
            <a:hlinkClick r:id="rId22" action="ppaction://hlinksldjump"/>
          </p:cNvPr>
          <p:cNvGraphicFramePr>
            <a:graphicFrameLocks noChangeAspect="1"/>
          </p:cNvGraphicFramePr>
          <p:nvPr/>
        </p:nvGraphicFramePr>
        <p:xfrm>
          <a:off x="7696200" y="41148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r:id="rId23" imgW="476250" imgH="476250" progId="Paint.Picture">
                  <p:embed/>
                </p:oleObj>
              </mc:Choice>
              <mc:Fallback>
                <p:oleObj r:id="rId23" imgW="476250" imgH="476250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114800"/>
                        <a:ext cx="1066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1" y="2362200"/>
            <a:ext cx="8153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b="1" dirty="0"/>
              <a:t>1.在平面直角坐标系内，下列各点在四象限的是(     )</a:t>
            </a:r>
          </a:p>
          <a:p>
            <a:pPr algn="ctr"/>
            <a:r>
              <a:rPr lang="zh-CN" altLang="en-US" sz="4000" b="1" dirty="0"/>
              <a:t>A.(2,</a:t>
            </a:r>
            <a:r>
              <a:rPr lang="en-US" altLang="zh-CN" sz="4000" b="1" dirty="0"/>
              <a:t>-</a:t>
            </a:r>
            <a:r>
              <a:rPr lang="zh-CN" altLang="en-US" sz="4000" b="1" dirty="0"/>
              <a:t>1)   B.(-</a:t>
            </a:r>
            <a:r>
              <a:rPr lang="en-US" altLang="zh-CN" sz="4000" b="1" dirty="0"/>
              <a:t>3</a:t>
            </a:r>
            <a:r>
              <a:rPr lang="zh-CN" altLang="en-US" sz="4000" b="1" dirty="0"/>
              <a:t>,</a:t>
            </a:r>
            <a:r>
              <a:rPr lang="en-US" altLang="zh-CN" sz="4000" b="1" dirty="0"/>
              <a:t>4</a:t>
            </a:r>
            <a:r>
              <a:rPr lang="zh-CN" altLang="en-US" sz="4000" b="1" dirty="0"/>
              <a:t>)   C.(3,5)  D.(</a:t>
            </a:r>
            <a:r>
              <a:rPr lang="en-US" altLang="zh-CN" sz="4000" b="1" dirty="0"/>
              <a:t>6</a:t>
            </a:r>
            <a:r>
              <a:rPr lang="zh-CN" altLang="en-US" sz="4000" b="1" dirty="0"/>
              <a:t>,</a:t>
            </a:r>
            <a:r>
              <a:rPr lang="en-US" altLang="zh-CN" sz="4000" b="1" dirty="0"/>
              <a:t>0</a:t>
            </a:r>
            <a:r>
              <a:rPr lang="zh-CN" altLang="en-US" sz="4000" b="1" dirty="0"/>
              <a:t>)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795245" y="2940049"/>
            <a:ext cx="585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33799" name="Group 7"/>
          <p:cNvGrpSpPr/>
          <p:nvPr/>
        </p:nvGrpSpPr>
        <p:grpSpPr bwMode="auto">
          <a:xfrm>
            <a:off x="3657600" y="0"/>
            <a:ext cx="1447800" cy="2205038"/>
            <a:chOff x="0" y="0"/>
            <a:chExt cx="1224" cy="408"/>
          </a:xfrm>
        </p:grpSpPr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0" y="0"/>
              <a:ext cx="1224" cy="4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87" y="43"/>
              <a:ext cx="8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分</a:t>
              </a:r>
            </a:p>
          </p:txBody>
        </p:sp>
      </p:grpSp>
      <p:sp>
        <p:nvSpPr>
          <p:cNvPr id="33802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4800600"/>
            <a:ext cx="1042988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304800" y="2514600"/>
            <a:ext cx="8686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/>
              <a:t>2</a:t>
            </a:r>
            <a:r>
              <a:rPr lang="zh-CN" altLang="en-US" sz="4000" b="1" dirty="0"/>
              <a:t>.已知坐标平面内点A(m,n)在第四象限，那么点B(</a:t>
            </a:r>
            <a:r>
              <a:rPr lang="zh-CN" altLang="en-US" sz="4000" b="1" dirty="0">
                <a:latin typeface="Times New Roman" panose="02020603050405020304" pitchFamily="18" charset="0"/>
              </a:rPr>
              <a:t>m</a:t>
            </a:r>
            <a:r>
              <a:rPr lang="zh-CN" altLang="en-US" sz="4000" b="1" dirty="0"/>
              <a:t>n,</a:t>
            </a:r>
            <a:r>
              <a:rPr lang="en-US" altLang="zh-CN" sz="4000" b="1" dirty="0"/>
              <a:t>n</a:t>
            </a:r>
            <a:r>
              <a:rPr lang="en-US" altLang="zh-CN" sz="4000" b="1" baseline="30000" dirty="0"/>
              <a:t>2</a:t>
            </a:r>
            <a:r>
              <a:rPr lang="zh-CN" altLang="en-US" sz="4000" b="1" dirty="0"/>
              <a:t>)在（    ）</a:t>
            </a:r>
          </a:p>
          <a:p>
            <a:pPr algn="ctr"/>
            <a:r>
              <a:rPr lang="zh-CN" altLang="en-US" sz="4000" b="1" dirty="0"/>
              <a:t>A.第一象限   B.第二象限.  </a:t>
            </a:r>
          </a:p>
          <a:p>
            <a:pPr algn="ctr"/>
            <a:r>
              <a:rPr lang="zh-CN" altLang="en-US" sz="4000" b="1" dirty="0"/>
              <a:t>C.第三象限   D.第四象限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705600" y="3124200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B</a:t>
            </a:r>
          </a:p>
        </p:txBody>
      </p:sp>
      <p:grpSp>
        <p:nvGrpSpPr>
          <p:cNvPr id="35848" name="Group 8"/>
          <p:cNvGrpSpPr/>
          <p:nvPr/>
        </p:nvGrpSpPr>
        <p:grpSpPr bwMode="auto">
          <a:xfrm>
            <a:off x="3505200" y="304800"/>
            <a:ext cx="1600200" cy="2205038"/>
            <a:chOff x="0" y="0"/>
            <a:chExt cx="1224" cy="408"/>
          </a:xfrm>
        </p:grpSpPr>
        <p:sp>
          <p:nvSpPr>
            <p:cNvPr id="35849" name="Oval 9"/>
            <p:cNvSpPr>
              <a:spLocks noChangeArrowheads="1"/>
            </p:cNvSpPr>
            <p:nvPr/>
          </p:nvSpPr>
          <p:spPr bwMode="auto">
            <a:xfrm>
              <a:off x="0" y="0"/>
              <a:ext cx="1224" cy="4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187" y="43"/>
              <a:ext cx="8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分</a:t>
              </a:r>
            </a:p>
          </p:txBody>
        </p:sp>
      </p:grpSp>
      <p:sp>
        <p:nvSpPr>
          <p:cNvPr id="35851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5257800"/>
            <a:ext cx="1042988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257800" y="355600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610100" y="34290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676900" y="2933700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172200" y="2794000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ldLvl="0" autoUpdateAnimBg="0"/>
      <p:bldP spid="35852" grpId="0"/>
      <p:bldP spid="35853" grpId="0"/>
      <p:bldP spid="35854" grpId="0"/>
      <p:bldP spid="358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28650" y="2057400"/>
            <a:ext cx="7867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chemeClr val="tx2"/>
                </a:solidFill>
                <a:sym typeface="宋体" panose="02010600030101010101" pitchFamily="2" charset="-122"/>
              </a:rPr>
              <a:t>3</a:t>
            </a:r>
            <a:r>
              <a:rPr lang="zh-CN" altLang="en-US" sz="4400" b="1" dirty="0">
                <a:solidFill>
                  <a:schemeClr val="tx2"/>
                </a:solidFill>
                <a:sym typeface="宋体" panose="02010600030101010101" pitchFamily="2" charset="-122"/>
              </a:rPr>
              <a:t>．如果点P(a+5，</a:t>
            </a:r>
            <a:r>
              <a:rPr lang="en-US" altLang="zh-CN" sz="4400" b="1" dirty="0">
                <a:solidFill>
                  <a:schemeClr val="tx2"/>
                </a:solidFill>
                <a:sym typeface="宋体" panose="02010600030101010101" pitchFamily="2" charset="-122"/>
              </a:rPr>
              <a:t>a</a:t>
            </a:r>
            <a:r>
              <a:rPr lang="zh-CN" altLang="en-US" sz="4400" b="1" dirty="0">
                <a:solidFill>
                  <a:schemeClr val="tx2"/>
                </a:solidFill>
                <a:sym typeface="宋体" panose="02010600030101010101" pitchFamily="2" charset="-122"/>
              </a:rPr>
              <a:t>)在x轴上，那么P点坐标为_______．</a:t>
            </a:r>
          </a:p>
        </p:txBody>
      </p:sp>
      <p:grpSp>
        <p:nvGrpSpPr>
          <p:cNvPr id="37891" name="Group 3"/>
          <p:cNvGrpSpPr/>
          <p:nvPr/>
        </p:nvGrpSpPr>
        <p:grpSpPr bwMode="auto">
          <a:xfrm>
            <a:off x="3505200" y="0"/>
            <a:ext cx="1447800" cy="2057400"/>
            <a:chOff x="0" y="0"/>
            <a:chExt cx="1224" cy="408"/>
          </a:xfrm>
        </p:grpSpPr>
        <p:sp>
          <p:nvSpPr>
            <p:cNvPr id="37892" name="Oval 4"/>
            <p:cNvSpPr>
              <a:spLocks noChangeArrowheads="1"/>
            </p:cNvSpPr>
            <p:nvPr/>
          </p:nvSpPr>
          <p:spPr bwMode="auto">
            <a:xfrm>
              <a:off x="0" y="0"/>
              <a:ext cx="1224" cy="4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187" y="43"/>
              <a:ext cx="81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分</a:t>
              </a:r>
            </a:p>
          </p:txBody>
        </p:sp>
      </p:grp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029200" y="2667000"/>
            <a:ext cx="1254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(5,0)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09600" y="3886200"/>
            <a:ext cx="67992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解：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a=0,a+5=5,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P点坐标为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(5,0)</a:t>
            </a:r>
          </a:p>
        </p:txBody>
      </p:sp>
      <p:sp>
        <p:nvSpPr>
          <p:cNvPr id="3790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4800600"/>
            <a:ext cx="1042988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ldLvl="0" autoUpdateAnimBg="0"/>
      <p:bldP spid="37899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93688" y="4038600"/>
            <a:ext cx="846931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tx2"/>
                </a:solidFill>
                <a:sym typeface="宋体" panose="02010600030101010101" pitchFamily="2" charset="-122"/>
              </a:rPr>
              <a:t>4</a:t>
            </a:r>
            <a:r>
              <a:rPr lang="zh-CN" altLang="en-US" sz="4400" b="1" dirty="0">
                <a:solidFill>
                  <a:schemeClr val="tx2"/>
                </a:solidFill>
                <a:sym typeface="宋体" panose="02010600030101010101" pitchFamily="2" charset="-122"/>
              </a:rPr>
              <a:t>．点A(</a:t>
            </a:r>
            <a:r>
              <a:rPr lang="zh-CN" altLang="en-US" sz="4400" b="1" dirty="0">
                <a:solidFill>
                  <a:schemeClr val="tx2"/>
                </a:solidFill>
                <a:sym typeface="Times New Roman" panose="02020603050405020304" pitchFamily="18" charset="0"/>
              </a:rPr>
              <a:t>−</a:t>
            </a:r>
            <a:r>
              <a:rPr lang="en-US" altLang="zh-CN" sz="4400" b="1" dirty="0">
                <a:solidFill>
                  <a:schemeClr val="tx2"/>
                </a:solidFill>
                <a:sym typeface="Times New Roman" panose="02020603050405020304" pitchFamily="18" charset="0"/>
              </a:rPr>
              <a:t>4</a:t>
            </a:r>
            <a:r>
              <a:rPr lang="zh-CN" altLang="en-US" sz="4400" b="1" dirty="0">
                <a:solidFill>
                  <a:schemeClr val="tx2"/>
                </a:solidFill>
                <a:sym typeface="宋体" panose="02010600030101010101" pitchFamily="2" charset="-122"/>
              </a:rPr>
              <a:t>，</a:t>
            </a:r>
            <a:r>
              <a:rPr lang="en-US" altLang="zh-CN" sz="4400" b="1" dirty="0">
                <a:solidFill>
                  <a:schemeClr val="tx2"/>
                </a:solidFill>
                <a:sym typeface="宋体" panose="02010600030101010101" pitchFamily="2" charset="-122"/>
              </a:rPr>
              <a:t>2</a:t>
            </a:r>
            <a:r>
              <a:rPr lang="zh-CN" altLang="en-US" sz="4400" b="1" dirty="0">
                <a:solidFill>
                  <a:schemeClr val="tx2"/>
                </a:solidFill>
                <a:sym typeface="宋体" panose="02010600030101010101" pitchFamily="2" charset="-122"/>
              </a:rPr>
              <a:t>)与x轴的距离是______；与y轴的距离是_____．</a:t>
            </a:r>
          </a:p>
          <a:p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39939" name="Group 3"/>
          <p:cNvGrpSpPr/>
          <p:nvPr/>
        </p:nvGrpSpPr>
        <p:grpSpPr bwMode="auto">
          <a:xfrm>
            <a:off x="3124200" y="152400"/>
            <a:ext cx="1371600" cy="2205038"/>
            <a:chOff x="0" y="0"/>
            <a:chExt cx="1224" cy="408"/>
          </a:xfrm>
        </p:grpSpPr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0" y="0"/>
              <a:ext cx="1224" cy="4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187" y="43"/>
              <a:ext cx="817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分</a:t>
              </a:r>
            </a:p>
          </p:txBody>
        </p:sp>
      </p:grp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208088" y="4648200"/>
            <a:ext cx="488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846888" y="4648200"/>
            <a:ext cx="4619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39948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6888" y="5943600"/>
            <a:ext cx="1042988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949" name="Group 13"/>
          <p:cNvGrpSpPr/>
          <p:nvPr/>
        </p:nvGrpSpPr>
        <p:grpSpPr bwMode="auto">
          <a:xfrm>
            <a:off x="4179888" y="0"/>
            <a:ext cx="4964112" cy="4324350"/>
            <a:chOff x="2112" y="1496"/>
            <a:chExt cx="3127" cy="2724"/>
          </a:xfrm>
        </p:grpSpPr>
        <p:grpSp>
          <p:nvGrpSpPr>
            <p:cNvPr id="39950" name="Group 14"/>
            <p:cNvGrpSpPr/>
            <p:nvPr/>
          </p:nvGrpSpPr>
          <p:grpSpPr bwMode="auto">
            <a:xfrm>
              <a:off x="2208" y="1496"/>
              <a:ext cx="3031" cy="2724"/>
              <a:chOff x="1325" y="633"/>
              <a:chExt cx="3031" cy="27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 flipV="1">
                <a:off x="1861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2" name="Line 16"/>
              <p:cNvSpPr>
                <a:spLocks noChangeShapeType="1"/>
              </p:cNvSpPr>
              <p:nvPr/>
            </p:nvSpPr>
            <p:spPr bwMode="auto">
              <a:xfrm flipV="1">
                <a:off x="3469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3" name="Line 17"/>
              <p:cNvSpPr>
                <a:spLocks noChangeShapeType="1"/>
              </p:cNvSpPr>
              <p:nvPr/>
            </p:nvSpPr>
            <p:spPr bwMode="auto">
              <a:xfrm flipV="1">
                <a:off x="3743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 flipV="1">
                <a:off x="4010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 flipV="1">
                <a:off x="1594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 flipV="1">
                <a:off x="3210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7" name="Line 21"/>
              <p:cNvSpPr>
                <a:spLocks noChangeShapeType="1"/>
              </p:cNvSpPr>
              <p:nvPr/>
            </p:nvSpPr>
            <p:spPr bwMode="auto">
              <a:xfrm flipV="1">
                <a:off x="2128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 flipV="1">
                <a:off x="2662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9" name="Line 23"/>
              <p:cNvSpPr>
                <a:spLocks noChangeShapeType="1"/>
              </p:cNvSpPr>
              <p:nvPr/>
            </p:nvSpPr>
            <p:spPr bwMode="auto">
              <a:xfrm flipV="1">
                <a:off x="2395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0" name="Line 24"/>
              <p:cNvSpPr>
                <a:spLocks noChangeShapeType="1"/>
              </p:cNvSpPr>
              <p:nvPr/>
            </p:nvSpPr>
            <p:spPr bwMode="auto">
              <a:xfrm flipV="1">
                <a:off x="2936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1" name="Rectangle 25"/>
              <p:cNvSpPr>
                <a:spLocks noChangeArrowheads="1"/>
              </p:cNvSpPr>
              <p:nvPr/>
            </p:nvSpPr>
            <p:spPr bwMode="auto">
              <a:xfrm>
                <a:off x="2662" y="2077"/>
                <a:ext cx="9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0</a:t>
                </a:r>
                <a:endParaRPr lang="en-US" altLang="zh-CN"/>
              </a:p>
            </p:txBody>
          </p:sp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2885" y="207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1</a:t>
                </a:r>
                <a:endParaRPr lang="en-US" altLang="zh-CN"/>
              </a:p>
            </p:txBody>
          </p:sp>
          <p:sp>
            <p:nvSpPr>
              <p:cNvPr id="39963" name="Rectangle 27"/>
              <p:cNvSpPr>
                <a:spLocks noChangeArrowheads="1"/>
              </p:cNvSpPr>
              <p:nvPr/>
            </p:nvSpPr>
            <p:spPr bwMode="auto">
              <a:xfrm>
                <a:off x="3145" y="207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2</a:t>
                </a:r>
                <a:endParaRPr lang="en-US" altLang="zh-CN"/>
              </a:p>
            </p:txBody>
          </p:sp>
          <p:sp>
            <p:nvSpPr>
              <p:cNvPr id="39964" name="Rectangle 28"/>
              <p:cNvSpPr>
                <a:spLocks noChangeArrowheads="1"/>
              </p:cNvSpPr>
              <p:nvPr/>
            </p:nvSpPr>
            <p:spPr bwMode="auto">
              <a:xfrm>
                <a:off x="3404" y="207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3</a:t>
                </a:r>
                <a:endParaRPr lang="en-US" altLang="zh-CN"/>
              </a:p>
            </p:txBody>
          </p:sp>
          <p:sp>
            <p:nvSpPr>
              <p:cNvPr id="39965" name="Rectangle 29"/>
              <p:cNvSpPr>
                <a:spLocks noChangeArrowheads="1"/>
              </p:cNvSpPr>
              <p:nvPr/>
            </p:nvSpPr>
            <p:spPr bwMode="auto">
              <a:xfrm>
                <a:off x="3650" y="207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4</a:t>
                </a:r>
                <a:endParaRPr lang="en-US" altLang="zh-CN"/>
              </a:p>
            </p:txBody>
          </p:sp>
          <p:sp>
            <p:nvSpPr>
              <p:cNvPr id="39966" name="Rectangle 30"/>
              <p:cNvSpPr>
                <a:spLocks noChangeArrowheads="1"/>
              </p:cNvSpPr>
              <p:nvPr/>
            </p:nvSpPr>
            <p:spPr bwMode="auto">
              <a:xfrm>
                <a:off x="3923" y="2077"/>
                <a:ext cx="9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5</a:t>
                </a:r>
                <a:endParaRPr lang="en-US" altLang="zh-CN"/>
              </a:p>
            </p:txBody>
          </p:sp>
          <p:sp>
            <p:nvSpPr>
              <p:cNvPr id="39967" name="Rectangle 31"/>
              <p:cNvSpPr>
                <a:spLocks noChangeArrowheads="1"/>
              </p:cNvSpPr>
              <p:nvPr/>
            </p:nvSpPr>
            <p:spPr bwMode="auto">
              <a:xfrm>
                <a:off x="2308" y="2077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-1</a:t>
                </a:r>
                <a:endParaRPr lang="en-US" altLang="zh-CN"/>
              </a:p>
            </p:txBody>
          </p:sp>
          <p:sp>
            <p:nvSpPr>
              <p:cNvPr id="39968" name="Rectangle 32"/>
              <p:cNvSpPr>
                <a:spLocks noChangeArrowheads="1"/>
              </p:cNvSpPr>
              <p:nvPr/>
            </p:nvSpPr>
            <p:spPr bwMode="auto">
              <a:xfrm>
                <a:off x="2049" y="2077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-2</a:t>
                </a:r>
                <a:endParaRPr lang="en-US" altLang="zh-CN"/>
              </a:p>
            </p:txBody>
          </p:sp>
          <p:sp>
            <p:nvSpPr>
              <p:cNvPr id="39969" name="Rectangle 33"/>
              <p:cNvSpPr>
                <a:spLocks noChangeArrowheads="1"/>
              </p:cNvSpPr>
              <p:nvPr/>
            </p:nvSpPr>
            <p:spPr bwMode="auto">
              <a:xfrm>
                <a:off x="1789" y="2077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-3</a:t>
                </a:r>
                <a:endParaRPr lang="en-US" altLang="zh-CN"/>
              </a:p>
            </p:txBody>
          </p:sp>
          <p:sp>
            <p:nvSpPr>
              <p:cNvPr id="39970" name="Rectangle 34"/>
              <p:cNvSpPr>
                <a:spLocks noChangeArrowheads="1"/>
              </p:cNvSpPr>
              <p:nvPr/>
            </p:nvSpPr>
            <p:spPr bwMode="auto">
              <a:xfrm>
                <a:off x="1501" y="2077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-4</a:t>
                </a:r>
                <a:endParaRPr lang="en-US" altLang="zh-CN"/>
              </a:p>
            </p:txBody>
          </p:sp>
          <p:sp>
            <p:nvSpPr>
              <p:cNvPr id="39971" name="Freeform 35"/>
              <p:cNvSpPr/>
              <p:nvPr/>
            </p:nvSpPr>
            <p:spPr bwMode="auto">
              <a:xfrm>
                <a:off x="4231" y="2006"/>
                <a:ext cx="125" cy="115"/>
              </a:xfrm>
              <a:custGeom>
                <a:avLst/>
                <a:gdLst>
                  <a:gd name="T0" fmla="*/ 0 w 125"/>
                  <a:gd name="T1" fmla="*/ 115 h 115"/>
                  <a:gd name="T2" fmla="*/ 125 w 125"/>
                  <a:gd name="T3" fmla="*/ 57 h 115"/>
                  <a:gd name="T4" fmla="*/ 0 w 125"/>
                  <a:gd name="T5" fmla="*/ 0 h 115"/>
                  <a:gd name="T6" fmla="*/ 0 w 125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15">
                    <a:moveTo>
                      <a:pt x="0" y="115"/>
                    </a:moveTo>
                    <a:lnTo>
                      <a:pt x="125" y="57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2" name="Rectangle 36"/>
              <p:cNvSpPr>
                <a:spLocks noChangeArrowheads="1"/>
              </p:cNvSpPr>
              <p:nvPr/>
            </p:nvSpPr>
            <p:spPr bwMode="auto">
              <a:xfrm>
                <a:off x="1325" y="2047"/>
                <a:ext cx="2962" cy="33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3" name="Rectangle 37"/>
              <p:cNvSpPr>
                <a:spLocks noChangeArrowheads="1"/>
              </p:cNvSpPr>
              <p:nvPr/>
            </p:nvSpPr>
            <p:spPr bwMode="auto">
              <a:xfrm>
                <a:off x="4225" y="2078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x</a:t>
                </a:r>
                <a:endParaRPr lang="en-US" altLang="zh-CN"/>
              </a:p>
            </p:txBody>
          </p:sp>
          <p:sp>
            <p:nvSpPr>
              <p:cNvPr id="39974" name="Freeform 38"/>
              <p:cNvSpPr/>
              <p:nvPr/>
            </p:nvSpPr>
            <p:spPr bwMode="auto">
              <a:xfrm>
                <a:off x="2654" y="1580"/>
                <a:ext cx="22" cy="55"/>
              </a:xfrm>
              <a:custGeom>
                <a:avLst/>
                <a:gdLst>
                  <a:gd name="T0" fmla="*/ 22 w 22"/>
                  <a:gd name="T1" fmla="*/ 40 h 55"/>
                  <a:gd name="T2" fmla="*/ 22 w 22"/>
                  <a:gd name="T3" fmla="*/ 0 h 55"/>
                  <a:gd name="T4" fmla="*/ 19 w 22"/>
                  <a:gd name="T5" fmla="*/ 1 h 55"/>
                  <a:gd name="T6" fmla="*/ 17 w 22"/>
                  <a:gd name="T7" fmla="*/ 2 h 55"/>
                  <a:gd name="T8" fmla="*/ 12 w 22"/>
                  <a:gd name="T9" fmla="*/ 4 h 55"/>
                  <a:gd name="T10" fmla="*/ 8 w 22"/>
                  <a:gd name="T11" fmla="*/ 8 h 55"/>
                  <a:gd name="T12" fmla="*/ 5 w 22"/>
                  <a:gd name="T13" fmla="*/ 11 h 55"/>
                  <a:gd name="T14" fmla="*/ 2 w 22"/>
                  <a:gd name="T15" fmla="*/ 16 h 55"/>
                  <a:gd name="T16" fmla="*/ 1 w 22"/>
                  <a:gd name="T17" fmla="*/ 21 h 55"/>
                  <a:gd name="T18" fmla="*/ 0 w 22"/>
                  <a:gd name="T19" fmla="*/ 27 h 55"/>
                  <a:gd name="T20" fmla="*/ 1 w 22"/>
                  <a:gd name="T21" fmla="*/ 33 h 55"/>
                  <a:gd name="T22" fmla="*/ 2 w 22"/>
                  <a:gd name="T23" fmla="*/ 37 h 55"/>
                  <a:gd name="T24" fmla="*/ 3 w 22"/>
                  <a:gd name="T25" fmla="*/ 39 h 55"/>
                  <a:gd name="T26" fmla="*/ 5 w 22"/>
                  <a:gd name="T27" fmla="*/ 42 h 55"/>
                  <a:gd name="T28" fmla="*/ 8 w 22"/>
                  <a:gd name="T29" fmla="*/ 46 h 55"/>
                  <a:gd name="T30" fmla="*/ 12 w 22"/>
                  <a:gd name="T31" fmla="*/ 49 h 55"/>
                  <a:gd name="T32" fmla="*/ 17 w 22"/>
                  <a:gd name="T33" fmla="*/ 52 h 55"/>
                  <a:gd name="T34" fmla="*/ 19 w 22"/>
                  <a:gd name="T35" fmla="*/ 53 h 55"/>
                  <a:gd name="T36" fmla="*/ 22 w 22"/>
                  <a:gd name="T37" fmla="*/ 55 h 55"/>
                  <a:gd name="T38" fmla="*/ 22 w 22"/>
                  <a:gd name="T39" fmla="*/ 40 h 55"/>
                  <a:gd name="T40" fmla="*/ 14 w 22"/>
                  <a:gd name="T41" fmla="*/ 40 h 55"/>
                  <a:gd name="T42" fmla="*/ 22 w 22"/>
                  <a:gd name="T43" fmla="*/ 4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55">
                    <a:moveTo>
                      <a:pt x="22" y="40"/>
                    </a:moveTo>
                    <a:lnTo>
                      <a:pt x="22" y="0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2" y="16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3" y="39"/>
                    </a:lnTo>
                    <a:lnTo>
                      <a:pt x="5" y="42"/>
                    </a:lnTo>
                    <a:lnTo>
                      <a:pt x="8" y="46"/>
                    </a:lnTo>
                    <a:lnTo>
                      <a:pt x="12" y="49"/>
                    </a:lnTo>
                    <a:lnTo>
                      <a:pt x="17" y="52"/>
                    </a:lnTo>
                    <a:lnTo>
                      <a:pt x="19" y="53"/>
                    </a:lnTo>
                    <a:lnTo>
                      <a:pt x="22" y="55"/>
                    </a:lnTo>
                    <a:lnTo>
                      <a:pt x="22" y="40"/>
                    </a:lnTo>
                    <a:lnTo>
                      <a:pt x="14" y="40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5" name="Freeform 39"/>
              <p:cNvSpPr/>
              <p:nvPr/>
            </p:nvSpPr>
            <p:spPr bwMode="auto">
              <a:xfrm>
                <a:off x="2651" y="2711"/>
                <a:ext cx="25" cy="55"/>
              </a:xfrm>
              <a:custGeom>
                <a:avLst/>
                <a:gdLst>
                  <a:gd name="T0" fmla="*/ 25 w 25"/>
                  <a:gd name="T1" fmla="*/ 0 h 55"/>
                  <a:gd name="T2" fmla="*/ 20 w 25"/>
                  <a:gd name="T3" fmla="*/ 1 h 55"/>
                  <a:gd name="T4" fmla="*/ 16 w 25"/>
                  <a:gd name="T5" fmla="*/ 2 h 55"/>
                  <a:gd name="T6" fmla="*/ 11 w 25"/>
                  <a:gd name="T7" fmla="*/ 4 h 55"/>
                  <a:gd name="T8" fmla="*/ 8 w 25"/>
                  <a:gd name="T9" fmla="*/ 8 h 55"/>
                  <a:gd name="T10" fmla="*/ 4 w 25"/>
                  <a:gd name="T11" fmla="*/ 12 h 55"/>
                  <a:gd name="T12" fmla="*/ 1 w 25"/>
                  <a:gd name="T13" fmla="*/ 16 h 55"/>
                  <a:gd name="T14" fmla="*/ 0 w 25"/>
                  <a:gd name="T15" fmla="*/ 21 h 55"/>
                  <a:gd name="T16" fmla="*/ 0 w 25"/>
                  <a:gd name="T17" fmla="*/ 27 h 55"/>
                  <a:gd name="T18" fmla="*/ 0 w 25"/>
                  <a:gd name="T19" fmla="*/ 33 h 55"/>
                  <a:gd name="T20" fmla="*/ 1 w 25"/>
                  <a:gd name="T21" fmla="*/ 38 h 55"/>
                  <a:gd name="T22" fmla="*/ 2 w 25"/>
                  <a:gd name="T23" fmla="*/ 40 h 55"/>
                  <a:gd name="T24" fmla="*/ 4 w 25"/>
                  <a:gd name="T25" fmla="*/ 42 h 55"/>
                  <a:gd name="T26" fmla="*/ 8 w 25"/>
                  <a:gd name="T27" fmla="*/ 47 h 55"/>
                  <a:gd name="T28" fmla="*/ 11 w 25"/>
                  <a:gd name="T29" fmla="*/ 49 h 55"/>
                  <a:gd name="T30" fmla="*/ 16 w 25"/>
                  <a:gd name="T31" fmla="*/ 52 h 55"/>
                  <a:gd name="T32" fmla="*/ 20 w 25"/>
                  <a:gd name="T33" fmla="*/ 54 h 55"/>
                  <a:gd name="T34" fmla="*/ 25 w 25"/>
                  <a:gd name="T35" fmla="*/ 55 h 55"/>
                  <a:gd name="T36" fmla="*/ 25 w 25"/>
                  <a:gd name="T3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55">
                    <a:moveTo>
                      <a:pt x="25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8" y="47"/>
                    </a:lnTo>
                    <a:lnTo>
                      <a:pt x="11" y="49"/>
                    </a:lnTo>
                    <a:lnTo>
                      <a:pt x="16" y="52"/>
                    </a:lnTo>
                    <a:lnTo>
                      <a:pt x="20" y="54"/>
                    </a:lnTo>
                    <a:lnTo>
                      <a:pt x="25" y="5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6" name="Line 40"/>
              <p:cNvSpPr>
                <a:spLocks noChangeShapeType="1"/>
              </p:cNvSpPr>
              <p:nvPr/>
            </p:nvSpPr>
            <p:spPr bwMode="auto">
              <a:xfrm flipH="1">
                <a:off x="2663" y="2061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7" name="Line 41"/>
              <p:cNvSpPr>
                <a:spLocks noChangeShapeType="1"/>
              </p:cNvSpPr>
              <p:nvPr/>
            </p:nvSpPr>
            <p:spPr bwMode="auto">
              <a:xfrm>
                <a:off x="2671" y="1394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8" name="Freeform 42"/>
              <p:cNvSpPr/>
              <p:nvPr/>
            </p:nvSpPr>
            <p:spPr bwMode="auto">
              <a:xfrm>
                <a:off x="2668" y="1620"/>
                <a:ext cx="45" cy="0"/>
              </a:xfrm>
              <a:custGeom>
                <a:avLst/>
                <a:gdLst>
                  <a:gd name="T0" fmla="*/ 45 w 45"/>
                  <a:gd name="T1" fmla="*/ 8 w 45"/>
                  <a:gd name="T2" fmla="*/ 0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9" name="Line 43"/>
              <p:cNvSpPr>
                <a:spLocks noChangeShapeType="1"/>
              </p:cNvSpPr>
              <p:nvPr/>
            </p:nvSpPr>
            <p:spPr bwMode="auto">
              <a:xfrm flipH="1">
                <a:off x="2671" y="1845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0" name="Line 44"/>
              <p:cNvSpPr>
                <a:spLocks noChangeShapeType="1"/>
              </p:cNvSpPr>
              <p:nvPr/>
            </p:nvSpPr>
            <p:spPr bwMode="auto">
              <a:xfrm flipH="1">
                <a:off x="2671" y="1181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1" name="Line 45"/>
              <p:cNvSpPr>
                <a:spLocks noChangeShapeType="1"/>
              </p:cNvSpPr>
              <p:nvPr/>
            </p:nvSpPr>
            <p:spPr bwMode="auto">
              <a:xfrm flipH="1">
                <a:off x="2671" y="2272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2" name="Line 46"/>
              <p:cNvSpPr>
                <a:spLocks noChangeShapeType="1"/>
              </p:cNvSpPr>
              <p:nvPr/>
            </p:nvSpPr>
            <p:spPr bwMode="auto">
              <a:xfrm flipH="1">
                <a:off x="2671" y="2704"/>
                <a:ext cx="42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3" name="Line 47"/>
              <p:cNvSpPr>
                <a:spLocks noChangeShapeType="1"/>
              </p:cNvSpPr>
              <p:nvPr/>
            </p:nvSpPr>
            <p:spPr bwMode="auto">
              <a:xfrm flipH="1">
                <a:off x="2671" y="2493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4" name="Line 48"/>
              <p:cNvSpPr>
                <a:spLocks noChangeShapeType="1"/>
              </p:cNvSpPr>
              <p:nvPr/>
            </p:nvSpPr>
            <p:spPr bwMode="auto">
              <a:xfrm>
                <a:off x="2671" y="2917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5" name="Freeform 49"/>
              <p:cNvSpPr/>
              <p:nvPr/>
            </p:nvSpPr>
            <p:spPr bwMode="auto">
              <a:xfrm>
                <a:off x="2602" y="708"/>
                <a:ext cx="107" cy="2649"/>
              </a:xfrm>
              <a:custGeom>
                <a:avLst/>
                <a:gdLst>
                  <a:gd name="T0" fmla="*/ 69 w 107"/>
                  <a:gd name="T1" fmla="*/ 109 h 2649"/>
                  <a:gd name="T2" fmla="*/ 107 w 107"/>
                  <a:gd name="T3" fmla="*/ 109 h 2649"/>
                  <a:gd name="T4" fmla="*/ 53 w 107"/>
                  <a:gd name="T5" fmla="*/ 0 h 2649"/>
                  <a:gd name="T6" fmla="*/ 0 w 107"/>
                  <a:gd name="T7" fmla="*/ 109 h 2649"/>
                  <a:gd name="T8" fmla="*/ 38 w 107"/>
                  <a:gd name="T9" fmla="*/ 109 h 2649"/>
                  <a:gd name="T10" fmla="*/ 38 w 107"/>
                  <a:gd name="T11" fmla="*/ 2649 h 2649"/>
                  <a:gd name="T12" fmla="*/ 69 w 107"/>
                  <a:gd name="T13" fmla="*/ 2649 h 2649"/>
                  <a:gd name="T14" fmla="*/ 69 w 107"/>
                  <a:gd name="T15" fmla="*/ 2058 h 2649"/>
                  <a:gd name="T16" fmla="*/ 63 w 107"/>
                  <a:gd name="T17" fmla="*/ 2057 h 2649"/>
                  <a:gd name="T18" fmla="*/ 58 w 107"/>
                  <a:gd name="T19" fmla="*/ 2055 h 2649"/>
                  <a:gd name="T20" fmla="*/ 53 w 107"/>
                  <a:gd name="T21" fmla="*/ 2052 h 2649"/>
                  <a:gd name="T22" fmla="*/ 49 w 107"/>
                  <a:gd name="T23" fmla="*/ 2050 h 2649"/>
                  <a:gd name="T24" fmla="*/ 46 w 107"/>
                  <a:gd name="T25" fmla="*/ 2045 h 2649"/>
                  <a:gd name="T26" fmla="*/ 44 w 107"/>
                  <a:gd name="T27" fmla="*/ 2043 h 2649"/>
                  <a:gd name="T28" fmla="*/ 43 w 107"/>
                  <a:gd name="T29" fmla="*/ 2041 h 2649"/>
                  <a:gd name="T30" fmla="*/ 42 w 107"/>
                  <a:gd name="T31" fmla="*/ 2036 h 2649"/>
                  <a:gd name="T32" fmla="*/ 41 w 107"/>
                  <a:gd name="T33" fmla="*/ 2030 h 2649"/>
                  <a:gd name="T34" fmla="*/ 42 w 107"/>
                  <a:gd name="T35" fmla="*/ 2024 h 2649"/>
                  <a:gd name="T36" fmla="*/ 43 w 107"/>
                  <a:gd name="T37" fmla="*/ 2019 h 2649"/>
                  <a:gd name="T38" fmla="*/ 46 w 107"/>
                  <a:gd name="T39" fmla="*/ 2015 h 2649"/>
                  <a:gd name="T40" fmla="*/ 49 w 107"/>
                  <a:gd name="T41" fmla="*/ 2011 h 2649"/>
                  <a:gd name="T42" fmla="*/ 53 w 107"/>
                  <a:gd name="T43" fmla="*/ 2007 h 2649"/>
                  <a:gd name="T44" fmla="*/ 58 w 107"/>
                  <a:gd name="T45" fmla="*/ 2005 h 2649"/>
                  <a:gd name="T46" fmla="*/ 63 w 107"/>
                  <a:gd name="T47" fmla="*/ 2003 h 2649"/>
                  <a:gd name="T48" fmla="*/ 68 w 107"/>
                  <a:gd name="T49" fmla="*/ 2003 h 2649"/>
                  <a:gd name="T50" fmla="*/ 69 w 107"/>
                  <a:gd name="T51" fmla="*/ 2003 h 2649"/>
                  <a:gd name="T52" fmla="*/ 69 w 107"/>
                  <a:gd name="T53" fmla="*/ 924 h 2649"/>
                  <a:gd name="T54" fmla="*/ 64 w 107"/>
                  <a:gd name="T55" fmla="*/ 921 h 2649"/>
                  <a:gd name="T56" fmla="*/ 60 w 107"/>
                  <a:gd name="T57" fmla="*/ 918 h 2649"/>
                  <a:gd name="T58" fmla="*/ 57 w 107"/>
                  <a:gd name="T59" fmla="*/ 914 h 2649"/>
                  <a:gd name="T60" fmla="*/ 55 w 107"/>
                  <a:gd name="T61" fmla="*/ 911 h 2649"/>
                  <a:gd name="T62" fmla="*/ 54 w 107"/>
                  <a:gd name="T63" fmla="*/ 909 h 2649"/>
                  <a:gd name="T64" fmla="*/ 53 w 107"/>
                  <a:gd name="T65" fmla="*/ 905 h 2649"/>
                  <a:gd name="T66" fmla="*/ 52 w 107"/>
                  <a:gd name="T67" fmla="*/ 899 h 2649"/>
                  <a:gd name="T68" fmla="*/ 53 w 107"/>
                  <a:gd name="T69" fmla="*/ 893 h 2649"/>
                  <a:gd name="T70" fmla="*/ 54 w 107"/>
                  <a:gd name="T71" fmla="*/ 888 h 2649"/>
                  <a:gd name="T72" fmla="*/ 57 w 107"/>
                  <a:gd name="T73" fmla="*/ 883 h 2649"/>
                  <a:gd name="T74" fmla="*/ 60 w 107"/>
                  <a:gd name="T75" fmla="*/ 880 h 2649"/>
                  <a:gd name="T76" fmla="*/ 64 w 107"/>
                  <a:gd name="T77" fmla="*/ 876 h 2649"/>
                  <a:gd name="T78" fmla="*/ 69 w 107"/>
                  <a:gd name="T79" fmla="*/ 874 h 2649"/>
                  <a:gd name="T80" fmla="*/ 69 w 107"/>
                  <a:gd name="T81" fmla="*/ 109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" h="2649">
                    <a:moveTo>
                      <a:pt x="69" y="109"/>
                    </a:moveTo>
                    <a:lnTo>
                      <a:pt x="107" y="109"/>
                    </a:lnTo>
                    <a:lnTo>
                      <a:pt x="53" y="0"/>
                    </a:lnTo>
                    <a:lnTo>
                      <a:pt x="0" y="109"/>
                    </a:lnTo>
                    <a:lnTo>
                      <a:pt x="38" y="109"/>
                    </a:lnTo>
                    <a:lnTo>
                      <a:pt x="38" y="2649"/>
                    </a:lnTo>
                    <a:lnTo>
                      <a:pt x="69" y="2649"/>
                    </a:lnTo>
                    <a:lnTo>
                      <a:pt x="69" y="2058"/>
                    </a:lnTo>
                    <a:lnTo>
                      <a:pt x="63" y="2057"/>
                    </a:lnTo>
                    <a:lnTo>
                      <a:pt x="58" y="2055"/>
                    </a:lnTo>
                    <a:lnTo>
                      <a:pt x="53" y="2052"/>
                    </a:lnTo>
                    <a:lnTo>
                      <a:pt x="49" y="2050"/>
                    </a:lnTo>
                    <a:lnTo>
                      <a:pt x="46" y="2045"/>
                    </a:lnTo>
                    <a:lnTo>
                      <a:pt x="44" y="2043"/>
                    </a:lnTo>
                    <a:lnTo>
                      <a:pt x="43" y="2041"/>
                    </a:lnTo>
                    <a:lnTo>
                      <a:pt x="42" y="2036"/>
                    </a:lnTo>
                    <a:lnTo>
                      <a:pt x="41" y="2030"/>
                    </a:lnTo>
                    <a:lnTo>
                      <a:pt x="42" y="2024"/>
                    </a:lnTo>
                    <a:lnTo>
                      <a:pt x="43" y="2019"/>
                    </a:lnTo>
                    <a:lnTo>
                      <a:pt x="46" y="2015"/>
                    </a:lnTo>
                    <a:lnTo>
                      <a:pt x="49" y="2011"/>
                    </a:lnTo>
                    <a:lnTo>
                      <a:pt x="53" y="2007"/>
                    </a:lnTo>
                    <a:lnTo>
                      <a:pt x="58" y="2005"/>
                    </a:lnTo>
                    <a:lnTo>
                      <a:pt x="63" y="2003"/>
                    </a:lnTo>
                    <a:lnTo>
                      <a:pt x="68" y="2003"/>
                    </a:lnTo>
                    <a:lnTo>
                      <a:pt x="69" y="2003"/>
                    </a:lnTo>
                    <a:lnTo>
                      <a:pt x="69" y="924"/>
                    </a:lnTo>
                    <a:lnTo>
                      <a:pt x="64" y="921"/>
                    </a:lnTo>
                    <a:lnTo>
                      <a:pt x="60" y="918"/>
                    </a:lnTo>
                    <a:lnTo>
                      <a:pt x="57" y="914"/>
                    </a:lnTo>
                    <a:lnTo>
                      <a:pt x="55" y="911"/>
                    </a:lnTo>
                    <a:lnTo>
                      <a:pt x="54" y="909"/>
                    </a:lnTo>
                    <a:lnTo>
                      <a:pt x="53" y="905"/>
                    </a:lnTo>
                    <a:lnTo>
                      <a:pt x="52" y="899"/>
                    </a:lnTo>
                    <a:lnTo>
                      <a:pt x="53" y="893"/>
                    </a:lnTo>
                    <a:lnTo>
                      <a:pt x="54" y="888"/>
                    </a:lnTo>
                    <a:lnTo>
                      <a:pt x="57" y="883"/>
                    </a:lnTo>
                    <a:lnTo>
                      <a:pt x="60" y="880"/>
                    </a:lnTo>
                    <a:lnTo>
                      <a:pt x="64" y="876"/>
                    </a:lnTo>
                    <a:lnTo>
                      <a:pt x="69" y="874"/>
                    </a:lnTo>
                    <a:lnTo>
                      <a:pt x="69" y="109"/>
                    </a:lnTo>
                    <a:close/>
                  </a:path>
                </a:pathLst>
              </a:cu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6" name="Rectangle 50"/>
              <p:cNvSpPr>
                <a:spLocks noChangeArrowheads="1"/>
              </p:cNvSpPr>
              <p:nvPr/>
            </p:nvSpPr>
            <p:spPr bwMode="auto">
              <a:xfrm>
                <a:off x="2439" y="2219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-1</a:t>
                </a:r>
                <a:endParaRPr lang="en-US" altLang="zh-CN"/>
              </a:p>
            </p:txBody>
          </p:sp>
          <p:sp>
            <p:nvSpPr>
              <p:cNvPr id="39987" name="Rectangle 51"/>
              <p:cNvSpPr>
                <a:spLocks noChangeArrowheads="1"/>
              </p:cNvSpPr>
              <p:nvPr/>
            </p:nvSpPr>
            <p:spPr bwMode="auto">
              <a:xfrm>
                <a:off x="2522" y="1772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1</a:t>
                </a:r>
                <a:endParaRPr lang="en-US" altLang="zh-CN"/>
              </a:p>
            </p:txBody>
          </p:sp>
          <p:sp>
            <p:nvSpPr>
              <p:cNvPr id="39988" name="Rectangle 52"/>
              <p:cNvSpPr>
                <a:spLocks noChangeArrowheads="1"/>
              </p:cNvSpPr>
              <p:nvPr/>
            </p:nvSpPr>
            <p:spPr bwMode="auto">
              <a:xfrm>
                <a:off x="2522" y="152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2</a:t>
                </a:r>
                <a:endParaRPr lang="en-US" altLang="zh-CN"/>
              </a:p>
            </p:txBody>
          </p:sp>
          <p:sp>
            <p:nvSpPr>
              <p:cNvPr id="39989" name="Rectangle 53"/>
              <p:cNvSpPr>
                <a:spLocks noChangeArrowheads="1"/>
              </p:cNvSpPr>
              <p:nvPr/>
            </p:nvSpPr>
            <p:spPr bwMode="auto">
              <a:xfrm>
                <a:off x="2522" y="1311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3</a:t>
                </a:r>
                <a:endParaRPr lang="en-US" altLang="zh-CN"/>
              </a:p>
            </p:txBody>
          </p:sp>
          <p:sp>
            <p:nvSpPr>
              <p:cNvPr id="39990" name="Rectangle 54"/>
              <p:cNvSpPr>
                <a:spLocks noChangeArrowheads="1"/>
              </p:cNvSpPr>
              <p:nvPr/>
            </p:nvSpPr>
            <p:spPr bwMode="auto">
              <a:xfrm>
                <a:off x="2522" y="106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4</a:t>
                </a:r>
                <a:endParaRPr lang="en-US" altLang="zh-CN"/>
              </a:p>
            </p:txBody>
          </p:sp>
          <p:sp>
            <p:nvSpPr>
              <p:cNvPr id="39991" name="Rectangle 55"/>
              <p:cNvSpPr>
                <a:spLocks noChangeArrowheads="1"/>
              </p:cNvSpPr>
              <p:nvPr/>
            </p:nvSpPr>
            <p:spPr bwMode="auto">
              <a:xfrm>
                <a:off x="2439" y="2414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-2</a:t>
                </a:r>
                <a:endParaRPr lang="en-US" altLang="zh-CN"/>
              </a:p>
            </p:txBody>
          </p:sp>
          <p:sp>
            <p:nvSpPr>
              <p:cNvPr id="39992" name="Rectangle 56"/>
              <p:cNvSpPr>
                <a:spLocks noChangeArrowheads="1"/>
              </p:cNvSpPr>
              <p:nvPr/>
            </p:nvSpPr>
            <p:spPr bwMode="auto">
              <a:xfrm>
                <a:off x="2444" y="2622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-3</a:t>
                </a:r>
                <a:endParaRPr lang="en-US" altLang="zh-CN"/>
              </a:p>
            </p:txBody>
          </p:sp>
          <p:sp>
            <p:nvSpPr>
              <p:cNvPr id="39993" name="Rectangle 57"/>
              <p:cNvSpPr>
                <a:spLocks noChangeArrowheads="1"/>
              </p:cNvSpPr>
              <p:nvPr/>
            </p:nvSpPr>
            <p:spPr bwMode="auto">
              <a:xfrm>
                <a:off x="2444" y="2860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-4</a:t>
                </a:r>
                <a:endParaRPr lang="en-US" altLang="zh-CN"/>
              </a:p>
            </p:txBody>
          </p:sp>
          <p:sp>
            <p:nvSpPr>
              <p:cNvPr id="39994" name="Rectangle 58"/>
              <p:cNvSpPr>
                <a:spLocks noChangeArrowheads="1"/>
              </p:cNvSpPr>
              <p:nvPr/>
            </p:nvSpPr>
            <p:spPr bwMode="auto">
              <a:xfrm>
                <a:off x="2486" y="633"/>
                <a:ext cx="9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y</a:t>
                </a:r>
                <a:endParaRPr lang="en-US" altLang="zh-CN"/>
              </a:p>
            </p:txBody>
          </p:sp>
        </p:grpSp>
        <p:sp>
          <p:nvSpPr>
            <p:cNvPr id="39995" name="Text Box 59"/>
            <p:cNvSpPr txBox="1">
              <a:spLocks noChangeArrowheads="1"/>
            </p:cNvSpPr>
            <p:nvPr/>
          </p:nvSpPr>
          <p:spPr bwMode="auto">
            <a:xfrm>
              <a:off x="2112" y="211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3333CC"/>
                  </a:solidFill>
                </a:rPr>
                <a:t>A</a:t>
              </a:r>
            </a:p>
          </p:txBody>
        </p:sp>
        <p:sp>
          <p:nvSpPr>
            <p:cNvPr id="39996" name="Text Box 60"/>
            <p:cNvSpPr txBox="1">
              <a:spLocks noChangeArrowheads="1"/>
            </p:cNvSpPr>
            <p:nvPr/>
          </p:nvSpPr>
          <p:spPr bwMode="auto">
            <a:xfrm>
              <a:off x="2256" y="2080"/>
              <a:ext cx="6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(</a:t>
              </a:r>
              <a:r>
                <a:rPr lang="en-US" altLang="zh-CN" sz="2800" b="1">
                  <a:solidFill>
                    <a:srgbClr val="3333CC"/>
                  </a:solidFill>
                </a:rPr>
                <a:t>-4</a:t>
              </a:r>
              <a:r>
                <a:rPr lang="en-US" altLang="zh-CN" sz="2800" b="1">
                  <a:solidFill>
                    <a:srgbClr val="FF0000"/>
                  </a:solidFill>
                </a:rPr>
                <a:t>,</a:t>
              </a:r>
              <a:r>
                <a:rPr lang="en-US" altLang="zh-CN" sz="2800" b="1">
                  <a:solidFill>
                    <a:srgbClr val="3333CC"/>
                  </a:solidFill>
                </a:rPr>
                <a:t>2</a:t>
              </a:r>
              <a:r>
                <a:rPr lang="en-US" altLang="zh-CN" sz="2800" b="1"/>
                <a:t>)</a:t>
              </a:r>
            </a:p>
          </p:txBody>
        </p:sp>
        <p:sp>
          <p:nvSpPr>
            <p:cNvPr id="39997" name="Line 61"/>
            <p:cNvSpPr>
              <a:spLocks noChangeShapeType="1"/>
            </p:cNvSpPr>
            <p:nvPr/>
          </p:nvSpPr>
          <p:spPr bwMode="auto">
            <a:xfrm flipH="1" flipV="1">
              <a:off x="2496" y="2448"/>
              <a:ext cx="0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8" name="Line 62"/>
            <p:cNvSpPr>
              <a:spLocks noChangeShapeType="1"/>
            </p:cNvSpPr>
            <p:nvPr/>
          </p:nvSpPr>
          <p:spPr bwMode="auto">
            <a:xfrm flipH="1" flipV="1">
              <a:off x="2496" y="2472"/>
              <a:ext cx="1064" cy="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9" name="Oval 63"/>
            <p:cNvSpPr>
              <a:spLocks noChangeArrowheads="1"/>
            </p:cNvSpPr>
            <p:nvPr/>
          </p:nvSpPr>
          <p:spPr bwMode="auto">
            <a:xfrm>
              <a:off x="2448" y="242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33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 bldLvl="0" autoUpdateAnimBg="0"/>
      <p:bldP spid="39947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32706" y="2162175"/>
            <a:ext cx="8582694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sym typeface="宋体" panose="02010600030101010101" pitchFamily="2" charset="-122"/>
              </a:rPr>
              <a:t>5.</a:t>
            </a:r>
            <a:r>
              <a:rPr lang="zh-CN" altLang="en-US" sz="3600" b="1" dirty="0" smtClean="0">
                <a:solidFill>
                  <a:schemeClr val="tx2"/>
                </a:solidFill>
                <a:sym typeface="宋体" panose="02010600030101010101" pitchFamily="2" charset="-122"/>
              </a:rPr>
              <a:t>点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M(a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，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b)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的坐标</a:t>
            </a:r>
            <a:r>
              <a:rPr lang="en-US" altLang="zh-CN" sz="3600" b="1" dirty="0" err="1">
                <a:solidFill>
                  <a:schemeClr val="tx2"/>
                </a:solidFill>
                <a:sym typeface="宋体" panose="02010600030101010101" pitchFamily="2" charset="-122"/>
              </a:rPr>
              <a:t>ab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=0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，那么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M(a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，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b)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位置在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(   )</a:t>
            </a:r>
          </a:p>
          <a:p>
            <a:r>
              <a:rPr lang="en-US" altLang="zh-CN" sz="3600" b="1" dirty="0" smtClean="0">
                <a:solidFill>
                  <a:schemeClr val="tx2"/>
                </a:solidFill>
                <a:sym typeface="宋体" panose="02010600030101010101" pitchFamily="2" charset="-122"/>
              </a:rPr>
              <a:t>A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．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y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轴上       　　 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B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．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x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轴上；  　　　  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C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．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x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轴或</a:t>
            </a:r>
            <a:r>
              <a:rPr lang="en-US" altLang="zh-CN" sz="3600" b="1" dirty="0">
                <a:solidFill>
                  <a:schemeClr val="tx2"/>
                </a:solidFill>
                <a:sym typeface="宋体" panose="02010600030101010101" pitchFamily="2" charset="-122"/>
              </a:rPr>
              <a:t>y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轴上  </a:t>
            </a:r>
            <a:r>
              <a:rPr lang="zh-CN" altLang="en-US" sz="3600" b="1" dirty="0" smtClean="0">
                <a:solidFill>
                  <a:schemeClr val="tx2"/>
                </a:solidFill>
                <a:sym typeface="宋体" panose="02010600030101010101" pitchFamily="2" charset="-122"/>
              </a:rPr>
              <a:t>    </a:t>
            </a:r>
            <a:r>
              <a:rPr lang="en-US" altLang="zh-CN" sz="3600" b="1" dirty="0" smtClean="0">
                <a:solidFill>
                  <a:schemeClr val="tx2"/>
                </a:solidFill>
                <a:sym typeface="宋体" panose="02010600030101010101" pitchFamily="2" charset="-122"/>
              </a:rPr>
              <a:t>D</a:t>
            </a:r>
            <a:r>
              <a:rPr lang="zh-CN" altLang="en-US" sz="3600" b="1" dirty="0">
                <a:solidFill>
                  <a:schemeClr val="tx2"/>
                </a:solidFill>
                <a:sym typeface="宋体" panose="02010600030101010101" pitchFamily="2" charset="-122"/>
              </a:rPr>
              <a:t>．原点</a:t>
            </a:r>
          </a:p>
        </p:txBody>
      </p:sp>
      <p:grpSp>
        <p:nvGrpSpPr>
          <p:cNvPr id="41987" name="Group 3"/>
          <p:cNvGrpSpPr/>
          <p:nvPr/>
        </p:nvGrpSpPr>
        <p:grpSpPr bwMode="auto">
          <a:xfrm>
            <a:off x="3505200" y="28575"/>
            <a:ext cx="1447800" cy="1981200"/>
            <a:chOff x="0" y="0"/>
            <a:chExt cx="1224" cy="408"/>
          </a:xfrm>
        </p:grpSpPr>
        <p:sp>
          <p:nvSpPr>
            <p:cNvPr id="41988" name="Oval 4"/>
            <p:cNvSpPr>
              <a:spLocks noChangeArrowheads="1"/>
            </p:cNvSpPr>
            <p:nvPr/>
          </p:nvSpPr>
          <p:spPr bwMode="auto">
            <a:xfrm>
              <a:off x="0" y="0"/>
              <a:ext cx="1224" cy="4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187" y="43"/>
              <a:ext cx="81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r>
                <a:rPr lang="zh-CN" altLang="en-US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分</a:t>
              </a:r>
            </a:p>
          </p:txBody>
        </p:sp>
      </p:grp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828800" y="2667000"/>
            <a:ext cx="585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</a:t>
            </a:r>
          </a:p>
        </p:txBody>
      </p:sp>
      <p:sp>
        <p:nvSpPr>
          <p:cNvPr id="4199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4800600"/>
            <a:ext cx="1042988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267200" cy="1143000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0066FF"/>
                </a:solidFill>
              </a:rPr>
              <a:t>数学中的人生哲理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3200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zh-CN" b="1" dirty="0"/>
              <a:t>          </a:t>
            </a:r>
            <a:r>
              <a:rPr lang="zh-CN" altLang="en-US" b="1" dirty="0"/>
              <a:t>在生命萌动之初，你在人世间就有了自己的位置，到生命终结之际，你在大地上仍有自己的位置。一个人要知道自己的位置</a:t>
            </a:r>
            <a:r>
              <a:rPr lang="en-US" altLang="zh-CN" b="1" dirty="0"/>
              <a:t>,</a:t>
            </a:r>
            <a:r>
              <a:rPr lang="zh-CN" altLang="en-US" b="1" dirty="0"/>
              <a:t>就像知道一个人的脸面一样</a:t>
            </a:r>
            <a:r>
              <a:rPr lang="en-US" altLang="zh-CN" b="1" dirty="0"/>
              <a:t>,</a:t>
            </a:r>
            <a:r>
              <a:rPr lang="zh-CN" altLang="en-US" b="1" dirty="0"/>
              <a:t>这是最为清醒的自觉。所以做能做的事，把它做到最好，这才是做人的重要</a:t>
            </a:r>
            <a:r>
              <a:rPr lang="zh-CN" altLang="en-US" b="1" dirty="0" smtClean="0"/>
              <a:t>。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685800"/>
            <a:ext cx="8361363" cy="51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学习目标：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、认识平面直角坐标系，会建立平面直角坐标系；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、会由点找坐标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、会由坐标找点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3333CC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3200" b="1" dirty="0">
                <a:solidFill>
                  <a:srgbClr val="3333CC"/>
                </a:solidFill>
                <a:latin typeface="宋体" panose="02010600030101010101" pitchFamily="2" charset="-122"/>
              </a:rPr>
              <a:t>、理解象限及各象限内点的坐标符号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32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、理解并掌握坐标轴上的点的坐标。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38125" y="161925"/>
            <a:ext cx="1524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自主学习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自学课本</a:t>
            </a:r>
            <a:r>
              <a:rPr lang="en-US" altLang="zh-CN" sz="2400" b="1" dirty="0">
                <a:solidFill>
                  <a:srgbClr val="0000FF"/>
                </a:solidFill>
              </a:rPr>
              <a:t>168—170</a:t>
            </a:r>
            <a:r>
              <a:rPr lang="zh-CN" altLang="en-US" sz="2400" b="1" dirty="0">
                <a:solidFill>
                  <a:srgbClr val="0000FF"/>
                </a:solidFill>
              </a:rPr>
              <a:t>页的内容，并完成下列练习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586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1</a:t>
            </a:r>
            <a:r>
              <a:rPr lang="zh-CN" altLang="en-US" sz="2400" b="1" dirty="0"/>
              <a:t>、如何确定一个点在一条直线上的位置？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1219200"/>
            <a:ext cx="5256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2</a:t>
            </a:r>
            <a:r>
              <a:rPr lang="zh-CN" altLang="en-US" sz="2400" b="1" dirty="0"/>
              <a:t>、怎样确定一个点在平面内的位置？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5900" y="1651000"/>
            <a:ext cx="804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dirty="0"/>
              <a:t>3</a:t>
            </a:r>
            <a:r>
              <a:rPr kumimoji="1" lang="zh-CN" altLang="en-US" sz="2400" b="1" dirty="0"/>
              <a:t>、选择：下面四个图形中，是平面直角坐标系的是（    ）</a:t>
            </a:r>
          </a:p>
        </p:txBody>
      </p:sp>
      <p:sp>
        <p:nvSpPr>
          <p:cNvPr id="9391" name="Text Box 175"/>
          <p:cNvSpPr txBox="1">
            <a:spLocks noChangeArrowheads="1"/>
          </p:cNvSpPr>
          <p:nvPr/>
        </p:nvSpPr>
        <p:spPr bwMode="auto">
          <a:xfrm>
            <a:off x="254000" y="2133600"/>
            <a:ext cx="5868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4</a:t>
            </a:r>
            <a:r>
              <a:rPr lang="zh-CN" altLang="en-US" sz="2400" b="1" dirty="0"/>
              <a:t>、指出下列各点在坐标平面内所在的象限</a:t>
            </a:r>
          </a:p>
        </p:txBody>
      </p:sp>
      <p:sp>
        <p:nvSpPr>
          <p:cNvPr id="9392" name="Text Box 176"/>
          <p:cNvSpPr txBox="1">
            <a:spLocks noChangeArrowheads="1"/>
          </p:cNvSpPr>
          <p:nvPr/>
        </p:nvSpPr>
        <p:spPr bwMode="auto">
          <a:xfrm>
            <a:off x="254000" y="2606675"/>
            <a:ext cx="477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5</a:t>
            </a:r>
            <a:r>
              <a:rPr lang="zh-CN" altLang="en-US" sz="2400" b="1" dirty="0"/>
              <a:t>、如图，怎样找</a:t>
            </a:r>
            <a:r>
              <a:rPr lang="en-US" altLang="zh-CN" sz="2400" b="1" dirty="0"/>
              <a:t>A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B</a:t>
            </a:r>
            <a:r>
              <a:rPr lang="zh-CN" altLang="en-US" sz="2400" b="1" dirty="0"/>
              <a:t>两点坐标？</a:t>
            </a:r>
          </a:p>
        </p:txBody>
      </p:sp>
      <p:grpSp>
        <p:nvGrpSpPr>
          <p:cNvPr id="9438" name="Group 222"/>
          <p:cNvGrpSpPr/>
          <p:nvPr/>
        </p:nvGrpSpPr>
        <p:grpSpPr bwMode="auto">
          <a:xfrm>
            <a:off x="3505200" y="2374900"/>
            <a:ext cx="4811713" cy="4324350"/>
            <a:chOff x="1325" y="633"/>
            <a:chExt cx="3031" cy="2724"/>
          </a:xfrm>
        </p:grpSpPr>
        <p:sp>
          <p:nvSpPr>
            <p:cNvPr id="9439" name="Line 223"/>
            <p:cNvSpPr>
              <a:spLocks noChangeShapeType="1"/>
            </p:cNvSpPr>
            <p:nvPr/>
          </p:nvSpPr>
          <p:spPr bwMode="auto">
            <a:xfrm flipV="1">
              <a:off x="1861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0" name="Line 224"/>
            <p:cNvSpPr>
              <a:spLocks noChangeShapeType="1"/>
            </p:cNvSpPr>
            <p:nvPr/>
          </p:nvSpPr>
          <p:spPr bwMode="auto">
            <a:xfrm flipV="1">
              <a:off x="3469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1" name="Line 225"/>
            <p:cNvSpPr>
              <a:spLocks noChangeShapeType="1"/>
            </p:cNvSpPr>
            <p:nvPr/>
          </p:nvSpPr>
          <p:spPr bwMode="auto">
            <a:xfrm flipV="1">
              <a:off x="3743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2" name="Line 226"/>
            <p:cNvSpPr>
              <a:spLocks noChangeShapeType="1"/>
            </p:cNvSpPr>
            <p:nvPr/>
          </p:nvSpPr>
          <p:spPr bwMode="auto">
            <a:xfrm flipV="1">
              <a:off x="4010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3" name="Line 227"/>
            <p:cNvSpPr>
              <a:spLocks noChangeShapeType="1"/>
            </p:cNvSpPr>
            <p:nvPr/>
          </p:nvSpPr>
          <p:spPr bwMode="auto">
            <a:xfrm flipV="1">
              <a:off x="1594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4" name="Line 228"/>
            <p:cNvSpPr>
              <a:spLocks noChangeShapeType="1"/>
            </p:cNvSpPr>
            <p:nvPr/>
          </p:nvSpPr>
          <p:spPr bwMode="auto">
            <a:xfrm flipV="1">
              <a:off x="3210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5" name="Line 229"/>
            <p:cNvSpPr>
              <a:spLocks noChangeShapeType="1"/>
            </p:cNvSpPr>
            <p:nvPr/>
          </p:nvSpPr>
          <p:spPr bwMode="auto">
            <a:xfrm flipV="1">
              <a:off x="2128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6" name="Line 230"/>
            <p:cNvSpPr>
              <a:spLocks noChangeShapeType="1"/>
            </p:cNvSpPr>
            <p:nvPr/>
          </p:nvSpPr>
          <p:spPr bwMode="auto">
            <a:xfrm flipV="1">
              <a:off x="2662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7" name="Line 231"/>
            <p:cNvSpPr>
              <a:spLocks noChangeShapeType="1"/>
            </p:cNvSpPr>
            <p:nvPr/>
          </p:nvSpPr>
          <p:spPr bwMode="auto">
            <a:xfrm flipV="1">
              <a:off x="2395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8" name="Line 232"/>
            <p:cNvSpPr>
              <a:spLocks noChangeShapeType="1"/>
            </p:cNvSpPr>
            <p:nvPr/>
          </p:nvSpPr>
          <p:spPr bwMode="auto">
            <a:xfrm flipV="1">
              <a:off x="2936" y="1998"/>
              <a:ext cx="0" cy="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49" name="Rectangle 233"/>
            <p:cNvSpPr>
              <a:spLocks noChangeArrowheads="1"/>
            </p:cNvSpPr>
            <p:nvPr/>
          </p:nvSpPr>
          <p:spPr bwMode="auto">
            <a:xfrm>
              <a:off x="2662" y="2077"/>
              <a:ext cx="9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0</a:t>
              </a:r>
              <a:endParaRPr lang="en-US" altLang="zh-CN"/>
            </a:p>
          </p:txBody>
        </p:sp>
        <p:sp>
          <p:nvSpPr>
            <p:cNvPr id="9450" name="Rectangle 234"/>
            <p:cNvSpPr>
              <a:spLocks noChangeArrowheads="1"/>
            </p:cNvSpPr>
            <p:nvPr/>
          </p:nvSpPr>
          <p:spPr bwMode="auto">
            <a:xfrm>
              <a:off x="2885" y="2077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1</a:t>
              </a:r>
              <a:endParaRPr lang="en-US" altLang="zh-CN"/>
            </a:p>
          </p:txBody>
        </p:sp>
        <p:sp>
          <p:nvSpPr>
            <p:cNvPr id="9451" name="Rectangle 235"/>
            <p:cNvSpPr>
              <a:spLocks noChangeArrowheads="1"/>
            </p:cNvSpPr>
            <p:nvPr/>
          </p:nvSpPr>
          <p:spPr bwMode="auto">
            <a:xfrm>
              <a:off x="3145" y="2077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2</a:t>
              </a:r>
              <a:endParaRPr lang="en-US" altLang="zh-CN"/>
            </a:p>
          </p:txBody>
        </p:sp>
        <p:sp>
          <p:nvSpPr>
            <p:cNvPr id="9452" name="Rectangle 236"/>
            <p:cNvSpPr>
              <a:spLocks noChangeArrowheads="1"/>
            </p:cNvSpPr>
            <p:nvPr/>
          </p:nvSpPr>
          <p:spPr bwMode="auto">
            <a:xfrm>
              <a:off x="3404" y="2077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3</a:t>
              </a:r>
              <a:endParaRPr lang="en-US" altLang="zh-CN"/>
            </a:p>
          </p:txBody>
        </p:sp>
        <p:sp>
          <p:nvSpPr>
            <p:cNvPr id="9453" name="Rectangle 237"/>
            <p:cNvSpPr>
              <a:spLocks noChangeArrowheads="1"/>
            </p:cNvSpPr>
            <p:nvPr/>
          </p:nvSpPr>
          <p:spPr bwMode="auto">
            <a:xfrm>
              <a:off x="3650" y="2077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4</a:t>
              </a:r>
              <a:endParaRPr lang="en-US" altLang="zh-CN"/>
            </a:p>
          </p:txBody>
        </p:sp>
        <p:sp>
          <p:nvSpPr>
            <p:cNvPr id="9454" name="Rectangle 238"/>
            <p:cNvSpPr>
              <a:spLocks noChangeArrowheads="1"/>
            </p:cNvSpPr>
            <p:nvPr/>
          </p:nvSpPr>
          <p:spPr bwMode="auto">
            <a:xfrm>
              <a:off x="3923" y="2077"/>
              <a:ext cx="9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5</a:t>
              </a:r>
              <a:endParaRPr lang="en-US" altLang="zh-CN"/>
            </a:p>
          </p:txBody>
        </p:sp>
        <p:sp>
          <p:nvSpPr>
            <p:cNvPr id="9455" name="Rectangle 239"/>
            <p:cNvSpPr>
              <a:spLocks noChangeArrowheads="1"/>
            </p:cNvSpPr>
            <p:nvPr/>
          </p:nvSpPr>
          <p:spPr bwMode="auto">
            <a:xfrm>
              <a:off x="2308" y="2077"/>
              <a:ext cx="1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-1</a:t>
              </a:r>
              <a:endParaRPr lang="en-US" altLang="zh-CN"/>
            </a:p>
          </p:txBody>
        </p:sp>
        <p:sp>
          <p:nvSpPr>
            <p:cNvPr id="9456" name="Rectangle 240"/>
            <p:cNvSpPr>
              <a:spLocks noChangeArrowheads="1"/>
            </p:cNvSpPr>
            <p:nvPr/>
          </p:nvSpPr>
          <p:spPr bwMode="auto">
            <a:xfrm>
              <a:off x="2049" y="2077"/>
              <a:ext cx="1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-2</a:t>
              </a:r>
              <a:endParaRPr lang="en-US" altLang="zh-CN"/>
            </a:p>
          </p:txBody>
        </p:sp>
        <p:sp>
          <p:nvSpPr>
            <p:cNvPr id="9457" name="Rectangle 241"/>
            <p:cNvSpPr>
              <a:spLocks noChangeArrowheads="1"/>
            </p:cNvSpPr>
            <p:nvPr/>
          </p:nvSpPr>
          <p:spPr bwMode="auto">
            <a:xfrm>
              <a:off x="1789" y="2077"/>
              <a:ext cx="1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-3</a:t>
              </a:r>
              <a:endParaRPr lang="en-US" altLang="zh-CN"/>
            </a:p>
          </p:txBody>
        </p:sp>
        <p:sp>
          <p:nvSpPr>
            <p:cNvPr id="9458" name="Rectangle 242"/>
            <p:cNvSpPr>
              <a:spLocks noChangeArrowheads="1"/>
            </p:cNvSpPr>
            <p:nvPr/>
          </p:nvSpPr>
          <p:spPr bwMode="auto">
            <a:xfrm>
              <a:off x="1501" y="2077"/>
              <a:ext cx="1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-4</a:t>
              </a:r>
              <a:endParaRPr lang="en-US" altLang="zh-CN"/>
            </a:p>
          </p:txBody>
        </p:sp>
        <p:sp>
          <p:nvSpPr>
            <p:cNvPr id="9459" name="Freeform 243"/>
            <p:cNvSpPr/>
            <p:nvPr/>
          </p:nvSpPr>
          <p:spPr bwMode="auto">
            <a:xfrm>
              <a:off x="4231" y="2006"/>
              <a:ext cx="125" cy="115"/>
            </a:xfrm>
            <a:custGeom>
              <a:avLst/>
              <a:gdLst>
                <a:gd name="T0" fmla="*/ 0 w 125"/>
                <a:gd name="T1" fmla="*/ 115 h 115"/>
                <a:gd name="T2" fmla="*/ 125 w 125"/>
                <a:gd name="T3" fmla="*/ 57 h 115"/>
                <a:gd name="T4" fmla="*/ 0 w 125"/>
                <a:gd name="T5" fmla="*/ 0 h 115"/>
                <a:gd name="T6" fmla="*/ 0 w 125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15">
                  <a:moveTo>
                    <a:pt x="0" y="115"/>
                  </a:moveTo>
                  <a:lnTo>
                    <a:pt x="125" y="57"/>
                  </a:lnTo>
                  <a:lnTo>
                    <a:pt x="0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E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0" name="Rectangle 244"/>
            <p:cNvSpPr>
              <a:spLocks noChangeArrowheads="1"/>
            </p:cNvSpPr>
            <p:nvPr/>
          </p:nvSpPr>
          <p:spPr bwMode="auto">
            <a:xfrm>
              <a:off x="1325" y="2047"/>
              <a:ext cx="2962" cy="33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1" name="Rectangle 245"/>
            <p:cNvSpPr>
              <a:spLocks noChangeArrowheads="1"/>
            </p:cNvSpPr>
            <p:nvPr/>
          </p:nvSpPr>
          <p:spPr bwMode="auto">
            <a:xfrm>
              <a:off x="4225" y="2078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x</a:t>
              </a:r>
              <a:endParaRPr lang="en-US" altLang="zh-CN"/>
            </a:p>
          </p:txBody>
        </p:sp>
        <p:sp>
          <p:nvSpPr>
            <p:cNvPr id="9462" name="Freeform 246"/>
            <p:cNvSpPr/>
            <p:nvPr/>
          </p:nvSpPr>
          <p:spPr bwMode="auto">
            <a:xfrm>
              <a:off x="2654" y="1580"/>
              <a:ext cx="22" cy="55"/>
            </a:xfrm>
            <a:custGeom>
              <a:avLst/>
              <a:gdLst>
                <a:gd name="T0" fmla="*/ 22 w 22"/>
                <a:gd name="T1" fmla="*/ 40 h 55"/>
                <a:gd name="T2" fmla="*/ 22 w 22"/>
                <a:gd name="T3" fmla="*/ 0 h 55"/>
                <a:gd name="T4" fmla="*/ 19 w 22"/>
                <a:gd name="T5" fmla="*/ 1 h 55"/>
                <a:gd name="T6" fmla="*/ 17 w 22"/>
                <a:gd name="T7" fmla="*/ 2 h 55"/>
                <a:gd name="T8" fmla="*/ 12 w 22"/>
                <a:gd name="T9" fmla="*/ 4 h 55"/>
                <a:gd name="T10" fmla="*/ 8 w 22"/>
                <a:gd name="T11" fmla="*/ 8 h 55"/>
                <a:gd name="T12" fmla="*/ 5 w 22"/>
                <a:gd name="T13" fmla="*/ 11 h 55"/>
                <a:gd name="T14" fmla="*/ 2 w 22"/>
                <a:gd name="T15" fmla="*/ 16 h 55"/>
                <a:gd name="T16" fmla="*/ 1 w 22"/>
                <a:gd name="T17" fmla="*/ 21 h 55"/>
                <a:gd name="T18" fmla="*/ 0 w 22"/>
                <a:gd name="T19" fmla="*/ 27 h 55"/>
                <a:gd name="T20" fmla="*/ 1 w 22"/>
                <a:gd name="T21" fmla="*/ 33 h 55"/>
                <a:gd name="T22" fmla="*/ 2 w 22"/>
                <a:gd name="T23" fmla="*/ 37 h 55"/>
                <a:gd name="T24" fmla="*/ 3 w 22"/>
                <a:gd name="T25" fmla="*/ 39 h 55"/>
                <a:gd name="T26" fmla="*/ 5 w 22"/>
                <a:gd name="T27" fmla="*/ 42 h 55"/>
                <a:gd name="T28" fmla="*/ 8 w 22"/>
                <a:gd name="T29" fmla="*/ 46 h 55"/>
                <a:gd name="T30" fmla="*/ 12 w 22"/>
                <a:gd name="T31" fmla="*/ 49 h 55"/>
                <a:gd name="T32" fmla="*/ 17 w 22"/>
                <a:gd name="T33" fmla="*/ 52 h 55"/>
                <a:gd name="T34" fmla="*/ 19 w 22"/>
                <a:gd name="T35" fmla="*/ 53 h 55"/>
                <a:gd name="T36" fmla="*/ 22 w 22"/>
                <a:gd name="T37" fmla="*/ 55 h 55"/>
                <a:gd name="T38" fmla="*/ 22 w 22"/>
                <a:gd name="T39" fmla="*/ 40 h 55"/>
                <a:gd name="T40" fmla="*/ 14 w 22"/>
                <a:gd name="T41" fmla="*/ 40 h 55"/>
                <a:gd name="T42" fmla="*/ 22 w 22"/>
                <a:gd name="T43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55">
                  <a:moveTo>
                    <a:pt x="22" y="40"/>
                  </a:moveTo>
                  <a:lnTo>
                    <a:pt x="22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5" y="42"/>
                  </a:lnTo>
                  <a:lnTo>
                    <a:pt x="8" y="46"/>
                  </a:lnTo>
                  <a:lnTo>
                    <a:pt x="12" y="49"/>
                  </a:lnTo>
                  <a:lnTo>
                    <a:pt x="17" y="52"/>
                  </a:lnTo>
                  <a:lnTo>
                    <a:pt x="19" y="53"/>
                  </a:lnTo>
                  <a:lnTo>
                    <a:pt x="22" y="55"/>
                  </a:lnTo>
                  <a:lnTo>
                    <a:pt x="22" y="40"/>
                  </a:lnTo>
                  <a:lnTo>
                    <a:pt x="14" y="40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3" name="Freeform 247"/>
            <p:cNvSpPr/>
            <p:nvPr/>
          </p:nvSpPr>
          <p:spPr bwMode="auto">
            <a:xfrm>
              <a:off x="2651" y="2711"/>
              <a:ext cx="25" cy="55"/>
            </a:xfrm>
            <a:custGeom>
              <a:avLst/>
              <a:gdLst>
                <a:gd name="T0" fmla="*/ 25 w 25"/>
                <a:gd name="T1" fmla="*/ 0 h 55"/>
                <a:gd name="T2" fmla="*/ 20 w 25"/>
                <a:gd name="T3" fmla="*/ 1 h 55"/>
                <a:gd name="T4" fmla="*/ 16 w 25"/>
                <a:gd name="T5" fmla="*/ 2 h 55"/>
                <a:gd name="T6" fmla="*/ 11 w 25"/>
                <a:gd name="T7" fmla="*/ 4 h 55"/>
                <a:gd name="T8" fmla="*/ 8 w 25"/>
                <a:gd name="T9" fmla="*/ 8 h 55"/>
                <a:gd name="T10" fmla="*/ 4 w 25"/>
                <a:gd name="T11" fmla="*/ 12 h 55"/>
                <a:gd name="T12" fmla="*/ 1 w 25"/>
                <a:gd name="T13" fmla="*/ 16 h 55"/>
                <a:gd name="T14" fmla="*/ 0 w 25"/>
                <a:gd name="T15" fmla="*/ 21 h 55"/>
                <a:gd name="T16" fmla="*/ 0 w 25"/>
                <a:gd name="T17" fmla="*/ 27 h 55"/>
                <a:gd name="T18" fmla="*/ 0 w 25"/>
                <a:gd name="T19" fmla="*/ 33 h 55"/>
                <a:gd name="T20" fmla="*/ 1 w 25"/>
                <a:gd name="T21" fmla="*/ 38 h 55"/>
                <a:gd name="T22" fmla="*/ 2 w 25"/>
                <a:gd name="T23" fmla="*/ 40 h 55"/>
                <a:gd name="T24" fmla="*/ 4 w 25"/>
                <a:gd name="T25" fmla="*/ 42 h 55"/>
                <a:gd name="T26" fmla="*/ 8 w 25"/>
                <a:gd name="T27" fmla="*/ 47 h 55"/>
                <a:gd name="T28" fmla="*/ 11 w 25"/>
                <a:gd name="T29" fmla="*/ 49 h 55"/>
                <a:gd name="T30" fmla="*/ 16 w 25"/>
                <a:gd name="T31" fmla="*/ 52 h 55"/>
                <a:gd name="T32" fmla="*/ 20 w 25"/>
                <a:gd name="T33" fmla="*/ 54 h 55"/>
                <a:gd name="T34" fmla="*/ 25 w 25"/>
                <a:gd name="T35" fmla="*/ 55 h 55"/>
                <a:gd name="T36" fmla="*/ 25 w 25"/>
                <a:gd name="T3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5">
                  <a:moveTo>
                    <a:pt x="25" y="0"/>
                  </a:moveTo>
                  <a:lnTo>
                    <a:pt x="20" y="1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8" y="47"/>
                  </a:lnTo>
                  <a:lnTo>
                    <a:pt x="11" y="49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5" y="5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4" name="Line 248"/>
            <p:cNvSpPr>
              <a:spLocks noChangeShapeType="1"/>
            </p:cNvSpPr>
            <p:nvPr/>
          </p:nvSpPr>
          <p:spPr bwMode="auto">
            <a:xfrm flipH="1">
              <a:off x="2663" y="2061"/>
              <a:ext cx="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5" name="Line 249"/>
            <p:cNvSpPr>
              <a:spLocks noChangeShapeType="1"/>
            </p:cNvSpPr>
            <p:nvPr/>
          </p:nvSpPr>
          <p:spPr bwMode="auto">
            <a:xfrm>
              <a:off x="2671" y="1394"/>
              <a:ext cx="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6" name="Freeform 250"/>
            <p:cNvSpPr/>
            <p:nvPr/>
          </p:nvSpPr>
          <p:spPr bwMode="auto">
            <a:xfrm>
              <a:off x="2668" y="1620"/>
              <a:ext cx="45" cy="0"/>
            </a:xfrm>
            <a:custGeom>
              <a:avLst/>
              <a:gdLst>
                <a:gd name="T0" fmla="*/ 45 w 45"/>
                <a:gd name="T1" fmla="*/ 8 w 45"/>
                <a:gd name="T2" fmla="*/ 0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7" name="Line 251"/>
            <p:cNvSpPr>
              <a:spLocks noChangeShapeType="1"/>
            </p:cNvSpPr>
            <p:nvPr/>
          </p:nvSpPr>
          <p:spPr bwMode="auto">
            <a:xfrm flipH="1">
              <a:off x="2671" y="1845"/>
              <a:ext cx="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8" name="Line 252"/>
            <p:cNvSpPr>
              <a:spLocks noChangeShapeType="1"/>
            </p:cNvSpPr>
            <p:nvPr/>
          </p:nvSpPr>
          <p:spPr bwMode="auto">
            <a:xfrm flipH="1">
              <a:off x="2671" y="1181"/>
              <a:ext cx="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69" name="Line 253"/>
            <p:cNvSpPr>
              <a:spLocks noChangeShapeType="1"/>
            </p:cNvSpPr>
            <p:nvPr/>
          </p:nvSpPr>
          <p:spPr bwMode="auto">
            <a:xfrm flipH="1">
              <a:off x="2671" y="2272"/>
              <a:ext cx="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70" name="Line 254"/>
            <p:cNvSpPr>
              <a:spLocks noChangeShapeType="1"/>
            </p:cNvSpPr>
            <p:nvPr/>
          </p:nvSpPr>
          <p:spPr bwMode="auto">
            <a:xfrm flipH="1">
              <a:off x="2671" y="2704"/>
              <a:ext cx="4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71" name="Line 255"/>
            <p:cNvSpPr>
              <a:spLocks noChangeShapeType="1"/>
            </p:cNvSpPr>
            <p:nvPr/>
          </p:nvSpPr>
          <p:spPr bwMode="auto">
            <a:xfrm flipH="1">
              <a:off x="2671" y="2493"/>
              <a:ext cx="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72" name="Line 256"/>
            <p:cNvSpPr>
              <a:spLocks noChangeShapeType="1"/>
            </p:cNvSpPr>
            <p:nvPr/>
          </p:nvSpPr>
          <p:spPr bwMode="auto">
            <a:xfrm>
              <a:off x="2671" y="2917"/>
              <a:ext cx="45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73" name="Freeform 257"/>
            <p:cNvSpPr/>
            <p:nvPr/>
          </p:nvSpPr>
          <p:spPr bwMode="auto">
            <a:xfrm>
              <a:off x="2602" y="708"/>
              <a:ext cx="107" cy="2649"/>
            </a:xfrm>
            <a:custGeom>
              <a:avLst/>
              <a:gdLst>
                <a:gd name="T0" fmla="*/ 69 w 107"/>
                <a:gd name="T1" fmla="*/ 109 h 2649"/>
                <a:gd name="T2" fmla="*/ 107 w 107"/>
                <a:gd name="T3" fmla="*/ 109 h 2649"/>
                <a:gd name="T4" fmla="*/ 53 w 107"/>
                <a:gd name="T5" fmla="*/ 0 h 2649"/>
                <a:gd name="T6" fmla="*/ 0 w 107"/>
                <a:gd name="T7" fmla="*/ 109 h 2649"/>
                <a:gd name="T8" fmla="*/ 38 w 107"/>
                <a:gd name="T9" fmla="*/ 109 h 2649"/>
                <a:gd name="T10" fmla="*/ 38 w 107"/>
                <a:gd name="T11" fmla="*/ 2649 h 2649"/>
                <a:gd name="T12" fmla="*/ 69 w 107"/>
                <a:gd name="T13" fmla="*/ 2649 h 2649"/>
                <a:gd name="T14" fmla="*/ 69 w 107"/>
                <a:gd name="T15" fmla="*/ 2058 h 2649"/>
                <a:gd name="T16" fmla="*/ 63 w 107"/>
                <a:gd name="T17" fmla="*/ 2057 h 2649"/>
                <a:gd name="T18" fmla="*/ 58 w 107"/>
                <a:gd name="T19" fmla="*/ 2055 h 2649"/>
                <a:gd name="T20" fmla="*/ 53 w 107"/>
                <a:gd name="T21" fmla="*/ 2052 h 2649"/>
                <a:gd name="T22" fmla="*/ 49 w 107"/>
                <a:gd name="T23" fmla="*/ 2050 h 2649"/>
                <a:gd name="T24" fmla="*/ 46 w 107"/>
                <a:gd name="T25" fmla="*/ 2045 h 2649"/>
                <a:gd name="T26" fmla="*/ 44 w 107"/>
                <a:gd name="T27" fmla="*/ 2043 h 2649"/>
                <a:gd name="T28" fmla="*/ 43 w 107"/>
                <a:gd name="T29" fmla="*/ 2041 h 2649"/>
                <a:gd name="T30" fmla="*/ 42 w 107"/>
                <a:gd name="T31" fmla="*/ 2036 h 2649"/>
                <a:gd name="T32" fmla="*/ 41 w 107"/>
                <a:gd name="T33" fmla="*/ 2030 h 2649"/>
                <a:gd name="T34" fmla="*/ 42 w 107"/>
                <a:gd name="T35" fmla="*/ 2024 h 2649"/>
                <a:gd name="T36" fmla="*/ 43 w 107"/>
                <a:gd name="T37" fmla="*/ 2019 h 2649"/>
                <a:gd name="T38" fmla="*/ 46 w 107"/>
                <a:gd name="T39" fmla="*/ 2015 h 2649"/>
                <a:gd name="T40" fmla="*/ 49 w 107"/>
                <a:gd name="T41" fmla="*/ 2011 h 2649"/>
                <a:gd name="T42" fmla="*/ 53 w 107"/>
                <a:gd name="T43" fmla="*/ 2007 h 2649"/>
                <a:gd name="T44" fmla="*/ 58 w 107"/>
                <a:gd name="T45" fmla="*/ 2005 h 2649"/>
                <a:gd name="T46" fmla="*/ 63 w 107"/>
                <a:gd name="T47" fmla="*/ 2003 h 2649"/>
                <a:gd name="T48" fmla="*/ 68 w 107"/>
                <a:gd name="T49" fmla="*/ 2003 h 2649"/>
                <a:gd name="T50" fmla="*/ 69 w 107"/>
                <a:gd name="T51" fmla="*/ 2003 h 2649"/>
                <a:gd name="T52" fmla="*/ 69 w 107"/>
                <a:gd name="T53" fmla="*/ 924 h 2649"/>
                <a:gd name="T54" fmla="*/ 64 w 107"/>
                <a:gd name="T55" fmla="*/ 921 h 2649"/>
                <a:gd name="T56" fmla="*/ 60 w 107"/>
                <a:gd name="T57" fmla="*/ 918 h 2649"/>
                <a:gd name="T58" fmla="*/ 57 w 107"/>
                <a:gd name="T59" fmla="*/ 914 h 2649"/>
                <a:gd name="T60" fmla="*/ 55 w 107"/>
                <a:gd name="T61" fmla="*/ 911 h 2649"/>
                <a:gd name="T62" fmla="*/ 54 w 107"/>
                <a:gd name="T63" fmla="*/ 909 h 2649"/>
                <a:gd name="T64" fmla="*/ 53 w 107"/>
                <a:gd name="T65" fmla="*/ 905 h 2649"/>
                <a:gd name="T66" fmla="*/ 52 w 107"/>
                <a:gd name="T67" fmla="*/ 899 h 2649"/>
                <a:gd name="T68" fmla="*/ 53 w 107"/>
                <a:gd name="T69" fmla="*/ 893 h 2649"/>
                <a:gd name="T70" fmla="*/ 54 w 107"/>
                <a:gd name="T71" fmla="*/ 888 h 2649"/>
                <a:gd name="T72" fmla="*/ 57 w 107"/>
                <a:gd name="T73" fmla="*/ 883 h 2649"/>
                <a:gd name="T74" fmla="*/ 60 w 107"/>
                <a:gd name="T75" fmla="*/ 880 h 2649"/>
                <a:gd name="T76" fmla="*/ 64 w 107"/>
                <a:gd name="T77" fmla="*/ 876 h 2649"/>
                <a:gd name="T78" fmla="*/ 69 w 107"/>
                <a:gd name="T79" fmla="*/ 874 h 2649"/>
                <a:gd name="T80" fmla="*/ 69 w 107"/>
                <a:gd name="T81" fmla="*/ 109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2649">
                  <a:moveTo>
                    <a:pt x="69" y="109"/>
                  </a:moveTo>
                  <a:lnTo>
                    <a:pt x="107" y="109"/>
                  </a:lnTo>
                  <a:lnTo>
                    <a:pt x="53" y="0"/>
                  </a:lnTo>
                  <a:lnTo>
                    <a:pt x="0" y="109"/>
                  </a:lnTo>
                  <a:lnTo>
                    <a:pt x="38" y="109"/>
                  </a:lnTo>
                  <a:lnTo>
                    <a:pt x="38" y="2649"/>
                  </a:lnTo>
                  <a:lnTo>
                    <a:pt x="69" y="2649"/>
                  </a:lnTo>
                  <a:lnTo>
                    <a:pt x="69" y="2058"/>
                  </a:lnTo>
                  <a:lnTo>
                    <a:pt x="63" y="2057"/>
                  </a:lnTo>
                  <a:lnTo>
                    <a:pt x="58" y="2055"/>
                  </a:lnTo>
                  <a:lnTo>
                    <a:pt x="53" y="2052"/>
                  </a:lnTo>
                  <a:lnTo>
                    <a:pt x="49" y="2050"/>
                  </a:lnTo>
                  <a:lnTo>
                    <a:pt x="46" y="2045"/>
                  </a:lnTo>
                  <a:lnTo>
                    <a:pt x="44" y="2043"/>
                  </a:lnTo>
                  <a:lnTo>
                    <a:pt x="43" y="2041"/>
                  </a:lnTo>
                  <a:lnTo>
                    <a:pt x="42" y="2036"/>
                  </a:lnTo>
                  <a:lnTo>
                    <a:pt x="41" y="2030"/>
                  </a:lnTo>
                  <a:lnTo>
                    <a:pt x="42" y="2024"/>
                  </a:lnTo>
                  <a:lnTo>
                    <a:pt x="43" y="2019"/>
                  </a:lnTo>
                  <a:lnTo>
                    <a:pt x="46" y="2015"/>
                  </a:lnTo>
                  <a:lnTo>
                    <a:pt x="49" y="2011"/>
                  </a:lnTo>
                  <a:lnTo>
                    <a:pt x="53" y="2007"/>
                  </a:lnTo>
                  <a:lnTo>
                    <a:pt x="58" y="2005"/>
                  </a:lnTo>
                  <a:lnTo>
                    <a:pt x="63" y="2003"/>
                  </a:lnTo>
                  <a:lnTo>
                    <a:pt x="68" y="2003"/>
                  </a:lnTo>
                  <a:lnTo>
                    <a:pt x="69" y="2003"/>
                  </a:lnTo>
                  <a:lnTo>
                    <a:pt x="69" y="924"/>
                  </a:lnTo>
                  <a:lnTo>
                    <a:pt x="64" y="921"/>
                  </a:lnTo>
                  <a:lnTo>
                    <a:pt x="60" y="918"/>
                  </a:lnTo>
                  <a:lnTo>
                    <a:pt x="57" y="914"/>
                  </a:lnTo>
                  <a:lnTo>
                    <a:pt x="55" y="911"/>
                  </a:lnTo>
                  <a:lnTo>
                    <a:pt x="54" y="909"/>
                  </a:lnTo>
                  <a:lnTo>
                    <a:pt x="53" y="905"/>
                  </a:lnTo>
                  <a:lnTo>
                    <a:pt x="52" y="899"/>
                  </a:lnTo>
                  <a:lnTo>
                    <a:pt x="53" y="893"/>
                  </a:lnTo>
                  <a:lnTo>
                    <a:pt x="54" y="888"/>
                  </a:lnTo>
                  <a:lnTo>
                    <a:pt x="57" y="883"/>
                  </a:lnTo>
                  <a:lnTo>
                    <a:pt x="60" y="880"/>
                  </a:lnTo>
                  <a:lnTo>
                    <a:pt x="64" y="876"/>
                  </a:lnTo>
                  <a:lnTo>
                    <a:pt x="69" y="874"/>
                  </a:lnTo>
                  <a:lnTo>
                    <a:pt x="69" y="109"/>
                  </a:lnTo>
                  <a:close/>
                </a:path>
              </a:pathLst>
            </a:custGeom>
            <a:solidFill>
              <a:srgbClr val="E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74" name="Rectangle 258"/>
            <p:cNvSpPr>
              <a:spLocks noChangeArrowheads="1"/>
            </p:cNvSpPr>
            <p:nvPr/>
          </p:nvSpPr>
          <p:spPr bwMode="auto">
            <a:xfrm>
              <a:off x="2439" y="2219"/>
              <a:ext cx="1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-1</a:t>
              </a:r>
              <a:endParaRPr lang="en-US" altLang="zh-CN"/>
            </a:p>
          </p:txBody>
        </p:sp>
        <p:sp>
          <p:nvSpPr>
            <p:cNvPr id="9475" name="Rectangle 259"/>
            <p:cNvSpPr>
              <a:spLocks noChangeArrowheads="1"/>
            </p:cNvSpPr>
            <p:nvPr/>
          </p:nvSpPr>
          <p:spPr bwMode="auto">
            <a:xfrm>
              <a:off x="2522" y="1772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1</a:t>
              </a:r>
              <a:endParaRPr lang="en-US" altLang="zh-CN"/>
            </a:p>
          </p:txBody>
        </p:sp>
        <p:sp>
          <p:nvSpPr>
            <p:cNvPr id="9476" name="Rectangle 260"/>
            <p:cNvSpPr>
              <a:spLocks noChangeArrowheads="1"/>
            </p:cNvSpPr>
            <p:nvPr/>
          </p:nvSpPr>
          <p:spPr bwMode="auto">
            <a:xfrm>
              <a:off x="2522" y="1527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2</a:t>
              </a:r>
              <a:endParaRPr lang="en-US" altLang="zh-CN"/>
            </a:p>
          </p:txBody>
        </p:sp>
        <p:sp>
          <p:nvSpPr>
            <p:cNvPr id="9477" name="Rectangle 261"/>
            <p:cNvSpPr>
              <a:spLocks noChangeArrowheads="1"/>
            </p:cNvSpPr>
            <p:nvPr/>
          </p:nvSpPr>
          <p:spPr bwMode="auto">
            <a:xfrm>
              <a:off x="2522" y="1311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3</a:t>
              </a:r>
              <a:endParaRPr lang="en-US" altLang="zh-CN"/>
            </a:p>
          </p:txBody>
        </p:sp>
        <p:sp>
          <p:nvSpPr>
            <p:cNvPr id="9478" name="Rectangle 262"/>
            <p:cNvSpPr>
              <a:spLocks noChangeArrowheads="1"/>
            </p:cNvSpPr>
            <p:nvPr/>
          </p:nvSpPr>
          <p:spPr bwMode="auto">
            <a:xfrm>
              <a:off x="2522" y="1067"/>
              <a:ext cx="9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4</a:t>
              </a:r>
              <a:endParaRPr lang="en-US" altLang="zh-CN"/>
            </a:p>
          </p:txBody>
        </p:sp>
        <p:sp>
          <p:nvSpPr>
            <p:cNvPr id="9479" name="Rectangle 263"/>
            <p:cNvSpPr>
              <a:spLocks noChangeArrowheads="1"/>
            </p:cNvSpPr>
            <p:nvPr/>
          </p:nvSpPr>
          <p:spPr bwMode="auto">
            <a:xfrm>
              <a:off x="2439" y="2414"/>
              <a:ext cx="1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-2</a:t>
              </a:r>
              <a:endParaRPr lang="en-US" altLang="zh-CN"/>
            </a:p>
          </p:txBody>
        </p:sp>
        <p:sp>
          <p:nvSpPr>
            <p:cNvPr id="9480" name="Rectangle 264"/>
            <p:cNvSpPr>
              <a:spLocks noChangeArrowheads="1"/>
            </p:cNvSpPr>
            <p:nvPr/>
          </p:nvSpPr>
          <p:spPr bwMode="auto">
            <a:xfrm>
              <a:off x="2444" y="2622"/>
              <a:ext cx="1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-3</a:t>
              </a:r>
              <a:endParaRPr lang="en-US" altLang="zh-CN"/>
            </a:p>
          </p:txBody>
        </p:sp>
        <p:sp>
          <p:nvSpPr>
            <p:cNvPr id="9481" name="Rectangle 265"/>
            <p:cNvSpPr>
              <a:spLocks noChangeArrowheads="1"/>
            </p:cNvSpPr>
            <p:nvPr/>
          </p:nvSpPr>
          <p:spPr bwMode="auto">
            <a:xfrm>
              <a:off x="2444" y="2860"/>
              <a:ext cx="18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-4</a:t>
              </a:r>
              <a:endParaRPr lang="en-US" altLang="zh-CN"/>
            </a:p>
          </p:txBody>
        </p:sp>
        <p:sp>
          <p:nvSpPr>
            <p:cNvPr id="9482" name="Rectangle 266"/>
            <p:cNvSpPr>
              <a:spLocks noChangeArrowheads="1"/>
            </p:cNvSpPr>
            <p:nvPr/>
          </p:nvSpPr>
          <p:spPr bwMode="auto">
            <a:xfrm>
              <a:off x="2486" y="633"/>
              <a:ext cx="9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300" b="1">
                  <a:solidFill>
                    <a:srgbClr val="0000FF"/>
                  </a:solidFill>
                  <a:latin typeface="宋体" panose="02010600030101010101" pitchFamily="2" charset="-122"/>
                </a:rPr>
                <a:t>y</a:t>
              </a:r>
              <a:endParaRPr lang="en-US" altLang="zh-CN"/>
            </a:p>
          </p:txBody>
        </p:sp>
      </p:grpSp>
      <p:sp>
        <p:nvSpPr>
          <p:cNvPr id="9485" name="Line 269"/>
          <p:cNvSpPr>
            <a:spLocks noChangeShapeType="1"/>
          </p:cNvSpPr>
          <p:nvPr/>
        </p:nvSpPr>
        <p:spPr bwMode="auto">
          <a:xfrm flipV="1">
            <a:off x="6489700" y="3263900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86" name="Line 270"/>
          <p:cNvSpPr>
            <a:spLocks noChangeShapeType="1"/>
          </p:cNvSpPr>
          <p:nvPr/>
        </p:nvSpPr>
        <p:spPr bwMode="auto">
          <a:xfrm>
            <a:off x="5638800" y="32385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87" name="Oval 271"/>
          <p:cNvSpPr>
            <a:spLocks noChangeArrowheads="1"/>
          </p:cNvSpPr>
          <p:nvPr/>
        </p:nvSpPr>
        <p:spPr bwMode="auto">
          <a:xfrm>
            <a:off x="6413500" y="31623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3333CC"/>
              </a:solidFill>
            </a:endParaRPr>
          </a:p>
        </p:txBody>
      </p:sp>
      <p:sp>
        <p:nvSpPr>
          <p:cNvPr id="9488" name="Oval 272"/>
          <p:cNvSpPr>
            <a:spLocks noChangeArrowheads="1"/>
          </p:cNvSpPr>
          <p:nvPr/>
        </p:nvSpPr>
        <p:spPr bwMode="auto">
          <a:xfrm>
            <a:off x="4279900" y="52451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3333CC"/>
              </a:solidFill>
            </a:endParaRPr>
          </a:p>
        </p:txBody>
      </p:sp>
      <p:sp>
        <p:nvSpPr>
          <p:cNvPr id="9489" name="Text Box 273"/>
          <p:cNvSpPr txBox="1">
            <a:spLocks noChangeArrowheads="1"/>
          </p:cNvSpPr>
          <p:nvPr/>
        </p:nvSpPr>
        <p:spPr bwMode="auto">
          <a:xfrm>
            <a:off x="6324600" y="2695575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i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9490" name="Text Box 274"/>
          <p:cNvSpPr txBox="1">
            <a:spLocks noChangeArrowheads="1"/>
          </p:cNvSpPr>
          <p:nvPr/>
        </p:nvSpPr>
        <p:spPr bwMode="auto">
          <a:xfrm>
            <a:off x="6616700" y="2667000"/>
            <a:ext cx="917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(</a:t>
            </a:r>
            <a:r>
              <a:rPr lang="en-US" altLang="zh-CN" sz="2800" b="1">
                <a:solidFill>
                  <a:srgbClr val="3333CC"/>
                </a:solidFill>
              </a:rPr>
              <a:t>2</a:t>
            </a:r>
            <a:r>
              <a:rPr lang="en-US" altLang="zh-CN" sz="2800" b="1">
                <a:solidFill>
                  <a:srgbClr val="FF0000"/>
                </a:solidFill>
              </a:rPr>
              <a:t>,</a:t>
            </a:r>
            <a:r>
              <a:rPr lang="en-US" altLang="zh-CN" sz="2800" b="1">
                <a:solidFill>
                  <a:srgbClr val="3333CC"/>
                </a:solidFill>
              </a:rPr>
              <a:t>4</a:t>
            </a:r>
            <a:r>
              <a:rPr lang="en-US" altLang="zh-CN" sz="2800" b="1"/>
              <a:t>)</a:t>
            </a:r>
          </a:p>
        </p:txBody>
      </p:sp>
      <p:sp>
        <p:nvSpPr>
          <p:cNvPr id="9491" name="Line 275"/>
          <p:cNvSpPr>
            <a:spLocks noChangeShapeType="1"/>
          </p:cNvSpPr>
          <p:nvPr/>
        </p:nvSpPr>
        <p:spPr bwMode="auto">
          <a:xfrm>
            <a:off x="4343400" y="4572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92" name="Line 276"/>
          <p:cNvSpPr>
            <a:spLocks noChangeShapeType="1"/>
          </p:cNvSpPr>
          <p:nvPr/>
        </p:nvSpPr>
        <p:spPr bwMode="auto">
          <a:xfrm flipH="1">
            <a:off x="4343400" y="53340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93" name="Text Box 277"/>
          <p:cNvSpPr txBox="1">
            <a:spLocks noChangeArrowheads="1"/>
          </p:cNvSpPr>
          <p:nvPr/>
        </p:nvSpPr>
        <p:spPr bwMode="auto">
          <a:xfrm>
            <a:off x="3810000" y="54102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494" name="Text Box 278"/>
          <p:cNvSpPr txBox="1">
            <a:spLocks noChangeArrowheads="1"/>
          </p:cNvSpPr>
          <p:nvPr/>
        </p:nvSpPr>
        <p:spPr bwMode="auto">
          <a:xfrm>
            <a:off x="4038600" y="5359400"/>
            <a:ext cx="1155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/>
              <a:t>(</a:t>
            </a:r>
            <a:r>
              <a:rPr lang="en-US" altLang="zh-CN" sz="2800" b="1">
                <a:solidFill>
                  <a:srgbClr val="0000FF"/>
                </a:solidFill>
              </a:rPr>
              <a:t>-3</a:t>
            </a:r>
            <a:r>
              <a:rPr lang="en-US" altLang="zh-CN" sz="2800" b="1">
                <a:solidFill>
                  <a:srgbClr val="FF0000"/>
                </a:solidFill>
              </a:rPr>
              <a:t>,</a:t>
            </a:r>
            <a:r>
              <a:rPr lang="en-US" altLang="zh-CN" sz="2800" b="1">
                <a:solidFill>
                  <a:srgbClr val="0000FF"/>
                </a:solidFill>
              </a:rPr>
              <a:t>-2</a:t>
            </a:r>
            <a:r>
              <a:rPr lang="en-US" altLang="zh-CN" sz="2800" b="1"/>
              <a:t>)</a:t>
            </a:r>
          </a:p>
        </p:txBody>
      </p:sp>
      <p:sp>
        <p:nvSpPr>
          <p:cNvPr id="9495" name="Text Box 279"/>
          <p:cNvSpPr txBox="1">
            <a:spLocks noChangeArrowheads="1"/>
          </p:cNvSpPr>
          <p:nvPr/>
        </p:nvSpPr>
        <p:spPr bwMode="auto">
          <a:xfrm>
            <a:off x="279400" y="3087688"/>
            <a:ext cx="34178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/>
              <a:t>6</a:t>
            </a:r>
            <a:r>
              <a:rPr lang="zh-CN" altLang="en-US" sz="2400" b="1" dirty="0"/>
              <a:t>、如图，在直角坐标系</a:t>
            </a:r>
          </a:p>
          <a:p>
            <a:r>
              <a:rPr lang="zh-CN" altLang="en-US" sz="2400" b="1" dirty="0"/>
              <a:t>找出下列两点位置</a:t>
            </a:r>
          </a:p>
          <a:p>
            <a:r>
              <a:rPr lang="en-US" altLang="zh-CN" sz="2400" b="1" dirty="0"/>
              <a:t>C </a:t>
            </a:r>
            <a:r>
              <a:rPr lang="zh-CN" altLang="en-US" sz="2400" b="1" dirty="0"/>
              <a:t>（</a:t>
            </a:r>
            <a:r>
              <a:rPr lang="en-US" altLang="zh-CN" sz="2400" b="1" dirty="0"/>
              <a:t>-4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） </a:t>
            </a:r>
            <a:endParaRPr lang="zh-CN" altLang="en-US" sz="3200" b="1" dirty="0"/>
          </a:p>
          <a:p>
            <a:r>
              <a:rPr lang="en-US" altLang="zh-CN" sz="2400" b="1" dirty="0"/>
              <a:t>D </a:t>
            </a:r>
            <a:r>
              <a:rPr lang="zh-CN" altLang="en-US" sz="2400" b="1" dirty="0"/>
              <a:t>（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-4</a:t>
            </a:r>
            <a:r>
              <a:rPr lang="zh-CN" altLang="en-US" sz="2400" b="1" dirty="0"/>
              <a:t>）</a:t>
            </a:r>
          </a:p>
        </p:txBody>
      </p:sp>
      <p:sp>
        <p:nvSpPr>
          <p:cNvPr id="9496" name="Line 280"/>
          <p:cNvSpPr>
            <a:spLocks noChangeShapeType="1"/>
          </p:cNvSpPr>
          <p:nvPr/>
        </p:nvSpPr>
        <p:spPr bwMode="auto">
          <a:xfrm flipV="1">
            <a:off x="3937000" y="3213100"/>
            <a:ext cx="0" cy="1676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97" name="Line 281"/>
          <p:cNvSpPr>
            <a:spLocks noChangeShapeType="1"/>
          </p:cNvSpPr>
          <p:nvPr/>
        </p:nvSpPr>
        <p:spPr bwMode="auto">
          <a:xfrm flipH="1">
            <a:off x="3581400" y="3568700"/>
            <a:ext cx="22098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498" name="Oval 282"/>
          <p:cNvSpPr>
            <a:spLocks noChangeArrowheads="1"/>
          </p:cNvSpPr>
          <p:nvPr/>
        </p:nvSpPr>
        <p:spPr bwMode="auto">
          <a:xfrm>
            <a:off x="3860800" y="3479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3333CC"/>
              </a:solidFill>
            </a:endParaRPr>
          </a:p>
        </p:txBody>
      </p:sp>
      <p:sp>
        <p:nvSpPr>
          <p:cNvPr id="9499" name="Text Box 283"/>
          <p:cNvSpPr txBox="1">
            <a:spLocks noChangeArrowheads="1"/>
          </p:cNvSpPr>
          <p:nvPr/>
        </p:nvSpPr>
        <p:spPr bwMode="auto">
          <a:xfrm>
            <a:off x="3886200" y="32004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/>
              <a:t>C</a:t>
            </a:r>
          </a:p>
        </p:txBody>
      </p:sp>
      <p:sp>
        <p:nvSpPr>
          <p:cNvPr id="9500" name="Line 284"/>
          <p:cNvSpPr>
            <a:spLocks noChangeShapeType="1"/>
          </p:cNvSpPr>
          <p:nvPr/>
        </p:nvSpPr>
        <p:spPr bwMode="auto">
          <a:xfrm>
            <a:off x="7772400" y="4648200"/>
            <a:ext cx="0" cy="1371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01" name="Line 285"/>
          <p:cNvSpPr>
            <a:spLocks noChangeShapeType="1"/>
          </p:cNvSpPr>
          <p:nvPr/>
        </p:nvSpPr>
        <p:spPr bwMode="auto">
          <a:xfrm>
            <a:off x="5651500" y="5994400"/>
            <a:ext cx="21336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02" name="Oval 286"/>
          <p:cNvSpPr>
            <a:spLocks noChangeArrowheads="1"/>
          </p:cNvSpPr>
          <p:nvPr/>
        </p:nvSpPr>
        <p:spPr bwMode="auto">
          <a:xfrm>
            <a:off x="7696200" y="5892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3333CC"/>
              </a:solidFill>
            </a:endParaRPr>
          </a:p>
        </p:txBody>
      </p:sp>
      <p:sp>
        <p:nvSpPr>
          <p:cNvPr id="9503" name="Text Box 287"/>
          <p:cNvSpPr txBox="1">
            <a:spLocks noChangeArrowheads="1"/>
          </p:cNvSpPr>
          <p:nvPr/>
        </p:nvSpPr>
        <p:spPr bwMode="auto">
          <a:xfrm>
            <a:off x="7848600" y="57912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/>
              <a:t>D</a:t>
            </a:r>
          </a:p>
        </p:txBody>
      </p:sp>
      <p:sp>
        <p:nvSpPr>
          <p:cNvPr id="9504" name="AutoShape 28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838200"/>
            <a:ext cx="6858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05" name="AutoShape 28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1295400"/>
            <a:ext cx="7620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06" name="AutoShape 29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1676400"/>
            <a:ext cx="6858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07" name="AutoShape 29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21336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5" grpId="0" animBg="1"/>
      <p:bldP spid="9486" grpId="0" animBg="1"/>
      <p:bldP spid="9490" grpId="0"/>
      <p:bldP spid="9491" grpId="0" animBg="1"/>
      <p:bldP spid="9492" grpId="0" animBg="1"/>
      <p:bldP spid="9494" grpId="0"/>
      <p:bldP spid="9496" grpId="0" animBg="1"/>
      <p:bldP spid="9497" grpId="0" animBg="1"/>
      <p:bldP spid="9498" grpId="0" animBg="1"/>
      <p:bldP spid="9499" grpId="0"/>
      <p:bldP spid="9500" grpId="0" animBg="1"/>
      <p:bldP spid="9501" grpId="0" animBg="1"/>
      <p:bldP spid="9502" grpId="0" animBg="1"/>
      <p:bldP spid="95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533400" y="762000"/>
            <a:ext cx="1524000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自主学习</a:t>
            </a:r>
          </a:p>
        </p:txBody>
      </p:sp>
      <p:grpSp>
        <p:nvGrpSpPr>
          <p:cNvPr id="46159" name="Group 79"/>
          <p:cNvGrpSpPr/>
          <p:nvPr/>
        </p:nvGrpSpPr>
        <p:grpSpPr bwMode="auto">
          <a:xfrm>
            <a:off x="2514600" y="762000"/>
            <a:ext cx="5649913" cy="4800600"/>
            <a:chOff x="2112" y="1496"/>
            <a:chExt cx="3127" cy="2724"/>
          </a:xfrm>
        </p:grpSpPr>
        <p:grpSp>
          <p:nvGrpSpPr>
            <p:cNvPr id="46089" name="Group 9"/>
            <p:cNvGrpSpPr/>
            <p:nvPr/>
          </p:nvGrpSpPr>
          <p:grpSpPr bwMode="auto">
            <a:xfrm>
              <a:off x="2208" y="1496"/>
              <a:ext cx="3031" cy="2724"/>
              <a:chOff x="1325" y="633"/>
              <a:chExt cx="3031" cy="2724"/>
            </a:xfrm>
          </p:grpSpPr>
          <p:sp>
            <p:nvSpPr>
              <p:cNvPr id="46090" name="Line 10"/>
              <p:cNvSpPr>
                <a:spLocks noChangeShapeType="1"/>
              </p:cNvSpPr>
              <p:nvPr/>
            </p:nvSpPr>
            <p:spPr bwMode="auto">
              <a:xfrm flipV="1">
                <a:off x="1861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1" name="Line 11"/>
              <p:cNvSpPr>
                <a:spLocks noChangeShapeType="1"/>
              </p:cNvSpPr>
              <p:nvPr/>
            </p:nvSpPr>
            <p:spPr bwMode="auto">
              <a:xfrm flipV="1">
                <a:off x="3469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2" name="Line 12"/>
              <p:cNvSpPr>
                <a:spLocks noChangeShapeType="1"/>
              </p:cNvSpPr>
              <p:nvPr/>
            </p:nvSpPr>
            <p:spPr bwMode="auto">
              <a:xfrm flipV="1">
                <a:off x="3743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3" name="Line 13"/>
              <p:cNvSpPr>
                <a:spLocks noChangeShapeType="1"/>
              </p:cNvSpPr>
              <p:nvPr/>
            </p:nvSpPr>
            <p:spPr bwMode="auto">
              <a:xfrm flipV="1">
                <a:off x="4010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4" name="Line 14"/>
              <p:cNvSpPr>
                <a:spLocks noChangeShapeType="1"/>
              </p:cNvSpPr>
              <p:nvPr/>
            </p:nvSpPr>
            <p:spPr bwMode="auto">
              <a:xfrm flipV="1">
                <a:off x="1594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5" name="Line 15"/>
              <p:cNvSpPr>
                <a:spLocks noChangeShapeType="1"/>
              </p:cNvSpPr>
              <p:nvPr/>
            </p:nvSpPr>
            <p:spPr bwMode="auto">
              <a:xfrm flipV="1">
                <a:off x="3210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6" name="Line 16"/>
              <p:cNvSpPr>
                <a:spLocks noChangeShapeType="1"/>
              </p:cNvSpPr>
              <p:nvPr/>
            </p:nvSpPr>
            <p:spPr bwMode="auto">
              <a:xfrm flipV="1">
                <a:off x="2128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7" name="Line 17"/>
              <p:cNvSpPr>
                <a:spLocks noChangeShapeType="1"/>
              </p:cNvSpPr>
              <p:nvPr/>
            </p:nvSpPr>
            <p:spPr bwMode="auto">
              <a:xfrm flipV="1">
                <a:off x="2662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8" name="Line 18"/>
              <p:cNvSpPr>
                <a:spLocks noChangeShapeType="1"/>
              </p:cNvSpPr>
              <p:nvPr/>
            </p:nvSpPr>
            <p:spPr bwMode="auto">
              <a:xfrm flipV="1">
                <a:off x="2395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9" name="Line 19"/>
              <p:cNvSpPr>
                <a:spLocks noChangeShapeType="1"/>
              </p:cNvSpPr>
              <p:nvPr/>
            </p:nvSpPr>
            <p:spPr bwMode="auto">
              <a:xfrm flipV="1">
                <a:off x="2936" y="1998"/>
                <a:ext cx="0" cy="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0" name="Rectangle 20"/>
              <p:cNvSpPr>
                <a:spLocks noChangeArrowheads="1"/>
              </p:cNvSpPr>
              <p:nvPr/>
            </p:nvSpPr>
            <p:spPr bwMode="auto">
              <a:xfrm>
                <a:off x="2662" y="2077"/>
                <a:ext cx="9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0</a:t>
                </a:r>
                <a:endParaRPr lang="en-US" altLang="zh-CN"/>
              </a:p>
            </p:txBody>
          </p:sp>
          <p:sp>
            <p:nvSpPr>
              <p:cNvPr id="46101" name="Rectangle 21"/>
              <p:cNvSpPr>
                <a:spLocks noChangeArrowheads="1"/>
              </p:cNvSpPr>
              <p:nvPr/>
            </p:nvSpPr>
            <p:spPr bwMode="auto">
              <a:xfrm>
                <a:off x="2885" y="207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1</a:t>
                </a:r>
                <a:endParaRPr lang="en-US" altLang="zh-CN"/>
              </a:p>
            </p:txBody>
          </p:sp>
          <p:sp>
            <p:nvSpPr>
              <p:cNvPr id="46102" name="Rectangle 22"/>
              <p:cNvSpPr>
                <a:spLocks noChangeArrowheads="1"/>
              </p:cNvSpPr>
              <p:nvPr/>
            </p:nvSpPr>
            <p:spPr bwMode="auto">
              <a:xfrm>
                <a:off x="3145" y="207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2</a:t>
                </a:r>
                <a:endParaRPr lang="en-US" altLang="zh-CN"/>
              </a:p>
            </p:txBody>
          </p:sp>
          <p:sp>
            <p:nvSpPr>
              <p:cNvPr id="46103" name="Rectangle 23"/>
              <p:cNvSpPr>
                <a:spLocks noChangeArrowheads="1"/>
              </p:cNvSpPr>
              <p:nvPr/>
            </p:nvSpPr>
            <p:spPr bwMode="auto">
              <a:xfrm>
                <a:off x="3404" y="207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3</a:t>
                </a:r>
                <a:endParaRPr lang="en-US" altLang="zh-CN"/>
              </a:p>
            </p:txBody>
          </p:sp>
          <p:sp>
            <p:nvSpPr>
              <p:cNvPr id="46104" name="Rectangle 24"/>
              <p:cNvSpPr>
                <a:spLocks noChangeArrowheads="1"/>
              </p:cNvSpPr>
              <p:nvPr/>
            </p:nvSpPr>
            <p:spPr bwMode="auto">
              <a:xfrm>
                <a:off x="3650" y="207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4</a:t>
                </a:r>
                <a:endParaRPr lang="en-US" altLang="zh-CN"/>
              </a:p>
            </p:txBody>
          </p:sp>
          <p:sp>
            <p:nvSpPr>
              <p:cNvPr id="46105" name="Rectangle 25"/>
              <p:cNvSpPr>
                <a:spLocks noChangeArrowheads="1"/>
              </p:cNvSpPr>
              <p:nvPr/>
            </p:nvSpPr>
            <p:spPr bwMode="auto">
              <a:xfrm>
                <a:off x="3923" y="2077"/>
                <a:ext cx="9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5</a:t>
                </a:r>
                <a:endParaRPr lang="en-US" altLang="zh-CN"/>
              </a:p>
            </p:txBody>
          </p:sp>
          <p:sp>
            <p:nvSpPr>
              <p:cNvPr id="46106" name="Rectangle 26"/>
              <p:cNvSpPr>
                <a:spLocks noChangeArrowheads="1"/>
              </p:cNvSpPr>
              <p:nvPr/>
            </p:nvSpPr>
            <p:spPr bwMode="auto">
              <a:xfrm>
                <a:off x="2308" y="2077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-1</a:t>
                </a:r>
                <a:endParaRPr lang="en-US" altLang="zh-CN"/>
              </a:p>
            </p:txBody>
          </p:sp>
          <p:sp>
            <p:nvSpPr>
              <p:cNvPr id="46107" name="Rectangle 27"/>
              <p:cNvSpPr>
                <a:spLocks noChangeArrowheads="1"/>
              </p:cNvSpPr>
              <p:nvPr/>
            </p:nvSpPr>
            <p:spPr bwMode="auto">
              <a:xfrm>
                <a:off x="2049" y="2077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-2</a:t>
                </a:r>
                <a:endParaRPr lang="en-US" altLang="zh-CN"/>
              </a:p>
            </p:txBody>
          </p:sp>
          <p:sp>
            <p:nvSpPr>
              <p:cNvPr id="46108" name="Rectangle 28"/>
              <p:cNvSpPr>
                <a:spLocks noChangeArrowheads="1"/>
              </p:cNvSpPr>
              <p:nvPr/>
            </p:nvSpPr>
            <p:spPr bwMode="auto">
              <a:xfrm>
                <a:off x="1789" y="2077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-3</a:t>
                </a:r>
                <a:endParaRPr lang="en-US" altLang="zh-CN"/>
              </a:p>
            </p:txBody>
          </p:sp>
          <p:sp>
            <p:nvSpPr>
              <p:cNvPr id="46109" name="Rectangle 29"/>
              <p:cNvSpPr>
                <a:spLocks noChangeArrowheads="1"/>
              </p:cNvSpPr>
              <p:nvPr/>
            </p:nvSpPr>
            <p:spPr bwMode="auto">
              <a:xfrm>
                <a:off x="1501" y="2077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-4</a:t>
                </a:r>
                <a:endParaRPr lang="en-US" altLang="zh-CN"/>
              </a:p>
            </p:txBody>
          </p:sp>
          <p:sp>
            <p:nvSpPr>
              <p:cNvPr id="46110" name="Freeform 30"/>
              <p:cNvSpPr/>
              <p:nvPr/>
            </p:nvSpPr>
            <p:spPr bwMode="auto">
              <a:xfrm>
                <a:off x="4231" y="2006"/>
                <a:ext cx="125" cy="115"/>
              </a:xfrm>
              <a:custGeom>
                <a:avLst/>
                <a:gdLst>
                  <a:gd name="T0" fmla="*/ 0 w 125"/>
                  <a:gd name="T1" fmla="*/ 115 h 115"/>
                  <a:gd name="T2" fmla="*/ 125 w 125"/>
                  <a:gd name="T3" fmla="*/ 57 h 115"/>
                  <a:gd name="T4" fmla="*/ 0 w 125"/>
                  <a:gd name="T5" fmla="*/ 0 h 115"/>
                  <a:gd name="T6" fmla="*/ 0 w 125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15">
                    <a:moveTo>
                      <a:pt x="0" y="115"/>
                    </a:moveTo>
                    <a:lnTo>
                      <a:pt x="125" y="57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1" name="Rectangle 31"/>
              <p:cNvSpPr>
                <a:spLocks noChangeArrowheads="1"/>
              </p:cNvSpPr>
              <p:nvPr/>
            </p:nvSpPr>
            <p:spPr bwMode="auto">
              <a:xfrm>
                <a:off x="1325" y="2047"/>
                <a:ext cx="2962" cy="33"/>
              </a:xfrm>
              <a:prstGeom prst="rect">
                <a:avLst/>
              </a:pr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2" name="Rectangle 32"/>
              <p:cNvSpPr>
                <a:spLocks noChangeArrowheads="1"/>
              </p:cNvSpPr>
              <p:nvPr/>
            </p:nvSpPr>
            <p:spPr bwMode="auto">
              <a:xfrm>
                <a:off x="4225" y="2078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x</a:t>
                </a:r>
                <a:endParaRPr lang="en-US" altLang="zh-CN"/>
              </a:p>
            </p:txBody>
          </p:sp>
          <p:sp>
            <p:nvSpPr>
              <p:cNvPr id="46113" name="Freeform 33"/>
              <p:cNvSpPr/>
              <p:nvPr/>
            </p:nvSpPr>
            <p:spPr bwMode="auto">
              <a:xfrm>
                <a:off x="2654" y="1580"/>
                <a:ext cx="22" cy="55"/>
              </a:xfrm>
              <a:custGeom>
                <a:avLst/>
                <a:gdLst>
                  <a:gd name="T0" fmla="*/ 22 w 22"/>
                  <a:gd name="T1" fmla="*/ 40 h 55"/>
                  <a:gd name="T2" fmla="*/ 22 w 22"/>
                  <a:gd name="T3" fmla="*/ 0 h 55"/>
                  <a:gd name="T4" fmla="*/ 19 w 22"/>
                  <a:gd name="T5" fmla="*/ 1 h 55"/>
                  <a:gd name="T6" fmla="*/ 17 w 22"/>
                  <a:gd name="T7" fmla="*/ 2 h 55"/>
                  <a:gd name="T8" fmla="*/ 12 w 22"/>
                  <a:gd name="T9" fmla="*/ 4 h 55"/>
                  <a:gd name="T10" fmla="*/ 8 w 22"/>
                  <a:gd name="T11" fmla="*/ 8 h 55"/>
                  <a:gd name="T12" fmla="*/ 5 w 22"/>
                  <a:gd name="T13" fmla="*/ 11 h 55"/>
                  <a:gd name="T14" fmla="*/ 2 w 22"/>
                  <a:gd name="T15" fmla="*/ 16 h 55"/>
                  <a:gd name="T16" fmla="*/ 1 w 22"/>
                  <a:gd name="T17" fmla="*/ 21 h 55"/>
                  <a:gd name="T18" fmla="*/ 0 w 22"/>
                  <a:gd name="T19" fmla="*/ 27 h 55"/>
                  <a:gd name="T20" fmla="*/ 1 w 22"/>
                  <a:gd name="T21" fmla="*/ 33 h 55"/>
                  <a:gd name="T22" fmla="*/ 2 w 22"/>
                  <a:gd name="T23" fmla="*/ 37 h 55"/>
                  <a:gd name="T24" fmla="*/ 3 w 22"/>
                  <a:gd name="T25" fmla="*/ 39 h 55"/>
                  <a:gd name="T26" fmla="*/ 5 w 22"/>
                  <a:gd name="T27" fmla="*/ 42 h 55"/>
                  <a:gd name="T28" fmla="*/ 8 w 22"/>
                  <a:gd name="T29" fmla="*/ 46 h 55"/>
                  <a:gd name="T30" fmla="*/ 12 w 22"/>
                  <a:gd name="T31" fmla="*/ 49 h 55"/>
                  <a:gd name="T32" fmla="*/ 17 w 22"/>
                  <a:gd name="T33" fmla="*/ 52 h 55"/>
                  <a:gd name="T34" fmla="*/ 19 w 22"/>
                  <a:gd name="T35" fmla="*/ 53 h 55"/>
                  <a:gd name="T36" fmla="*/ 22 w 22"/>
                  <a:gd name="T37" fmla="*/ 55 h 55"/>
                  <a:gd name="T38" fmla="*/ 22 w 22"/>
                  <a:gd name="T39" fmla="*/ 40 h 55"/>
                  <a:gd name="T40" fmla="*/ 14 w 22"/>
                  <a:gd name="T41" fmla="*/ 40 h 55"/>
                  <a:gd name="T42" fmla="*/ 22 w 22"/>
                  <a:gd name="T43" fmla="*/ 4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55">
                    <a:moveTo>
                      <a:pt x="22" y="40"/>
                    </a:moveTo>
                    <a:lnTo>
                      <a:pt x="22" y="0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2" y="16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3" y="39"/>
                    </a:lnTo>
                    <a:lnTo>
                      <a:pt x="5" y="42"/>
                    </a:lnTo>
                    <a:lnTo>
                      <a:pt x="8" y="46"/>
                    </a:lnTo>
                    <a:lnTo>
                      <a:pt x="12" y="49"/>
                    </a:lnTo>
                    <a:lnTo>
                      <a:pt x="17" y="52"/>
                    </a:lnTo>
                    <a:lnTo>
                      <a:pt x="19" y="53"/>
                    </a:lnTo>
                    <a:lnTo>
                      <a:pt x="22" y="55"/>
                    </a:lnTo>
                    <a:lnTo>
                      <a:pt x="22" y="40"/>
                    </a:lnTo>
                    <a:lnTo>
                      <a:pt x="14" y="40"/>
                    </a:lnTo>
                    <a:lnTo>
                      <a:pt x="22" y="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4" name="Freeform 34"/>
              <p:cNvSpPr/>
              <p:nvPr/>
            </p:nvSpPr>
            <p:spPr bwMode="auto">
              <a:xfrm>
                <a:off x="2651" y="2711"/>
                <a:ext cx="25" cy="55"/>
              </a:xfrm>
              <a:custGeom>
                <a:avLst/>
                <a:gdLst>
                  <a:gd name="T0" fmla="*/ 25 w 25"/>
                  <a:gd name="T1" fmla="*/ 0 h 55"/>
                  <a:gd name="T2" fmla="*/ 20 w 25"/>
                  <a:gd name="T3" fmla="*/ 1 h 55"/>
                  <a:gd name="T4" fmla="*/ 16 w 25"/>
                  <a:gd name="T5" fmla="*/ 2 h 55"/>
                  <a:gd name="T6" fmla="*/ 11 w 25"/>
                  <a:gd name="T7" fmla="*/ 4 h 55"/>
                  <a:gd name="T8" fmla="*/ 8 w 25"/>
                  <a:gd name="T9" fmla="*/ 8 h 55"/>
                  <a:gd name="T10" fmla="*/ 4 w 25"/>
                  <a:gd name="T11" fmla="*/ 12 h 55"/>
                  <a:gd name="T12" fmla="*/ 1 w 25"/>
                  <a:gd name="T13" fmla="*/ 16 h 55"/>
                  <a:gd name="T14" fmla="*/ 0 w 25"/>
                  <a:gd name="T15" fmla="*/ 21 h 55"/>
                  <a:gd name="T16" fmla="*/ 0 w 25"/>
                  <a:gd name="T17" fmla="*/ 27 h 55"/>
                  <a:gd name="T18" fmla="*/ 0 w 25"/>
                  <a:gd name="T19" fmla="*/ 33 h 55"/>
                  <a:gd name="T20" fmla="*/ 1 w 25"/>
                  <a:gd name="T21" fmla="*/ 38 h 55"/>
                  <a:gd name="T22" fmla="*/ 2 w 25"/>
                  <a:gd name="T23" fmla="*/ 40 h 55"/>
                  <a:gd name="T24" fmla="*/ 4 w 25"/>
                  <a:gd name="T25" fmla="*/ 42 h 55"/>
                  <a:gd name="T26" fmla="*/ 8 w 25"/>
                  <a:gd name="T27" fmla="*/ 47 h 55"/>
                  <a:gd name="T28" fmla="*/ 11 w 25"/>
                  <a:gd name="T29" fmla="*/ 49 h 55"/>
                  <a:gd name="T30" fmla="*/ 16 w 25"/>
                  <a:gd name="T31" fmla="*/ 52 h 55"/>
                  <a:gd name="T32" fmla="*/ 20 w 25"/>
                  <a:gd name="T33" fmla="*/ 54 h 55"/>
                  <a:gd name="T34" fmla="*/ 25 w 25"/>
                  <a:gd name="T35" fmla="*/ 55 h 55"/>
                  <a:gd name="T36" fmla="*/ 25 w 25"/>
                  <a:gd name="T3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55">
                    <a:moveTo>
                      <a:pt x="25" y="0"/>
                    </a:moveTo>
                    <a:lnTo>
                      <a:pt x="20" y="1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0"/>
                    </a:lnTo>
                    <a:lnTo>
                      <a:pt x="4" y="42"/>
                    </a:lnTo>
                    <a:lnTo>
                      <a:pt x="8" y="47"/>
                    </a:lnTo>
                    <a:lnTo>
                      <a:pt x="11" y="49"/>
                    </a:lnTo>
                    <a:lnTo>
                      <a:pt x="16" y="52"/>
                    </a:lnTo>
                    <a:lnTo>
                      <a:pt x="20" y="54"/>
                    </a:lnTo>
                    <a:lnTo>
                      <a:pt x="25" y="5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5" name="Line 35"/>
              <p:cNvSpPr>
                <a:spLocks noChangeShapeType="1"/>
              </p:cNvSpPr>
              <p:nvPr/>
            </p:nvSpPr>
            <p:spPr bwMode="auto">
              <a:xfrm flipH="1">
                <a:off x="2663" y="2061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6" name="Line 36"/>
              <p:cNvSpPr>
                <a:spLocks noChangeShapeType="1"/>
              </p:cNvSpPr>
              <p:nvPr/>
            </p:nvSpPr>
            <p:spPr bwMode="auto">
              <a:xfrm>
                <a:off x="2671" y="1394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7" name="Freeform 37"/>
              <p:cNvSpPr/>
              <p:nvPr/>
            </p:nvSpPr>
            <p:spPr bwMode="auto">
              <a:xfrm>
                <a:off x="2668" y="1620"/>
                <a:ext cx="45" cy="0"/>
              </a:xfrm>
              <a:custGeom>
                <a:avLst/>
                <a:gdLst>
                  <a:gd name="T0" fmla="*/ 45 w 45"/>
                  <a:gd name="T1" fmla="*/ 8 w 45"/>
                  <a:gd name="T2" fmla="*/ 0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8" name="Line 38"/>
              <p:cNvSpPr>
                <a:spLocks noChangeShapeType="1"/>
              </p:cNvSpPr>
              <p:nvPr/>
            </p:nvSpPr>
            <p:spPr bwMode="auto">
              <a:xfrm flipH="1">
                <a:off x="2671" y="1845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 flipH="1">
                <a:off x="2671" y="1181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 flipH="1">
                <a:off x="2671" y="2272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1" name="Line 41"/>
              <p:cNvSpPr>
                <a:spLocks noChangeShapeType="1"/>
              </p:cNvSpPr>
              <p:nvPr/>
            </p:nvSpPr>
            <p:spPr bwMode="auto">
              <a:xfrm flipH="1">
                <a:off x="2671" y="2704"/>
                <a:ext cx="42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2" name="Line 42"/>
              <p:cNvSpPr>
                <a:spLocks noChangeShapeType="1"/>
              </p:cNvSpPr>
              <p:nvPr/>
            </p:nvSpPr>
            <p:spPr bwMode="auto">
              <a:xfrm flipH="1">
                <a:off x="2671" y="2493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3" name="Line 43"/>
              <p:cNvSpPr>
                <a:spLocks noChangeShapeType="1"/>
              </p:cNvSpPr>
              <p:nvPr/>
            </p:nvSpPr>
            <p:spPr bwMode="auto">
              <a:xfrm>
                <a:off x="2671" y="2917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4" name="Freeform 44"/>
              <p:cNvSpPr/>
              <p:nvPr/>
            </p:nvSpPr>
            <p:spPr bwMode="auto">
              <a:xfrm>
                <a:off x="2602" y="708"/>
                <a:ext cx="107" cy="2649"/>
              </a:xfrm>
              <a:custGeom>
                <a:avLst/>
                <a:gdLst>
                  <a:gd name="T0" fmla="*/ 69 w 107"/>
                  <a:gd name="T1" fmla="*/ 109 h 2649"/>
                  <a:gd name="T2" fmla="*/ 107 w 107"/>
                  <a:gd name="T3" fmla="*/ 109 h 2649"/>
                  <a:gd name="T4" fmla="*/ 53 w 107"/>
                  <a:gd name="T5" fmla="*/ 0 h 2649"/>
                  <a:gd name="T6" fmla="*/ 0 w 107"/>
                  <a:gd name="T7" fmla="*/ 109 h 2649"/>
                  <a:gd name="T8" fmla="*/ 38 w 107"/>
                  <a:gd name="T9" fmla="*/ 109 h 2649"/>
                  <a:gd name="T10" fmla="*/ 38 w 107"/>
                  <a:gd name="T11" fmla="*/ 2649 h 2649"/>
                  <a:gd name="T12" fmla="*/ 69 w 107"/>
                  <a:gd name="T13" fmla="*/ 2649 h 2649"/>
                  <a:gd name="T14" fmla="*/ 69 w 107"/>
                  <a:gd name="T15" fmla="*/ 2058 h 2649"/>
                  <a:gd name="T16" fmla="*/ 63 w 107"/>
                  <a:gd name="T17" fmla="*/ 2057 h 2649"/>
                  <a:gd name="T18" fmla="*/ 58 w 107"/>
                  <a:gd name="T19" fmla="*/ 2055 h 2649"/>
                  <a:gd name="T20" fmla="*/ 53 w 107"/>
                  <a:gd name="T21" fmla="*/ 2052 h 2649"/>
                  <a:gd name="T22" fmla="*/ 49 w 107"/>
                  <a:gd name="T23" fmla="*/ 2050 h 2649"/>
                  <a:gd name="T24" fmla="*/ 46 w 107"/>
                  <a:gd name="T25" fmla="*/ 2045 h 2649"/>
                  <a:gd name="T26" fmla="*/ 44 w 107"/>
                  <a:gd name="T27" fmla="*/ 2043 h 2649"/>
                  <a:gd name="T28" fmla="*/ 43 w 107"/>
                  <a:gd name="T29" fmla="*/ 2041 h 2649"/>
                  <a:gd name="T30" fmla="*/ 42 w 107"/>
                  <a:gd name="T31" fmla="*/ 2036 h 2649"/>
                  <a:gd name="T32" fmla="*/ 41 w 107"/>
                  <a:gd name="T33" fmla="*/ 2030 h 2649"/>
                  <a:gd name="T34" fmla="*/ 42 w 107"/>
                  <a:gd name="T35" fmla="*/ 2024 h 2649"/>
                  <a:gd name="T36" fmla="*/ 43 w 107"/>
                  <a:gd name="T37" fmla="*/ 2019 h 2649"/>
                  <a:gd name="T38" fmla="*/ 46 w 107"/>
                  <a:gd name="T39" fmla="*/ 2015 h 2649"/>
                  <a:gd name="T40" fmla="*/ 49 w 107"/>
                  <a:gd name="T41" fmla="*/ 2011 h 2649"/>
                  <a:gd name="T42" fmla="*/ 53 w 107"/>
                  <a:gd name="T43" fmla="*/ 2007 h 2649"/>
                  <a:gd name="T44" fmla="*/ 58 w 107"/>
                  <a:gd name="T45" fmla="*/ 2005 h 2649"/>
                  <a:gd name="T46" fmla="*/ 63 w 107"/>
                  <a:gd name="T47" fmla="*/ 2003 h 2649"/>
                  <a:gd name="T48" fmla="*/ 68 w 107"/>
                  <a:gd name="T49" fmla="*/ 2003 h 2649"/>
                  <a:gd name="T50" fmla="*/ 69 w 107"/>
                  <a:gd name="T51" fmla="*/ 2003 h 2649"/>
                  <a:gd name="T52" fmla="*/ 69 w 107"/>
                  <a:gd name="T53" fmla="*/ 924 h 2649"/>
                  <a:gd name="T54" fmla="*/ 64 w 107"/>
                  <a:gd name="T55" fmla="*/ 921 h 2649"/>
                  <a:gd name="T56" fmla="*/ 60 w 107"/>
                  <a:gd name="T57" fmla="*/ 918 h 2649"/>
                  <a:gd name="T58" fmla="*/ 57 w 107"/>
                  <a:gd name="T59" fmla="*/ 914 h 2649"/>
                  <a:gd name="T60" fmla="*/ 55 w 107"/>
                  <a:gd name="T61" fmla="*/ 911 h 2649"/>
                  <a:gd name="T62" fmla="*/ 54 w 107"/>
                  <a:gd name="T63" fmla="*/ 909 h 2649"/>
                  <a:gd name="T64" fmla="*/ 53 w 107"/>
                  <a:gd name="T65" fmla="*/ 905 h 2649"/>
                  <a:gd name="T66" fmla="*/ 52 w 107"/>
                  <a:gd name="T67" fmla="*/ 899 h 2649"/>
                  <a:gd name="T68" fmla="*/ 53 w 107"/>
                  <a:gd name="T69" fmla="*/ 893 h 2649"/>
                  <a:gd name="T70" fmla="*/ 54 w 107"/>
                  <a:gd name="T71" fmla="*/ 888 h 2649"/>
                  <a:gd name="T72" fmla="*/ 57 w 107"/>
                  <a:gd name="T73" fmla="*/ 883 h 2649"/>
                  <a:gd name="T74" fmla="*/ 60 w 107"/>
                  <a:gd name="T75" fmla="*/ 880 h 2649"/>
                  <a:gd name="T76" fmla="*/ 64 w 107"/>
                  <a:gd name="T77" fmla="*/ 876 h 2649"/>
                  <a:gd name="T78" fmla="*/ 69 w 107"/>
                  <a:gd name="T79" fmla="*/ 874 h 2649"/>
                  <a:gd name="T80" fmla="*/ 69 w 107"/>
                  <a:gd name="T81" fmla="*/ 109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7" h="2649">
                    <a:moveTo>
                      <a:pt x="69" y="109"/>
                    </a:moveTo>
                    <a:lnTo>
                      <a:pt x="107" y="109"/>
                    </a:lnTo>
                    <a:lnTo>
                      <a:pt x="53" y="0"/>
                    </a:lnTo>
                    <a:lnTo>
                      <a:pt x="0" y="109"/>
                    </a:lnTo>
                    <a:lnTo>
                      <a:pt x="38" y="109"/>
                    </a:lnTo>
                    <a:lnTo>
                      <a:pt x="38" y="2649"/>
                    </a:lnTo>
                    <a:lnTo>
                      <a:pt x="69" y="2649"/>
                    </a:lnTo>
                    <a:lnTo>
                      <a:pt x="69" y="2058"/>
                    </a:lnTo>
                    <a:lnTo>
                      <a:pt x="63" y="2057"/>
                    </a:lnTo>
                    <a:lnTo>
                      <a:pt x="58" y="2055"/>
                    </a:lnTo>
                    <a:lnTo>
                      <a:pt x="53" y="2052"/>
                    </a:lnTo>
                    <a:lnTo>
                      <a:pt x="49" y="2050"/>
                    </a:lnTo>
                    <a:lnTo>
                      <a:pt x="46" y="2045"/>
                    </a:lnTo>
                    <a:lnTo>
                      <a:pt x="44" y="2043"/>
                    </a:lnTo>
                    <a:lnTo>
                      <a:pt x="43" y="2041"/>
                    </a:lnTo>
                    <a:lnTo>
                      <a:pt x="42" y="2036"/>
                    </a:lnTo>
                    <a:lnTo>
                      <a:pt x="41" y="2030"/>
                    </a:lnTo>
                    <a:lnTo>
                      <a:pt x="42" y="2024"/>
                    </a:lnTo>
                    <a:lnTo>
                      <a:pt x="43" y="2019"/>
                    </a:lnTo>
                    <a:lnTo>
                      <a:pt x="46" y="2015"/>
                    </a:lnTo>
                    <a:lnTo>
                      <a:pt x="49" y="2011"/>
                    </a:lnTo>
                    <a:lnTo>
                      <a:pt x="53" y="2007"/>
                    </a:lnTo>
                    <a:lnTo>
                      <a:pt x="58" y="2005"/>
                    </a:lnTo>
                    <a:lnTo>
                      <a:pt x="63" y="2003"/>
                    </a:lnTo>
                    <a:lnTo>
                      <a:pt x="68" y="2003"/>
                    </a:lnTo>
                    <a:lnTo>
                      <a:pt x="69" y="2003"/>
                    </a:lnTo>
                    <a:lnTo>
                      <a:pt x="69" y="924"/>
                    </a:lnTo>
                    <a:lnTo>
                      <a:pt x="64" y="921"/>
                    </a:lnTo>
                    <a:lnTo>
                      <a:pt x="60" y="918"/>
                    </a:lnTo>
                    <a:lnTo>
                      <a:pt x="57" y="914"/>
                    </a:lnTo>
                    <a:lnTo>
                      <a:pt x="55" y="911"/>
                    </a:lnTo>
                    <a:lnTo>
                      <a:pt x="54" y="909"/>
                    </a:lnTo>
                    <a:lnTo>
                      <a:pt x="53" y="905"/>
                    </a:lnTo>
                    <a:lnTo>
                      <a:pt x="52" y="899"/>
                    </a:lnTo>
                    <a:lnTo>
                      <a:pt x="53" y="893"/>
                    </a:lnTo>
                    <a:lnTo>
                      <a:pt x="54" y="888"/>
                    </a:lnTo>
                    <a:lnTo>
                      <a:pt x="57" y="883"/>
                    </a:lnTo>
                    <a:lnTo>
                      <a:pt x="60" y="880"/>
                    </a:lnTo>
                    <a:lnTo>
                      <a:pt x="64" y="876"/>
                    </a:lnTo>
                    <a:lnTo>
                      <a:pt x="69" y="874"/>
                    </a:lnTo>
                    <a:lnTo>
                      <a:pt x="69" y="109"/>
                    </a:lnTo>
                    <a:close/>
                  </a:path>
                </a:pathLst>
              </a:custGeom>
              <a:solidFill>
                <a:srgbClr val="E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5" name="Rectangle 45"/>
              <p:cNvSpPr>
                <a:spLocks noChangeArrowheads="1"/>
              </p:cNvSpPr>
              <p:nvPr/>
            </p:nvSpPr>
            <p:spPr bwMode="auto">
              <a:xfrm>
                <a:off x="2439" y="2219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-1</a:t>
                </a:r>
                <a:endParaRPr lang="en-US" altLang="zh-CN"/>
              </a:p>
            </p:txBody>
          </p:sp>
          <p:sp>
            <p:nvSpPr>
              <p:cNvPr id="46126" name="Rectangle 46"/>
              <p:cNvSpPr>
                <a:spLocks noChangeArrowheads="1"/>
              </p:cNvSpPr>
              <p:nvPr/>
            </p:nvSpPr>
            <p:spPr bwMode="auto">
              <a:xfrm>
                <a:off x="2522" y="1772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1</a:t>
                </a:r>
                <a:endParaRPr lang="en-US" altLang="zh-CN"/>
              </a:p>
            </p:txBody>
          </p:sp>
          <p:sp>
            <p:nvSpPr>
              <p:cNvPr id="46127" name="Rectangle 47"/>
              <p:cNvSpPr>
                <a:spLocks noChangeArrowheads="1"/>
              </p:cNvSpPr>
              <p:nvPr/>
            </p:nvSpPr>
            <p:spPr bwMode="auto">
              <a:xfrm>
                <a:off x="2522" y="152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2</a:t>
                </a:r>
                <a:endParaRPr lang="en-US" altLang="zh-CN"/>
              </a:p>
            </p:txBody>
          </p:sp>
          <p:sp>
            <p:nvSpPr>
              <p:cNvPr id="46128" name="Rectangle 48"/>
              <p:cNvSpPr>
                <a:spLocks noChangeArrowheads="1"/>
              </p:cNvSpPr>
              <p:nvPr/>
            </p:nvSpPr>
            <p:spPr bwMode="auto">
              <a:xfrm>
                <a:off x="2522" y="1311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3</a:t>
                </a:r>
                <a:endParaRPr lang="en-US" altLang="zh-CN"/>
              </a:p>
            </p:txBody>
          </p:sp>
          <p:sp>
            <p:nvSpPr>
              <p:cNvPr id="46129" name="Rectangle 49"/>
              <p:cNvSpPr>
                <a:spLocks noChangeArrowheads="1"/>
              </p:cNvSpPr>
              <p:nvPr/>
            </p:nvSpPr>
            <p:spPr bwMode="auto">
              <a:xfrm>
                <a:off x="2522" y="1067"/>
                <a:ext cx="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4</a:t>
                </a:r>
                <a:endParaRPr lang="en-US" altLang="zh-CN"/>
              </a:p>
            </p:txBody>
          </p:sp>
          <p:sp>
            <p:nvSpPr>
              <p:cNvPr id="46130" name="Rectangle 50"/>
              <p:cNvSpPr>
                <a:spLocks noChangeArrowheads="1"/>
              </p:cNvSpPr>
              <p:nvPr/>
            </p:nvSpPr>
            <p:spPr bwMode="auto">
              <a:xfrm>
                <a:off x="2439" y="2414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-2</a:t>
                </a:r>
                <a:endParaRPr lang="en-US" altLang="zh-CN"/>
              </a:p>
            </p:txBody>
          </p:sp>
          <p:sp>
            <p:nvSpPr>
              <p:cNvPr id="46131" name="Rectangle 51"/>
              <p:cNvSpPr>
                <a:spLocks noChangeArrowheads="1"/>
              </p:cNvSpPr>
              <p:nvPr/>
            </p:nvSpPr>
            <p:spPr bwMode="auto">
              <a:xfrm>
                <a:off x="2444" y="2622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-3</a:t>
                </a:r>
                <a:endParaRPr lang="en-US" altLang="zh-CN"/>
              </a:p>
            </p:txBody>
          </p:sp>
          <p:sp>
            <p:nvSpPr>
              <p:cNvPr id="46132" name="Rectangle 52"/>
              <p:cNvSpPr>
                <a:spLocks noChangeArrowheads="1"/>
              </p:cNvSpPr>
              <p:nvPr/>
            </p:nvSpPr>
            <p:spPr bwMode="auto">
              <a:xfrm>
                <a:off x="2444" y="2860"/>
                <a:ext cx="1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-4</a:t>
                </a:r>
                <a:endParaRPr lang="en-US" altLang="zh-CN"/>
              </a:p>
            </p:txBody>
          </p:sp>
          <p:sp>
            <p:nvSpPr>
              <p:cNvPr id="46133" name="Rectangle 53"/>
              <p:cNvSpPr>
                <a:spLocks noChangeArrowheads="1"/>
              </p:cNvSpPr>
              <p:nvPr/>
            </p:nvSpPr>
            <p:spPr bwMode="auto">
              <a:xfrm>
                <a:off x="2486" y="633"/>
                <a:ext cx="9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CN" sz="2300" b="1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y</a:t>
                </a:r>
                <a:endParaRPr lang="en-US" altLang="zh-CN"/>
              </a:p>
            </p:txBody>
          </p:sp>
        </p:grpSp>
        <p:sp>
          <p:nvSpPr>
            <p:cNvPr id="46138" name="Text Box 58"/>
            <p:cNvSpPr txBox="1">
              <a:spLocks noChangeArrowheads="1"/>
            </p:cNvSpPr>
            <p:nvPr/>
          </p:nvSpPr>
          <p:spPr bwMode="auto">
            <a:xfrm>
              <a:off x="2112" y="211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3333CC"/>
                  </a:solidFill>
                </a:rPr>
                <a:t>A</a:t>
              </a:r>
            </a:p>
          </p:txBody>
        </p:sp>
        <p:sp>
          <p:nvSpPr>
            <p:cNvPr id="46139" name="Text Box 59"/>
            <p:cNvSpPr txBox="1">
              <a:spLocks noChangeArrowheads="1"/>
            </p:cNvSpPr>
            <p:nvPr/>
          </p:nvSpPr>
          <p:spPr bwMode="auto">
            <a:xfrm>
              <a:off x="2256" y="2080"/>
              <a:ext cx="6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(</a:t>
              </a:r>
              <a:r>
                <a:rPr lang="en-US" altLang="zh-CN" sz="2800" b="1">
                  <a:solidFill>
                    <a:srgbClr val="3333CC"/>
                  </a:solidFill>
                </a:rPr>
                <a:t>-4</a:t>
              </a:r>
              <a:r>
                <a:rPr lang="en-US" altLang="zh-CN" sz="2800" b="1">
                  <a:solidFill>
                    <a:srgbClr val="FF0000"/>
                  </a:solidFill>
                </a:rPr>
                <a:t>,</a:t>
              </a:r>
              <a:r>
                <a:rPr lang="en-US" altLang="zh-CN" sz="2800" b="1">
                  <a:solidFill>
                    <a:srgbClr val="3333CC"/>
                  </a:solidFill>
                </a:rPr>
                <a:t>2</a:t>
              </a:r>
              <a:r>
                <a:rPr lang="en-US" altLang="zh-CN" sz="2800" b="1"/>
                <a:t>)</a:t>
              </a:r>
            </a:p>
          </p:txBody>
        </p:sp>
        <p:sp>
          <p:nvSpPr>
            <p:cNvPr id="46145" name="Line 65"/>
            <p:cNvSpPr>
              <a:spLocks noChangeShapeType="1"/>
            </p:cNvSpPr>
            <p:nvPr/>
          </p:nvSpPr>
          <p:spPr bwMode="auto">
            <a:xfrm flipH="1" flipV="1">
              <a:off x="2496" y="2448"/>
              <a:ext cx="0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 flipH="1" flipV="1">
              <a:off x="2496" y="2472"/>
              <a:ext cx="1064" cy="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47" name="Oval 67"/>
            <p:cNvSpPr>
              <a:spLocks noChangeArrowheads="1"/>
            </p:cNvSpPr>
            <p:nvPr/>
          </p:nvSpPr>
          <p:spPr bwMode="auto">
            <a:xfrm>
              <a:off x="2448" y="242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3333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2005019" y="38862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grpSp>
        <p:nvGrpSpPr>
          <p:cNvPr id="10242" name="Group 2"/>
          <p:cNvGrpSpPr/>
          <p:nvPr/>
        </p:nvGrpSpPr>
        <p:grpSpPr bwMode="auto">
          <a:xfrm>
            <a:off x="825500" y="2286000"/>
            <a:ext cx="7848600" cy="533400"/>
            <a:chOff x="528" y="2304"/>
            <a:chExt cx="4944" cy="336"/>
          </a:xfrm>
        </p:grpSpPr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528" y="2352"/>
              <a:ext cx="4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/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552" y="2400"/>
              <a:ext cx="46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960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255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550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846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2141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2436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2732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3027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3323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618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3913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4209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4504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4800" y="2304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2640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0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1104" y="2409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-5</a:t>
              </a:r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1392" y="2400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-4</a:t>
              </a: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1680" y="2400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-3</a:t>
              </a:r>
            </a:p>
          </p:txBody>
        </p: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2016" y="2400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-2</a:t>
              </a: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2352" y="2400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-1</a:t>
              </a:r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924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1</a:t>
              </a:r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212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2</a:t>
              </a:r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3548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3</a:t>
              </a:r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3836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4</a:t>
              </a: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4124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5</a:t>
              </a:r>
            </a:p>
          </p:txBody>
        </p:sp>
        <p:sp>
          <p:nvSpPr>
            <p:cNvPr id="10270" name="Text Box 30"/>
            <p:cNvSpPr txBox="1">
              <a:spLocks noChangeArrowheads="1"/>
            </p:cNvSpPr>
            <p:nvPr/>
          </p:nvSpPr>
          <p:spPr bwMode="auto">
            <a:xfrm>
              <a:off x="4412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6</a:t>
              </a:r>
            </a:p>
          </p:txBody>
        </p:sp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816" y="2400"/>
              <a:ext cx="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-6</a:t>
              </a:r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4704" y="24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/>
                <a:t>7</a:t>
              </a:r>
            </a:p>
          </p:txBody>
        </p:sp>
      </p:grp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219200" y="2438400"/>
            <a:ext cx="6934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381000" y="3352800"/>
            <a:ext cx="8451850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数轴上的点可以用一个数来表示，这个数叫做这个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点在数轴上的坐标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．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 例如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点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在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数轴上的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坐标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为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-3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，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点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B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在数轴上的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坐标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为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２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。反过来，知道数轴上一个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点的坐标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，这个的点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在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数轴上的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位置</a:t>
            </a:r>
            <a:r>
              <a:rPr kumimoji="1" lang="zh-CN" altLang="en-US" sz="28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也就确定了。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2743200" y="1828800"/>
            <a:ext cx="41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A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5029200" y="1905000"/>
            <a:ext cx="41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/>
              <a:t>B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1282700" y="609600"/>
            <a:ext cx="6200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如何确定直线上点的位置？</a:t>
            </a:r>
            <a:endParaRPr kumimoji="1"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448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51816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0" y="60198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zh-CN"/>
          </a:p>
        </p:txBody>
      </p:sp>
      <p:sp>
        <p:nvSpPr>
          <p:cNvPr id="10289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5410200"/>
            <a:ext cx="6858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>
            <a:off x="592138" y="1001713"/>
            <a:ext cx="7721600" cy="5116512"/>
            <a:chOff x="373" y="631"/>
            <a:chExt cx="4864" cy="3223"/>
          </a:xfrm>
        </p:grpSpPr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>
              <a:off x="575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1065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561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2057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2547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3043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3533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4029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4526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5015" y="631"/>
              <a:ext cx="1" cy="3223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373" y="807"/>
              <a:ext cx="486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373" y="1296"/>
              <a:ext cx="486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373" y="1792"/>
              <a:ext cx="486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373" y="2282"/>
              <a:ext cx="486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>
              <a:off x="373" y="2778"/>
              <a:ext cx="486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>
              <a:off x="373" y="3274"/>
              <a:ext cx="486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373" y="3763"/>
              <a:ext cx="4864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63246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1600200" y="586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39624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962400" y="29860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C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3810000" y="5348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D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400800" y="20574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A</a:t>
            </a:r>
          </a:p>
        </p:txBody>
      </p:sp>
      <p:pic>
        <p:nvPicPr>
          <p:cNvPr id="11290" name="Picture 26" descr="pic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9713"/>
            <a:ext cx="4267200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181225" y="228600"/>
            <a:ext cx="650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如何确定平面上点的位置？</a:t>
            </a: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3962400" y="5105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524000" y="601980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B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609600" y="5956300"/>
            <a:ext cx="7696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V="1">
            <a:off x="1676400" y="1219200"/>
            <a:ext cx="0" cy="5410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609600" y="5181600"/>
            <a:ext cx="777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4038600" y="1219200"/>
            <a:ext cx="0" cy="4876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09600" y="2832100"/>
            <a:ext cx="7772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V="1">
            <a:off x="4038600" y="1219200"/>
            <a:ext cx="0" cy="4800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609600" y="2057400"/>
            <a:ext cx="7696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6400800" y="990600"/>
            <a:ext cx="0" cy="5105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3" name="AutoShape 3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6096000"/>
            <a:ext cx="6858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" grpId="0" animBg="1"/>
      <p:bldP spid="11294" grpId="1" animBg="1"/>
      <p:bldP spid="11295" grpId="0" animBg="1"/>
      <p:bldP spid="11295" grpId="1" animBg="1"/>
      <p:bldP spid="11297" grpId="0" animBg="1"/>
      <p:bldP spid="11297" grpId="1" animBg="1"/>
      <p:bldP spid="11298" grpId="0" animBg="1"/>
      <p:bldP spid="11298" grpId="1" animBg="1"/>
      <p:bldP spid="11299" grpId="0" animBg="1"/>
      <p:bldP spid="11299" grpId="1" animBg="1"/>
      <p:bldP spid="11300" grpId="0" animBg="1"/>
      <p:bldP spid="11300" grpId="1" animBg="1"/>
      <p:bldP spid="11301" grpId="0" animBg="1"/>
      <p:bldP spid="113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3"/>
          <p:cNvSpPr>
            <a:spLocks noChangeShapeType="1"/>
          </p:cNvSpPr>
          <p:nvPr/>
        </p:nvSpPr>
        <p:spPr bwMode="auto">
          <a:xfrm flipH="1" flipV="1">
            <a:off x="7162800" y="457200"/>
            <a:ext cx="0" cy="266700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 flipV="1">
            <a:off x="7162800" y="3352800"/>
            <a:ext cx="0" cy="281940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rot="1845887" flipH="1" flipV="1">
            <a:off x="2062163" y="360363"/>
            <a:ext cx="0" cy="281940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04800" y="4953000"/>
            <a:ext cx="3200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981200" y="3733800"/>
            <a:ext cx="0" cy="251460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505200" y="190023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>
                <a:latin typeface="Times New Roman" panose="02020603050405020304" pitchFamily="18" charset="0"/>
              </a:rPr>
              <a:t>X</a:t>
            </a:r>
            <a:endParaRPr kumimoji="1"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685800" y="1752600"/>
            <a:ext cx="29718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895600" y="1676400"/>
            <a:ext cx="0" cy="7620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347" name="Group 11"/>
          <p:cNvGrpSpPr/>
          <p:nvPr/>
        </p:nvGrpSpPr>
        <p:grpSpPr bwMode="auto">
          <a:xfrm>
            <a:off x="990600" y="1676400"/>
            <a:ext cx="2209800" cy="76200"/>
            <a:chOff x="1824" y="3168"/>
            <a:chExt cx="1392" cy="48"/>
          </a:xfrm>
        </p:grpSpPr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2784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3216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1824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2112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2352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53" name="Line 17"/>
          <p:cNvSpPr>
            <a:spLocks noChangeShapeType="1"/>
          </p:cNvSpPr>
          <p:nvPr/>
        </p:nvSpPr>
        <p:spPr bwMode="auto">
          <a:xfrm rot="1845887">
            <a:off x="2230438" y="1497013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rot="1845887">
            <a:off x="2425700" y="1169988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rot="1845887">
            <a:off x="1539875" y="2659063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rot="1845887">
            <a:off x="1733550" y="2332038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rot="1845887">
            <a:off x="2590800" y="838200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rot="1845887">
            <a:off x="1920875" y="2019300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5454650" y="1944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981200" y="1676400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66CC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400">
              <a:latin typeface="Times New Roman" panose="02020603050405020304" pitchFamily="18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0" y="11588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</a:rPr>
              <a:t> </a:t>
            </a:r>
            <a:r>
              <a:rPr kumimoji="1" lang="zh-CN" altLang="en-US" sz="2800" b="1" dirty="0">
                <a:latin typeface="幼圆" panose="02010509060101010101" pitchFamily="49" charset="-122"/>
                <a:ea typeface="幼圆" panose="02010509060101010101" pitchFamily="49" charset="-122"/>
              </a:rPr>
              <a:t>选择：下面四个图形中，是平面直角坐标系的是（    ）</a:t>
            </a:r>
          </a:p>
        </p:txBody>
      </p:sp>
      <p:grpSp>
        <p:nvGrpSpPr>
          <p:cNvPr id="14362" name="Group 26"/>
          <p:cNvGrpSpPr/>
          <p:nvPr/>
        </p:nvGrpSpPr>
        <p:grpSpPr bwMode="auto">
          <a:xfrm>
            <a:off x="539750" y="87313"/>
            <a:ext cx="3505200" cy="2835275"/>
            <a:chOff x="336" y="60"/>
            <a:chExt cx="2208" cy="1786"/>
          </a:xfrm>
        </p:grpSpPr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336" y="1051"/>
              <a:ext cx="2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   </a:t>
              </a:r>
              <a:r>
                <a:rPr kumimoji="1" lang="en-US" altLang="zh-CN" sz="2000" b="1">
                  <a:latin typeface="Times New Roman" panose="02020603050405020304" pitchFamily="18" charset="0"/>
                </a:rPr>
                <a:t>-3   -2  -1      1   2   3 </a:t>
              </a:r>
            </a:p>
          </p:txBody>
        </p: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 rot="2004846">
              <a:off x="1149" y="60"/>
              <a:ext cx="276" cy="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kumimoji="1" lang="en-US" altLang="zh-CN" sz="2000" b="1">
                <a:latin typeface="Times New Roman" panose="02020603050405020304" pitchFamily="18" charset="0"/>
              </a:endParaRPr>
            </a:p>
            <a:p>
              <a:r>
                <a:rPr kumimoji="1" lang="en-US" altLang="zh-CN" sz="2000" b="1">
                  <a:latin typeface="Times New Roman" panose="02020603050405020304" pitchFamily="18" charset="0"/>
                </a:rPr>
                <a:t>3</a:t>
              </a:r>
            </a:p>
            <a:p>
              <a:r>
                <a:rPr kumimoji="1" lang="en-US" altLang="zh-CN" sz="2000" b="1">
                  <a:latin typeface="Times New Roman" panose="02020603050405020304" pitchFamily="18" charset="0"/>
                </a:rPr>
                <a:t>2</a:t>
              </a:r>
            </a:p>
            <a:p>
              <a:r>
                <a:rPr kumimoji="1" lang="en-US" altLang="zh-CN" sz="2000" b="1">
                  <a:latin typeface="Times New Roman" panose="02020603050405020304" pitchFamily="18" charset="0"/>
                </a:rPr>
                <a:t>1</a:t>
              </a:r>
            </a:p>
            <a:p>
              <a:endParaRPr kumimoji="1" lang="en-US" altLang="zh-CN" sz="2000" b="1">
                <a:latin typeface="Times New Roman" panose="02020603050405020304" pitchFamily="18" charset="0"/>
              </a:endParaRPr>
            </a:p>
            <a:p>
              <a:r>
                <a:rPr kumimoji="1" lang="en-US" altLang="zh-CN" sz="2000" b="1">
                  <a:latin typeface="Times New Roman" panose="02020603050405020304" pitchFamily="18" charset="0"/>
                </a:rPr>
                <a:t>-1</a:t>
              </a:r>
            </a:p>
            <a:p>
              <a:r>
                <a:rPr kumimoji="1" lang="en-US" altLang="zh-CN" sz="2000" b="1">
                  <a:latin typeface="Times New Roman" panose="02020603050405020304" pitchFamily="18" charset="0"/>
                </a:rPr>
                <a:t>-2</a:t>
              </a:r>
            </a:p>
            <a:p>
              <a:r>
                <a:rPr kumimoji="1" lang="en-US" altLang="zh-CN" sz="2000" b="1">
                  <a:latin typeface="Times New Roman" panose="02020603050405020304" pitchFamily="18" charset="0"/>
                </a:rPr>
                <a:t>-3</a:t>
              </a:r>
            </a:p>
            <a:p>
              <a:endParaRPr kumimoji="1" lang="en-US" altLang="zh-CN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4365" name="Text Box 29"/>
            <p:cNvSpPr txBox="1">
              <a:spLocks noChangeArrowheads="1"/>
            </p:cNvSpPr>
            <p:nvPr/>
          </p:nvSpPr>
          <p:spPr bwMode="auto">
            <a:xfrm>
              <a:off x="1713" y="554"/>
              <a:ext cx="2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2000" b="1">
                  <a:latin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7162800" y="4421188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7162800" y="4040188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7162800" y="5773738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7162800" y="5392738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7162800" y="3659188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7162800" y="5029200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7162800" y="1468438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7162800" y="1108075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7162800" y="2747963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7162800" y="2387600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7162800" y="3048000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7162800" y="2043113"/>
            <a:ext cx="762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2667000" y="4876800"/>
            <a:ext cx="0" cy="7620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5638800" y="4724400"/>
            <a:ext cx="29718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7848600" y="4648200"/>
            <a:ext cx="0" cy="7620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5638800" y="1828800"/>
            <a:ext cx="29718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7848600" y="1752600"/>
            <a:ext cx="0" cy="7620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383" name="Group 47"/>
          <p:cNvGrpSpPr/>
          <p:nvPr/>
        </p:nvGrpSpPr>
        <p:grpSpPr bwMode="auto">
          <a:xfrm>
            <a:off x="5943600" y="4648200"/>
            <a:ext cx="2209800" cy="76200"/>
            <a:chOff x="1824" y="3168"/>
            <a:chExt cx="1392" cy="48"/>
          </a:xfrm>
        </p:grpSpPr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>
              <a:off x="2784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3216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1824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>
              <a:off x="2112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8" name="Line 52"/>
            <p:cNvSpPr>
              <a:spLocks noChangeShapeType="1"/>
            </p:cNvSpPr>
            <p:nvPr/>
          </p:nvSpPr>
          <p:spPr bwMode="auto">
            <a:xfrm>
              <a:off x="2352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389" name="Group 53"/>
          <p:cNvGrpSpPr/>
          <p:nvPr/>
        </p:nvGrpSpPr>
        <p:grpSpPr bwMode="auto">
          <a:xfrm>
            <a:off x="762000" y="4876800"/>
            <a:ext cx="2209800" cy="76200"/>
            <a:chOff x="1824" y="3168"/>
            <a:chExt cx="1392" cy="48"/>
          </a:xfrm>
        </p:grpSpPr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2784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3216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1824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3" name="Line 57"/>
            <p:cNvSpPr>
              <a:spLocks noChangeShapeType="1"/>
            </p:cNvSpPr>
            <p:nvPr/>
          </p:nvSpPr>
          <p:spPr bwMode="auto">
            <a:xfrm>
              <a:off x="2112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>
              <a:off x="2352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395" name="Group 59"/>
          <p:cNvGrpSpPr/>
          <p:nvPr/>
        </p:nvGrpSpPr>
        <p:grpSpPr bwMode="auto">
          <a:xfrm>
            <a:off x="5943600" y="1752600"/>
            <a:ext cx="2209800" cy="76200"/>
            <a:chOff x="1824" y="3168"/>
            <a:chExt cx="1392" cy="48"/>
          </a:xfrm>
        </p:grpSpPr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2784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>
              <a:off x="3216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>
              <a:off x="1824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9" name="Line 63"/>
            <p:cNvSpPr>
              <a:spLocks noChangeShapeType="1"/>
            </p:cNvSpPr>
            <p:nvPr/>
          </p:nvSpPr>
          <p:spPr bwMode="auto">
            <a:xfrm>
              <a:off x="2112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00" name="Line 64"/>
            <p:cNvSpPr>
              <a:spLocks noChangeShapeType="1"/>
            </p:cNvSpPr>
            <p:nvPr/>
          </p:nvSpPr>
          <p:spPr bwMode="auto">
            <a:xfrm>
              <a:off x="2352" y="3168"/>
              <a:ext cx="0" cy="48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401" name="Text Box 65"/>
          <p:cNvSpPr txBox="1">
            <a:spLocks noChangeArrowheads="1"/>
          </p:cNvSpPr>
          <p:nvPr/>
        </p:nvSpPr>
        <p:spPr bwMode="auto">
          <a:xfrm>
            <a:off x="3352800" y="5024438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>
                <a:latin typeface="Times New Roman" panose="02020603050405020304" pitchFamily="18" charset="0"/>
              </a:rPr>
              <a:t>X</a:t>
            </a:r>
            <a:endParaRPr kumimoji="1"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14402" name="Text Box 66"/>
          <p:cNvSpPr txBox="1">
            <a:spLocks noChangeArrowheads="1"/>
          </p:cNvSpPr>
          <p:nvPr/>
        </p:nvSpPr>
        <p:spPr bwMode="auto">
          <a:xfrm>
            <a:off x="8604250" y="45085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>
                <a:latin typeface="Times New Roman" panose="02020603050405020304" pitchFamily="18" charset="0"/>
              </a:rPr>
              <a:t>X</a:t>
            </a:r>
            <a:endParaRPr kumimoji="1"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14403" name="Text Box 67"/>
          <p:cNvSpPr txBox="1">
            <a:spLocks noChangeArrowheads="1"/>
          </p:cNvSpPr>
          <p:nvPr/>
        </p:nvSpPr>
        <p:spPr bwMode="auto">
          <a:xfrm>
            <a:off x="2051050" y="3573463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4404" name="Text Box 68"/>
          <p:cNvSpPr txBox="1">
            <a:spLocks noChangeArrowheads="1"/>
          </p:cNvSpPr>
          <p:nvPr/>
        </p:nvSpPr>
        <p:spPr bwMode="auto">
          <a:xfrm>
            <a:off x="1431925" y="2936875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5651500" y="1700213"/>
            <a:ext cx="3946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 3 </a:t>
            </a:r>
            <a:r>
              <a:rPr kumimoji="1" lang="en-US" altLang="zh-CN" sz="2000">
                <a:latin typeface="Times New Roman" panose="02020603050405020304" pitchFamily="18" charset="0"/>
              </a:rPr>
              <a:t>    </a:t>
            </a:r>
            <a:r>
              <a:rPr kumimoji="1" lang="en-US" altLang="zh-CN" sz="2400" b="1">
                <a:latin typeface="Times New Roman" panose="02020603050405020304" pitchFamily="18" charset="0"/>
              </a:rPr>
              <a:t>2    1     -1   -2   -3   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4407" name="Text Box 71"/>
          <p:cNvSpPr txBox="1">
            <a:spLocks noChangeArrowheads="1"/>
          </p:cNvSpPr>
          <p:nvPr/>
        </p:nvSpPr>
        <p:spPr bwMode="auto">
          <a:xfrm>
            <a:off x="8645525" y="1628775"/>
            <a:ext cx="49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latin typeface="Times New Roman" panose="02020603050405020304" pitchFamily="18" charset="0"/>
              </a:rPr>
              <a:t>X</a:t>
            </a:r>
            <a:endParaRPr kumimoji="1" lang="en-US" altLang="zh-CN" sz="2000">
              <a:latin typeface="Times New Roman" panose="02020603050405020304" pitchFamily="18" charset="0"/>
            </a:endParaRPr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7202488" y="598488"/>
            <a:ext cx="42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7164388" y="2852738"/>
            <a:ext cx="103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）</a:t>
            </a:r>
            <a:endParaRPr kumimoji="1"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6804025" y="549275"/>
            <a:ext cx="457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en-US" altLang="zh-CN" sz="2400" b="1">
              <a:latin typeface="Times New Roman" panose="02020603050405020304" pitchFamily="18" charset="0"/>
            </a:endParaRPr>
          </a:p>
          <a:p>
            <a:r>
              <a:rPr kumimoji="1" lang="en-US" altLang="zh-CN" sz="2400" b="1">
                <a:latin typeface="Times New Roman" panose="02020603050405020304" pitchFamily="18" charset="0"/>
              </a:rPr>
              <a:t>2</a:t>
            </a:r>
          </a:p>
          <a:p>
            <a:r>
              <a:rPr kumimoji="1" lang="en-US" altLang="zh-CN" sz="2400" b="1">
                <a:latin typeface="Times New Roman" panose="02020603050405020304" pitchFamily="18" charset="0"/>
              </a:rPr>
              <a:t>1</a:t>
            </a:r>
          </a:p>
          <a:p>
            <a:endParaRPr kumimoji="1" lang="en-US" altLang="zh-CN" sz="2400" b="1">
              <a:latin typeface="Times New Roman" panose="02020603050405020304" pitchFamily="18" charset="0"/>
            </a:endParaRPr>
          </a:p>
          <a:p>
            <a:r>
              <a:rPr kumimoji="1" lang="en-US" altLang="zh-CN" sz="2400" b="1">
                <a:latin typeface="Times New Roman" panose="02020603050405020304" pitchFamily="18" charset="0"/>
              </a:rPr>
              <a:t>-1</a:t>
            </a:r>
          </a:p>
          <a:p>
            <a:r>
              <a:rPr kumimoji="1" lang="en-US" altLang="zh-CN" sz="2400" b="1">
                <a:latin typeface="Times New Roman" panose="02020603050405020304" pitchFamily="18" charset="0"/>
              </a:rPr>
              <a:t>-2</a:t>
            </a:r>
          </a:p>
          <a:p>
            <a:endParaRPr kumimoji="1" lang="en-US" altLang="zh-CN" sz="2400" b="1">
              <a:latin typeface="Times New Roman" panose="02020603050405020304" pitchFamily="18" charset="0"/>
            </a:endParaRPr>
          </a:p>
          <a:p>
            <a:endParaRPr kumimoji="1"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6877050" y="1844675"/>
            <a:ext cx="45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b="1">
                <a:solidFill>
                  <a:srgbClr val="FF66CC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000">
              <a:latin typeface="Times New Roman" panose="02020603050405020304" pitchFamily="18" charset="0"/>
            </a:endParaRPr>
          </a:p>
        </p:txBody>
      </p:sp>
      <p:grpSp>
        <p:nvGrpSpPr>
          <p:cNvPr id="14412" name="Group 76"/>
          <p:cNvGrpSpPr/>
          <p:nvPr/>
        </p:nvGrpSpPr>
        <p:grpSpPr bwMode="auto">
          <a:xfrm>
            <a:off x="304800" y="3200400"/>
            <a:ext cx="3505200" cy="3546475"/>
            <a:chOff x="192" y="2016"/>
            <a:chExt cx="2208" cy="2234"/>
          </a:xfrm>
        </p:grpSpPr>
        <p:grpSp>
          <p:nvGrpSpPr>
            <p:cNvPr id="14413" name="Group 77"/>
            <p:cNvGrpSpPr/>
            <p:nvPr/>
          </p:nvGrpSpPr>
          <p:grpSpPr bwMode="auto">
            <a:xfrm>
              <a:off x="1248" y="2400"/>
              <a:ext cx="48" cy="1332"/>
              <a:chOff x="2544" y="2689"/>
              <a:chExt cx="48" cy="1332"/>
            </a:xfrm>
          </p:grpSpPr>
          <p:sp>
            <p:nvSpPr>
              <p:cNvPr id="14414" name="Line 78"/>
              <p:cNvSpPr>
                <a:spLocks noChangeShapeType="1"/>
              </p:cNvSpPr>
              <p:nvPr/>
            </p:nvSpPr>
            <p:spPr bwMode="auto">
              <a:xfrm>
                <a:off x="2544" y="3169"/>
                <a:ext cx="48" cy="0"/>
              </a:xfrm>
              <a:prstGeom prst="line">
                <a:avLst/>
              </a:prstGeom>
              <a:noFill/>
              <a:ln w="7620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15" name="Line 79"/>
              <p:cNvSpPr>
                <a:spLocks noChangeShapeType="1"/>
              </p:cNvSpPr>
              <p:nvPr/>
            </p:nvSpPr>
            <p:spPr bwMode="auto">
              <a:xfrm>
                <a:off x="2544" y="2929"/>
                <a:ext cx="48" cy="0"/>
              </a:xfrm>
              <a:prstGeom prst="line">
                <a:avLst/>
              </a:prstGeom>
              <a:noFill/>
              <a:ln w="7620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16" name="Line 80"/>
              <p:cNvSpPr>
                <a:spLocks noChangeShapeType="1"/>
              </p:cNvSpPr>
              <p:nvPr/>
            </p:nvSpPr>
            <p:spPr bwMode="auto">
              <a:xfrm>
                <a:off x="2544" y="4021"/>
                <a:ext cx="48" cy="0"/>
              </a:xfrm>
              <a:prstGeom prst="line">
                <a:avLst/>
              </a:prstGeom>
              <a:noFill/>
              <a:ln w="7620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17" name="Line 81"/>
              <p:cNvSpPr>
                <a:spLocks noChangeShapeType="1"/>
              </p:cNvSpPr>
              <p:nvPr/>
            </p:nvSpPr>
            <p:spPr bwMode="auto">
              <a:xfrm>
                <a:off x="2544" y="3781"/>
                <a:ext cx="48" cy="0"/>
              </a:xfrm>
              <a:prstGeom prst="line">
                <a:avLst/>
              </a:prstGeom>
              <a:noFill/>
              <a:ln w="7620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18" name="Line 82"/>
              <p:cNvSpPr>
                <a:spLocks noChangeShapeType="1"/>
              </p:cNvSpPr>
              <p:nvPr/>
            </p:nvSpPr>
            <p:spPr bwMode="auto">
              <a:xfrm>
                <a:off x="2544" y="2689"/>
                <a:ext cx="48" cy="0"/>
              </a:xfrm>
              <a:prstGeom prst="line">
                <a:avLst/>
              </a:prstGeom>
              <a:noFill/>
              <a:ln w="7620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419" name="Line 83"/>
              <p:cNvSpPr>
                <a:spLocks noChangeShapeType="1"/>
              </p:cNvSpPr>
              <p:nvPr/>
            </p:nvSpPr>
            <p:spPr bwMode="auto">
              <a:xfrm>
                <a:off x="2544" y="3552"/>
                <a:ext cx="48" cy="0"/>
              </a:xfrm>
              <a:prstGeom prst="line">
                <a:avLst/>
              </a:prstGeom>
              <a:noFill/>
              <a:ln w="76200">
                <a:solidFill>
                  <a:srgbClr val="660033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420" name="Text Box 84"/>
            <p:cNvSpPr txBox="1">
              <a:spLocks noChangeArrowheads="1"/>
            </p:cNvSpPr>
            <p:nvPr/>
          </p:nvSpPr>
          <p:spPr bwMode="auto">
            <a:xfrm>
              <a:off x="192" y="3072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   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-3   -2  -1      1   2   3</a:t>
              </a:r>
              <a:r>
                <a:rPr kumimoji="1" lang="en-US" altLang="zh-CN" sz="3200" b="1">
                  <a:latin typeface="Times New Roman" panose="02020603050405020304" pitchFamily="18" charset="0"/>
                </a:rPr>
                <a:t> 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4421" name="Text Box 85"/>
            <p:cNvSpPr txBox="1">
              <a:spLocks noChangeArrowheads="1"/>
            </p:cNvSpPr>
            <p:nvPr/>
          </p:nvSpPr>
          <p:spPr bwMode="auto">
            <a:xfrm>
              <a:off x="960" y="2016"/>
              <a:ext cx="276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kumimoji="1" lang="en-US" altLang="zh-CN" sz="2400" b="1">
                <a:latin typeface="Times New Roman" panose="02020603050405020304" pitchFamily="18" charset="0"/>
              </a:endParaRP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3</a:t>
              </a: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2</a:t>
              </a: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</a:p>
            <a:p>
              <a:endParaRPr kumimoji="1" lang="en-US" altLang="zh-CN" sz="2400" b="1">
                <a:latin typeface="Times New Roman" panose="02020603050405020304" pitchFamily="18" charset="0"/>
              </a:endParaRP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-1</a:t>
              </a: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-2</a:t>
              </a: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-3</a:t>
              </a:r>
            </a:p>
            <a:p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4422" name="Text Box 86"/>
            <p:cNvSpPr txBox="1">
              <a:spLocks noChangeArrowheads="1"/>
            </p:cNvSpPr>
            <p:nvPr/>
          </p:nvSpPr>
          <p:spPr bwMode="auto">
            <a:xfrm>
              <a:off x="1046" y="3962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C</a:t>
              </a:r>
              <a:r>
                <a:rPr kumimoji="1"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）</a:t>
              </a:r>
              <a:endParaRPr kumimoji="1" lang="zh-C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4423" name="Text Box 87"/>
            <p:cNvSpPr txBox="1">
              <a:spLocks noChangeArrowheads="1"/>
            </p:cNvSpPr>
            <p:nvPr/>
          </p:nvSpPr>
          <p:spPr bwMode="auto">
            <a:xfrm>
              <a:off x="1198" y="3081"/>
              <a:ext cx="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srgbClr val="FF66CC"/>
                  </a:solidFill>
                  <a:latin typeface="Times New Roman" panose="02020603050405020304" pitchFamily="18" charset="0"/>
                </a:rPr>
                <a:t>O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424" name="Group 88"/>
          <p:cNvGrpSpPr/>
          <p:nvPr/>
        </p:nvGrpSpPr>
        <p:grpSpPr bwMode="auto">
          <a:xfrm>
            <a:off x="5508625" y="3068638"/>
            <a:ext cx="3505200" cy="3571875"/>
            <a:chOff x="3456" y="1952"/>
            <a:chExt cx="2208" cy="2250"/>
          </a:xfrm>
        </p:grpSpPr>
        <p:sp>
          <p:nvSpPr>
            <p:cNvPr id="14425" name="Text Box 89"/>
            <p:cNvSpPr txBox="1">
              <a:spLocks noChangeArrowheads="1"/>
            </p:cNvSpPr>
            <p:nvPr/>
          </p:nvSpPr>
          <p:spPr bwMode="auto">
            <a:xfrm>
              <a:off x="3456" y="2928"/>
              <a:ext cx="22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000">
                  <a:latin typeface="Times New Roman" panose="02020603050405020304" pitchFamily="18" charset="0"/>
                </a:rPr>
                <a:t>   </a:t>
              </a:r>
              <a:r>
                <a:rPr kumimoji="1" lang="en-US" altLang="zh-CN" sz="2400" b="1">
                  <a:latin typeface="Times New Roman" panose="02020603050405020304" pitchFamily="18" charset="0"/>
                </a:rPr>
                <a:t>-3   -2  -1      1   2   3</a:t>
              </a:r>
              <a:r>
                <a:rPr kumimoji="1" lang="en-US" altLang="zh-CN" sz="3200" b="1">
                  <a:latin typeface="Times New Roman" panose="02020603050405020304" pitchFamily="18" charset="0"/>
                </a:rPr>
                <a:t> 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4426" name="Text Box 90"/>
            <p:cNvSpPr txBox="1">
              <a:spLocks noChangeArrowheads="1"/>
            </p:cNvSpPr>
            <p:nvPr/>
          </p:nvSpPr>
          <p:spPr bwMode="auto">
            <a:xfrm>
              <a:off x="4284" y="1952"/>
              <a:ext cx="276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kumimoji="1" lang="en-US" altLang="zh-CN" sz="2400" b="1">
                <a:latin typeface="Times New Roman" panose="02020603050405020304" pitchFamily="18" charset="0"/>
              </a:endParaRP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3</a:t>
              </a: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2</a:t>
              </a: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</a:p>
            <a:p>
              <a:endParaRPr kumimoji="1" lang="en-US" altLang="zh-CN" sz="2400" b="1">
                <a:latin typeface="Times New Roman" panose="02020603050405020304" pitchFamily="18" charset="0"/>
              </a:endParaRP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-1</a:t>
              </a: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-2</a:t>
              </a:r>
            </a:p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-3</a:t>
              </a:r>
            </a:p>
            <a:p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4427" name="Text Box 91"/>
            <p:cNvSpPr txBox="1">
              <a:spLocks noChangeArrowheads="1"/>
            </p:cNvSpPr>
            <p:nvPr/>
          </p:nvSpPr>
          <p:spPr bwMode="auto">
            <a:xfrm>
              <a:off x="4560" y="211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4428" name="Text Box 92"/>
            <p:cNvSpPr txBox="1">
              <a:spLocks noChangeArrowheads="1"/>
            </p:cNvSpPr>
            <p:nvPr/>
          </p:nvSpPr>
          <p:spPr bwMode="auto">
            <a:xfrm>
              <a:off x="4262" y="3914"/>
              <a:ext cx="6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（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D</a:t>
              </a:r>
              <a:r>
                <a:rPr kumimoji="1" lang="zh-CN" altLang="en-US" sz="24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）</a:t>
              </a:r>
              <a:endParaRPr kumimoji="1" lang="zh-CN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4429" name="Text Box 93"/>
            <p:cNvSpPr txBox="1">
              <a:spLocks noChangeArrowheads="1"/>
            </p:cNvSpPr>
            <p:nvPr/>
          </p:nvSpPr>
          <p:spPr bwMode="auto">
            <a:xfrm>
              <a:off x="4462" y="2937"/>
              <a:ext cx="2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srgbClr val="FF66CC"/>
                  </a:solidFill>
                  <a:latin typeface="Times New Roman" panose="02020603050405020304" pitchFamily="18" charset="0"/>
                </a:rPr>
                <a:t>O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4430" name="Text Box 94"/>
          <p:cNvSpPr txBox="1">
            <a:spLocks noChangeArrowheads="1"/>
          </p:cNvSpPr>
          <p:nvPr/>
        </p:nvSpPr>
        <p:spPr bwMode="auto">
          <a:xfrm>
            <a:off x="8153400" y="1524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hlinkClick r:id="" action="ppaction://noaction">
                  <a:snd r:embed="rId2" name="laser.wav"/>
                </a:hlinkClick>
              </a:rPr>
              <a:t>D</a:t>
            </a:r>
            <a:endParaRPr lang="en-US" altLang="zh-CN" sz="2800" b="1">
              <a:solidFill>
                <a:srgbClr val="FF3300"/>
              </a:solidFill>
            </a:endParaRPr>
          </a:p>
        </p:txBody>
      </p:sp>
      <p:sp>
        <p:nvSpPr>
          <p:cNvPr id="14431" name="AutoShape 9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410200"/>
            <a:ext cx="6858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72100" y="1828800"/>
            <a:ext cx="387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05400" y="17526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21510" name="Group 6"/>
          <p:cNvGrpSpPr/>
          <p:nvPr/>
        </p:nvGrpSpPr>
        <p:grpSpPr bwMode="auto">
          <a:xfrm>
            <a:off x="3429000" y="457200"/>
            <a:ext cx="685800" cy="5638800"/>
            <a:chOff x="2160" y="288"/>
            <a:chExt cx="432" cy="3552"/>
          </a:xfrm>
        </p:grpSpPr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 flipV="1">
              <a:off x="2448" y="288"/>
              <a:ext cx="0" cy="35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2208" y="120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2208" y="187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2208" y="86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208" y="148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2208" y="5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1517" name="Group 13"/>
            <p:cNvGrpSpPr/>
            <p:nvPr/>
          </p:nvGrpSpPr>
          <p:grpSpPr bwMode="auto">
            <a:xfrm rot="-5362763">
              <a:off x="2352" y="744"/>
              <a:ext cx="312" cy="168"/>
              <a:chOff x="2160" y="3888"/>
              <a:chExt cx="192" cy="96"/>
            </a:xfrm>
          </p:grpSpPr>
          <p:sp>
            <p:nvSpPr>
              <p:cNvPr id="21518" name="Line 14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>
                <a:off x="2352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20" name="Group 16"/>
            <p:cNvGrpSpPr/>
            <p:nvPr/>
          </p:nvGrpSpPr>
          <p:grpSpPr bwMode="auto">
            <a:xfrm rot="-5362763">
              <a:off x="2352" y="1416"/>
              <a:ext cx="312" cy="168"/>
              <a:chOff x="2160" y="3888"/>
              <a:chExt cx="192" cy="96"/>
            </a:xfrm>
          </p:grpSpPr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2" name="Line 18"/>
              <p:cNvSpPr>
                <a:spLocks noChangeShapeType="1"/>
              </p:cNvSpPr>
              <p:nvPr/>
            </p:nvSpPr>
            <p:spPr bwMode="auto">
              <a:xfrm>
                <a:off x="2352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23" name="Group 19"/>
            <p:cNvGrpSpPr/>
            <p:nvPr/>
          </p:nvGrpSpPr>
          <p:grpSpPr bwMode="auto">
            <a:xfrm rot="-5362763">
              <a:off x="2352" y="2064"/>
              <a:ext cx="312" cy="168"/>
              <a:chOff x="2160" y="3888"/>
              <a:chExt cx="192" cy="96"/>
            </a:xfrm>
          </p:grpSpPr>
          <p:sp>
            <p:nvSpPr>
              <p:cNvPr id="21524" name="Line 20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5" name="Line 21"/>
              <p:cNvSpPr>
                <a:spLocks noChangeShapeType="1"/>
              </p:cNvSpPr>
              <p:nvPr/>
            </p:nvSpPr>
            <p:spPr bwMode="auto">
              <a:xfrm>
                <a:off x="2352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2160" y="2832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2160" y="3504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2160" y="249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21529" name="Text Box 25"/>
            <p:cNvSpPr txBox="1">
              <a:spLocks noChangeArrowheads="1"/>
            </p:cNvSpPr>
            <p:nvPr/>
          </p:nvSpPr>
          <p:spPr bwMode="auto">
            <a:xfrm>
              <a:off x="2160" y="3120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latin typeface="Times New Roman" panose="02020603050405020304" pitchFamily="18" charset="0"/>
                </a:rPr>
                <a:t>-3</a:t>
              </a:r>
            </a:p>
          </p:txBody>
        </p:sp>
        <p:grpSp>
          <p:nvGrpSpPr>
            <p:cNvPr id="21530" name="Group 26"/>
            <p:cNvGrpSpPr/>
            <p:nvPr/>
          </p:nvGrpSpPr>
          <p:grpSpPr bwMode="auto">
            <a:xfrm rot="-5362763">
              <a:off x="2352" y="2712"/>
              <a:ext cx="312" cy="168"/>
              <a:chOff x="2160" y="3888"/>
              <a:chExt cx="192" cy="96"/>
            </a:xfrm>
          </p:grpSpPr>
          <p:sp>
            <p:nvSpPr>
              <p:cNvPr id="21531" name="Line 27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2" name="Line 28"/>
              <p:cNvSpPr>
                <a:spLocks noChangeShapeType="1"/>
              </p:cNvSpPr>
              <p:nvPr/>
            </p:nvSpPr>
            <p:spPr bwMode="auto">
              <a:xfrm>
                <a:off x="2352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33" name="Group 29"/>
            <p:cNvGrpSpPr/>
            <p:nvPr/>
          </p:nvGrpSpPr>
          <p:grpSpPr bwMode="auto">
            <a:xfrm rot="-5362763">
              <a:off x="2352" y="3384"/>
              <a:ext cx="312" cy="168"/>
              <a:chOff x="2160" y="3888"/>
              <a:chExt cx="192" cy="96"/>
            </a:xfrm>
          </p:grpSpPr>
          <p:sp>
            <p:nvSpPr>
              <p:cNvPr id="21534" name="Line 30"/>
              <p:cNvSpPr>
                <a:spLocks noChangeShapeType="1"/>
              </p:cNvSpPr>
              <p:nvPr/>
            </p:nvSpPr>
            <p:spPr bwMode="auto">
              <a:xfrm>
                <a:off x="2160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5" name="Line 31"/>
              <p:cNvSpPr>
                <a:spLocks noChangeShapeType="1"/>
              </p:cNvSpPr>
              <p:nvPr/>
            </p:nvSpPr>
            <p:spPr bwMode="auto">
              <a:xfrm>
                <a:off x="2352" y="3888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536" name="Group 32"/>
          <p:cNvGrpSpPr/>
          <p:nvPr/>
        </p:nvGrpSpPr>
        <p:grpSpPr bwMode="auto">
          <a:xfrm>
            <a:off x="914400" y="3429000"/>
            <a:ext cx="6858000" cy="762000"/>
            <a:chOff x="576" y="2160"/>
            <a:chExt cx="4320" cy="480"/>
          </a:xfrm>
        </p:grpSpPr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2256" y="225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21538" name="Group 34"/>
            <p:cNvGrpSpPr/>
            <p:nvPr/>
          </p:nvGrpSpPr>
          <p:grpSpPr bwMode="auto">
            <a:xfrm>
              <a:off x="576" y="2160"/>
              <a:ext cx="4320" cy="480"/>
              <a:chOff x="576" y="2160"/>
              <a:chExt cx="4320" cy="480"/>
            </a:xfrm>
          </p:grpSpPr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43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1540" name="Group 36"/>
              <p:cNvGrpSpPr/>
              <p:nvPr/>
            </p:nvGrpSpPr>
            <p:grpSpPr bwMode="auto">
              <a:xfrm>
                <a:off x="2448" y="2160"/>
                <a:ext cx="384" cy="144"/>
                <a:chOff x="2160" y="3888"/>
                <a:chExt cx="192" cy="96"/>
              </a:xfrm>
            </p:grpSpPr>
            <p:sp>
              <p:nvSpPr>
                <p:cNvPr id="21541" name="Line 37"/>
                <p:cNvSpPr>
                  <a:spLocks noChangeShapeType="1"/>
                </p:cNvSpPr>
                <p:nvPr/>
              </p:nvSpPr>
              <p:spPr bwMode="auto">
                <a:xfrm>
                  <a:off x="2160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2" name="Line 38"/>
                <p:cNvSpPr>
                  <a:spLocks noChangeShapeType="1"/>
                </p:cNvSpPr>
                <p:nvPr/>
              </p:nvSpPr>
              <p:spPr bwMode="auto">
                <a:xfrm>
                  <a:off x="2352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43" name="Group 39"/>
              <p:cNvGrpSpPr/>
              <p:nvPr/>
            </p:nvGrpSpPr>
            <p:grpSpPr bwMode="auto">
              <a:xfrm>
                <a:off x="3216" y="2160"/>
                <a:ext cx="384" cy="144"/>
                <a:chOff x="2160" y="3888"/>
                <a:chExt cx="192" cy="96"/>
              </a:xfrm>
            </p:grpSpPr>
            <p:sp>
              <p:nvSpPr>
                <p:cNvPr id="21544" name="Line 40"/>
                <p:cNvSpPr>
                  <a:spLocks noChangeShapeType="1"/>
                </p:cNvSpPr>
                <p:nvPr/>
              </p:nvSpPr>
              <p:spPr bwMode="auto">
                <a:xfrm>
                  <a:off x="2160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5" name="Line 41"/>
                <p:cNvSpPr>
                  <a:spLocks noChangeShapeType="1"/>
                </p:cNvSpPr>
                <p:nvPr/>
              </p:nvSpPr>
              <p:spPr bwMode="auto">
                <a:xfrm>
                  <a:off x="2352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46" name="Group 42"/>
              <p:cNvGrpSpPr/>
              <p:nvPr/>
            </p:nvGrpSpPr>
            <p:grpSpPr bwMode="auto">
              <a:xfrm>
                <a:off x="3984" y="2160"/>
                <a:ext cx="384" cy="144"/>
                <a:chOff x="2160" y="3888"/>
                <a:chExt cx="192" cy="96"/>
              </a:xfrm>
            </p:grpSpPr>
            <p:sp>
              <p:nvSpPr>
                <p:cNvPr id="21547" name="Line 43"/>
                <p:cNvSpPr>
                  <a:spLocks noChangeShapeType="1"/>
                </p:cNvSpPr>
                <p:nvPr/>
              </p:nvSpPr>
              <p:spPr bwMode="auto">
                <a:xfrm>
                  <a:off x="2160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48" name="Line 44"/>
                <p:cNvSpPr>
                  <a:spLocks noChangeShapeType="1"/>
                </p:cNvSpPr>
                <p:nvPr/>
              </p:nvSpPr>
              <p:spPr bwMode="auto">
                <a:xfrm>
                  <a:off x="2352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549" name="Text Box 45"/>
              <p:cNvSpPr txBox="1">
                <a:spLocks noChangeArrowheads="1"/>
              </p:cNvSpPr>
              <p:nvPr/>
            </p:nvSpPr>
            <p:spPr bwMode="auto">
              <a:xfrm>
                <a:off x="2736" y="235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1550" name="Text Box 46"/>
              <p:cNvSpPr txBox="1">
                <a:spLocks noChangeArrowheads="1"/>
              </p:cNvSpPr>
              <p:nvPr/>
            </p:nvSpPr>
            <p:spPr bwMode="auto">
              <a:xfrm>
                <a:off x="3120" y="235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1551" name="Text Box 47"/>
              <p:cNvSpPr txBox="1">
                <a:spLocks noChangeArrowheads="1"/>
              </p:cNvSpPr>
              <p:nvPr/>
            </p:nvSpPr>
            <p:spPr bwMode="auto">
              <a:xfrm>
                <a:off x="3504" y="235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1552" name="Text Box 48"/>
              <p:cNvSpPr txBox="1">
                <a:spLocks noChangeArrowheads="1"/>
              </p:cNvSpPr>
              <p:nvPr/>
            </p:nvSpPr>
            <p:spPr bwMode="auto">
              <a:xfrm>
                <a:off x="3888" y="235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1553" name="Text Box 49"/>
              <p:cNvSpPr txBox="1">
                <a:spLocks noChangeArrowheads="1"/>
              </p:cNvSpPr>
              <p:nvPr/>
            </p:nvSpPr>
            <p:spPr bwMode="auto">
              <a:xfrm>
                <a:off x="4272" y="235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5</a:t>
                </a:r>
              </a:p>
            </p:txBody>
          </p:sp>
          <p:grpSp>
            <p:nvGrpSpPr>
              <p:cNvPr id="21554" name="Group 50"/>
              <p:cNvGrpSpPr/>
              <p:nvPr/>
            </p:nvGrpSpPr>
            <p:grpSpPr bwMode="auto">
              <a:xfrm>
                <a:off x="864" y="2160"/>
                <a:ext cx="384" cy="144"/>
                <a:chOff x="2160" y="3888"/>
                <a:chExt cx="192" cy="96"/>
              </a:xfrm>
            </p:grpSpPr>
            <p:sp>
              <p:nvSpPr>
                <p:cNvPr id="21555" name="Line 51"/>
                <p:cNvSpPr>
                  <a:spLocks noChangeShapeType="1"/>
                </p:cNvSpPr>
                <p:nvPr/>
              </p:nvSpPr>
              <p:spPr bwMode="auto">
                <a:xfrm>
                  <a:off x="2160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56" name="Line 52"/>
                <p:cNvSpPr>
                  <a:spLocks noChangeShapeType="1"/>
                </p:cNvSpPr>
                <p:nvPr/>
              </p:nvSpPr>
              <p:spPr bwMode="auto">
                <a:xfrm>
                  <a:off x="2352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557" name="Group 53"/>
              <p:cNvGrpSpPr/>
              <p:nvPr/>
            </p:nvGrpSpPr>
            <p:grpSpPr bwMode="auto">
              <a:xfrm>
                <a:off x="1632" y="2160"/>
                <a:ext cx="384" cy="144"/>
                <a:chOff x="2160" y="3888"/>
                <a:chExt cx="192" cy="96"/>
              </a:xfrm>
            </p:grpSpPr>
            <p:sp>
              <p:nvSpPr>
                <p:cNvPr id="21558" name="Line 54"/>
                <p:cNvSpPr>
                  <a:spLocks noChangeShapeType="1"/>
                </p:cNvSpPr>
                <p:nvPr/>
              </p:nvSpPr>
              <p:spPr bwMode="auto">
                <a:xfrm>
                  <a:off x="2160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59" name="Line 55"/>
                <p:cNvSpPr>
                  <a:spLocks noChangeShapeType="1"/>
                </p:cNvSpPr>
                <p:nvPr/>
              </p:nvSpPr>
              <p:spPr bwMode="auto">
                <a:xfrm>
                  <a:off x="2352" y="3888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1560" name="Text Box 56"/>
              <p:cNvSpPr txBox="1">
                <a:spLocks noChangeArrowheads="1"/>
              </p:cNvSpPr>
              <p:nvPr/>
            </p:nvSpPr>
            <p:spPr bwMode="auto">
              <a:xfrm>
                <a:off x="672" y="235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-4</a:t>
                </a:r>
              </a:p>
            </p:txBody>
          </p:sp>
          <p:sp>
            <p:nvSpPr>
              <p:cNvPr id="21561" name="Text Box 57"/>
              <p:cNvSpPr txBox="1">
                <a:spLocks noChangeArrowheads="1"/>
              </p:cNvSpPr>
              <p:nvPr/>
            </p:nvSpPr>
            <p:spPr bwMode="auto">
              <a:xfrm>
                <a:off x="1056" y="235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-3</a:t>
                </a:r>
              </a:p>
            </p:txBody>
          </p:sp>
          <p:sp>
            <p:nvSpPr>
              <p:cNvPr id="21562" name="Text Box 58"/>
              <p:cNvSpPr txBox="1">
                <a:spLocks noChangeArrowheads="1"/>
              </p:cNvSpPr>
              <p:nvPr/>
            </p:nvSpPr>
            <p:spPr bwMode="auto">
              <a:xfrm>
                <a:off x="1440" y="235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-2</a:t>
                </a:r>
              </a:p>
            </p:txBody>
          </p:sp>
          <p:sp>
            <p:nvSpPr>
              <p:cNvPr id="21563" name="Text Box 59"/>
              <p:cNvSpPr txBox="1">
                <a:spLocks noChangeArrowheads="1"/>
              </p:cNvSpPr>
              <p:nvPr/>
            </p:nvSpPr>
            <p:spPr bwMode="auto">
              <a:xfrm>
                <a:off x="1824" y="2352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400" b="1">
                    <a:latin typeface="Times New Roman" panose="02020603050405020304" pitchFamily="18" charset="0"/>
                  </a:rPr>
                  <a:t>-1</a:t>
                </a:r>
              </a:p>
            </p:txBody>
          </p:sp>
        </p:grpSp>
      </p:grpSp>
      <p:grpSp>
        <p:nvGrpSpPr>
          <p:cNvPr id="21567" name="Group 63"/>
          <p:cNvGrpSpPr/>
          <p:nvPr/>
        </p:nvGrpSpPr>
        <p:grpSpPr bwMode="auto">
          <a:xfrm>
            <a:off x="3429000" y="304800"/>
            <a:ext cx="866775" cy="533400"/>
            <a:chOff x="1560" y="144"/>
            <a:chExt cx="981" cy="336"/>
          </a:xfrm>
        </p:grpSpPr>
        <p:sp>
          <p:nvSpPr>
            <p:cNvPr id="21568" name="Text Box 64"/>
            <p:cNvSpPr txBox="1">
              <a:spLocks noChangeArrowheads="1"/>
            </p:cNvSpPr>
            <p:nvPr/>
          </p:nvSpPr>
          <p:spPr bwMode="auto">
            <a:xfrm>
              <a:off x="2160" y="144"/>
              <a:ext cx="3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1569" name="Text Box 65"/>
            <p:cNvSpPr txBox="1">
              <a:spLocks noChangeArrowheads="1"/>
            </p:cNvSpPr>
            <p:nvPr/>
          </p:nvSpPr>
          <p:spPr bwMode="auto">
            <a:xfrm>
              <a:off x="1560" y="19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kumimoji="1"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575" name="Text Box 71"/>
          <p:cNvSpPr txBox="1">
            <a:spLocks noChangeArrowheads="1"/>
          </p:cNvSpPr>
          <p:nvPr/>
        </p:nvSpPr>
        <p:spPr bwMode="auto">
          <a:xfrm>
            <a:off x="2209800" y="152400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76" name="Text Box 72"/>
          <p:cNvSpPr txBox="1">
            <a:spLocks noChangeArrowheads="1"/>
          </p:cNvSpPr>
          <p:nvPr/>
        </p:nvSpPr>
        <p:spPr bwMode="auto">
          <a:xfrm>
            <a:off x="1905000" y="16764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1585" name="Text Box 81"/>
          <p:cNvSpPr txBox="1">
            <a:spLocks noChangeArrowheads="1"/>
          </p:cNvSpPr>
          <p:nvPr/>
        </p:nvSpPr>
        <p:spPr bwMode="auto">
          <a:xfrm>
            <a:off x="3670300" y="489585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86" name="Text Box 82"/>
          <p:cNvSpPr txBox="1">
            <a:spLocks noChangeArrowheads="1"/>
          </p:cNvSpPr>
          <p:nvPr/>
        </p:nvSpPr>
        <p:spPr bwMode="auto">
          <a:xfrm>
            <a:off x="6324600" y="313055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2171700" y="313055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88" name="Text Box 84"/>
          <p:cNvSpPr txBox="1">
            <a:spLocks noChangeArrowheads="1"/>
          </p:cNvSpPr>
          <p:nvPr/>
        </p:nvSpPr>
        <p:spPr bwMode="auto">
          <a:xfrm>
            <a:off x="3695700" y="800100"/>
            <a:ext cx="387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89" name="Text Box 85"/>
          <p:cNvSpPr txBox="1">
            <a:spLocks noChangeArrowheads="1"/>
          </p:cNvSpPr>
          <p:nvPr/>
        </p:nvSpPr>
        <p:spPr bwMode="auto">
          <a:xfrm>
            <a:off x="3644900" y="3048000"/>
            <a:ext cx="4889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72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90" name="Text Box 86"/>
          <p:cNvSpPr txBox="1">
            <a:spLocks noChangeArrowheads="1"/>
          </p:cNvSpPr>
          <p:nvPr/>
        </p:nvSpPr>
        <p:spPr bwMode="auto">
          <a:xfrm>
            <a:off x="5638800" y="48006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591" name="Text Box 87"/>
          <p:cNvSpPr txBox="1">
            <a:spLocks noChangeArrowheads="1"/>
          </p:cNvSpPr>
          <p:nvPr/>
        </p:nvSpPr>
        <p:spPr bwMode="auto">
          <a:xfrm>
            <a:off x="5334000" y="449580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92" name="Text Box 88"/>
          <p:cNvSpPr txBox="1">
            <a:spLocks noChangeArrowheads="1"/>
          </p:cNvSpPr>
          <p:nvPr/>
        </p:nvSpPr>
        <p:spPr bwMode="auto">
          <a:xfrm>
            <a:off x="1371600" y="5029200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593" name="Text Box 89"/>
          <p:cNvSpPr txBox="1">
            <a:spLocks noChangeArrowheads="1"/>
          </p:cNvSpPr>
          <p:nvPr/>
        </p:nvSpPr>
        <p:spPr bwMode="auto">
          <a:xfrm>
            <a:off x="1371600" y="441960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</a:p>
        </p:txBody>
      </p:sp>
      <p:sp>
        <p:nvSpPr>
          <p:cNvPr id="21594" name="Text Box 90"/>
          <p:cNvSpPr txBox="1">
            <a:spLocks noChangeArrowheads="1"/>
          </p:cNvSpPr>
          <p:nvPr/>
        </p:nvSpPr>
        <p:spPr bwMode="auto">
          <a:xfrm>
            <a:off x="4114800" y="91757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595" name="Text Box 91"/>
          <p:cNvSpPr txBox="1">
            <a:spLocks noChangeArrowheads="1"/>
          </p:cNvSpPr>
          <p:nvPr/>
        </p:nvSpPr>
        <p:spPr bwMode="auto">
          <a:xfrm>
            <a:off x="2209800" y="322897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1596" name="Text Box 92"/>
          <p:cNvSpPr txBox="1">
            <a:spLocks noChangeArrowheads="1"/>
          </p:cNvSpPr>
          <p:nvPr/>
        </p:nvSpPr>
        <p:spPr bwMode="auto">
          <a:xfrm>
            <a:off x="3492500" y="515937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1597" name="Text Box 93"/>
          <p:cNvSpPr txBox="1">
            <a:spLocks noChangeArrowheads="1"/>
          </p:cNvSpPr>
          <p:nvPr/>
        </p:nvSpPr>
        <p:spPr bwMode="auto">
          <a:xfrm>
            <a:off x="6400800" y="32035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H</a:t>
            </a:r>
          </a:p>
        </p:txBody>
      </p:sp>
      <p:grpSp>
        <p:nvGrpSpPr>
          <p:cNvPr id="21598" name="Group 94"/>
          <p:cNvGrpSpPr/>
          <p:nvPr/>
        </p:nvGrpSpPr>
        <p:grpSpPr bwMode="auto">
          <a:xfrm>
            <a:off x="7543800" y="3733800"/>
            <a:ext cx="755650" cy="457200"/>
            <a:chOff x="4752" y="2352"/>
            <a:chExt cx="476" cy="288"/>
          </a:xfrm>
        </p:grpSpPr>
        <p:sp>
          <p:nvSpPr>
            <p:cNvPr id="21599" name="Text Box 95"/>
            <p:cNvSpPr txBox="1">
              <a:spLocks noChangeArrowheads="1"/>
            </p:cNvSpPr>
            <p:nvPr/>
          </p:nvSpPr>
          <p:spPr bwMode="auto">
            <a:xfrm>
              <a:off x="4752" y="235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1600" name="Text Box 96"/>
            <p:cNvSpPr txBox="1">
              <a:spLocks noChangeArrowheads="1"/>
            </p:cNvSpPr>
            <p:nvPr/>
          </p:nvSpPr>
          <p:spPr bwMode="auto">
            <a:xfrm>
              <a:off x="5112" y="235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kumimoji="1" lang="zh-CN" altLang="zh-CN" sz="24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1602" name="Text Box 98"/>
          <p:cNvSpPr txBox="1">
            <a:spLocks noChangeArrowheads="1"/>
          </p:cNvSpPr>
          <p:nvPr/>
        </p:nvSpPr>
        <p:spPr bwMode="auto">
          <a:xfrm>
            <a:off x="4724400" y="22479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第一象限</a:t>
            </a:r>
          </a:p>
        </p:txBody>
      </p:sp>
      <p:sp>
        <p:nvSpPr>
          <p:cNvPr id="21603" name="Text Box 99"/>
          <p:cNvSpPr txBox="1">
            <a:spLocks noChangeArrowheads="1"/>
          </p:cNvSpPr>
          <p:nvPr/>
        </p:nvSpPr>
        <p:spPr bwMode="auto">
          <a:xfrm>
            <a:off x="1676400" y="22860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第二象限</a:t>
            </a:r>
          </a:p>
        </p:txBody>
      </p:sp>
      <p:sp>
        <p:nvSpPr>
          <p:cNvPr id="21604" name="Text Box 100"/>
          <p:cNvSpPr txBox="1">
            <a:spLocks noChangeArrowheads="1"/>
          </p:cNvSpPr>
          <p:nvPr/>
        </p:nvSpPr>
        <p:spPr bwMode="auto">
          <a:xfrm>
            <a:off x="1600200" y="44196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第三象限</a:t>
            </a:r>
          </a:p>
        </p:txBody>
      </p:sp>
      <p:sp>
        <p:nvSpPr>
          <p:cNvPr id="21605" name="Text Box 101"/>
          <p:cNvSpPr txBox="1">
            <a:spLocks noChangeArrowheads="1"/>
          </p:cNvSpPr>
          <p:nvPr/>
        </p:nvSpPr>
        <p:spPr bwMode="auto">
          <a:xfrm>
            <a:off x="4572000" y="4343400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第四象限</a:t>
            </a:r>
          </a:p>
        </p:txBody>
      </p:sp>
      <p:sp>
        <p:nvSpPr>
          <p:cNvPr id="21606" name="AutoShape 10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791200"/>
            <a:ext cx="6858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2" grpId="0"/>
      <p:bldP spid="21603" grpId="0"/>
      <p:bldP spid="21604" grpId="0"/>
      <p:bldP spid="21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771415" y="533400"/>
            <a:ext cx="37338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合作交流 答疑解惑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6280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0000FF"/>
                </a:solidFill>
              </a:rPr>
              <a:t>我的疑惑是什么？</a:t>
            </a:r>
          </a:p>
        </p:txBody>
      </p:sp>
      <p:sp>
        <p:nvSpPr>
          <p:cNvPr id="24583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18023" y="2776549"/>
            <a:ext cx="4859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3333CC"/>
                </a:solidFill>
              </a:rPr>
              <a:t>坐标轴上的点。</a:t>
            </a:r>
          </a:p>
        </p:txBody>
      </p:sp>
      <p:sp>
        <p:nvSpPr>
          <p:cNvPr id="24588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18023" y="3714755"/>
            <a:ext cx="61019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3333CC"/>
                </a:solidFill>
              </a:rPr>
              <a:t>各象限点的坐标符号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1144</Words>
  <Application>Microsoft Office PowerPoint</Application>
  <PresentationFormat>全屏显示(4:3)</PresentationFormat>
  <Paragraphs>330</Paragraphs>
  <Slides>18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黑体</vt:lpstr>
      <vt:lpstr>华康海报体W12(P)</vt:lpstr>
      <vt:lpstr>楷体_GB2312</vt:lpstr>
      <vt:lpstr>宋体</vt:lpstr>
      <vt:lpstr>微软雅黑</vt:lpstr>
      <vt:lpstr>幼圆</vt:lpstr>
      <vt:lpstr>Arial</vt:lpstr>
      <vt:lpstr>Calibri</vt:lpstr>
      <vt:lpstr>Symbol</vt:lpstr>
      <vt:lpstr>Tahoma</vt:lpstr>
      <vt:lpstr>Times New Roman</vt:lpstr>
      <vt:lpstr>Verdana</vt:lpstr>
      <vt:lpstr>Wingdings 2</vt:lpstr>
      <vt:lpstr>WWW.2PPT.COM
</vt:lpstr>
      <vt:lpstr>Bitmap Image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数学中的人生哲理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2021-12-31T07:31:44Z</dcterms:created>
  <dcterms:modified xsi:type="dcterms:W3CDTF">2023-01-17T01:57:08Z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9AF4648744F548E69113E2E718CB3E5D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