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5" r:id="rId2"/>
    <p:sldId id="324" r:id="rId3"/>
    <p:sldId id="299" r:id="rId4"/>
    <p:sldId id="321" r:id="rId5"/>
    <p:sldId id="267" r:id="rId6"/>
    <p:sldId id="309" r:id="rId7"/>
    <p:sldId id="306" r:id="rId8"/>
    <p:sldId id="307" r:id="rId9"/>
    <p:sldId id="308" r:id="rId10"/>
    <p:sldId id="304" r:id="rId11"/>
    <p:sldId id="320" r:id="rId12"/>
    <p:sldId id="289" r:id="rId13"/>
    <p:sldId id="313" r:id="rId14"/>
    <p:sldId id="310" r:id="rId15"/>
    <p:sldId id="311" r:id="rId16"/>
    <p:sldId id="312" r:id="rId17"/>
    <p:sldId id="314" r:id="rId18"/>
    <p:sldId id="326" r:id="rId19"/>
    <p:sldId id="290" r:id="rId20"/>
    <p:sldId id="315" r:id="rId21"/>
    <p:sldId id="291" r:id="rId22"/>
    <p:sldId id="325" r:id="rId23"/>
  </p:sldIdLst>
  <p:sldSz cx="9144000" cy="5143500" type="screen16x9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F39D6F"/>
    <a:srgbClr val="F4CCCE"/>
    <a:srgbClr val="EA976B"/>
    <a:srgbClr val="DCC7E0"/>
    <a:srgbClr val="E04236"/>
    <a:srgbClr val="74C153"/>
    <a:srgbClr val="C5DE90"/>
    <a:srgbClr val="9F5F86"/>
    <a:srgbClr val="BA8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2" y="628442"/>
            <a:ext cx="9144000" cy="530910"/>
          </a:xfrm>
          <a:prstGeom prst="rect">
            <a:avLst/>
          </a:prstGeom>
          <a:noFill/>
        </p:spPr>
        <p:txBody>
          <a:bodyPr wrap="square" lIns="68575" tIns="34288" rIns="68575" bIns="34288" rtlCol="0">
            <a:spAutoFit/>
          </a:bodyPr>
          <a:lstStyle/>
          <a:p>
            <a:pPr algn="ctr">
              <a:defRPr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圆柱与圆锥</a:t>
            </a:r>
          </a:p>
        </p:txBody>
      </p:sp>
      <p:sp>
        <p:nvSpPr>
          <p:cNvPr id="9" name="矩形 8"/>
          <p:cNvSpPr/>
          <p:nvPr/>
        </p:nvSpPr>
        <p:spPr>
          <a:xfrm>
            <a:off x="-2" y="1418830"/>
            <a:ext cx="9143999" cy="1869739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sym typeface="+mn-ea"/>
              </a:rPr>
              <a:t>圆柱的体积</a:t>
            </a:r>
            <a:endParaRPr lang="en-US" altLang="zh-CN" sz="5400" b="1" dirty="0"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ym typeface="+mn-ea"/>
              </a:rPr>
              <a:t>第</a:t>
            </a:r>
            <a:r>
              <a:rPr lang="en-US" altLang="zh-CN" sz="2400" b="1" dirty="0" smtClean="0">
                <a:sym typeface="+mn-ea"/>
              </a:rPr>
              <a:t>2</a:t>
            </a:r>
            <a:r>
              <a:rPr lang="zh-CN" altLang="en-US" sz="2400" b="1" dirty="0" smtClean="0">
                <a:sym typeface="+mn-ea"/>
              </a:rPr>
              <a:t>课</a:t>
            </a:r>
            <a:r>
              <a:rPr lang="zh-CN" altLang="en-US" sz="2400" b="1" dirty="0">
                <a:sym typeface="+mn-ea"/>
              </a:rPr>
              <a:t>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100357"/>
            <a:ext cx="91439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5421" y="416503"/>
            <a:ext cx="8461075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514350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体积变形：将一个棱长为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6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分米的正方体钢材熔铸成底面半径为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3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分米的圆柱体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,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这个圆柱的高大约是多少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?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36618" y="1647212"/>
            <a:ext cx="809625" cy="810816"/>
          </a:xfrm>
          <a:prstGeom prst="cube">
            <a:avLst>
              <a:gd name="adj" fmla="val 25000"/>
            </a:avLst>
          </a:prstGeom>
          <a:solidFill>
            <a:srgbClr val="F39D6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68580" tIns="34290" rIns="68580" bIns="34290" anchor="ctr"/>
          <a:lstStyle/>
          <a:p>
            <a:pPr defTabSz="514350">
              <a:defRPr/>
            </a:pPr>
            <a:endParaRPr lang="zh-CN" altLang="en-US" sz="2100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76291" y="2014111"/>
            <a:ext cx="485775" cy="0"/>
          </a:xfrm>
          <a:prstGeom prst="line">
            <a:avLst/>
          </a:prstGeom>
          <a:noFill/>
          <a:ln w="57150">
            <a:solidFill>
              <a:srgbClr val="A1C45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204099" y="1539460"/>
            <a:ext cx="540544" cy="1026319"/>
          </a:xfrm>
          <a:prstGeom prst="can">
            <a:avLst>
              <a:gd name="adj" fmla="val 47467"/>
            </a:avLst>
          </a:prstGeom>
          <a:solidFill>
            <a:srgbClr val="F39D6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 defTabSz="514350">
              <a:defRPr/>
            </a:pPr>
            <a:endParaRPr lang="zh-CN" altLang="en-US" sz="2100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9284" y="2816008"/>
            <a:ext cx="1879361" cy="10387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6×6×6</a:t>
            </a:r>
          </a:p>
          <a:p>
            <a:pPr defTabSz="514350"/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=36</a:t>
            </a:r>
            <a:r>
              <a:rPr lang="en-US" altLang="zh-CN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×6</a:t>
            </a:r>
            <a:endParaRPr lang="en-US" altLang="zh-CN" sz="2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defTabSz="514350"/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=216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dm</a:t>
            </a:r>
            <a:r>
              <a:rPr lang="en-US" altLang="zh-CN" sz="2100" baseline="30000" dirty="0">
                <a:solidFill>
                  <a:prstClr val="black"/>
                </a:solidFill>
                <a:latin typeface="+mn-ea"/>
              </a:rPr>
              <a:t>3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3085287" y="2816008"/>
            <a:ext cx="326074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3.14×3</a:t>
            </a:r>
            <a:r>
              <a:rPr lang="en-US" altLang="zh-CN" sz="2100" baseline="30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=28.26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dm</a:t>
            </a:r>
            <a:r>
              <a:rPr lang="en-US" altLang="zh-CN" sz="2100" baseline="30000" dirty="0">
                <a:solidFill>
                  <a:prstClr val="black"/>
                </a:solidFill>
                <a:latin typeface="+mn-ea"/>
              </a:rPr>
              <a:t>2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3228361" y="3415007"/>
            <a:ext cx="3205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216÷28.26≈7.64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dm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）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6053746" y="1449596"/>
            <a:ext cx="2544852" cy="897330"/>
          </a:xfrm>
          <a:prstGeom prst="wedgeRoundRectCallout">
            <a:avLst>
              <a:gd name="adj1" fmla="val 24402"/>
              <a:gd name="adj2" fmla="val 75238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514350"/>
            <a:r>
              <a:rPr lang="zh-CN" altLang="en-US" sz="2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正方体的体积等于圆柱的体积。</a:t>
            </a:r>
          </a:p>
        </p:txBody>
      </p:sp>
      <p:sp>
        <p:nvSpPr>
          <p:cNvPr id="6" name="矩形 5"/>
          <p:cNvSpPr/>
          <p:nvPr/>
        </p:nvSpPr>
        <p:spPr>
          <a:xfrm>
            <a:off x="699284" y="4212121"/>
            <a:ext cx="44461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</a:rPr>
              <a:t>答：这个圆柱的高大约是</a:t>
            </a:r>
            <a:r>
              <a:rPr lang="en-US" altLang="zh-CN" sz="2100" dirty="0">
                <a:solidFill>
                  <a:prstClr val="black"/>
                </a:solidFill>
              </a:rPr>
              <a:t>7.64</a:t>
            </a:r>
            <a:r>
              <a:rPr lang="zh-CN" altLang="en-US" sz="2100" dirty="0">
                <a:solidFill>
                  <a:prstClr val="black"/>
                </a:solidFill>
              </a:rPr>
              <a:t>分米。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0207" y="452326"/>
            <a:ext cx="8275961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514350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体积变形：把一个棱长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6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分米的正方体木块削成一个体积最大的圆柱体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,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这个圆柱的体积是多少立方分米？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689673" y="2703040"/>
            <a:ext cx="1164374" cy="319133"/>
          </a:xfrm>
          <a:prstGeom prst="cube">
            <a:avLst>
              <a:gd name="adj" fmla="val 25000"/>
            </a:avLst>
          </a:prstGeom>
          <a:solidFill>
            <a:srgbClr val="F39D6F"/>
          </a:solidFill>
          <a:ln w="22225">
            <a:solidFill>
              <a:sysClr val="windowText" lastClr="000000"/>
            </a:solidFill>
            <a:miter lim="800000"/>
          </a:ln>
          <a:effectLst/>
        </p:spPr>
        <p:txBody>
          <a:bodyPr wrap="square" lIns="67500" tIns="35100" rIns="67500" bIns="35100" anchor="ctr">
            <a:spAutoFit/>
          </a:bodyPr>
          <a:lstStyle/>
          <a:p>
            <a:pPr defTabSz="514350">
              <a:defRPr/>
            </a:pPr>
            <a:endParaRPr lang="zh-CN" altLang="en-US" sz="1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152650" y="2583976"/>
            <a:ext cx="859552" cy="504945"/>
          </a:xfrm>
          <a:prstGeom prst="can">
            <a:avLst>
              <a:gd name="adj" fmla="val 35237"/>
            </a:avLst>
          </a:prstGeom>
          <a:solidFill>
            <a:srgbClr val="F39D6F"/>
          </a:solidFill>
          <a:ln w="22225">
            <a:solidFill>
              <a:sysClr val="windowText" lastClr="000000"/>
            </a:solidFill>
            <a:round/>
          </a:ln>
          <a:effectLst/>
        </p:spPr>
        <p:txBody>
          <a:bodyPr wrap="square" lIns="67500" tIns="35100" rIns="67500" bIns="35100" anchor="ctr">
            <a:spAutoFit/>
          </a:bodyPr>
          <a:lstStyle/>
          <a:p>
            <a:pPr defTabSz="514350">
              <a:defRPr/>
            </a:pPr>
            <a:endParaRPr lang="zh-CN" altLang="en-US" sz="1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973979" y="2676883"/>
            <a:ext cx="1216893" cy="319133"/>
          </a:xfrm>
          <a:prstGeom prst="cube">
            <a:avLst>
              <a:gd name="adj" fmla="val 25000"/>
            </a:avLst>
          </a:prstGeom>
          <a:noFill/>
          <a:ln w="22225">
            <a:solidFill>
              <a:sysClr val="windowText" lastClr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 anchor="ctr">
            <a:spAutoFit/>
          </a:bodyPr>
          <a:lstStyle/>
          <a:p>
            <a:pPr defTabSz="514350">
              <a:defRPr/>
            </a:pPr>
            <a:endParaRPr lang="zh-CN" altLang="en-US" sz="1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10469" y="2243370"/>
            <a:ext cx="2259272" cy="15234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>
              <a:lnSpc>
                <a:spcPct val="150000"/>
              </a:lnSpc>
            </a:pPr>
            <a:r>
              <a:rPr lang="en-US" altLang="zh-CN" sz="2100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3.14×(6÷2)</a:t>
            </a:r>
            <a:r>
              <a:rPr lang="en-US" altLang="zh-CN" sz="21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×6</a:t>
            </a: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=3.14×9×6</a:t>
            </a: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=169.56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</a:t>
            </a:r>
            <a:r>
              <a:rPr lang="en-US" altLang="zh-CN" sz="21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1014838" y="1585967"/>
            <a:ext cx="384504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2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正方体的棱长</a:t>
            </a:r>
            <a:r>
              <a:rPr lang="en-US" altLang="zh-CN" sz="2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圆柱的直径和高</a:t>
            </a:r>
          </a:p>
        </p:txBody>
      </p:sp>
      <p:sp>
        <p:nvSpPr>
          <p:cNvPr id="10" name="矩形 9"/>
          <p:cNvSpPr/>
          <p:nvPr/>
        </p:nvSpPr>
        <p:spPr>
          <a:xfrm>
            <a:off x="1214121" y="4163796"/>
            <a:ext cx="503046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</a:rPr>
              <a:t>答：这个圆柱的体积是</a:t>
            </a:r>
            <a:r>
              <a:rPr lang="en-US" altLang="zh-CN" sz="2100" dirty="0">
                <a:solidFill>
                  <a:prstClr val="black"/>
                </a:solidFill>
              </a:rPr>
              <a:t>169.56</a:t>
            </a:r>
            <a:r>
              <a:rPr lang="zh-CN" altLang="en-US" sz="2100" dirty="0">
                <a:solidFill>
                  <a:prstClr val="black"/>
                </a:solidFill>
              </a:rPr>
              <a:t>立方分米。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1</a:t>
            </a:r>
            <a:endParaRPr lang="zh-CN" altLang="en-US" sz="2100" b="1" dirty="0"/>
          </a:p>
        </p:txBody>
      </p:sp>
      <p:sp>
        <p:nvSpPr>
          <p:cNvPr id="6" name="矩形 5"/>
          <p:cNvSpPr/>
          <p:nvPr/>
        </p:nvSpPr>
        <p:spPr>
          <a:xfrm>
            <a:off x="612176" y="553548"/>
            <a:ext cx="7872068" cy="9094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514350">
              <a:lnSpc>
                <a:spcPct val="13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光明村李大伯家挖一口圆柱形的水井，底面周长是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3.14m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，深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4m</a:t>
            </a: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。挖出了多少立方米的土？</a:t>
            </a:r>
            <a:endParaRPr lang="en-US" altLang="zh-CN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115386" y="1567629"/>
            <a:ext cx="5035153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  3.14×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3.14÷3.14÷2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×4</a:t>
            </a: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=3.14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0.25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=3.14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1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3.14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31030" y="3707155"/>
            <a:ext cx="365749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zh-CN" altLang="en-US" sz="2100" dirty="0">
                <a:latin typeface="+mn-ea"/>
              </a:rPr>
              <a:t>答：挖出了</a:t>
            </a:r>
            <a:r>
              <a:rPr lang="en-US" altLang="zh-CN" sz="2100" dirty="0">
                <a:latin typeface="+mn-ea"/>
              </a:rPr>
              <a:t>3.14</a:t>
            </a:r>
            <a:r>
              <a:rPr lang="zh-CN" altLang="en-US" sz="2100" dirty="0">
                <a:latin typeface="+mn-ea"/>
              </a:rPr>
              <a:t>立方米的土。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2</a:t>
            </a:r>
            <a:endParaRPr lang="zh-CN" altLang="en-US" sz="2100" b="1" dirty="0"/>
          </a:p>
        </p:txBody>
      </p:sp>
      <p:sp>
        <p:nvSpPr>
          <p:cNvPr id="2" name="矩形 1"/>
          <p:cNvSpPr/>
          <p:nvPr/>
        </p:nvSpPr>
        <p:spPr>
          <a:xfrm>
            <a:off x="564951" y="482563"/>
            <a:ext cx="8133000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一个装满稻谷的圆柱形粮囤，底面面积为</a:t>
            </a:r>
            <a:r>
              <a:rPr lang="en-US" altLang="zh-CN" sz="2100" dirty="0">
                <a:latin typeface="+mn-ea"/>
              </a:rPr>
              <a:t>2m²</a:t>
            </a:r>
            <a:r>
              <a:rPr lang="zh-CN" altLang="en-US" sz="2100" dirty="0">
                <a:latin typeface="+mn-ea"/>
              </a:rPr>
              <a:t>，高为</a:t>
            </a:r>
            <a:r>
              <a:rPr lang="en-US" altLang="zh-CN" sz="2100" dirty="0">
                <a:latin typeface="+mn-ea"/>
              </a:rPr>
              <a:t>80cm</a:t>
            </a:r>
            <a:r>
              <a:rPr lang="zh-CN" altLang="en-US" sz="2100" dirty="0">
                <a:latin typeface="+mn-ea"/>
              </a:rPr>
              <a:t>。每立方米稻谷的质量约为</a:t>
            </a:r>
            <a:r>
              <a:rPr lang="en-US" altLang="zh-CN" sz="2100" dirty="0">
                <a:latin typeface="+mn-ea"/>
              </a:rPr>
              <a:t>600kg</a:t>
            </a:r>
            <a:r>
              <a:rPr lang="zh-CN" altLang="en-US" sz="2100" dirty="0">
                <a:latin typeface="+mn-ea"/>
              </a:rPr>
              <a:t>，这个粮囤存放的稻谷的质量约为多少千克？</a:t>
            </a:r>
          </a:p>
        </p:txBody>
      </p:sp>
      <p:sp>
        <p:nvSpPr>
          <p:cNvPr id="5" name="矩形 4"/>
          <p:cNvSpPr/>
          <p:nvPr/>
        </p:nvSpPr>
        <p:spPr>
          <a:xfrm>
            <a:off x="2453556" y="3701186"/>
            <a:ext cx="57277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zh-CN" altLang="en-US" sz="2100" dirty="0">
                <a:latin typeface="+mn-ea"/>
              </a:rPr>
              <a:t>答：这个粮囤存放的稻谷的质量约为</a:t>
            </a:r>
            <a:r>
              <a:rPr lang="en-US" altLang="zh-CN" sz="2100" dirty="0">
                <a:latin typeface="+mn-ea"/>
              </a:rPr>
              <a:t>960</a:t>
            </a:r>
            <a:r>
              <a:rPr lang="zh-CN" altLang="en-US" sz="2100" dirty="0">
                <a:latin typeface="+mn-ea"/>
              </a:rPr>
              <a:t>千克。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633883" y="1609837"/>
            <a:ext cx="17823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80cm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0.8m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89148" y="2106753"/>
            <a:ext cx="5035153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   2×0.8×600</a:t>
            </a: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=1.6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×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600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960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kg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1"/>
          <p:cNvSpPr/>
          <p:nvPr/>
        </p:nvSpPr>
        <p:spPr>
          <a:xfrm>
            <a:off x="5667828" y="1733203"/>
            <a:ext cx="3104436" cy="1631477"/>
          </a:xfrm>
          <a:prstGeom prst="wedgeRoundRectCallout">
            <a:avLst>
              <a:gd name="adj1" fmla="val 30152"/>
              <a:gd name="adj2" fmla="val 67919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chemeClr val="tx1"/>
                </a:solidFill>
              </a:rPr>
              <a:t>一定要找好圆柱的底面直径和高哟！底面直径和高都是正方体的棱长。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3</a:t>
            </a:r>
            <a:endParaRPr lang="zh-CN" altLang="en-US" sz="2100" b="1" dirty="0"/>
          </a:p>
        </p:txBody>
      </p:sp>
      <p:sp>
        <p:nvSpPr>
          <p:cNvPr id="2" name="矩形 1"/>
          <p:cNvSpPr/>
          <p:nvPr/>
        </p:nvSpPr>
        <p:spPr>
          <a:xfrm>
            <a:off x="621076" y="516952"/>
            <a:ext cx="7901849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把一块棱长</a:t>
            </a:r>
            <a:r>
              <a:rPr lang="en-US" altLang="zh-CN" sz="2100" dirty="0">
                <a:latin typeface="+mn-ea"/>
              </a:rPr>
              <a:t>12</a:t>
            </a:r>
            <a:r>
              <a:rPr lang="zh-CN" altLang="en-US" sz="2100" dirty="0">
                <a:latin typeface="+mn-ea"/>
              </a:rPr>
              <a:t>分米的正方体木料加工成一个体积最大的圆柱体，这个圆柱体的体积是多少？</a:t>
            </a:r>
          </a:p>
        </p:txBody>
      </p:sp>
      <p:sp>
        <p:nvSpPr>
          <p:cNvPr id="5" name="矩形 4"/>
          <p:cNvSpPr/>
          <p:nvPr/>
        </p:nvSpPr>
        <p:spPr>
          <a:xfrm>
            <a:off x="1310468" y="1978383"/>
            <a:ext cx="2506937" cy="15234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>
              <a:lnSpc>
                <a:spcPct val="150000"/>
              </a:lnSpc>
            </a:pPr>
            <a:r>
              <a:rPr lang="en-US" altLang="zh-CN" sz="21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3.14×(12÷2)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×12</a:t>
            </a: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=3.14×36×12</a:t>
            </a: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=1356.48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1310469" y="3928921"/>
            <a:ext cx="545726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/>
              <a:t>答：这个圆柱体的体积是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1356.48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立方分米。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标注 10"/>
          <p:cNvSpPr/>
          <p:nvPr/>
        </p:nvSpPr>
        <p:spPr>
          <a:xfrm>
            <a:off x="5425999" y="2319097"/>
            <a:ext cx="3129773" cy="497549"/>
          </a:xfrm>
          <a:prstGeom prst="wedgeRoundRectCallout">
            <a:avLst>
              <a:gd name="adj1" fmla="val 24562"/>
              <a:gd name="adj2" fmla="val 80828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100" dirty="0">
                <a:solidFill>
                  <a:schemeClr val="tx1"/>
                </a:solidFill>
              </a:rPr>
              <a:t>池深就是求圆柱的高哟！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4</a:t>
            </a:r>
            <a:endParaRPr lang="zh-CN" altLang="en-US" sz="2100" b="1" dirty="0"/>
          </a:p>
        </p:txBody>
      </p:sp>
      <p:sp>
        <p:nvSpPr>
          <p:cNvPr id="2" name="矩形 1"/>
          <p:cNvSpPr/>
          <p:nvPr/>
        </p:nvSpPr>
        <p:spPr>
          <a:xfrm>
            <a:off x="552959" y="534261"/>
            <a:ext cx="8211900" cy="5539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一个圆柱形水池的容积是</a:t>
            </a:r>
            <a:r>
              <a:rPr lang="en-US" altLang="zh-CN" sz="2100" dirty="0">
                <a:latin typeface="+mn-ea"/>
              </a:rPr>
              <a:t>43.96</a:t>
            </a:r>
            <a:r>
              <a:rPr lang="zh-CN" altLang="en-US" sz="2100" dirty="0">
                <a:latin typeface="+mn-ea"/>
              </a:rPr>
              <a:t>立方米，池底直径</a:t>
            </a:r>
            <a:r>
              <a:rPr lang="en-US" altLang="zh-CN" sz="2100" dirty="0">
                <a:latin typeface="+mn-ea"/>
              </a:rPr>
              <a:t>4</a:t>
            </a:r>
            <a:r>
              <a:rPr lang="zh-CN" altLang="en-US" sz="2100" dirty="0">
                <a:latin typeface="+mn-ea"/>
              </a:rPr>
              <a:t>米，池深多少米？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6481" y="1557350"/>
            <a:ext cx="3322036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  43.96÷3.14÷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4÷2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²</a:t>
            </a: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=14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÷4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=3.5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（米）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4854" y="3631071"/>
            <a:ext cx="213423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/>
              <a:t>答：池深</a:t>
            </a:r>
            <a:r>
              <a:rPr lang="en-US" altLang="zh-CN" sz="2100" dirty="0"/>
              <a:t>3.5</a:t>
            </a:r>
            <a:r>
              <a:rPr lang="zh-CN" altLang="en-US" sz="2100" dirty="0"/>
              <a:t>米。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5</a:t>
            </a:r>
            <a:endParaRPr lang="zh-CN" altLang="en-US" sz="2100" b="1" dirty="0"/>
          </a:p>
        </p:txBody>
      </p:sp>
      <p:sp>
        <p:nvSpPr>
          <p:cNvPr id="2" name="矩形 1"/>
          <p:cNvSpPr/>
          <p:nvPr/>
        </p:nvSpPr>
        <p:spPr>
          <a:xfrm>
            <a:off x="552464" y="500967"/>
            <a:ext cx="7620918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一个长</a:t>
            </a:r>
            <a:r>
              <a:rPr lang="en-US" altLang="zh-CN" sz="2100" dirty="0">
                <a:latin typeface="+mn-ea"/>
              </a:rPr>
              <a:t>8</a:t>
            </a:r>
            <a:r>
              <a:rPr lang="zh-CN" altLang="en-US" sz="2100" dirty="0">
                <a:latin typeface="+mn-ea"/>
              </a:rPr>
              <a:t>分米，宽</a:t>
            </a:r>
            <a:r>
              <a:rPr lang="en-US" altLang="zh-CN" sz="2100" dirty="0">
                <a:latin typeface="+mn-ea"/>
              </a:rPr>
              <a:t>6</a:t>
            </a:r>
            <a:r>
              <a:rPr lang="zh-CN" altLang="en-US" sz="2100" dirty="0">
                <a:latin typeface="+mn-ea"/>
              </a:rPr>
              <a:t>分米，高</a:t>
            </a:r>
            <a:r>
              <a:rPr lang="en-US" altLang="zh-CN" sz="2100" dirty="0">
                <a:latin typeface="+mn-ea"/>
              </a:rPr>
              <a:t>4</a:t>
            </a:r>
            <a:r>
              <a:rPr lang="zh-CN" altLang="en-US" sz="2100" dirty="0">
                <a:latin typeface="+mn-ea"/>
              </a:rPr>
              <a:t>分米的长方体与一个圆柱体的体积相等，高相等，这个圆柱的底面积是多少？ </a:t>
            </a:r>
          </a:p>
        </p:txBody>
      </p:sp>
      <p:sp>
        <p:nvSpPr>
          <p:cNvPr id="5" name="矩形 4"/>
          <p:cNvSpPr/>
          <p:nvPr/>
        </p:nvSpPr>
        <p:spPr>
          <a:xfrm>
            <a:off x="2483563" y="1686162"/>
            <a:ext cx="1882567" cy="15234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>
              <a:lnSpc>
                <a:spcPct val="150000"/>
              </a:lnSpc>
            </a:pPr>
            <a:r>
              <a:rPr lang="en-US" altLang="zh-CN" sz="21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8×6×4</a:t>
            </a: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=48×4</a:t>
            </a: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=192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4864744" y="1830729"/>
            <a:ext cx="237468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192÷4=48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dm²)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3191" y="3552907"/>
            <a:ext cx="476236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/>
              <a:t>答：这个圆柱的底面积是</a:t>
            </a:r>
            <a:r>
              <a:rPr lang="en-US" altLang="zh-CN" sz="2100" dirty="0"/>
              <a:t>48</a:t>
            </a:r>
            <a:r>
              <a:rPr lang="zh-CN" altLang="en-US" sz="2100" dirty="0"/>
              <a:t>平方分米。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6</a:t>
            </a:r>
            <a:endParaRPr lang="zh-CN" altLang="en-US" sz="2100" b="1" dirty="0"/>
          </a:p>
        </p:txBody>
      </p:sp>
      <p:sp>
        <p:nvSpPr>
          <p:cNvPr id="2" name="矩形 1"/>
          <p:cNvSpPr/>
          <p:nvPr/>
        </p:nvSpPr>
        <p:spPr>
          <a:xfrm>
            <a:off x="723542" y="3360175"/>
            <a:ext cx="7521767" cy="15234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找出</a:t>
            </a:r>
            <a:r>
              <a:rPr lang="en-US" altLang="zh-CN" sz="2100" dirty="0">
                <a:latin typeface="+mn-ea"/>
              </a:rPr>
              <a:t>50</a:t>
            </a:r>
            <a:r>
              <a:rPr lang="zh-CN" altLang="en-US" sz="2100" dirty="0">
                <a:latin typeface="+mn-ea"/>
              </a:rPr>
              <a:t>枚</a:t>
            </a:r>
            <a:r>
              <a:rPr lang="en-US" altLang="zh-CN" sz="2100" dirty="0">
                <a:latin typeface="+mn-ea"/>
              </a:rPr>
              <a:t>1</a:t>
            </a:r>
            <a:r>
              <a:rPr lang="zh-CN" altLang="en-US" sz="2100" dirty="0">
                <a:latin typeface="+mn-ea"/>
              </a:rPr>
              <a:t>元硬币，搭成一个圆柱体，然后测量这个圆柱体的底面直径和高，最后求出这个圆柱体的体积，除以</a:t>
            </a:r>
            <a:r>
              <a:rPr lang="en-US" altLang="zh-CN" sz="2100" dirty="0">
                <a:latin typeface="+mn-ea"/>
              </a:rPr>
              <a:t>50</a:t>
            </a:r>
            <a:r>
              <a:rPr lang="zh-CN" altLang="en-US" sz="2100" dirty="0">
                <a:latin typeface="+mn-ea"/>
              </a:rPr>
              <a:t>就求出一枚</a:t>
            </a:r>
            <a:r>
              <a:rPr lang="en-US" altLang="zh-CN" sz="2100" dirty="0">
                <a:latin typeface="+mn-ea"/>
              </a:rPr>
              <a:t>1</a:t>
            </a:r>
            <a:r>
              <a:rPr lang="zh-CN" altLang="en-US" sz="2100" dirty="0">
                <a:latin typeface="+mn-ea"/>
              </a:rPr>
              <a:t>元硬币的体积。</a:t>
            </a:r>
          </a:p>
        </p:txBody>
      </p:sp>
      <p:sp>
        <p:nvSpPr>
          <p:cNvPr id="10" name="矩形 9"/>
          <p:cNvSpPr/>
          <p:nvPr/>
        </p:nvSpPr>
        <p:spPr>
          <a:xfrm>
            <a:off x="581364" y="627464"/>
            <a:ext cx="7521767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请你设计一个方案，测量并计算出</a:t>
            </a:r>
            <a:r>
              <a:rPr lang="en-US" altLang="zh-CN" sz="2100" dirty="0">
                <a:latin typeface="+mn-ea"/>
              </a:rPr>
              <a:t>1</a:t>
            </a:r>
            <a:r>
              <a:rPr lang="zh-CN" altLang="en-US" sz="2100" dirty="0">
                <a:latin typeface="+mn-ea"/>
              </a:rPr>
              <a:t>枚</a:t>
            </a:r>
            <a:r>
              <a:rPr lang="en-US" altLang="zh-CN" sz="2100" dirty="0">
                <a:latin typeface="+mn-ea"/>
              </a:rPr>
              <a:t>1</a:t>
            </a:r>
            <a:r>
              <a:rPr lang="zh-CN" altLang="en-US" sz="2100" dirty="0">
                <a:latin typeface="+mn-ea"/>
              </a:rPr>
              <a:t>元硬币的体积。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1074" y="2024567"/>
            <a:ext cx="615882" cy="6103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53237" y="1349209"/>
            <a:ext cx="615882" cy="6103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87249" y="1253588"/>
            <a:ext cx="615882" cy="610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14171" y="2041710"/>
            <a:ext cx="615882" cy="6103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91198" y="1253587"/>
            <a:ext cx="630931" cy="6252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6623" y="1322748"/>
            <a:ext cx="3807876" cy="1269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6</a:t>
            </a:r>
            <a:endParaRPr lang="zh-CN" altLang="en-US" sz="2100" b="1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8599" y="2571750"/>
            <a:ext cx="3788357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  3.14×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2.5÷2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×9.25÷50</a:t>
            </a: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=4.90625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×9.25÷50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=45.3828125÷50</a:t>
            </a:r>
          </a:p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0.9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7541" y="4579992"/>
            <a:ext cx="541157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zh-CN" altLang="en-US" sz="2100" dirty="0">
                <a:latin typeface="+mn-ea"/>
              </a:rPr>
              <a:t>答：</a:t>
            </a:r>
            <a:r>
              <a:rPr lang="en-US" altLang="zh-CN" sz="2100" dirty="0">
                <a:latin typeface="+mn-ea"/>
              </a:rPr>
              <a:t>1</a:t>
            </a:r>
            <a:r>
              <a:rPr lang="zh-CN" altLang="en-US" sz="2100" dirty="0">
                <a:latin typeface="+mn-ea"/>
              </a:rPr>
              <a:t>枚</a:t>
            </a:r>
            <a:r>
              <a:rPr lang="en-US" altLang="zh-CN" sz="2100" dirty="0">
                <a:latin typeface="+mn-ea"/>
              </a:rPr>
              <a:t>1</a:t>
            </a:r>
            <a:r>
              <a:rPr lang="zh-CN" altLang="en-US" sz="2100" dirty="0">
                <a:latin typeface="+mn-ea"/>
              </a:rPr>
              <a:t>元硬币的体积大约是</a:t>
            </a:r>
            <a:r>
              <a:rPr lang="en-US" altLang="zh-CN" sz="2100" dirty="0">
                <a:latin typeface="+mn-ea"/>
              </a:rPr>
              <a:t>0.9</a:t>
            </a:r>
            <a:r>
              <a:rPr lang="zh-CN" altLang="en-US" sz="2100" dirty="0">
                <a:latin typeface="+mn-ea"/>
              </a:rPr>
              <a:t>立方厘米。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1074" y="2024567"/>
            <a:ext cx="615882" cy="6103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53237" y="1349209"/>
            <a:ext cx="615882" cy="6103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87249" y="1253588"/>
            <a:ext cx="615882" cy="6103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14171" y="2041710"/>
            <a:ext cx="615882" cy="6103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91198" y="1253587"/>
            <a:ext cx="630931" cy="6252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6623" y="1322748"/>
            <a:ext cx="3807876" cy="126929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81364" y="627464"/>
            <a:ext cx="7521767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请你设计一个方案，测量并计算出</a:t>
            </a:r>
            <a:r>
              <a:rPr lang="en-US" altLang="zh-CN" sz="2100" dirty="0">
                <a:latin typeface="+mn-ea"/>
              </a:rPr>
              <a:t>1</a:t>
            </a:r>
            <a:r>
              <a:rPr lang="zh-CN" altLang="en-US" sz="2100" dirty="0">
                <a:latin typeface="+mn-ea"/>
              </a:rPr>
              <a:t>枚</a:t>
            </a:r>
            <a:r>
              <a:rPr lang="en-US" altLang="zh-CN" sz="2100" dirty="0">
                <a:latin typeface="+mn-ea"/>
              </a:rPr>
              <a:t>1</a:t>
            </a:r>
            <a:r>
              <a:rPr lang="zh-CN" altLang="en-US" sz="2100" dirty="0">
                <a:latin typeface="+mn-ea"/>
              </a:rPr>
              <a:t>元硬币的体积。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90679" y="687164"/>
            <a:ext cx="8029819" cy="3772997"/>
          </a:xfrm>
          <a:prstGeom prst="roundRect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latin typeface="+mn-ea"/>
              </a:rPr>
              <a:t>1.</a:t>
            </a:r>
            <a:r>
              <a:rPr lang="zh-CN" altLang="en-US" sz="2100" dirty="0">
                <a:latin typeface="+mn-ea"/>
              </a:rPr>
              <a:t>已知圆柱的底面周长和高，求圆柱的体积</a:t>
            </a:r>
            <a:r>
              <a:rPr lang="en-US" altLang="zh-CN" sz="2100" dirty="0">
                <a:latin typeface="+mn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先根据周长求出半径：</a:t>
            </a:r>
            <a:r>
              <a:rPr lang="en-US" altLang="zh-CN" sz="2100" dirty="0">
                <a:latin typeface="+mn-ea"/>
              </a:rPr>
              <a:t>r=C÷</a:t>
            </a:r>
            <a:r>
              <a:rPr lang="el-GR" altLang="zh-CN" sz="2100" dirty="0">
                <a:latin typeface="+mn-ea"/>
              </a:rPr>
              <a:t>π÷2</a:t>
            </a:r>
            <a:endParaRPr lang="en-US" altLang="zh-CN" sz="21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再求出底面积：</a:t>
            </a:r>
            <a:r>
              <a:rPr lang="el-GR" altLang="zh-CN" sz="2100" dirty="0">
                <a:latin typeface="+mn-ea"/>
              </a:rPr>
              <a:t> </a:t>
            </a:r>
            <a:r>
              <a:rPr lang="en-US" altLang="zh-CN" sz="2100" dirty="0">
                <a:latin typeface="+mn-ea"/>
              </a:rPr>
              <a:t>s=</a:t>
            </a:r>
            <a:r>
              <a:rPr lang="el-GR" altLang="zh-CN" sz="2100" dirty="0">
                <a:latin typeface="+mn-ea"/>
              </a:rPr>
              <a:t>π(</a:t>
            </a:r>
            <a:r>
              <a:rPr lang="en-US" altLang="zh-CN" sz="2100" dirty="0">
                <a:latin typeface="+mn-ea"/>
              </a:rPr>
              <a:t>C÷</a:t>
            </a:r>
            <a:r>
              <a:rPr lang="el-GR" altLang="zh-CN" sz="2100" dirty="0">
                <a:latin typeface="+mn-ea"/>
              </a:rPr>
              <a:t>π÷2)²</a:t>
            </a:r>
            <a:endParaRPr lang="en-US" altLang="zh-CN" sz="21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最后再求出体积：</a:t>
            </a:r>
            <a:r>
              <a:rPr lang="en-US" altLang="zh-CN" sz="2100" dirty="0">
                <a:latin typeface="+mn-ea"/>
              </a:rPr>
              <a:t>V=</a:t>
            </a:r>
            <a:r>
              <a:rPr lang="el-GR" altLang="zh-CN" sz="2100" dirty="0">
                <a:latin typeface="+mn-ea"/>
              </a:rPr>
              <a:t>π(</a:t>
            </a:r>
            <a:r>
              <a:rPr lang="en-US" altLang="zh-CN" sz="2100" dirty="0">
                <a:latin typeface="+mn-ea"/>
              </a:rPr>
              <a:t>C÷</a:t>
            </a:r>
            <a:r>
              <a:rPr lang="el-GR" altLang="zh-CN" sz="2100" dirty="0">
                <a:latin typeface="+mn-ea"/>
              </a:rPr>
              <a:t>π÷2)²</a:t>
            </a:r>
            <a:r>
              <a:rPr lang="en-US" altLang="zh-CN" sz="2100" i="1" dirty="0">
                <a:latin typeface="+mn-ea"/>
              </a:rPr>
              <a:t>h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2100" dirty="0">
                <a:solidFill>
                  <a:schemeClr val="bg1"/>
                </a:solidFill>
                <a:latin typeface="+mn-ea"/>
              </a:rPr>
              <a:t>高相等的长方体和圆柱体，底面积大的体积就大。</a:t>
            </a:r>
            <a:endParaRPr lang="en-US" altLang="zh-CN" sz="2100" kern="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2100" kern="0" dirty="0">
                <a:solidFill>
                  <a:schemeClr val="bg1"/>
                </a:solidFill>
              </a:rPr>
              <a:t>3.</a:t>
            </a:r>
            <a:r>
              <a:rPr lang="zh-CN" altLang="en-US" sz="2100" kern="0" dirty="0">
                <a:solidFill>
                  <a:schemeClr val="bg1"/>
                </a:solidFill>
              </a:rPr>
              <a:t>在解决问题的过程中，我们常常把一个体积转化成另一个体积：如正方体溶铸成圆柱体；小石子放入水中水面升高等等。</a:t>
            </a:r>
            <a:endParaRPr lang="en-US" altLang="zh-CN" sz="21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2011" y="979378"/>
            <a:ext cx="8508734" cy="1523489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结合生活实际，进一步理解圆柱体积的含义。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应用圆柱体积的计算公式解决生活中的一些简单实际问题。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结合具体情境，体验数学与日常生活的密切联系。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44538" y="2873762"/>
            <a:ext cx="8409605" cy="1459362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rtlCol="0" anchor="ctr"/>
          <a:lstStyle/>
          <a:p>
            <a:pPr algn="ctr">
              <a:lnSpc>
                <a:spcPct val="150000"/>
              </a:lnSpc>
            </a:pPr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7446" y="3102404"/>
            <a:ext cx="8621536" cy="877159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r>
              <a:rPr lang="en-US" altLang="zh-CN" sz="2100" dirty="0">
                <a:solidFill>
                  <a:prstClr val="white"/>
                </a:solidFill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</a:rPr>
              <a:t>重点</a:t>
            </a:r>
            <a:r>
              <a:rPr lang="en-US" altLang="zh-CN" sz="2100" dirty="0">
                <a:solidFill>
                  <a:prstClr val="white"/>
                </a:solidFill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</a:rPr>
              <a:t>让学生熟练掌握圆柱体积的计算方法，并能准确运用。</a:t>
            </a:r>
          </a:p>
          <a:p>
            <a:pPr>
              <a:lnSpc>
                <a:spcPct val="150000"/>
              </a:lnSpc>
            </a:pPr>
            <a:endParaRPr lang="zh-CN" altLang="en-US" sz="21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7447" y="3709579"/>
            <a:ext cx="8171915" cy="392411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r>
              <a:rPr lang="en-US" altLang="zh-CN" sz="2100" dirty="0">
                <a:solidFill>
                  <a:prstClr val="white"/>
                </a:solidFill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</a:rPr>
              <a:t>难点</a:t>
            </a:r>
            <a:r>
              <a:rPr lang="en-US" altLang="zh-CN" sz="2100" dirty="0">
                <a:solidFill>
                  <a:prstClr val="white"/>
                </a:solidFill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</a:rPr>
              <a:t>应用圆柱体积的计算公式解决生活中的一些简单实际问题。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66184" y="590107"/>
                <a:ext cx="8030240" cy="118147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zh-CN" altLang="en-US" sz="2100" dirty="0">
                    <a:latin typeface="+mn-ea"/>
                  </a:rPr>
                  <a:t>一个圆柱油桶，底面半径</a:t>
                </a:r>
                <a:r>
                  <a:rPr lang="en-US" altLang="zh-CN" sz="2100" dirty="0">
                    <a:latin typeface="+mn-ea"/>
                  </a:rPr>
                  <a:t>3</a:t>
                </a:r>
                <a:r>
                  <a:rPr lang="zh-CN" altLang="en-US" sz="2100" dirty="0">
                    <a:latin typeface="+mn-ea"/>
                  </a:rPr>
                  <a:t>分米，高</a:t>
                </a:r>
                <a:r>
                  <a:rPr lang="en-US" altLang="zh-CN" sz="2100" dirty="0">
                    <a:latin typeface="+mn-ea"/>
                  </a:rPr>
                  <a:t>1.2</a:t>
                </a:r>
                <a:r>
                  <a:rPr lang="zh-CN" altLang="en-US" sz="2100" dirty="0">
                    <a:latin typeface="+mn-ea"/>
                  </a:rPr>
                  <a:t>分米，内装汽油的高度为桶高的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100" dirty="0">
                    <a:latin typeface="+mn-ea"/>
                  </a:rPr>
                  <a:t>，如果每升汽油的质量为</a:t>
                </a:r>
                <a:r>
                  <a:rPr lang="en-US" altLang="zh-CN" sz="2100" dirty="0">
                    <a:latin typeface="+mn-ea"/>
                  </a:rPr>
                  <a:t>0.82</a:t>
                </a:r>
                <a:r>
                  <a:rPr lang="zh-CN" altLang="en-US" sz="2100" dirty="0">
                    <a:latin typeface="+mn-ea"/>
                  </a:rPr>
                  <a:t>千克，这些汽油的质量为多少千克？（得数保留两位小数）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4" y="590107"/>
                <a:ext cx="8030240" cy="1181477"/>
              </a:xfrm>
              <a:prstGeom prst="rect">
                <a:avLst/>
              </a:prstGeom>
              <a:blipFill rotWithShape="1">
                <a:blip r:embed="rId2"/>
                <a:stretch>
                  <a:fillRect l="-5" t="-16" r="5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/>
              <p:cNvSpPr txBox="1">
                <a:spLocks noChangeArrowheads="1"/>
              </p:cNvSpPr>
              <p:nvPr/>
            </p:nvSpPr>
            <p:spPr bwMode="auto">
              <a:xfrm>
                <a:off x="809847" y="1771584"/>
                <a:ext cx="2737871" cy="3098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514350" eaLnBrk="1" hangingPunct="1">
                  <a:lnSpc>
                    <a:spcPct val="150000"/>
                  </a:lnSpc>
                </a:pPr>
                <a:r>
                  <a:rPr lang="en-US" altLang="zh-CN" sz="2100" dirty="0">
                    <a:solidFill>
                      <a:srgbClr val="FF0000"/>
                    </a:solidFill>
                    <a:latin typeface="+mn-ea"/>
                    <a:ea typeface="+mn-ea"/>
                  </a:rPr>
                  <a:t>  3.14×3</a:t>
                </a:r>
                <a:r>
                  <a:rPr lang="en-US" altLang="zh-CN" sz="2100" baseline="30000" dirty="0">
                    <a:solidFill>
                      <a:srgbClr val="FF0000"/>
                    </a:solidFill>
                    <a:latin typeface="+mn-ea"/>
                    <a:ea typeface="+mn-ea"/>
                  </a:rPr>
                  <a:t>2</a:t>
                </a:r>
                <a:r>
                  <a:rPr lang="en-US" altLang="zh-CN" sz="2100" dirty="0">
                    <a:solidFill>
                      <a:srgbClr val="FF0000"/>
                    </a:solidFill>
                    <a:latin typeface="+mn-ea"/>
                    <a:ea typeface="+mn-ea"/>
                  </a:rPr>
                  <a:t>×1.2×</a:t>
                </a:r>
                <a:r>
                  <a:rPr lang="en-US" altLang="zh-CN" sz="2100" dirty="0">
                    <a:solidFill>
                      <a:prstClr val="black"/>
                    </a:solidFill>
                    <a:latin typeface="+mn-ea"/>
                    <a:ea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num>
                      <m:den>
                        <m:r>
                          <a:rPr lang="en-US" altLang="zh-CN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sz="21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  <a:p>
                <a:pPr defTabSz="514350" eaLnBrk="1" hangingPunct="1">
                  <a:lnSpc>
                    <a:spcPct val="150000"/>
                  </a:lnSpc>
                </a:pPr>
                <a:r>
                  <a:rPr lang="en-US" altLang="zh-CN" sz="2100" dirty="0">
                    <a:solidFill>
                      <a:srgbClr val="FF0000"/>
                    </a:solidFill>
                    <a:latin typeface="+mn-ea"/>
                    <a:ea typeface="+mn-ea"/>
                  </a:rPr>
                  <a:t>=28.26</a:t>
                </a:r>
                <a:r>
                  <a:rPr lang="en-US" altLang="zh-CN" sz="2100" baseline="30000" dirty="0">
                    <a:solidFill>
                      <a:srgbClr val="FF0000"/>
                    </a:solidFill>
                    <a:latin typeface="+mn-ea"/>
                    <a:ea typeface="+mn-ea"/>
                  </a:rPr>
                  <a:t> </a:t>
                </a:r>
                <a:r>
                  <a:rPr lang="en-US" altLang="zh-CN" sz="2100" dirty="0">
                    <a:solidFill>
                      <a:srgbClr val="FF0000"/>
                    </a:solidFill>
                    <a:latin typeface="+mn-ea"/>
                    <a:ea typeface="+mn-ea"/>
                  </a:rPr>
                  <a:t>×1.2×</a:t>
                </a:r>
                <a:r>
                  <a:rPr lang="en-US" altLang="zh-CN" sz="2100" dirty="0">
                    <a:solidFill>
                      <a:prstClr val="black"/>
                    </a:solidFill>
                    <a:latin typeface="+mn-ea"/>
                    <a:ea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num>
                      <m:den>
                        <m:r>
                          <a:rPr lang="en-US" altLang="zh-CN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sz="21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  <a:p>
                <a:pPr defTabSz="514350" eaLnBrk="1" hangingPunct="1">
                  <a:lnSpc>
                    <a:spcPct val="150000"/>
                  </a:lnSpc>
                </a:pPr>
                <a:r>
                  <a:rPr lang="en-US" altLang="zh-CN" sz="2100" dirty="0">
                    <a:solidFill>
                      <a:srgbClr val="FF0000"/>
                    </a:solidFill>
                    <a:latin typeface="+mn-ea"/>
                    <a:ea typeface="+mn-ea"/>
                  </a:rPr>
                  <a:t>=33.912×</a:t>
                </a:r>
                <a:r>
                  <a:rPr lang="en-US" altLang="zh-CN" sz="2100" dirty="0">
                    <a:solidFill>
                      <a:prstClr val="black"/>
                    </a:solidFill>
                    <a:latin typeface="+mn-ea"/>
                    <a:ea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num>
                      <m:den>
                        <m:r>
                          <a:rPr lang="en-US" altLang="zh-CN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sz="21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  <a:p>
                <a:pPr defTabSz="514350" eaLnBrk="1" hangingPunct="1">
                  <a:lnSpc>
                    <a:spcPct val="150000"/>
                  </a:lnSpc>
                </a:pPr>
                <a:r>
                  <a:rPr lang="en-US" altLang="zh-CN" sz="2100" dirty="0">
                    <a:solidFill>
                      <a:srgbClr val="FF0000"/>
                    </a:solidFill>
                    <a:latin typeface="+mn-ea"/>
                    <a:ea typeface="+mn-ea"/>
                  </a:rPr>
                  <a:t>=27.1296</a:t>
                </a:r>
                <a:r>
                  <a:rPr lang="zh-CN" altLang="en-US" sz="2100" dirty="0">
                    <a:solidFill>
                      <a:srgbClr val="FF0000"/>
                    </a:solidFill>
                    <a:latin typeface="+mn-ea"/>
                    <a:ea typeface="+mn-ea"/>
                  </a:rPr>
                  <a:t>（</a:t>
                </a:r>
                <a:r>
                  <a:rPr lang="en-US" altLang="zh-CN" sz="2100" dirty="0">
                    <a:solidFill>
                      <a:srgbClr val="FF0000"/>
                    </a:solidFill>
                    <a:latin typeface="+mn-ea"/>
                    <a:ea typeface="+mn-ea"/>
                  </a:rPr>
                  <a:t>dm</a:t>
                </a:r>
                <a:r>
                  <a:rPr lang="en-US" altLang="zh-CN" sz="2100" baseline="30000" dirty="0">
                    <a:solidFill>
                      <a:srgbClr val="FF0000"/>
                    </a:solidFill>
                    <a:latin typeface="+mn-ea"/>
                    <a:ea typeface="+mn-ea"/>
                  </a:rPr>
                  <a:t>3</a:t>
                </a:r>
                <a:r>
                  <a:rPr lang="zh-CN" altLang="en-US" sz="2100" dirty="0">
                    <a:solidFill>
                      <a:srgbClr val="FF0000"/>
                    </a:solidFill>
                    <a:latin typeface="+mn-ea"/>
                    <a:ea typeface="+mn-ea"/>
                  </a:rPr>
                  <a:t>）</a:t>
                </a:r>
                <a:r>
                  <a:rPr lang="en-US" altLang="zh-CN" sz="2100" dirty="0">
                    <a:solidFill>
                      <a:srgbClr val="FF0000"/>
                    </a:solidFill>
                    <a:latin typeface="+mn-ea"/>
                    <a:ea typeface="+mn-ea"/>
                  </a:rPr>
                  <a:t>=27.1296</a:t>
                </a:r>
                <a:r>
                  <a:rPr lang="zh-CN" altLang="en-US" sz="2100" dirty="0">
                    <a:solidFill>
                      <a:srgbClr val="FF0000"/>
                    </a:solidFill>
                    <a:latin typeface="+mn-ea"/>
                    <a:ea typeface="+mn-ea"/>
                  </a:rPr>
                  <a:t>升</a:t>
                </a:r>
                <a:endParaRPr lang="en-US" altLang="zh-CN" sz="21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847" y="1771584"/>
                <a:ext cx="2737871" cy="3098060"/>
              </a:xfrm>
              <a:prstGeom prst="rect">
                <a:avLst/>
              </a:prstGeom>
              <a:blipFill rotWithShape="1">
                <a:blip r:embed="rId3"/>
                <a:stretch>
                  <a:fillRect l="-8" t="-1064" r="22" b="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4432885" y="2179335"/>
            <a:ext cx="367793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</a:rPr>
              <a:t>27.1296×0.82≈22.25(</a:t>
            </a:r>
            <a:r>
              <a:rPr lang="zh-CN" altLang="en-US" sz="2100" dirty="0">
                <a:solidFill>
                  <a:srgbClr val="FF0000"/>
                </a:solidFill>
              </a:rPr>
              <a:t>千克）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08626" y="2979501"/>
            <a:ext cx="433436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/>
              <a:t>答：这些汽油</a:t>
            </a:r>
            <a:r>
              <a:rPr lang="zh-CN" altLang="en-US" sz="2100" dirty="0">
                <a:latin typeface="+mn-ea"/>
              </a:rPr>
              <a:t>的质量为</a:t>
            </a:r>
            <a:r>
              <a:rPr lang="en-US" altLang="zh-CN" sz="2100" dirty="0"/>
              <a:t>22.25</a:t>
            </a:r>
            <a:r>
              <a:rPr lang="zh-CN" altLang="en-US" sz="2100" dirty="0"/>
              <a:t>千克。</a:t>
            </a:r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1</a:t>
            </a:r>
            <a:endParaRPr lang="zh-CN" alt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1218" y="519045"/>
            <a:ext cx="7918598" cy="15234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一个圆柱玻璃杯底面半径是</a:t>
            </a:r>
            <a:r>
              <a:rPr lang="en-US" altLang="zh-CN" sz="2100" dirty="0">
                <a:latin typeface="+mn-ea"/>
              </a:rPr>
              <a:t>10</a:t>
            </a:r>
            <a:r>
              <a:rPr lang="zh-CN" altLang="en-US" sz="2100" dirty="0">
                <a:latin typeface="+mn-ea"/>
              </a:rPr>
              <a:t>厘米，里面装有水，水的高度是</a:t>
            </a:r>
            <a:r>
              <a:rPr lang="en-US" altLang="zh-CN" sz="2100" dirty="0">
                <a:latin typeface="+mn-ea"/>
              </a:rPr>
              <a:t>12</a:t>
            </a:r>
            <a:r>
              <a:rPr lang="zh-CN" altLang="en-US" sz="2100" dirty="0">
                <a:latin typeface="+mn-ea"/>
              </a:rPr>
              <a:t>厘米，把一小块铁块放进杯中，水面上升到</a:t>
            </a:r>
            <a:r>
              <a:rPr lang="en-US" altLang="zh-CN" sz="2100" dirty="0">
                <a:latin typeface="+mn-ea"/>
              </a:rPr>
              <a:t>15</a:t>
            </a:r>
            <a:r>
              <a:rPr lang="zh-CN" altLang="en-US" sz="2100" dirty="0">
                <a:latin typeface="+mn-ea"/>
              </a:rPr>
              <a:t>厘米，这块铁块的质量为多少克？（每立方厘米铁的质量为</a:t>
            </a:r>
            <a:r>
              <a:rPr lang="en-US" altLang="zh-CN" sz="2100" dirty="0">
                <a:latin typeface="+mn-ea"/>
              </a:rPr>
              <a:t>7.8</a:t>
            </a:r>
            <a:r>
              <a:rPr lang="zh-CN" altLang="en-US" sz="2100" dirty="0">
                <a:latin typeface="+mn-ea"/>
              </a:rPr>
              <a:t>克）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625692" y="1975634"/>
            <a:ext cx="2737871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  3.14×10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×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15-12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=314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×3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=942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517" y="2763089"/>
            <a:ext cx="305035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</a:rPr>
              <a:t>942×7.8=7347.6</a:t>
            </a:r>
            <a:r>
              <a:rPr lang="zh-CN" altLang="en-US" sz="2100" dirty="0">
                <a:solidFill>
                  <a:srgbClr val="FF0000"/>
                </a:solidFill>
              </a:rPr>
              <a:t>（克）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6164" y="3942959"/>
            <a:ext cx="422255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/>
              <a:t>答：</a:t>
            </a:r>
            <a:r>
              <a:rPr lang="zh-CN" altLang="en-US" sz="2100" dirty="0">
                <a:solidFill>
                  <a:prstClr val="black"/>
                </a:solidFill>
              </a:rPr>
              <a:t>这块铁块</a:t>
            </a:r>
            <a:r>
              <a:rPr lang="zh-CN" altLang="en-US" sz="2100" dirty="0">
                <a:latin typeface="+mn-ea"/>
              </a:rPr>
              <a:t>的质量为</a:t>
            </a:r>
            <a:r>
              <a:rPr lang="en-US" altLang="zh-CN" sz="2100" dirty="0"/>
              <a:t>7347.6</a:t>
            </a:r>
            <a:r>
              <a:rPr lang="zh-CN" altLang="en-US" sz="2100" dirty="0"/>
              <a:t>克。</a:t>
            </a:r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2</a:t>
            </a:r>
            <a:endParaRPr lang="zh-CN" alt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1674" y="507765"/>
            <a:ext cx="8426003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一个圆柱形木桩，沿直径切开，截面是一个正方形，圆柱底面周长是</a:t>
            </a:r>
            <a:r>
              <a:rPr lang="en-US" altLang="zh-CN" sz="2100" dirty="0">
                <a:latin typeface="+mn-ea"/>
              </a:rPr>
              <a:t>6.28</a:t>
            </a:r>
            <a:r>
              <a:rPr lang="zh-CN" altLang="en-US" sz="2100" dirty="0">
                <a:latin typeface="+mn-ea"/>
              </a:rPr>
              <a:t>分米，求圆柱的体积。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113379" y="1580442"/>
            <a:ext cx="3827784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  6.28÷3.14=2(</a:t>
            </a:r>
            <a:r>
              <a:rPr lang="en-US" altLang="zh-CN" sz="2100" dirty="0" err="1">
                <a:solidFill>
                  <a:srgbClr val="FF0000"/>
                </a:solidFill>
                <a:latin typeface="+mn-ea"/>
                <a:ea typeface="+mn-ea"/>
              </a:rPr>
              <a:t>dm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  3.14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×(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2÷2)²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×2</a:t>
            </a: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=3.14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×2</a:t>
            </a: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=6.28(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dm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2575329" y="3728573"/>
            <a:ext cx="417686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</a:rPr>
              <a:t>答：圆柱的体积是</a:t>
            </a:r>
            <a:r>
              <a:rPr lang="en-US" altLang="zh-CN" sz="2100" dirty="0">
                <a:solidFill>
                  <a:prstClr val="black"/>
                </a:solidFill>
              </a:rPr>
              <a:t>6.28</a:t>
            </a:r>
            <a:r>
              <a:rPr lang="zh-CN" altLang="en-US" sz="2100" dirty="0">
                <a:solidFill>
                  <a:prstClr val="black"/>
                </a:solidFill>
              </a:rPr>
              <a:t>立方分米。</a:t>
            </a:r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3</a:t>
            </a:r>
            <a:endParaRPr lang="zh-CN" alt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26284" y="442143"/>
            <a:ext cx="8424232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金箍棒底面周长是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12.56cm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，长是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200cm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。这根金箍棒的体积是多少立方厘米？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85628" y="1516219"/>
            <a:ext cx="18000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底面半径：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061995" y="1543762"/>
            <a:ext cx="2069134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12.56÷3.14÷2</a:t>
            </a: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=4</a:t>
            </a:r>
            <a:r>
              <a:rPr lang="en-US" altLang="zh-CN" sz="2100" dirty="0">
                <a:solidFill>
                  <a:prstClr val="black"/>
                </a:solidFill>
                <a:latin typeface="+mn-ea"/>
              </a:rPr>
              <a:t>÷2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cm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689205" y="3333589"/>
            <a:ext cx="13727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底面积：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967381" y="3317639"/>
            <a:ext cx="31026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3.14×2</a:t>
            </a:r>
            <a:r>
              <a:rPr lang="en-US" altLang="zh-CN" sz="2100" baseline="300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12.56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cm</a:t>
            </a:r>
            <a:r>
              <a:rPr lang="en-US" altLang="zh-CN" sz="2100" baseline="300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459484" y="2489794"/>
            <a:ext cx="3047443" cy="867635"/>
          </a:xfrm>
          <a:prstGeom prst="wedgeRoundRectCallout">
            <a:avLst>
              <a:gd name="adj1" fmla="val 30142"/>
              <a:gd name="adj2" fmla="val 64727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514350">
              <a:spcBef>
                <a:spcPct val="0"/>
              </a:spcBef>
            </a:pP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可以根据底面周长，先求半径，再求底面积。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6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022485" y="2073097"/>
            <a:ext cx="8284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体积：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025101" y="2101052"/>
            <a:ext cx="38500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12.56×200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2512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cm</a:t>
            </a:r>
            <a:r>
              <a:rPr lang="en-US" altLang="zh-CN" sz="2100" baseline="30000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838963" y="2998215"/>
            <a:ext cx="48840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答：这根金箍棒的体积是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2512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立方厘米。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877603" y="2349510"/>
            <a:ext cx="2543233" cy="1097338"/>
          </a:xfrm>
          <a:prstGeom prst="wedgeRoundRectCallout">
            <a:avLst>
              <a:gd name="adj1" fmla="val -36434"/>
              <a:gd name="adj2" fmla="val 64727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514350">
              <a:lnSpc>
                <a:spcPct val="150000"/>
              </a:lnSpc>
              <a:spcBef>
                <a:spcPct val="0"/>
              </a:spcBef>
            </a:pP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根据求得的底面积，再求金箍棒的体积。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6284" y="442143"/>
            <a:ext cx="8424232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金箍棒底面周长是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12.56cm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，长是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200cm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。这根金箍棒的体积是多少立方厘米？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14"/>
          <p:cNvSpPr/>
          <p:nvPr/>
        </p:nvSpPr>
        <p:spPr>
          <a:xfrm>
            <a:off x="6008259" y="1989449"/>
            <a:ext cx="2514061" cy="681887"/>
          </a:xfrm>
          <a:prstGeom prst="wedgeRoundRectCallout">
            <a:avLst>
              <a:gd name="adj1" fmla="val 23567"/>
              <a:gd name="adj2" fmla="val 66954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514350">
              <a:spcBef>
                <a:spcPct val="0"/>
              </a:spcBef>
            </a:pP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记得单位要换算哟！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33247" y="459366"/>
            <a:ext cx="8425308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如果这根金箍棒是铁制的，每立方厘米的铁重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7.9g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，这根金箍棒重多少千克？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022180" y="1759504"/>
            <a:ext cx="3664943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7.9×2512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19844.8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g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  <a:p>
            <a:pPr defTabSz="514350"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               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19.8448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kg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022180" y="2989810"/>
            <a:ext cx="43505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答：这根金箍棒重</a:t>
            </a:r>
            <a:r>
              <a:rPr lang="en-US" altLang="zh-CN" sz="2100" dirty="0">
                <a:solidFill>
                  <a:prstClr val="black"/>
                </a:solidFill>
                <a:latin typeface="+mn-ea"/>
                <a:ea typeface="+mn-ea"/>
              </a:rPr>
              <a:t>19.8448</a:t>
            </a: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千克。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2980" y="522668"/>
            <a:ext cx="8278041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把一张长</a:t>
            </a:r>
            <a:r>
              <a:rPr lang="en-US" altLang="zh-CN" sz="2100" dirty="0">
                <a:latin typeface="+mn-ea"/>
              </a:rPr>
              <a:t>5</a:t>
            </a:r>
            <a:r>
              <a:rPr lang="zh-CN" altLang="en-US" sz="2100" dirty="0">
                <a:latin typeface="+mn-ea"/>
              </a:rPr>
              <a:t>厘米、宽</a:t>
            </a:r>
            <a:r>
              <a:rPr lang="en-US" altLang="zh-CN" sz="2100" dirty="0">
                <a:latin typeface="+mn-ea"/>
              </a:rPr>
              <a:t>4</a:t>
            </a:r>
            <a:r>
              <a:rPr lang="zh-CN" altLang="en-US" sz="2100" dirty="0">
                <a:latin typeface="+mn-ea"/>
              </a:rPr>
              <a:t>厘米的长方形纸分别绕它的长和宽旋转一周（如下图），形成两个圆柱。哪个圆柱的体积大？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33802" y="1498739"/>
            <a:ext cx="1008632" cy="7048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23099" y="1504332"/>
            <a:ext cx="1008632" cy="7149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53120" y="2412609"/>
            <a:ext cx="2064508" cy="15234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3.14×4</a:t>
            </a:r>
            <a:r>
              <a:rPr lang="en-US" altLang="zh-CN" sz="2100" baseline="30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×5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=50.24×5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=251.2</a:t>
            </a:r>
            <a:r>
              <a:rPr lang="zh-CN" altLang="en-US" sz="2100" dirty="0">
                <a:latin typeface="+mn-ea"/>
              </a:rPr>
              <a:t>（</a:t>
            </a:r>
            <a:r>
              <a:rPr lang="en-US" altLang="zh-CN" sz="2100" dirty="0">
                <a:latin typeface="+mn-ea"/>
              </a:rPr>
              <a:t>cm</a:t>
            </a:r>
            <a:r>
              <a:rPr lang="en-US" altLang="zh-CN" sz="2100" baseline="30000" dirty="0">
                <a:latin typeface="+mn-ea"/>
              </a:rPr>
              <a:t>3</a:t>
            </a:r>
            <a:r>
              <a:rPr lang="zh-CN" altLang="en-US" sz="2100" dirty="0">
                <a:latin typeface="+mn-ea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1234532" y="2412608"/>
            <a:ext cx="1842092" cy="15234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3.14×5</a:t>
            </a:r>
            <a:r>
              <a:rPr lang="en-US" altLang="zh-CN" sz="2100" baseline="30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×4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=78.5×4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=314</a:t>
            </a:r>
            <a:r>
              <a:rPr lang="zh-CN" altLang="en-US" sz="2100" dirty="0">
                <a:latin typeface="+mn-ea"/>
              </a:rPr>
              <a:t>（</a:t>
            </a:r>
            <a:r>
              <a:rPr lang="en-US" altLang="zh-CN" sz="2100" dirty="0">
                <a:latin typeface="+mn-ea"/>
              </a:rPr>
              <a:t>cm</a:t>
            </a:r>
            <a:r>
              <a:rPr lang="en-US" altLang="zh-CN" sz="2100" baseline="30000" dirty="0">
                <a:latin typeface="+mn-ea"/>
              </a:rPr>
              <a:t>3</a:t>
            </a:r>
            <a:r>
              <a:rPr lang="zh-CN" altLang="en-US" sz="2100" dirty="0">
                <a:latin typeface="+mn-ea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3150216" y="3933191"/>
            <a:ext cx="270290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314</a:t>
            </a:r>
            <a:r>
              <a:rPr lang="en-US" altLang="zh-CN" sz="2100" dirty="0">
                <a:latin typeface="+mn-ea"/>
              </a:rPr>
              <a:t> cm</a:t>
            </a:r>
            <a:r>
              <a:rPr lang="en-US" altLang="zh-CN" sz="2100" baseline="30000" dirty="0">
                <a:latin typeface="+mn-ea"/>
              </a:rPr>
              <a:t>3 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&gt;251.2</a:t>
            </a:r>
            <a:r>
              <a:rPr lang="en-US" altLang="zh-CN" sz="2100" dirty="0">
                <a:latin typeface="+mn-ea"/>
              </a:rPr>
              <a:t> cm</a:t>
            </a:r>
            <a:r>
              <a:rPr lang="en-US" altLang="zh-CN" sz="2100" baseline="30000" dirty="0">
                <a:latin typeface="+mn-ea"/>
              </a:rPr>
              <a:t>3</a:t>
            </a:r>
            <a:endParaRPr lang="zh-CN" altLang="en-US" sz="2100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13662" y="4325606"/>
            <a:ext cx="471667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答：绕宽旋转一周形成的圆柱体积大。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746" y="460498"/>
            <a:ext cx="8389089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把一张长</a:t>
            </a:r>
            <a:r>
              <a:rPr lang="en-US" altLang="zh-CN" sz="2100" dirty="0">
                <a:latin typeface="+mn-ea"/>
              </a:rPr>
              <a:t>5</a:t>
            </a:r>
            <a:r>
              <a:rPr lang="zh-CN" altLang="en-US" sz="2100" dirty="0">
                <a:latin typeface="+mn-ea"/>
              </a:rPr>
              <a:t>厘米、宽</a:t>
            </a:r>
            <a:r>
              <a:rPr lang="en-US" altLang="zh-CN" sz="2100" dirty="0">
                <a:latin typeface="+mn-ea"/>
              </a:rPr>
              <a:t>4</a:t>
            </a:r>
            <a:r>
              <a:rPr lang="zh-CN" altLang="en-US" sz="2100" dirty="0">
                <a:latin typeface="+mn-ea"/>
              </a:rPr>
              <a:t>厘米的长方形纸，横着卷成圆柱形，再竖着卷成圆柱形（如下图）。哪个圆柱的体积大？</a:t>
            </a:r>
          </a:p>
        </p:txBody>
      </p:sp>
      <p:sp>
        <p:nvSpPr>
          <p:cNvPr id="6" name="矩形 5"/>
          <p:cNvSpPr/>
          <p:nvPr/>
        </p:nvSpPr>
        <p:spPr>
          <a:xfrm>
            <a:off x="685344" y="2692874"/>
            <a:ext cx="3287198" cy="10387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  3.14×</a:t>
            </a:r>
            <a:r>
              <a:rPr lang="zh-CN" altLang="en-US" sz="21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5÷3.14÷2</a:t>
            </a:r>
            <a:r>
              <a:rPr lang="zh-CN" altLang="en-US" sz="2100" dirty="0">
                <a:latin typeface="+mn-ea"/>
                <a:cs typeface="Times New Roman" panose="02020603050405020304" pitchFamily="18" charset="0"/>
              </a:rPr>
              <a:t>）</a:t>
            </a:r>
            <a:r>
              <a:rPr lang="en-US" altLang="zh-CN" sz="2100" baseline="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×4</a:t>
            </a:r>
          </a:p>
          <a:p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≈2×4</a:t>
            </a:r>
          </a:p>
          <a:p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=8</a:t>
            </a:r>
            <a:r>
              <a:rPr lang="zh-CN" altLang="en-US" sz="2100" dirty="0">
                <a:latin typeface="+mn-ea"/>
              </a:rPr>
              <a:t>（</a:t>
            </a:r>
            <a:r>
              <a:rPr lang="en-US" altLang="zh-CN" sz="2100" dirty="0">
                <a:latin typeface="+mn-ea"/>
              </a:rPr>
              <a:t>cm</a:t>
            </a:r>
            <a:r>
              <a:rPr lang="en-US" altLang="zh-CN" sz="2100" baseline="30000" dirty="0">
                <a:latin typeface="+mn-ea"/>
              </a:rPr>
              <a:t>3</a:t>
            </a:r>
            <a:r>
              <a:rPr lang="zh-CN" altLang="en-US" sz="2100" dirty="0">
                <a:latin typeface="+mn-ea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3320195" y="3944717"/>
            <a:ext cx="223041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8</a:t>
            </a:r>
            <a:r>
              <a:rPr lang="en-US" altLang="zh-CN" sz="2100" dirty="0">
                <a:latin typeface="+mn-ea"/>
              </a:rPr>
              <a:t> cm</a:t>
            </a:r>
            <a:r>
              <a:rPr lang="en-US" altLang="zh-CN" sz="2100" baseline="30000" dirty="0">
                <a:latin typeface="+mn-ea"/>
              </a:rPr>
              <a:t>3 </a:t>
            </a:r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&gt;6.35</a:t>
            </a:r>
            <a:r>
              <a:rPr lang="en-US" altLang="zh-CN" sz="2100" dirty="0">
                <a:latin typeface="+mn-ea"/>
              </a:rPr>
              <a:t> cm</a:t>
            </a:r>
            <a:r>
              <a:rPr lang="en-US" altLang="zh-CN" sz="2100" baseline="30000" dirty="0">
                <a:latin typeface="+mn-ea"/>
              </a:rPr>
              <a:t>3</a:t>
            </a:r>
            <a:endParaRPr lang="zh-CN" altLang="en-US" sz="21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45282" y="4337132"/>
            <a:ext cx="392559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答：横着卷形成的圆柱体积大。</a:t>
            </a:r>
          </a:p>
        </p:txBody>
      </p:sp>
      <p:sp>
        <p:nvSpPr>
          <p:cNvPr id="9" name="圆柱形 8"/>
          <p:cNvSpPr/>
          <p:nvPr/>
        </p:nvSpPr>
        <p:spPr>
          <a:xfrm>
            <a:off x="2031685" y="1585473"/>
            <a:ext cx="443975" cy="698096"/>
          </a:xfrm>
          <a:prstGeom prst="can">
            <a:avLst/>
          </a:prstGeom>
          <a:solidFill>
            <a:srgbClr val="F39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圆柱形 9"/>
          <p:cNvSpPr/>
          <p:nvPr/>
        </p:nvSpPr>
        <p:spPr>
          <a:xfrm>
            <a:off x="5706120" y="1449748"/>
            <a:ext cx="211026" cy="913790"/>
          </a:xfrm>
          <a:prstGeom prst="can">
            <a:avLst/>
          </a:prstGeom>
          <a:solidFill>
            <a:srgbClr val="F39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27278" y="2692874"/>
            <a:ext cx="3287198" cy="10387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  3.14×</a:t>
            </a:r>
            <a:r>
              <a:rPr lang="zh-CN" altLang="en-US" sz="21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4÷3.14÷2</a:t>
            </a:r>
            <a:r>
              <a:rPr lang="zh-CN" altLang="en-US" sz="2100" dirty="0">
                <a:latin typeface="+mn-ea"/>
                <a:cs typeface="Times New Roman" panose="02020603050405020304" pitchFamily="18" charset="0"/>
              </a:rPr>
              <a:t>）</a:t>
            </a:r>
            <a:r>
              <a:rPr lang="en-US" altLang="zh-CN" sz="2100" baseline="30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×5</a:t>
            </a:r>
          </a:p>
          <a:p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≈1.27×5</a:t>
            </a:r>
          </a:p>
          <a:p>
            <a:r>
              <a:rPr lang="en-US" altLang="zh-CN" sz="2100" dirty="0">
                <a:latin typeface="+mn-ea"/>
                <a:cs typeface="Times New Roman" panose="02020603050405020304" pitchFamily="18" charset="0"/>
              </a:rPr>
              <a:t>=6.35</a:t>
            </a:r>
            <a:r>
              <a:rPr lang="zh-CN" altLang="en-US" sz="2100" dirty="0">
                <a:latin typeface="+mn-ea"/>
              </a:rPr>
              <a:t>（</a:t>
            </a:r>
            <a:r>
              <a:rPr lang="en-US" altLang="zh-CN" sz="2100" dirty="0">
                <a:latin typeface="+mn-ea"/>
              </a:rPr>
              <a:t>cm</a:t>
            </a:r>
            <a:r>
              <a:rPr lang="en-US" altLang="zh-CN" sz="2100" baseline="30000" dirty="0">
                <a:latin typeface="+mn-ea"/>
              </a:rPr>
              <a:t>3</a:t>
            </a:r>
            <a:r>
              <a:rPr lang="zh-CN" altLang="en-US" sz="2100" dirty="0">
                <a:latin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/>
          <p:nvPr/>
        </p:nvSpPr>
        <p:spPr>
          <a:xfrm>
            <a:off x="5504708" y="1152960"/>
            <a:ext cx="2917065" cy="1473403"/>
          </a:xfrm>
          <a:prstGeom prst="wedgeRoundRectCallout">
            <a:avLst>
              <a:gd name="adj1" fmla="val 23567"/>
              <a:gd name="adj2" fmla="val 66954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514350">
              <a:spcBef>
                <a:spcPct val="0"/>
              </a:spcBef>
            </a:pP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我认为这两个物体的高相等，所以就看看它们两个谁的底面积大，谁的体积就大。</a:t>
            </a:r>
          </a:p>
        </p:txBody>
      </p:sp>
      <p:sp>
        <p:nvSpPr>
          <p:cNvPr id="2" name="矩形 1"/>
          <p:cNvSpPr/>
          <p:nvPr/>
        </p:nvSpPr>
        <p:spPr>
          <a:xfrm>
            <a:off x="350658" y="543773"/>
            <a:ext cx="7671607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（如图）下面的长方体和圆柱哪个体积大？说说你的比较方法。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5100" y="1083438"/>
            <a:ext cx="1380225" cy="17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 descr="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2320" y="1033006"/>
            <a:ext cx="1113491" cy="171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85100" y="3135852"/>
            <a:ext cx="230616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4×4=16</a:t>
            </a:r>
            <a:r>
              <a:rPr lang="zh-CN" altLang="en-US" sz="2100" dirty="0">
                <a:latin typeface="+mn-ea"/>
              </a:rPr>
              <a:t>（</a:t>
            </a:r>
            <a:r>
              <a:rPr lang="en-US" altLang="zh-CN" sz="2100" dirty="0">
                <a:latin typeface="+mn-ea"/>
              </a:rPr>
              <a:t>dm</a:t>
            </a:r>
            <a:r>
              <a:rPr lang="en-US" altLang="zh-CN" sz="2100" baseline="30000" dirty="0">
                <a:latin typeface="+mn-ea"/>
              </a:rPr>
              <a:t>2</a:t>
            </a:r>
            <a:r>
              <a:rPr lang="zh-CN" altLang="en-US" sz="2100" dirty="0">
                <a:latin typeface="+mn-ea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3673392" y="3187341"/>
            <a:ext cx="326074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3.14×2</a:t>
            </a:r>
            <a:r>
              <a:rPr lang="en-US" altLang="zh-CN" sz="2100" baseline="30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=12.56</a:t>
            </a:r>
            <a:r>
              <a:rPr lang="zh-CN" altLang="en-US" sz="2100" dirty="0">
                <a:latin typeface="+mn-ea"/>
              </a:rPr>
              <a:t>（</a:t>
            </a:r>
            <a:r>
              <a:rPr lang="en-US" altLang="zh-CN" sz="2100" dirty="0">
                <a:latin typeface="+mn-ea"/>
              </a:rPr>
              <a:t>dm</a:t>
            </a:r>
            <a:r>
              <a:rPr lang="en-US" altLang="zh-CN" sz="2100" baseline="30000" dirty="0">
                <a:latin typeface="+mn-ea"/>
              </a:rPr>
              <a:t>2</a:t>
            </a:r>
            <a:r>
              <a:rPr lang="zh-CN" altLang="en-US" sz="2100" dirty="0">
                <a:latin typeface="+mn-ea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2989092" y="3760357"/>
            <a:ext cx="26199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16</a:t>
            </a:r>
            <a:r>
              <a:rPr lang="en-US" altLang="zh-CN" sz="2100" dirty="0">
                <a:latin typeface="+mn-ea"/>
              </a:rPr>
              <a:t> dm</a:t>
            </a:r>
            <a:r>
              <a:rPr lang="en-US" altLang="zh-CN" sz="2100" baseline="30000" dirty="0">
                <a:latin typeface="+mn-ea"/>
              </a:rPr>
              <a:t>2 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&gt;12.56</a:t>
            </a:r>
            <a:r>
              <a:rPr lang="en-US" altLang="zh-CN" sz="2100" dirty="0">
                <a:latin typeface="+mn-ea"/>
              </a:rPr>
              <a:t> dm</a:t>
            </a:r>
            <a:r>
              <a:rPr lang="en-US" altLang="zh-CN" sz="2100" baseline="30000" dirty="0">
                <a:latin typeface="+mn-ea"/>
              </a:rPr>
              <a:t>2</a:t>
            </a:r>
            <a:endParaRPr lang="zh-CN" altLang="en-US" sz="21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89093" y="4152772"/>
            <a:ext cx="284356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答：长方体的体积大。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658" y="543773"/>
            <a:ext cx="7671607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（如图）下面的长方体和圆柱哪个体积大？说说你的比较方法。</a:t>
            </a:r>
          </a:p>
        </p:txBody>
      </p:sp>
      <p:sp>
        <p:nvSpPr>
          <p:cNvPr id="5" name="矩形 4"/>
          <p:cNvSpPr/>
          <p:nvPr/>
        </p:nvSpPr>
        <p:spPr>
          <a:xfrm>
            <a:off x="875620" y="2753958"/>
            <a:ext cx="1721866" cy="10387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4×4×6</a:t>
            </a:r>
          </a:p>
          <a:p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=16×6</a:t>
            </a:r>
          </a:p>
          <a:p>
            <a:r>
              <a:rPr lang="en-US" altLang="zh-CN" sz="2100" dirty="0">
                <a:latin typeface="+mn-ea"/>
              </a:rPr>
              <a:t>=96</a:t>
            </a:r>
            <a:r>
              <a:rPr lang="zh-CN" altLang="en-US" sz="2100" dirty="0">
                <a:latin typeface="+mn-ea"/>
              </a:rPr>
              <a:t>（</a:t>
            </a:r>
            <a:r>
              <a:rPr lang="en-US" altLang="zh-CN" sz="2100" dirty="0">
                <a:latin typeface="+mn-ea"/>
              </a:rPr>
              <a:t>dm</a:t>
            </a:r>
            <a:r>
              <a:rPr lang="en-US" altLang="zh-CN" sz="2100" baseline="30000" dirty="0">
                <a:latin typeface="+mn-ea"/>
              </a:rPr>
              <a:t>³</a:t>
            </a:r>
            <a:r>
              <a:rPr lang="zh-CN" altLang="en-US" sz="2100" dirty="0">
                <a:latin typeface="+mn-ea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3597900" y="2767840"/>
            <a:ext cx="2104182" cy="10387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3.14×2</a:t>
            </a:r>
            <a:r>
              <a:rPr lang="en-US" altLang="zh-CN" sz="2100" baseline="30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×6</a:t>
            </a:r>
            <a:endParaRPr lang="en-US" altLang="zh-CN" sz="2100" baseline="300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=12.56×6</a:t>
            </a:r>
          </a:p>
          <a:p>
            <a:r>
              <a:rPr lang="en-US" altLang="zh-CN" sz="2100" dirty="0">
                <a:latin typeface="+mn-ea"/>
              </a:rPr>
              <a:t>=75.36</a:t>
            </a:r>
            <a:r>
              <a:rPr lang="zh-CN" altLang="en-US" sz="2100" dirty="0">
                <a:latin typeface="+mn-ea"/>
              </a:rPr>
              <a:t>（</a:t>
            </a:r>
            <a:r>
              <a:rPr lang="en-US" altLang="zh-CN" sz="2100" dirty="0">
                <a:latin typeface="+mn-ea"/>
              </a:rPr>
              <a:t>dm³</a:t>
            </a:r>
            <a:r>
              <a:rPr lang="zh-CN" altLang="en-US" sz="2100" dirty="0">
                <a:latin typeface="+mn-ea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6107412" y="3414171"/>
            <a:ext cx="255262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96</a:t>
            </a:r>
            <a:r>
              <a:rPr lang="en-US" altLang="zh-CN" sz="2100" dirty="0">
                <a:latin typeface="+mn-ea"/>
              </a:rPr>
              <a:t> dm</a:t>
            </a:r>
            <a:r>
              <a:rPr lang="en-US" altLang="zh-CN" sz="2100" baseline="30000" dirty="0">
                <a:latin typeface="+mn-ea"/>
              </a:rPr>
              <a:t>³ 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&gt;75.36</a:t>
            </a:r>
            <a:r>
              <a:rPr lang="en-US" altLang="zh-CN" sz="2100" dirty="0">
                <a:latin typeface="+mn-ea"/>
              </a:rPr>
              <a:t> dm</a:t>
            </a:r>
            <a:r>
              <a:rPr lang="en-US" altLang="zh-CN" sz="2100" baseline="30000" dirty="0">
                <a:latin typeface="+mn-ea"/>
              </a:rPr>
              <a:t>³</a:t>
            </a:r>
            <a:endParaRPr lang="zh-CN" altLang="en-US" sz="21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8839" y="4077996"/>
            <a:ext cx="284356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答：长方体的体积大。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5790999" y="1535113"/>
            <a:ext cx="3008306" cy="907439"/>
          </a:xfrm>
          <a:prstGeom prst="wedgeRoundRectCallout">
            <a:avLst>
              <a:gd name="adj1" fmla="val 24560"/>
              <a:gd name="adj2" fmla="val 46730"/>
              <a:gd name="adj3" fmla="val 16667"/>
            </a:avLst>
          </a:prstGeom>
          <a:solidFill>
            <a:srgbClr val="F4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514350">
              <a:spcBef>
                <a:spcPct val="0"/>
              </a:spcBef>
            </a:pP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先求出两个物体的体积，然后再比较。</a:t>
            </a:r>
          </a:p>
        </p:txBody>
      </p:sp>
      <p:sp>
        <p:nvSpPr>
          <p:cNvPr id="22" name="圆角矩形标注 21"/>
          <p:cNvSpPr/>
          <p:nvPr/>
        </p:nvSpPr>
        <p:spPr>
          <a:xfrm>
            <a:off x="1370199" y="3967090"/>
            <a:ext cx="3201802" cy="907439"/>
          </a:xfrm>
          <a:prstGeom prst="wedgeRoundRectCallout">
            <a:avLst>
              <a:gd name="adj1" fmla="val -54178"/>
              <a:gd name="adj2" fmla="val -8621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514350">
              <a:spcBef>
                <a:spcPct val="0"/>
              </a:spcBef>
            </a:pP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高相等的长方体和圆柱体，底面积大的体积就大。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5100" y="1083438"/>
            <a:ext cx="1380225" cy="17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8" descr="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2320" y="1033006"/>
            <a:ext cx="1113491" cy="171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9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Microsoft Office PowerPoint</Application>
  <PresentationFormat>全屏显示(16:9)</PresentationFormat>
  <Paragraphs>149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Calibri</vt:lpstr>
      <vt:lpstr>楷体</vt:lpstr>
      <vt:lpstr>微软雅黑</vt:lpstr>
      <vt:lpstr>宋体</vt:lpstr>
      <vt:lpstr>Arial</vt:lpstr>
      <vt:lpstr>Times New Roman</vt:lpstr>
      <vt:lpstr>Cambria Math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2A231551EE7D41008E931E4D57DB8916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