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69" r:id="rId3"/>
    <p:sldId id="292" r:id="rId4"/>
    <p:sldId id="295" r:id="rId5"/>
    <p:sldId id="296" r:id="rId6"/>
    <p:sldId id="271" r:id="rId7"/>
    <p:sldId id="331" r:id="rId8"/>
    <p:sldId id="277" r:id="rId9"/>
    <p:sldId id="303" r:id="rId10"/>
    <p:sldId id="341" r:id="rId11"/>
    <p:sldId id="306" r:id="rId12"/>
    <p:sldId id="315" r:id="rId13"/>
    <p:sldId id="342" r:id="rId14"/>
    <p:sldId id="343" r:id="rId15"/>
    <p:sldId id="344" r:id="rId16"/>
    <p:sldId id="332" r:id="rId17"/>
    <p:sldId id="340" r:id="rId18"/>
    <p:sldId id="345" r:id="rId19"/>
    <p:sldId id="346" r:id="rId20"/>
    <p:sldId id="347" r:id="rId21"/>
    <p:sldId id="348" r:id="rId22"/>
    <p:sldId id="349" r:id="rId2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C2AC0-FAB7-4FCF-830E-F674101D41D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31A38-2FC3-4D88-9EA4-79D342DBA7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69519" y="1956103"/>
            <a:ext cx="7403483" cy="2012743"/>
            <a:chOff x="3963" y="1553"/>
            <a:chExt cx="11117" cy="2928"/>
          </a:xfrm>
        </p:grpSpPr>
        <p:sp>
          <p:nvSpPr>
            <p:cNvPr id="3" name="Rectangle 5"/>
            <p:cNvSpPr/>
            <p:nvPr/>
          </p:nvSpPr>
          <p:spPr>
            <a:xfrm>
              <a:off x="3963" y="3451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Lesson 26</a:t>
              </a:r>
              <a:r>
                <a:rPr lang="zh-CN" altLang="en-US" sz="40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Li Ming's Family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553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5  Family and Home</a:t>
              </a:r>
              <a:endParaRPr lang="zh-CN" altLang="en-US" sz="36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6312" y="2250890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7953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38954" y="2324203"/>
            <a:ext cx="8410753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(1)hard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时，意为“努力地，刻苦地”，一般修饰实义动词。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(2)hard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作形容词时，意为“困难的，艰难的”，其同义词为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，可位于系动词之后或名词之前。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(3)hard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作形容词时，还可以译为“硬的”，其反义词为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939210" y="235479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副词</a:t>
            </a:r>
          </a:p>
        </p:txBody>
      </p:sp>
      <p:sp>
        <p:nvSpPr>
          <p:cNvPr id="10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92900" y="147442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7875" y="164065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6741" y="2489186"/>
            <a:ext cx="8272764" cy="2595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和她谈话真困难。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really ___________ ________ talk with her.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我父亲工作非常努力。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 ________ _______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033334" y="3244110"/>
            <a:ext cx="3047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hard/difficult           to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183063" y="4501151"/>
            <a:ext cx="38956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works            very          hard</a:t>
            </a:r>
          </a:p>
        </p:txBody>
      </p:sp>
      <p:sp>
        <p:nvSpPr>
          <p:cNvPr id="12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2030194"/>
            <a:ext cx="8299235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 brothers or sisters.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我没有兄弟姐妹。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6965" y="3100499"/>
            <a:ext cx="8380820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(1)no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在此句中是形容词，意为“没有；无”。当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修饰复数名词或不可数名词时，相当于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any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；当它修饰可数名词单数时，相当于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a(an)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has no book.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doesn't have a book.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汤姆没有书。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38955" y="2090216"/>
            <a:ext cx="8410753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在否定句中连接并列成分时，用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而不用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，表示“既没有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又没有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 coats or shirts.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我既没有大衣又没有衬衫。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87776" y="1914311"/>
            <a:ext cx="8128427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(1)and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①and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作连词，意为“和”，一般用于肯定中。例如：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uncle and aunt are both teachers.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我的叔叔和婶婶都是老师。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用于疑问句，意为“或者”；用于否定句，意为“和”。例如：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your friend tall or short?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你的朋友是高还是矮？</a:t>
            </a:r>
          </a:p>
        </p:txBody>
      </p:sp>
      <p:sp>
        <p:nvSpPr>
          <p:cNvPr id="8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59427" y="1297777"/>
            <a:ext cx="8128427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(2)but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59809" y="2306471"/>
          <a:ext cx="7318612" cy="2674962"/>
        </p:xfrm>
        <a:graphic>
          <a:graphicData uri="http://schemas.openxmlformats.org/drawingml/2006/table">
            <a:tbl>
              <a:tblPr/>
              <a:tblGrid>
                <a:gridCol w="65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6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74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but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表示转折关系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但是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然而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其前后的词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短语或分句意思相对应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4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Times New Roman" panose="02020603050405020304"/>
                          <a:cs typeface="Courier New" panose="02070309020205020404"/>
                        </a:rPr>
                        <a:t>and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表示并列关系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zh-CN" sz="2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“……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和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及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与</a:t>
                      </a:r>
                      <a:r>
                        <a:rPr lang="en-US" sz="2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……”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用来连接并列的词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短语或分句</a:t>
                      </a:r>
                      <a:r>
                        <a:rPr lang="zh-CN" sz="2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580304" y="108610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5279" y="125233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4854" y="1800588"/>
            <a:ext cx="8262528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汤姆没有爷爷和奶奶了。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________ ________ grandfather or grandmother.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no bread.    We ________ have ________ bread.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②He has no uncle.       He ________ have ________ uncle.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1267113" y="2890785"/>
            <a:ext cx="21098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has               no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086848" y="4016146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don't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017830" y="4016146"/>
            <a:ext cx="6639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3935324" y="4606882"/>
            <a:ext cx="1125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doesn't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6064379" y="4579586"/>
            <a:ext cx="6518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11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5090" y="1991662"/>
            <a:ext cx="826252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填空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likes fish ________beef.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②They don't like playing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ping­pong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 football.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③Kate has no pens ________ pencils.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2742737" y="2502718"/>
            <a:ext cx="6815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226769" y="3093079"/>
            <a:ext cx="4748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3186929" y="3715745"/>
            <a:ext cx="4748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8551" y="1620761"/>
            <a:ext cx="8299235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 talk to him about everything.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我可以和他无话不谈。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6729" y="3512976"/>
            <a:ext cx="8380820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talk to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意为“和某人交谈”，相当于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with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意为“谈论某事”。表示“和某人谈论某事”可以用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to/with sb. about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to/with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580304" y="142730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5279" y="159353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4854" y="2578510"/>
            <a:ext cx="8262528" cy="19538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我想和你谈谈你的学习。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________ ________ you ________ your study.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1934215" y="3324611"/>
            <a:ext cx="26212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talk             to/with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587694" y="3333576"/>
            <a:ext cx="9380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about</a:t>
            </a:r>
          </a:p>
        </p:txBody>
      </p:sp>
      <p:sp>
        <p:nvSpPr>
          <p:cNvPr id="16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880676" y="2115399"/>
          <a:ext cx="7471754" cy="3985149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5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周末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wiːkənd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．一起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tə'ɡeðə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．努力；艰难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hɑːd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 businessman['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bɪznəsmæn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others['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ʌðəz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376049" y="2574456"/>
            <a:ext cx="13308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weekend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172256" y="3189712"/>
            <a:ext cx="12779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together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844783" y="3943185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hard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5880306" y="4508222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商人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127471" y="5095820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其他人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8551" y="1156737"/>
            <a:ext cx="8299235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weekends, we play football together.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在周末，我们一起踢足球。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96494" y="2708750"/>
            <a:ext cx="838082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(1)on weekends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意为“在周末”，相当于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weekends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(2)play football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意为“踢足球”。“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＋球类名词”表示“打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踢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与球类名词之间不加冠词。例如：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打篮球    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 table tennis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打乒乓球</a:t>
            </a:r>
          </a:p>
        </p:txBody>
      </p:sp>
      <p:sp>
        <p:nvSpPr>
          <p:cNvPr id="11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561010" y="4387493"/>
            <a:ext cx="21771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basketball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345315" y="5214377"/>
            <a:ext cx="8380820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后加乐器名词，则须加定冠词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 the violin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拉小提琴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 the guitar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弹吉他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580304" y="142730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5279" y="159353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4854" y="2578511"/>
            <a:ext cx="8262528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(1)—Let's play ________ soccer.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—I don't have ________ soccer ball.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/;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the; a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a; the  	D. /; the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2631455" y="273847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96977" y="1404809"/>
            <a:ext cx="8262528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(2)—Can you play ________ piano?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—No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can't. But I can play ________ basketball.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the; the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the; a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the; /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a; the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(3)________ weekends, we go to the park.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3349438" y="1423768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1211810" y="363828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59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在周末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亲近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．努力学习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家谱 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talk to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play football 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690254" y="1645320"/>
            <a:ext cx="18533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weekends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387211" y="2283188"/>
            <a:ext cx="18421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close to…</a:t>
            </a: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4029309" y="2869339"/>
            <a:ext cx="15792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work hard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3634554" y="3499656"/>
            <a:ext cx="16041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family tree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3744412" y="4108601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交谈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680313" y="4805955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踢足球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493920"/>
          <a:ext cx="7881187" cy="4756753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我没有兄弟姐妹。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I ________ ________ brothers ________ sisters.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．在周末，我们一起踢足球。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________ 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play football together.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758445" y="3315377"/>
            <a:ext cx="21259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            no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6527270" y="3316105"/>
            <a:ext cx="4748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2505973" y="4591416"/>
            <a:ext cx="26308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         weekends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57847" y="1657702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我和她很亲近。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I ________ ________ ________ her.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．她总是乐于助人。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She _______ always ________ _______ help others. 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610636" y="2900317"/>
            <a:ext cx="34836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am            close              to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985683" y="4209900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995927" y="4032857"/>
            <a:ext cx="18798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ready         to</a:t>
            </a:r>
          </a:p>
        </p:txBody>
      </p:sp>
      <p:sp>
        <p:nvSpPr>
          <p:cNvPr id="12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616793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close to…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亲近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0951" y="3458125"/>
            <a:ext cx="7358037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close to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her.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我和她很亲近。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00714" y="4370396"/>
            <a:ext cx="81302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close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是形容词，意为“密切的，亲密的”。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close to…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亲近”，强调关系近。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33780" y="2533514"/>
            <a:ext cx="813029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close 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也可以表示“离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近，在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附近”，强调距离近，相当于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home is close to the supermarket.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我家离超市很近。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8702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6741" y="2912258"/>
            <a:ext cx="8066630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这个班的学生们和他们的老师很亲近。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in this class ________ ________ ________ their teachers.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793666" y="3516441"/>
            <a:ext cx="34171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              close          to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8374748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adv.&amp; adj.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努力；艰难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9189" y="2647010"/>
            <a:ext cx="8333145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work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school.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我在学校努力学习。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is really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这个问题真难。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stone is very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这块石头很硬。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52988" y="122833"/>
            <a:ext cx="593963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26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Li Ming's Family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1046</Words>
  <Application>Microsoft Office PowerPoint</Application>
  <PresentationFormat>全屏显示(4:3)</PresentationFormat>
  <Paragraphs>175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MingLiU_HKSCS</vt:lpstr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282</cp:revision>
  <dcterms:created xsi:type="dcterms:W3CDTF">2018-02-07T00:47:00Z</dcterms:created>
  <dcterms:modified xsi:type="dcterms:W3CDTF">2023-01-17T01:57:36Z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C138F3B4DD7A497198EFF1A7AD233260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